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handoutMasterIdLst>
    <p:handoutMasterId r:id="rId10"/>
  </p:handoutMasterIdLst>
  <p:sldIdLst>
    <p:sldId id="256" r:id="rId2"/>
    <p:sldId id="257" r:id="rId3"/>
    <p:sldId id="273" r:id="rId4"/>
    <p:sldId id="274" r:id="rId5"/>
    <p:sldId id="263" r:id="rId6"/>
    <p:sldId id="272" r:id="rId7"/>
    <p:sldId id="267" r:id="rId8"/>
  </p:sldIdLst>
  <p:sldSz cx="9144000" cy="6858000" type="screen4x3"/>
  <p:notesSz cx="7099300" cy="10234613"/>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lex Oude Elferink" initials="" lastIdx="1" clrIdx="0"/>
  <p:cmAuthor id="1" name="Oude Elferink" initials="" lastIdx="3" clrIdx="1"/>
  <p:cmAuthor id="2" name="Alex G. Oude Elferink" initials="AOE" lastIdx="3" clrIdx="2"/>
  <p:cmAuthor id="3" name="Alex Oude Elferink" initials="AOE"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800000"/>
    <a:srgbClr val="FF0000"/>
    <a:srgbClr val="005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46" autoAdjust="0"/>
    <p:restoredTop sz="82601" autoAdjust="0"/>
  </p:normalViewPr>
  <p:slideViewPr>
    <p:cSldViewPr snapToGrid="0">
      <p:cViewPr varScale="1">
        <p:scale>
          <a:sx n="108" d="100"/>
          <a:sy n="108" d="100"/>
        </p:scale>
        <p:origin x="193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97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1" y="1"/>
            <a:ext cx="3077472" cy="51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564" tIns="48283" rIns="96564" bIns="48283" numCol="1" anchor="t" anchorCtr="0" compatLnSpc="1">
            <a:prstTxWarp prst="textNoShape">
              <a:avLst/>
            </a:prstTxWarp>
          </a:bodyPr>
          <a:lstStyle>
            <a:lvl1pPr defTabSz="966471">
              <a:defRPr sz="1300"/>
            </a:lvl1pPr>
          </a:lstStyle>
          <a:p>
            <a:endParaRPr lang="nl-NL"/>
          </a:p>
        </p:txBody>
      </p:sp>
      <p:sp>
        <p:nvSpPr>
          <p:cNvPr id="16387" name="Rectangle 3"/>
          <p:cNvSpPr>
            <a:spLocks noGrp="1" noChangeArrowheads="1"/>
          </p:cNvSpPr>
          <p:nvPr>
            <p:ph type="dt" sz="quarter" idx="1"/>
          </p:nvPr>
        </p:nvSpPr>
        <p:spPr bwMode="auto">
          <a:xfrm>
            <a:off x="4021829" y="1"/>
            <a:ext cx="3077471" cy="51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564" tIns="48283" rIns="96564" bIns="48283" numCol="1" anchor="t" anchorCtr="0" compatLnSpc="1">
            <a:prstTxWarp prst="textNoShape">
              <a:avLst/>
            </a:prstTxWarp>
          </a:bodyPr>
          <a:lstStyle>
            <a:lvl1pPr algn="r" defTabSz="966471">
              <a:defRPr sz="1300"/>
            </a:lvl1pPr>
          </a:lstStyle>
          <a:p>
            <a:endParaRPr lang="nl-NL"/>
          </a:p>
        </p:txBody>
      </p:sp>
      <p:sp>
        <p:nvSpPr>
          <p:cNvPr id="16388" name="Rectangle 4"/>
          <p:cNvSpPr>
            <a:spLocks noGrp="1" noChangeArrowheads="1"/>
          </p:cNvSpPr>
          <p:nvPr>
            <p:ph type="ftr" sz="quarter" idx="2"/>
          </p:nvPr>
        </p:nvSpPr>
        <p:spPr bwMode="auto">
          <a:xfrm>
            <a:off x="1" y="9722111"/>
            <a:ext cx="3077472" cy="51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564" tIns="48283" rIns="96564" bIns="48283" numCol="1" anchor="b" anchorCtr="0" compatLnSpc="1">
            <a:prstTxWarp prst="textNoShape">
              <a:avLst/>
            </a:prstTxWarp>
          </a:bodyPr>
          <a:lstStyle>
            <a:lvl1pPr defTabSz="966471">
              <a:defRPr sz="1300"/>
            </a:lvl1pPr>
          </a:lstStyle>
          <a:p>
            <a:endParaRPr lang="nl-NL"/>
          </a:p>
        </p:txBody>
      </p:sp>
      <p:sp>
        <p:nvSpPr>
          <p:cNvPr id="16389" name="Rectangle 5"/>
          <p:cNvSpPr>
            <a:spLocks noGrp="1" noChangeArrowheads="1"/>
          </p:cNvSpPr>
          <p:nvPr>
            <p:ph type="sldNum" sz="quarter" idx="3"/>
          </p:nvPr>
        </p:nvSpPr>
        <p:spPr bwMode="auto">
          <a:xfrm>
            <a:off x="4021829" y="9722111"/>
            <a:ext cx="3077471" cy="51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564" tIns="48283" rIns="96564" bIns="48283" numCol="1" anchor="b" anchorCtr="0" compatLnSpc="1">
            <a:prstTxWarp prst="textNoShape">
              <a:avLst/>
            </a:prstTxWarp>
          </a:bodyPr>
          <a:lstStyle>
            <a:lvl1pPr algn="r" defTabSz="966471">
              <a:defRPr sz="1300"/>
            </a:lvl1pPr>
          </a:lstStyle>
          <a:p>
            <a:fld id="{B8B0232C-0CA4-4368-90F1-EF6958BF2E05}" type="slidenum">
              <a:rPr lang="nl-NL"/>
              <a:pPr/>
              <a:t>‹#›</a:t>
            </a:fld>
            <a:endParaRPr lang="nl-NL"/>
          </a:p>
        </p:txBody>
      </p:sp>
    </p:spTree>
    <p:extLst>
      <p:ext uri="{BB962C8B-B14F-4D97-AF65-F5344CB8AC3E}">
        <p14:creationId xmlns:p14="http://schemas.microsoft.com/office/powerpoint/2010/main" val="40566815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1" y="1"/>
            <a:ext cx="3077472" cy="51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564" tIns="48283" rIns="96564" bIns="48283" numCol="1" anchor="t" anchorCtr="0" compatLnSpc="1">
            <a:prstTxWarp prst="textNoShape">
              <a:avLst/>
            </a:prstTxWarp>
          </a:bodyPr>
          <a:lstStyle>
            <a:lvl1pPr defTabSz="966471">
              <a:defRPr sz="1300"/>
            </a:lvl1pPr>
          </a:lstStyle>
          <a:p>
            <a:endParaRPr lang="nl-NL"/>
          </a:p>
        </p:txBody>
      </p:sp>
      <p:sp>
        <p:nvSpPr>
          <p:cNvPr id="26627" name="Rectangle 3"/>
          <p:cNvSpPr>
            <a:spLocks noGrp="1" noChangeArrowheads="1"/>
          </p:cNvSpPr>
          <p:nvPr>
            <p:ph type="dt" idx="1"/>
          </p:nvPr>
        </p:nvSpPr>
        <p:spPr bwMode="auto">
          <a:xfrm>
            <a:off x="4020166" y="1"/>
            <a:ext cx="3077472" cy="51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564" tIns="48283" rIns="96564" bIns="48283" numCol="1" anchor="t" anchorCtr="0" compatLnSpc="1">
            <a:prstTxWarp prst="textNoShape">
              <a:avLst/>
            </a:prstTxWarp>
          </a:bodyPr>
          <a:lstStyle>
            <a:lvl1pPr algn="r" defTabSz="966471">
              <a:defRPr sz="1300"/>
            </a:lvl1pPr>
          </a:lstStyle>
          <a:p>
            <a:endParaRPr lang="nl-NL"/>
          </a:p>
        </p:txBody>
      </p:sp>
      <p:sp>
        <p:nvSpPr>
          <p:cNvPr id="26628" name="Rectangle 4"/>
          <p:cNvSpPr>
            <a:spLocks noGrp="1" noRot="1" noChangeAspect="1" noChangeArrowheads="1" noTextEdit="1"/>
          </p:cNvSpPr>
          <p:nvPr>
            <p:ph type="sldImg" idx="2"/>
          </p:nvPr>
        </p:nvSpPr>
        <p:spPr bwMode="auto">
          <a:xfrm>
            <a:off x="993775" y="768350"/>
            <a:ext cx="5113338" cy="3836988"/>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6629" name="Rectangle 5"/>
          <p:cNvSpPr>
            <a:spLocks noGrp="1" noChangeArrowheads="1"/>
          </p:cNvSpPr>
          <p:nvPr>
            <p:ph type="body" sz="quarter" idx="3"/>
          </p:nvPr>
        </p:nvSpPr>
        <p:spPr bwMode="auto">
          <a:xfrm>
            <a:off x="711593" y="4862771"/>
            <a:ext cx="5676115" cy="4603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564" tIns="48283" rIns="96564" bIns="48283" numCol="1" anchor="t" anchorCtr="0" compatLnSpc="1">
            <a:prstTxWarp prst="textNoShape">
              <a:avLst/>
            </a:prstTxWarp>
          </a:bodyPr>
          <a:lstStyle/>
          <a:p>
            <a:pPr lvl="0"/>
            <a:r>
              <a:rPr lang="nl-NL"/>
              <a:t>Klik om de opmaakprofielen van de modeltekst te bewerken</a:t>
            </a:r>
          </a:p>
          <a:p>
            <a:pPr lvl="1"/>
            <a:r>
              <a:rPr lang="nl-NL"/>
              <a:t>Tweede niveau</a:t>
            </a:r>
          </a:p>
          <a:p>
            <a:pPr lvl="2"/>
            <a:r>
              <a:rPr lang="nl-NL"/>
              <a:t>Derde niveau</a:t>
            </a:r>
          </a:p>
          <a:p>
            <a:pPr lvl="3"/>
            <a:r>
              <a:rPr lang="nl-NL"/>
              <a:t>Vierde niveau</a:t>
            </a:r>
          </a:p>
          <a:p>
            <a:pPr lvl="4"/>
            <a:r>
              <a:rPr lang="nl-NL"/>
              <a:t>Vijfde niveau</a:t>
            </a:r>
          </a:p>
        </p:txBody>
      </p:sp>
      <p:sp>
        <p:nvSpPr>
          <p:cNvPr id="26630" name="Rectangle 6"/>
          <p:cNvSpPr>
            <a:spLocks noGrp="1" noChangeArrowheads="1"/>
          </p:cNvSpPr>
          <p:nvPr>
            <p:ph type="ftr" sz="quarter" idx="4"/>
          </p:nvPr>
        </p:nvSpPr>
        <p:spPr bwMode="auto">
          <a:xfrm>
            <a:off x="1" y="9720397"/>
            <a:ext cx="3077472" cy="512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564" tIns="48283" rIns="96564" bIns="48283" numCol="1" anchor="b" anchorCtr="0" compatLnSpc="1">
            <a:prstTxWarp prst="textNoShape">
              <a:avLst/>
            </a:prstTxWarp>
          </a:bodyPr>
          <a:lstStyle>
            <a:lvl1pPr defTabSz="966471">
              <a:defRPr sz="1300"/>
            </a:lvl1pPr>
          </a:lstStyle>
          <a:p>
            <a:endParaRPr lang="nl-NL"/>
          </a:p>
        </p:txBody>
      </p:sp>
      <p:sp>
        <p:nvSpPr>
          <p:cNvPr id="26631" name="Rectangle 7"/>
          <p:cNvSpPr>
            <a:spLocks noGrp="1" noChangeArrowheads="1"/>
          </p:cNvSpPr>
          <p:nvPr>
            <p:ph type="sldNum" sz="quarter" idx="5"/>
          </p:nvPr>
        </p:nvSpPr>
        <p:spPr bwMode="auto">
          <a:xfrm>
            <a:off x="4020166" y="9720397"/>
            <a:ext cx="3077472" cy="512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564" tIns="48283" rIns="96564" bIns="48283" numCol="1" anchor="b" anchorCtr="0" compatLnSpc="1">
            <a:prstTxWarp prst="textNoShape">
              <a:avLst/>
            </a:prstTxWarp>
          </a:bodyPr>
          <a:lstStyle>
            <a:lvl1pPr algn="r" defTabSz="966471">
              <a:defRPr sz="1300"/>
            </a:lvl1pPr>
          </a:lstStyle>
          <a:p>
            <a:fld id="{5D87C3A3-F328-4B2D-9581-951E03529303}" type="slidenum">
              <a:rPr lang="nl-NL"/>
              <a:pPr/>
              <a:t>‹#›</a:t>
            </a:fld>
            <a:endParaRPr lang="nl-NL"/>
          </a:p>
        </p:txBody>
      </p:sp>
    </p:spTree>
    <p:extLst>
      <p:ext uri="{BB962C8B-B14F-4D97-AF65-F5344CB8AC3E}">
        <p14:creationId xmlns:p14="http://schemas.microsoft.com/office/powerpoint/2010/main" val="281697941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FAC11E-E6C8-433E-A84B-512D308D9C95}" type="slidenum">
              <a:rPr lang="nl-NL"/>
              <a:pPr/>
              <a:t>1</a:t>
            </a:fld>
            <a:endParaRPr lang="nl-NL"/>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nl-NL" dirty="0"/>
          </a:p>
        </p:txBody>
      </p:sp>
    </p:spTree>
    <p:extLst>
      <p:ext uri="{BB962C8B-B14F-4D97-AF65-F5344CB8AC3E}">
        <p14:creationId xmlns:p14="http://schemas.microsoft.com/office/powerpoint/2010/main" val="285930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B745479C-3AE7-4A62-AB93-97311B15FA16}" type="slidenum">
              <a:rPr lang="en-GB" altLang="nl-NL"/>
              <a:pPr/>
              <a:t>2</a:t>
            </a:fld>
            <a:endParaRPr lang="en-GB" altLang="nl-NL"/>
          </a:p>
        </p:txBody>
      </p:sp>
      <p:sp>
        <p:nvSpPr>
          <p:cNvPr id="43009" name="Text Box 1"/>
          <p:cNvSpPr txBox="1">
            <a:spLocks noChangeArrowheads="1"/>
          </p:cNvSpPr>
          <p:nvPr/>
        </p:nvSpPr>
        <p:spPr bwMode="auto">
          <a:xfrm>
            <a:off x="926715" y="686069"/>
            <a:ext cx="5007785" cy="3430339"/>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6" tIns="44998" rIns="89996" bIns="44998" anchor="ctr"/>
          <a:lstStyle/>
          <a:p>
            <a:endParaRPr lang="en-US"/>
          </a:p>
        </p:txBody>
      </p:sp>
      <p:sp>
        <p:nvSpPr>
          <p:cNvPr id="43010" name="Rectangle 2"/>
          <p:cNvSpPr txBox="1">
            <a:spLocks noGrp="1" noChangeArrowheads="1"/>
          </p:cNvSpPr>
          <p:nvPr>
            <p:ph type="body"/>
          </p:nvPr>
        </p:nvSpPr>
        <p:spPr bwMode="auto">
          <a:xfrm>
            <a:off x="687407" y="4344588"/>
            <a:ext cx="5484794" cy="411640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7494" tIns="43748" rIns="87494" bIns="43748" anchor="ctr"/>
          <a:lstStyle/>
          <a:p>
            <a:endParaRPr lang="en-US" altLang="nl-NL"/>
          </a:p>
        </p:txBody>
      </p:sp>
    </p:spTree>
    <p:extLst>
      <p:ext uri="{BB962C8B-B14F-4D97-AF65-F5344CB8AC3E}">
        <p14:creationId xmlns:p14="http://schemas.microsoft.com/office/powerpoint/2010/main" val="23005094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tellysbilde">
    <p:spTree>
      <p:nvGrpSpPr>
        <p:cNvPr id="1" name=""/>
        <p:cNvGrpSpPr/>
        <p:nvPr/>
      </p:nvGrpSpPr>
      <p:grpSpPr>
        <a:xfrm>
          <a:off x="0" y="0"/>
          <a:ext cx="0" cy="0"/>
          <a:chOff x="0" y="0"/>
          <a:chExt cx="0" cy="0"/>
        </a:xfrm>
      </p:grpSpPr>
      <p:sp>
        <p:nvSpPr>
          <p:cNvPr id="9" name="Rektangel 8"/>
          <p:cNvSpPr/>
          <p:nvPr/>
        </p:nvSpPr>
        <p:spPr>
          <a:xfrm>
            <a:off x="2" y="0"/>
            <a:ext cx="9144000" cy="6858000"/>
          </a:xfrm>
          <a:prstGeom prst="rect">
            <a:avLst/>
          </a:prstGeom>
          <a:gradFill flip="none" rotWithShape="1">
            <a:gsLst>
              <a:gs pos="100000">
                <a:schemeClr val="accent1"/>
              </a:gs>
              <a:gs pos="0">
                <a:schemeClr val="accent4">
                  <a:lumMod val="60000"/>
                  <a:lumOff val="40000"/>
                </a:schemeClr>
              </a:gs>
            </a:gsLst>
            <a:lin ang="132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dirty="0">
              <a:latin typeface="Arial" pitchFamily="34" charset="0"/>
              <a:cs typeface="Arial" pitchFamily="34" charset="0"/>
            </a:endParaRPr>
          </a:p>
        </p:txBody>
      </p:sp>
      <p:sp>
        <p:nvSpPr>
          <p:cNvPr id="2" name="Tittel 1"/>
          <p:cNvSpPr>
            <a:spLocks noGrp="1"/>
          </p:cNvSpPr>
          <p:nvPr>
            <p:ph type="ctrTitle"/>
          </p:nvPr>
        </p:nvSpPr>
        <p:spPr>
          <a:xfrm>
            <a:off x="685800" y="1910403"/>
            <a:ext cx="7772400" cy="1470025"/>
          </a:xfrm>
        </p:spPr>
        <p:txBody>
          <a:bodyPr/>
          <a:lstStyle>
            <a:lvl1pPr>
              <a:defRPr>
                <a:latin typeface="Arial" pitchFamily="34" charset="0"/>
                <a:cs typeface="Arial" pitchFamily="34" charset="0"/>
              </a:defRPr>
            </a:lvl1pPr>
          </a:lstStyle>
          <a:p>
            <a:r>
              <a:rPr lang="nl-NL" noProof="0" smtClean="0"/>
              <a:t>Klik om de stijl te bewerken</a:t>
            </a:r>
            <a:endParaRPr lang="en-US" noProof="0"/>
          </a:p>
        </p:txBody>
      </p:sp>
      <p:sp>
        <p:nvSpPr>
          <p:cNvPr id="3" name="Undertittel 2"/>
          <p:cNvSpPr>
            <a:spLocks noGrp="1"/>
          </p:cNvSpPr>
          <p:nvPr>
            <p:ph type="subTitle" idx="1"/>
          </p:nvPr>
        </p:nvSpPr>
        <p:spPr>
          <a:xfrm>
            <a:off x="694365" y="3666178"/>
            <a:ext cx="7763835" cy="1752600"/>
          </a:xfrm>
        </p:spPr>
        <p:txBody>
          <a:bodyPr/>
          <a:lstStyle>
            <a:lvl1pPr marL="0" indent="0" algn="l">
              <a:buNone/>
              <a:defRPr sz="1400">
                <a:solidFill>
                  <a:srgbClr val="000000"/>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noProof="0" smtClean="0"/>
              <a:t>Klik om de ondertitelstijl van het model te bewerken</a:t>
            </a:r>
            <a:endParaRPr lang="en-US" noProof="0"/>
          </a:p>
        </p:txBody>
      </p:sp>
      <p:cxnSp>
        <p:nvCxnSpPr>
          <p:cNvPr id="15" name="Rett linje 14"/>
          <p:cNvCxnSpPr/>
          <p:nvPr/>
        </p:nvCxnSpPr>
        <p:spPr>
          <a:xfrm flipV="1">
            <a:off x="2190060" y="3750273"/>
            <a:ext cx="6953942" cy="3107727"/>
          </a:xfrm>
          <a:prstGeom prst="line">
            <a:avLst/>
          </a:prstGeom>
          <a:ln w="25400" cap="flat" cmpd="sng" algn="ctr">
            <a:solidFill>
              <a:schemeClr val="accent4">
                <a:lumMod val="60000"/>
                <a:lumOff val="40000"/>
                <a:alpha val="3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 name="Rett linje 16"/>
          <p:cNvCxnSpPr/>
          <p:nvPr/>
        </p:nvCxnSpPr>
        <p:spPr>
          <a:xfrm rot="16200000" flipH="1">
            <a:off x="4816284" y="3694065"/>
            <a:ext cx="4297813" cy="2030055"/>
          </a:xfrm>
          <a:prstGeom prst="line">
            <a:avLst/>
          </a:prstGeom>
          <a:ln w="19050" cap="flat" cmpd="sng" algn="ctr">
            <a:solidFill>
              <a:schemeClr val="accent4">
                <a:lumMod val="60000"/>
                <a:lumOff val="40000"/>
                <a:alpha val="6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 name="Rett linje 17"/>
          <p:cNvCxnSpPr/>
          <p:nvPr/>
        </p:nvCxnSpPr>
        <p:spPr>
          <a:xfrm>
            <a:off x="5370147" y="4006212"/>
            <a:ext cx="3773855" cy="1504193"/>
          </a:xfrm>
          <a:prstGeom prst="line">
            <a:avLst/>
          </a:prstGeom>
          <a:ln w="19050" cap="flat" cmpd="sng" algn="ctr">
            <a:solidFill>
              <a:schemeClr val="accent4">
                <a:lumMod val="60000"/>
                <a:lumOff val="40000"/>
                <a:alpha val="2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2" name="Rett linje 11"/>
          <p:cNvCxnSpPr/>
          <p:nvPr/>
        </p:nvCxnSpPr>
        <p:spPr>
          <a:xfrm rot="5400000">
            <a:off x="2187498" y="2118964"/>
            <a:ext cx="6858000" cy="2620072"/>
          </a:xfrm>
          <a:prstGeom prst="line">
            <a:avLst/>
          </a:prstGeom>
          <a:ln w="50800" cap="flat" cmpd="sng" algn="ctr">
            <a:solidFill>
              <a:srgbClr val="F1B523"/>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8" name="Rett linje 27"/>
          <p:cNvCxnSpPr/>
          <p:nvPr/>
        </p:nvCxnSpPr>
        <p:spPr>
          <a:xfrm>
            <a:off x="790575" y="3470437"/>
            <a:ext cx="4579572" cy="1588"/>
          </a:xfrm>
          <a:prstGeom prst="line">
            <a:avLst/>
          </a:prstGeom>
          <a:ln w="127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20" name="Bilde 19" descr="LogoNorsk.png"/>
          <p:cNvPicPr>
            <a:picLocks noChangeAspect="1"/>
          </p:cNvPicPr>
          <p:nvPr/>
        </p:nvPicPr>
        <p:blipFill>
          <a:blip r:embed="rId2"/>
          <a:stretch>
            <a:fillRect/>
          </a:stretch>
        </p:blipFill>
        <p:spPr>
          <a:xfrm>
            <a:off x="8137049" y="5990437"/>
            <a:ext cx="532755" cy="532755"/>
          </a:xfrm>
          <a:prstGeom prst="rect">
            <a:avLst/>
          </a:prstGeom>
        </p:spPr>
      </p:pic>
      <p:pic>
        <p:nvPicPr>
          <p:cNvPr id="21" name="Bilde 20" descr="UiT_Navn_en_blaa1.png"/>
          <p:cNvPicPr>
            <a:picLocks noChangeAspect="1"/>
          </p:cNvPicPr>
          <p:nvPr/>
        </p:nvPicPr>
        <p:blipFill>
          <a:blip r:embed="rId3"/>
          <a:stretch>
            <a:fillRect/>
          </a:stretch>
        </p:blipFill>
        <p:spPr>
          <a:xfrm>
            <a:off x="0" y="0"/>
            <a:ext cx="1360025" cy="2286710"/>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l-NL" noProof="0" smtClean="0"/>
              <a:t>Klik om de stijl te bewerken</a:t>
            </a:r>
            <a:endParaRPr lang="en-US" noProof="0"/>
          </a:p>
        </p:txBody>
      </p:sp>
      <p:sp>
        <p:nvSpPr>
          <p:cNvPr id="3" name="Plassholder for innhold 2"/>
          <p:cNvSpPr>
            <a:spLocks noGrp="1"/>
          </p:cNvSpPr>
          <p:nvPr>
            <p:ph idx="1"/>
          </p:nvPr>
        </p:nvSpPr>
        <p:spPr/>
        <p:txBody>
          <a:bodyPr/>
          <a:lstStyle/>
          <a:p>
            <a:pPr lvl="0"/>
            <a:r>
              <a:rPr lang="nl-NL" noProof="0" smtClean="0"/>
              <a:t>Klik om de modelstijlen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endParaRPr lang="en-US" noProof="0"/>
          </a:p>
        </p:txBody>
      </p:sp>
      <p:sp>
        <p:nvSpPr>
          <p:cNvPr id="4" name="Plassholder for dato 3"/>
          <p:cNvSpPr>
            <a:spLocks noGrp="1"/>
          </p:cNvSpPr>
          <p:nvPr>
            <p:ph type="dt" sz="half" idx="10"/>
          </p:nvPr>
        </p:nvSpPr>
        <p:spPr/>
        <p:txBody>
          <a:bodyPr/>
          <a:lstStyle/>
          <a:p>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73945F86-D891-4248-8164-0E4FE0F70C76}"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l-NL" noProof="0" smtClean="0"/>
              <a:t>Klik om de stijl te bewerken</a:t>
            </a:r>
            <a:endParaRPr lang="en-US" noProof="0"/>
          </a:p>
        </p:txBody>
      </p:sp>
      <p:sp>
        <p:nvSpPr>
          <p:cNvPr id="3" name="Plassholder for innhold 2"/>
          <p:cNvSpPr>
            <a:spLocks noGrp="1"/>
          </p:cNvSpPr>
          <p:nvPr>
            <p:ph sz="half" idx="1"/>
          </p:nvPr>
        </p:nvSpPr>
        <p:spPr>
          <a:xfrm>
            <a:off x="670298" y="1837780"/>
            <a:ext cx="3710050" cy="4288383"/>
          </a:xfrm>
        </p:spPr>
        <p:txBody>
          <a:bodyPr/>
          <a:lstStyle>
            <a:lvl1pPr>
              <a:defRPr sz="1800"/>
            </a:lvl1pPr>
            <a:lvl2pPr>
              <a:defRPr sz="1800"/>
            </a:lvl2pPr>
            <a:lvl3pPr>
              <a:defRPr sz="1800"/>
            </a:lvl3pPr>
            <a:lvl4pPr>
              <a:defRPr sz="1400"/>
            </a:lvl4pPr>
            <a:lvl5pPr>
              <a:defRPr sz="1400"/>
            </a:lvl5pPr>
            <a:lvl6pPr>
              <a:defRPr sz="1800"/>
            </a:lvl6pPr>
            <a:lvl7pPr>
              <a:defRPr sz="1800"/>
            </a:lvl7pPr>
            <a:lvl8pPr>
              <a:defRPr sz="1800"/>
            </a:lvl8pPr>
            <a:lvl9pPr>
              <a:defRPr sz="1800"/>
            </a:lvl9pPr>
          </a:lstStyle>
          <a:p>
            <a:pPr lvl="0"/>
            <a:r>
              <a:rPr lang="nl-NL" noProof="0" smtClean="0"/>
              <a:t>Klik om de modelstijlen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endParaRPr lang="en-US" noProof="0" dirty="0"/>
          </a:p>
        </p:txBody>
      </p:sp>
      <p:sp>
        <p:nvSpPr>
          <p:cNvPr id="5" name="Plassholder for dato 4"/>
          <p:cNvSpPr>
            <a:spLocks noGrp="1"/>
          </p:cNvSpPr>
          <p:nvPr>
            <p:ph type="dt" sz="half" idx="10"/>
          </p:nvPr>
        </p:nvSpPr>
        <p:spPr/>
        <p:txBody>
          <a:bodyPr/>
          <a:lstStyle/>
          <a:p>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73945F86-D891-4248-8164-0E4FE0F70C76}" type="slidenum">
              <a:rPr lang="en-US" smtClean="0"/>
              <a:pPr/>
              <a:t>‹#›</a:t>
            </a:fld>
            <a:endParaRPr lang="en-US"/>
          </a:p>
        </p:txBody>
      </p:sp>
      <p:sp>
        <p:nvSpPr>
          <p:cNvPr id="8" name="Plassholder for innhold 2"/>
          <p:cNvSpPr>
            <a:spLocks noGrp="1"/>
          </p:cNvSpPr>
          <p:nvPr>
            <p:ph sz="half" idx="13"/>
          </p:nvPr>
        </p:nvSpPr>
        <p:spPr>
          <a:xfrm>
            <a:off x="4840364" y="1837780"/>
            <a:ext cx="3710050" cy="4288383"/>
          </a:xfrm>
        </p:spPr>
        <p:txBody>
          <a:bodyPr/>
          <a:lstStyle>
            <a:lvl1pPr>
              <a:defRPr sz="1800"/>
            </a:lvl1pPr>
            <a:lvl2pPr>
              <a:defRPr sz="1800"/>
            </a:lvl2pPr>
            <a:lvl3pPr>
              <a:defRPr sz="1800"/>
            </a:lvl3pPr>
            <a:lvl4pPr>
              <a:defRPr sz="1400"/>
            </a:lvl4pPr>
            <a:lvl5pPr>
              <a:defRPr sz="1400"/>
            </a:lvl5pPr>
            <a:lvl6pPr>
              <a:defRPr sz="1800"/>
            </a:lvl6pPr>
            <a:lvl7pPr>
              <a:defRPr sz="1800"/>
            </a:lvl7pPr>
            <a:lvl8pPr>
              <a:defRPr sz="1800"/>
            </a:lvl8pPr>
            <a:lvl9pPr>
              <a:defRPr sz="1800"/>
            </a:lvl9pPr>
          </a:lstStyle>
          <a:p>
            <a:pPr lvl="0"/>
            <a:r>
              <a:rPr lang="nl-NL" noProof="0" smtClean="0"/>
              <a:t>Klik om de modelstijlen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endParaRPr lang="en-US" noProof="0"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l-NL" noProof="0" smtClean="0"/>
              <a:t>Klik om de stijl te bewerken</a:t>
            </a:r>
            <a:endParaRPr lang="en-US" noProof="0"/>
          </a:p>
        </p:txBody>
      </p:sp>
      <p:sp>
        <p:nvSpPr>
          <p:cNvPr id="3" name="Plassholder for dato 2"/>
          <p:cNvSpPr>
            <a:spLocks noGrp="1"/>
          </p:cNvSpPr>
          <p:nvPr>
            <p:ph type="dt" sz="half" idx="10"/>
          </p:nvPr>
        </p:nvSpPr>
        <p:spPr/>
        <p:txBody>
          <a:bodyPr/>
          <a:lstStyle/>
          <a:p>
            <a:endParaRPr lang="en-US"/>
          </a:p>
        </p:txBody>
      </p:sp>
      <p:sp>
        <p:nvSpPr>
          <p:cNvPr id="4" name="Plassholder for bunntekst 3"/>
          <p:cNvSpPr>
            <a:spLocks noGrp="1"/>
          </p:cNvSpPr>
          <p:nvPr>
            <p:ph type="ftr" sz="quarter" idx="11"/>
          </p:nvPr>
        </p:nvSpPr>
        <p:spPr/>
        <p:txBody>
          <a:bodyPr/>
          <a:lstStyle/>
          <a:p>
            <a:endParaRPr lang="en-US"/>
          </a:p>
        </p:txBody>
      </p:sp>
      <p:sp>
        <p:nvSpPr>
          <p:cNvPr id="5" name="Plassholder for lysbildenummer 4"/>
          <p:cNvSpPr>
            <a:spLocks noGrp="1"/>
          </p:cNvSpPr>
          <p:nvPr>
            <p:ph type="sldNum" sz="quarter" idx="12"/>
          </p:nvPr>
        </p:nvSpPr>
        <p:spPr/>
        <p:txBody>
          <a:bodyPr/>
          <a:lstStyle/>
          <a:p>
            <a:fld id="{73945F86-D891-4248-8164-0E4FE0F70C76}"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5" name="Rektangel 4"/>
          <p:cNvSpPr/>
          <p:nvPr/>
        </p:nvSpPr>
        <p:spPr>
          <a:xfrm>
            <a:off x="2" y="0"/>
            <a:ext cx="9144000" cy="6858000"/>
          </a:xfrm>
          <a:prstGeom prst="rect">
            <a:avLst/>
          </a:prstGeom>
          <a:gradFill>
            <a:gsLst>
              <a:gs pos="54000">
                <a:schemeClr val="bg1"/>
              </a:gs>
              <a:gs pos="100000">
                <a:schemeClr val="accent1">
                  <a:tint val="50000"/>
                  <a:shade val="100000"/>
                  <a:satMod val="350000"/>
                  <a:alpha val="54000"/>
                </a:schemeClr>
              </a:gs>
            </a:gsLst>
            <a:lin ang="33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dirty="0"/>
          </a:p>
        </p:txBody>
      </p:sp>
      <p:sp>
        <p:nvSpPr>
          <p:cNvPr id="2" name="Plassholder for dato 1"/>
          <p:cNvSpPr>
            <a:spLocks noGrp="1"/>
          </p:cNvSpPr>
          <p:nvPr>
            <p:ph type="dt" sz="half" idx="10"/>
          </p:nvPr>
        </p:nvSpPr>
        <p:spPr/>
        <p:txBody>
          <a:bodyPr/>
          <a:lstStyle/>
          <a:p>
            <a:endParaRPr lang="en-US"/>
          </a:p>
        </p:txBody>
      </p:sp>
      <p:sp>
        <p:nvSpPr>
          <p:cNvPr id="3" name="Plassholder for bunntekst 2"/>
          <p:cNvSpPr>
            <a:spLocks noGrp="1"/>
          </p:cNvSpPr>
          <p:nvPr>
            <p:ph type="ftr" sz="quarter" idx="11"/>
          </p:nvPr>
        </p:nvSpPr>
        <p:spPr/>
        <p:txBody>
          <a:bodyPr/>
          <a:lstStyle/>
          <a:p>
            <a:endParaRPr lang="en-US"/>
          </a:p>
        </p:txBody>
      </p:sp>
      <p:sp>
        <p:nvSpPr>
          <p:cNvPr id="4" name="Plassholder for lysbildenummer 3"/>
          <p:cNvSpPr>
            <a:spLocks noGrp="1"/>
          </p:cNvSpPr>
          <p:nvPr>
            <p:ph type="sldNum" sz="quarter" idx="12"/>
          </p:nvPr>
        </p:nvSpPr>
        <p:spPr/>
        <p:txBody>
          <a:bodyPr/>
          <a:lstStyle/>
          <a:p>
            <a:fld id="{73945F86-D891-4248-8164-0E4FE0F70C76}"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Egendefinert oppsett">
    <p:spTree>
      <p:nvGrpSpPr>
        <p:cNvPr id="1" name=""/>
        <p:cNvGrpSpPr/>
        <p:nvPr/>
      </p:nvGrpSpPr>
      <p:grpSpPr>
        <a:xfrm>
          <a:off x="0" y="0"/>
          <a:ext cx="0" cy="0"/>
          <a:chOff x="0" y="0"/>
          <a:chExt cx="0" cy="0"/>
        </a:xfrm>
      </p:grpSpPr>
      <p:sp>
        <p:nvSpPr>
          <p:cNvPr id="3" name="Plassholder for dato 2"/>
          <p:cNvSpPr>
            <a:spLocks noGrp="1"/>
          </p:cNvSpPr>
          <p:nvPr>
            <p:ph type="dt" sz="half" idx="10"/>
          </p:nvPr>
        </p:nvSpPr>
        <p:spPr/>
        <p:txBody>
          <a:bodyPr/>
          <a:lstStyle/>
          <a:p>
            <a:endParaRPr lang="en-US"/>
          </a:p>
        </p:txBody>
      </p:sp>
      <p:sp>
        <p:nvSpPr>
          <p:cNvPr id="4" name="Plassholder for bunntekst 3"/>
          <p:cNvSpPr>
            <a:spLocks noGrp="1"/>
          </p:cNvSpPr>
          <p:nvPr>
            <p:ph type="ftr" sz="quarter" idx="11"/>
          </p:nvPr>
        </p:nvSpPr>
        <p:spPr/>
        <p:txBody>
          <a:bodyPr/>
          <a:lstStyle/>
          <a:p>
            <a:endParaRPr lang="en-US"/>
          </a:p>
        </p:txBody>
      </p:sp>
      <p:sp>
        <p:nvSpPr>
          <p:cNvPr id="5" name="Plassholder for lysbildenummer 4"/>
          <p:cNvSpPr>
            <a:spLocks noGrp="1"/>
          </p:cNvSpPr>
          <p:nvPr>
            <p:ph type="sldNum" sz="quarter" idx="12"/>
          </p:nvPr>
        </p:nvSpPr>
        <p:spPr/>
        <p:txBody>
          <a:bodyPr/>
          <a:lstStyle/>
          <a:p>
            <a:fld id="{73945F86-D891-4248-8164-0E4FE0F70C76}" type="slidenum">
              <a:rPr lang="en-US" smtClean="0"/>
              <a:pPr/>
              <a:t>‹#›</a:t>
            </a:fld>
            <a:endParaRPr lang="en-US"/>
          </a:p>
        </p:txBody>
      </p:sp>
      <p:sp>
        <p:nvSpPr>
          <p:cNvPr id="7" name="Rektangel 6"/>
          <p:cNvSpPr/>
          <p:nvPr/>
        </p:nvSpPr>
        <p:spPr>
          <a:xfrm>
            <a:off x="2" y="0"/>
            <a:ext cx="9144000" cy="6858000"/>
          </a:xfrm>
          <a:prstGeom prst="rect">
            <a:avLst/>
          </a:prstGeom>
          <a:gradFill flip="none" rotWithShape="1">
            <a:gsLst>
              <a:gs pos="100000">
                <a:schemeClr val="accent1"/>
              </a:gs>
              <a:gs pos="0">
                <a:schemeClr val="accent4">
                  <a:lumMod val="60000"/>
                  <a:lumOff val="40000"/>
                </a:schemeClr>
              </a:gs>
            </a:gsLst>
            <a:lin ang="132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dirty="0"/>
          </a:p>
        </p:txBody>
      </p:sp>
      <p:sp>
        <p:nvSpPr>
          <p:cNvPr id="9" name="Undertittel 2"/>
          <p:cNvSpPr>
            <a:spLocks noGrp="1"/>
          </p:cNvSpPr>
          <p:nvPr>
            <p:ph type="subTitle" idx="1"/>
          </p:nvPr>
        </p:nvSpPr>
        <p:spPr>
          <a:xfrm>
            <a:off x="694365" y="3666178"/>
            <a:ext cx="7763835" cy="1752600"/>
          </a:xfrm>
        </p:spPr>
        <p:txBody>
          <a:bodyPr/>
          <a:lstStyle>
            <a:lvl1pPr marL="0" indent="0" algn="l">
              <a:buNone/>
              <a:defRPr sz="1400">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noProof="0" smtClean="0"/>
              <a:t>Klik om de ondertitelstijl van het model te bewerken</a:t>
            </a:r>
            <a:endParaRPr lang="en-US" noProof="0"/>
          </a:p>
        </p:txBody>
      </p:sp>
      <p:cxnSp>
        <p:nvCxnSpPr>
          <p:cNvPr id="10" name="Rett linje 9"/>
          <p:cNvCxnSpPr/>
          <p:nvPr/>
        </p:nvCxnSpPr>
        <p:spPr>
          <a:xfrm flipV="1">
            <a:off x="2190060" y="3750273"/>
            <a:ext cx="6953942" cy="3107727"/>
          </a:xfrm>
          <a:prstGeom prst="line">
            <a:avLst/>
          </a:prstGeom>
          <a:ln w="25400" cap="flat" cmpd="sng" algn="ctr">
            <a:solidFill>
              <a:schemeClr val="accent4">
                <a:lumMod val="60000"/>
                <a:lumOff val="40000"/>
                <a:alpha val="3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1" name="Rett linje 10"/>
          <p:cNvCxnSpPr/>
          <p:nvPr/>
        </p:nvCxnSpPr>
        <p:spPr>
          <a:xfrm rot="16200000" flipH="1">
            <a:off x="4816284" y="3694065"/>
            <a:ext cx="4297813" cy="2030055"/>
          </a:xfrm>
          <a:prstGeom prst="line">
            <a:avLst/>
          </a:prstGeom>
          <a:ln w="19050" cap="flat" cmpd="sng" algn="ctr">
            <a:solidFill>
              <a:schemeClr val="accent4">
                <a:lumMod val="60000"/>
                <a:lumOff val="40000"/>
                <a:alpha val="6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2" name="Rett linje 11"/>
          <p:cNvCxnSpPr/>
          <p:nvPr/>
        </p:nvCxnSpPr>
        <p:spPr>
          <a:xfrm>
            <a:off x="5370147" y="4006212"/>
            <a:ext cx="3773855" cy="1504193"/>
          </a:xfrm>
          <a:prstGeom prst="line">
            <a:avLst/>
          </a:prstGeom>
          <a:ln w="19050" cap="flat" cmpd="sng" algn="ctr">
            <a:solidFill>
              <a:schemeClr val="accent4">
                <a:lumMod val="60000"/>
                <a:lumOff val="40000"/>
                <a:alpha val="2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3" name="Rett linje 12"/>
          <p:cNvCxnSpPr/>
          <p:nvPr/>
        </p:nvCxnSpPr>
        <p:spPr>
          <a:xfrm rot="5400000">
            <a:off x="2187498" y="2118964"/>
            <a:ext cx="6858000" cy="2620072"/>
          </a:xfrm>
          <a:prstGeom prst="line">
            <a:avLst/>
          </a:prstGeom>
          <a:ln w="50800" cap="flat" cmpd="sng" algn="ctr">
            <a:solidFill>
              <a:srgbClr val="F1B523"/>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6" name="Undertittel 2"/>
          <p:cNvSpPr txBox="1">
            <a:spLocks/>
          </p:cNvSpPr>
          <p:nvPr/>
        </p:nvSpPr>
        <p:spPr>
          <a:xfrm>
            <a:off x="706461" y="5870703"/>
            <a:ext cx="7763835" cy="374996"/>
          </a:xfrm>
          <a:prstGeom prst="rect">
            <a:avLst/>
          </a:prstGeom>
        </p:spPr>
        <p:txBody>
          <a:bodyPr vert="horz" lIns="91440" tIns="45720" rIns="91440" bIns="45720" rtlCol="0">
            <a:normAutofit/>
          </a:bodyPr>
          <a:lstStyle>
            <a:lvl1pPr marL="0" indent="0" algn="l">
              <a:buNone/>
              <a:defRPr sz="1400">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400" b="1" i="0" u="none" strike="noStrike" kern="1200" cap="none" spc="0" normalizeH="0" baseline="0" noProof="0" dirty="0" smtClean="0">
                <a:ln>
                  <a:noFill/>
                </a:ln>
                <a:solidFill>
                  <a:srgbClr val="000000"/>
                </a:solidFill>
                <a:effectLst/>
                <a:uLnTx/>
                <a:uFillTx/>
                <a:latin typeface="Open Sans"/>
                <a:ea typeface="+mn-ea"/>
                <a:cs typeface="Open Sans"/>
              </a:rPr>
              <a:t>uit.no</a:t>
            </a:r>
            <a:endParaRPr kumimoji="0" lang="en-US" sz="1400" b="1" i="0" u="none" strike="noStrike" kern="1200" cap="none" spc="0" normalizeH="0" baseline="0" noProof="0" dirty="0">
              <a:ln>
                <a:noFill/>
              </a:ln>
              <a:solidFill>
                <a:srgbClr val="000000"/>
              </a:solidFill>
              <a:effectLst/>
              <a:uLnTx/>
              <a:uFillTx/>
              <a:latin typeface="Open Sans"/>
              <a:ea typeface="+mn-ea"/>
              <a:cs typeface="Open Sans"/>
            </a:endParaRPr>
          </a:p>
        </p:txBody>
      </p:sp>
      <p:pic>
        <p:nvPicPr>
          <p:cNvPr id="17" name="Bilde 16" descr="LogoNorsk.png"/>
          <p:cNvPicPr>
            <a:picLocks noChangeAspect="1"/>
          </p:cNvPicPr>
          <p:nvPr/>
        </p:nvPicPr>
        <p:blipFill>
          <a:blip r:embed="rId2"/>
          <a:stretch>
            <a:fillRect/>
          </a:stretch>
        </p:blipFill>
        <p:spPr>
          <a:xfrm>
            <a:off x="8137049" y="5990437"/>
            <a:ext cx="532755" cy="532755"/>
          </a:xfrm>
          <a:prstGeom prst="rect">
            <a:avLst/>
          </a:prstGeom>
        </p:spPr>
      </p:pic>
      <p:pic>
        <p:nvPicPr>
          <p:cNvPr id="18" name="Bilde 17" descr="UiT_Navn_en_blaa1.png"/>
          <p:cNvPicPr>
            <a:picLocks noChangeAspect="1"/>
          </p:cNvPicPr>
          <p:nvPr/>
        </p:nvPicPr>
        <p:blipFill>
          <a:blip r:embed="rId3"/>
          <a:stretch>
            <a:fillRect/>
          </a:stretch>
        </p:blipFill>
        <p:spPr>
          <a:xfrm>
            <a:off x="0" y="0"/>
            <a:ext cx="1360025" cy="2286710"/>
          </a:xfrm>
          <a:prstGeom prst="rect">
            <a:avLst/>
          </a:prstGeom>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eldia">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124075" y="1958975"/>
            <a:ext cx="6696075" cy="1470025"/>
          </a:xfrm>
        </p:spPr>
        <p:txBody>
          <a:bodyPr/>
          <a:lstStyle>
            <a:lvl1pPr>
              <a:defRPr/>
            </a:lvl1pPr>
          </a:lstStyle>
          <a:p>
            <a:pPr lvl="0"/>
            <a:r>
              <a:rPr lang="en-US" noProof="0"/>
              <a:t>Click to edit Master title style</a:t>
            </a:r>
          </a:p>
        </p:txBody>
      </p:sp>
      <p:sp>
        <p:nvSpPr>
          <p:cNvPr id="3075" name="Rectangle 3"/>
          <p:cNvSpPr>
            <a:spLocks noGrp="1" noChangeArrowheads="1"/>
          </p:cNvSpPr>
          <p:nvPr>
            <p:ph type="subTitle" idx="1"/>
          </p:nvPr>
        </p:nvSpPr>
        <p:spPr>
          <a:xfrm>
            <a:off x="2443163" y="3886200"/>
            <a:ext cx="6232525" cy="1752600"/>
          </a:xfrm>
        </p:spPr>
        <p:txBody>
          <a:bodyPr/>
          <a:lstStyle>
            <a:lvl1pPr marL="0" indent="0" algn="ctr">
              <a:buFontTx/>
              <a:buNone/>
              <a:defRPr/>
            </a:lvl1pPr>
          </a:lstStyle>
          <a:p>
            <a:pPr lvl="0"/>
            <a:r>
              <a:rPr lang="en-US" noProof="0"/>
              <a:t>Click to edit Master subtitle style</a:t>
            </a:r>
          </a:p>
        </p:txBody>
      </p:sp>
      <p:sp>
        <p:nvSpPr>
          <p:cNvPr id="3076" name="Rectangle 4"/>
          <p:cNvSpPr>
            <a:spLocks noGrp="1" noChangeArrowheads="1"/>
          </p:cNvSpPr>
          <p:nvPr>
            <p:ph type="dt" sz="half" idx="2"/>
          </p:nvPr>
        </p:nvSpPr>
        <p:spPr/>
        <p:txBody>
          <a:bodyPr/>
          <a:lstStyle>
            <a:lvl1pPr>
              <a:defRPr/>
            </a:lvl1pPr>
          </a:lstStyle>
          <a:p>
            <a:endParaRPr lang="en-US"/>
          </a:p>
        </p:txBody>
      </p:sp>
      <p:sp>
        <p:nvSpPr>
          <p:cNvPr id="3077" name="Rectangle 5"/>
          <p:cNvSpPr>
            <a:spLocks noGrp="1" noChangeArrowheads="1"/>
          </p:cNvSpPr>
          <p:nvPr>
            <p:ph type="ftr" sz="quarter" idx="3"/>
          </p:nvPr>
        </p:nvSpPr>
        <p:spPr/>
        <p:txBody>
          <a:bodyPr/>
          <a:lstStyle>
            <a:lvl1pPr>
              <a:defRPr/>
            </a:lvl1pPr>
          </a:lstStyle>
          <a:p>
            <a:endParaRPr lang="en-US"/>
          </a:p>
        </p:txBody>
      </p:sp>
      <p:sp>
        <p:nvSpPr>
          <p:cNvPr id="3078" name="Rectangle 6"/>
          <p:cNvSpPr>
            <a:spLocks noGrp="1" noChangeArrowheads="1"/>
          </p:cNvSpPr>
          <p:nvPr>
            <p:ph type="sldNum" sz="quarter" idx="4"/>
          </p:nvPr>
        </p:nvSpPr>
        <p:spPr/>
        <p:txBody>
          <a:bodyPr/>
          <a:lstStyle>
            <a:lvl1pPr>
              <a:defRPr/>
            </a:lvl1pPr>
          </a:lstStyle>
          <a:p>
            <a:fld id="{CA56D8B1-9E21-4055-A754-D0630332B0C3}"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ktangel 7"/>
          <p:cNvSpPr/>
          <p:nvPr/>
        </p:nvSpPr>
        <p:spPr>
          <a:xfrm>
            <a:off x="0" y="0"/>
            <a:ext cx="9144000" cy="6858000"/>
          </a:xfrm>
          <a:prstGeom prst="rect">
            <a:avLst/>
          </a:prstGeom>
          <a:gradFill>
            <a:gsLst>
              <a:gs pos="54000">
                <a:schemeClr val="bg1"/>
              </a:gs>
              <a:gs pos="100000">
                <a:schemeClr val="accent1">
                  <a:tint val="50000"/>
                  <a:shade val="100000"/>
                  <a:satMod val="350000"/>
                  <a:alpha val="54000"/>
                </a:schemeClr>
              </a:gs>
            </a:gsLst>
            <a:lin ang="33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n-NO">
              <a:latin typeface="Arial" pitchFamily="34" charset="0"/>
              <a:cs typeface="Arial" pitchFamily="34" charset="0"/>
            </a:endParaRPr>
          </a:p>
        </p:txBody>
      </p:sp>
      <p:sp>
        <p:nvSpPr>
          <p:cNvPr id="2" name="Plassholder for tittel 1"/>
          <p:cNvSpPr>
            <a:spLocks noGrp="1"/>
          </p:cNvSpPr>
          <p:nvPr>
            <p:ph type="title"/>
          </p:nvPr>
        </p:nvSpPr>
        <p:spPr>
          <a:xfrm>
            <a:off x="670298" y="300207"/>
            <a:ext cx="7880116" cy="1216926"/>
          </a:xfrm>
          <a:prstGeom prst="rect">
            <a:avLst/>
          </a:prstGeom>
        </p:spPr>
        <p:txBody>
          <a:bodyPr vert="horz" lIns="91440" tIns="45720" rIns="91440" bIns="45720" rtlCol="0" anchor="b">
            <a:normAutofit/>
          </a:bodyPr>
          <a:lstStyle/>
          <a:p>
            <a:r>
              <a:rPr lang="nb-NO" dirty="0" smtClean="0"/>
              <a:t>Klikk for å redigere tittelstil</a:t>
            </a:r>
            <a:endParaRPr lang="nn-NO" dirty="0"/>
          </a:p>
        </p:txBody>
      </p:sp>
      <p:sp>
        <p:nvSpPr>
          <p:cNvPr id="3" name="Plassholder for tekst 2"/>
          <p:cNvSpPr>
            <a:spLocks noGrp="1"/>
          </p:cNvSpPr>
          <p:nvPr>
            <p:ph type="body" idx="1"/>
          </p:nvPr>
        </p:nvSpPr>
        <p:spPr>
          <a:xfrm>
            <a:off x="670298" y="1751183"/>
            <a:ext cx="7888582" cy="4374980"/>
          </a:xfrm>
          <a:prstGeom prst="rect">
            <a:avLst/>
          </a:prstGeom>
        </p:spPr>
        <p:txBody>
          <a:bodyPr vert="horz" lIns="91440" tIns="45720" rIns="91440" bIns="45720" rtlCol="0">
            <a:normAutofit/>
          </a:body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n-NO" dirty="0"/>
          </a:p>
        </p:txBody>
      </p:sp>
      <p:sp>
        <p:nvSpPr>
          <p:cNvPr id="4" name="Plassholder for dato 3"/>
          <p:cNvSpPr>
            <a:spLocks noGrp="1"/>
          </p:cNvSpPr>
          <p:nvPr>
            <p:ph type="dt" sz="half" idx="2"/>
          </p:nvPr>
        </p:nvSpPr>
        <p:spPr>
          <a:xfrm>
            <a:off x="712374" y="6356350"/>
            <a:ext cx="647649" cy="365125"/>
          </a:xfrm>
          <a:prstGeom prst="rect">
            <a:avLst/>
          </a:prstGeom>
        </p:spPr>
        <p:txBody>
          <a:bodyPr vert="horz" lIns="91440" tIns="45720" rIns="91440" bIns="45720" rtlCol="0" anchor="ctr"/>
          <a:lstStyle>
            <a:lvl1pPr algn="l">
              <a:defRPr sz="900">
                <a:solidFill>
                  <a:schemeClr val="tx1">
                    <a:tint val="75000"/>
                  </a:schemeClr>
                </a:solidFill>
                <a:latin typeface="Arial" pitchFamily="34" charset="0"/>
                <a:cs typeface="Arial" pitchFamily="34" charset="0"/>
              </a:defRPr>
            </a:lvl1pPr>
          </a:lstStyle>
          <a:p>
            <a:endParaRPr lang="en-US"/>
          </a:p>
        </p:txBody>
      </p:sp>
      <p:sp>
        <p:nvSpPr>
          <p:cNvPr id="5" name="Plassholder for bunntekst 4"/>
          <p:cNvSpPr>
            <a:spLocks noGrp="1"/>
          </p:cNvSpPr>
          <p:nvPr>
            <p:ph type="ftr" sz="quarter" idx="3"/>
          </p:nvPr>
        </p:nvSpPr>
        <p:spPr>
          <a:xfrm>
            <a:off x="1491193" y="6356350"/>
            <a:ext cx="2895600" cy="365125"/>
          </a:xfrm>
          <a:prstGeom prst="rect">
            <a:avLst/>
          </a:prstGeom>
        </p:spPr>
        <p:txBody>
          <a:bodyPr vert="horz" lIns="91440" tIns="45720" rIns="91440" bIns="45720" rtlCol="0" anchor="ctr"/>
          <a:lstStyle>
            <a:lvl1pPr algn="l">
              <a:defRPr sz="1000">
                <a:solidFill>
                  <a:schemeClr val="tx1">
                    <a:tint val="75000"/>
                  </a:schemeClr>
                </a:solidFill>
                <a:latin typeface="Arial" pitchFamily="34" charset="0"/>
                <a:cs typeface="Arial" pitchFamily="34" charset="0"/>
              </a:defRPr>
            </a:lvl1pPr>
          </a:lstStyle>
          <a:p>
            <a:endParaRPr lang="en-US"/>
          </a:p>
        </p:txBody>
      </p:sp>
      <p:sp>
        <p:nvSpPr>
          <p:cNvPr id="6" name="Plassholder for lysbildenummer 5"/>
          <p:cNvSpPr>
            <a:spLocks noGrp="1"/>
          </p:cNvSpPr>
          <p:nvPr>
            <p:ph type="sldNum" sz="quarter" idx="4"/>
          </p:nvPr>
        </p:nvSpPr>
        <p:spPr>
          <a:xfrm>
            <a:off x="6553198" y="6356350"/>
            <a:ext cx="1827096"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Arial" pitchFamily="34" charset="0"/>
              </a:defRPr>
            </a:lvl1pPr>
          </a:lstStyle>
          <a:p>
            <a:fld id="{73945F86-D891-4248-8164-0E4FE0F70C76}" type="slidenum">
              <a:rPr lang="en-US" smtClean="0"/>
              <a:pPr/>
              <a:t>‹#›</a:t>
            </a:fld>
            <a:endParaRPr lang="en-US"/>
          </a:p>
        </p:txBody>
      </p:sp>
      <p:cxnSp>
        <p:nvCxnSpPr>
          <p:cNvPr id="10" name="Rett linje 9"/>
          <p:cNvCxnSpPr/>
          <p:nvPr/>
        </p:nvCxnSpPr>
        <p:spPr>
          <a:xfrm rot="5400000">
            <a:off x="7719374" y="5433376"/>
            <a:ext cx="2085544" cy="763704"/>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2" name="Rett linje 11"/>
          <p:cNvCxnSpPr/>
          <p:nvPr/>
        </p:nvCxnSpPr>
        <p:spPr>
          <a:xfrm rot="10800000" flipV="1">
            <a:off x="6927454" y="5850106"/>
            <a:ext cx="2216545" cy="1007893"/>
          </a:xfrm>
          <a:prstGeom prst="line">
            <a:avLst/>
          </a:prstGeom>
          <a:ln>
            <a:solidFill>
              <a:schemeClr val="accent3">
                <a:alpha val="16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Rett linje 13"/>
          <p:cNvCxnSpPr/>
          <p:nvPr/>
        </p:nvCxnSpPr>
        <p:spPr>
          <a:xfrm rot="5400000">
            <a:off x="8334479" y="6048478"/>
            <a:ext cx="1161841" cy="457200"/>
          </a:xfrm>
          <a:prstGeom prst="line">
            <a:avLst/>
          </a:prstGeom>
          <a:ln w="19050" cap="flat" cmpd="sng" algn="ctr">
            <a:solidFill>
              <a:schemeClr val="accent1">
                <a:alpha val="6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 name="Rett linje 15"/>
          <p:cNvCxnSpPr/>
          <p:nvPr/>
        </p:nvCxnSpPr>
        <p:spPr>
          <a:xfrm>
            <a:off x="770100" y="1603376"/>
            <a:ext cx="7788780" cy="1588"/>
          </a:xfrm>
          <a:prstGeom prst="line">
            <a:avLst/>
          </a:prstGeom>
          <a:ln w="127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iming>
    <p:tnLst>
      <p:par>
        <p:cTn id="1" dur="indefinite" restart="never" nodeType="tmRoot"/>
      </p:par>
    </p:tnLst>
  </p:timing>
  <p:txStyles>
    <p:titleStyle>
      <a:lvl1pPr algn="l" defTabSz="457200" rtl="0" eaLnBrk="1" latinLnBrk="0" hangingPunct="1">
        <a:spcBef>
          <a:spcPct val="0"/>
        </a:spcBef>
        <a:buNone/>
        <a:defRPr sz="2600" b="1" i="0" kern="1200">
          <a:solidFill>
            <a:schemeClr val="tx1"/>
          </a:solidFill>
          <a:latin typeface="Arial" pitchFamily="34" charset="0"/>
          <a:ea typeface="+mj-ea"/>
          <a:cs typeface="Arial" pitchFamily="34" charset="0"/>
        </a:defRPr>
      </a:lvl1pPr>
    </p:titleStyle>
    <p:bodyStyle>
      <a:lvl1pPr marL="342900" indent="-342900" algn="l" defTabSz="457200" rtl="0" eaLnBrk="1" latinLnBrk="0" hangingPunct="1">
        <a:spcBef>
          <a:spcPct val="20000"/>
        </a:spcBef>
        <a:buFont typeface="Arial"/>
        <a:buChar char="•"/>
        <a:defRPr sz="1800" kern="1200">
          <a:solidFill>
            <a:schemeClr val="tx1"/>
          </a:solidFill>
          <a:latin typeface="Arial" pitchFamily="34" charset="0"/>
          <a:ea typeface="+mn-ea"/>
          <a:cs typeface="Arial" pitchFamily="34" charset="0"/>
        </a:defRPr>
      </a:lvl1pPr>
      <a:lvl2pPr marL="742950" indent="-285750" algn="l" defTabSz="457200" rtl="0" eaLnBrk="1" latinLnBrk="0" hangingPunct="1">
        <a:spcBef>
          <a:spcPct val="20000"/>
        </a:spcBef>
        <a:buFont typeface="Arial"/>
        <a:buChar char="–"/>
        <a:defRPr sz="1800" kern="1200">
          <a:solidFill>
            <a:schemeClr val="tx1"/>
          </a:solidFill>
          <a:latin typeface="Arial" pitchFamily="34" charset="0"/>
          <a:ea typeface="+mn-ea"/>
          <a:cs typeface="Arial" pitchFamily="34" charset="0"/>
        </a:defRPr>
      </a:lvl2pPr>
      <a:lvl3pPr marL="1143000" indent="-228600" algn="l" defTabSz="457200" rtl="0" eaLnBrk="1" latinLnBrk="0" hangingPunct="1">
        <a:spcBef>
          <a:spcPct val="20000"/>
        </a:spcBef>
        <a:buFont typeface="Arial"/>
        <a:buChar char="•"/>
        <a:defRPr sz="1400" kern="1200">
          <a:solidFill>
            <a:schemeClr val="tx1"/>
          </a:solidFill>
          <a:latin typeface="Arial" pitchFamily="34" charset="0"/>
          <a:ea typeface="+mn-ea"/>
          <a:cs typeface="Arial" pitchFamily="34" charset="0"/>
        </a:defRPr>
      </a:lvl3pPr>
      <a:lvl4pPr marL="1600200" indent="-228600" algn="l" defTabSz="457200" rtl="0" eaLnBrk="1" latinLnBrk="0" hangingPunct="1">
        <a:spcBef>
          <a:spcPct val="20000"/>
        </a:spcBef>
        <a:buFont typeface="Arial"/>
        <a:buChar char="–"/>
        <a:defRPr sz="1400" kern="1200">
          <a:solidFill>
            <a:schemeClr val="tx1"/>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a:buChar char="»"/>
        <a:defRPr sz="14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n-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234132" y="401217"/>
            <a:ext cx="7452668" cy="3433666"/>
          </a:xfrm>
        </p:spPr>
        <p:txBody>
          <a:bodyPr>
            <a:normAutofit fontScale="90000"/>
          </a:bodyPr>
          <a:lstStyle/>
          <a:p>
            <a:pPr algn="r"/>
            <a:r>
              <a:rPr lang="en-US" sz="2400" b="1" dirty="0" smtClean="0">
                <a:solidFill>
                  <a:srgbClr val="000000"/>
                </a:solidFill>
                <a:latin typeface="+mn-lt"/>
              </a:rPr>
              <a:t/>
            </a:r>
            <a:br>
              <a:rPr lang="en-US" sz="2400" b="1" dirty="0" smtClean="0">
                <a:solidFill>
                  <a:srgbClr val="000000"/>
                </a:solidFill>
                <a:latin typeface="+mn-lt"/>
              </a:rPr>
            </a:br>
            <a:r>
              <a:rPr lang="en-US" sz="2400" b="1" dirty="0">
                <a:solidFill>
                  <a:srgbClr val="000000"/>
                </a:solidFill>
                <a:latin typeface="+mn-lt"/>
              </a:rPr>
              <a:t/>
            </a:r>
            <a:br>
              <a:rPr lang="en-US" sz="2400" b="1" dirty="0">
                <a:solidFill>
                  <a:srgbClr val="000000"/>
                </a:solidFill>
                <a:latin typeface="+mn-lt"/>
              </a:rPr>
            </a:br>
            <a:r>
              <a:rPr lang="en-US" sz="3100" b="1" dirty="0" smtClean="0">
                <a:solidFill>
                  <a:srgbClr val="000000"/>
                </a:solidFill>
                <a:latin typeface="+mn-lt"/>
              </a:rPr>
              <a:t>Some </a:t>
            </a:r>
            <a:r>
              <a:rPr lang="en-US" sz="3100" b="1" dirty="0">
                <a:solidFill>
                  <a:srgbClr val="000000"/>
                </a:solidFill>
                <a:latin typeface="+mn-lt"/>
              </a:rPr>
              <a:t>salient points of the award on the merits in the </a:t>
            </a:r>
            <a:r>
              <a:rPr lang="en-US" sz="3100" b="1" i="1" dirty="0">
                <a:solidFill>
                  <a:srgbClr val="000000"/>
                </a:solidFill>
                <a:latin typeface="+mn-lt"/>
              </a:rPr>
              <a:t>Arctic Sunrise case</a:t>
            </a:r>
            <a:br>
              <a:rPr lang="en-US" sz="3100" b="1" i="1" dirty="0">
                <a:solidFill>
                  <a:srgbClr val="000000"/>
                </a:solidFill>
                <a:latin typeface="+mn-lt"/>
              </a:rPr>
            </a:br>
            <a:r>
              <a:rPr lang="en-US" sz="3100" b="1" i="1" dirty="0">
                <a:solidFill>
                  <a:srgbClr val="000000"/>
                </a:solidFill>
                <a:latin typeface="+mn-lt"/>
              </a:rPr>
              <a:t/>
            </a:r>
            <a:br>
              <a:rPr lang="en-US" sz="3100" b="1" i="1" dirty="0">
                <a:solidFill>
                  <a:srgbClr val="000000"/>
                </a:solidFill>
                <a:latin typeface="+mn-lt"/>
              </a:rPr>
            </a:br>
            <a:r>
              <a:rPr lang="en-US" sz="1800" b="1" i="1" dirty="0" smtClean="0">
                <a:solidFill>
                  <a:schemeClr val="tx1"/>
                </a:solidFill>
                <a:latin typeface="+mn-lt"/>
              </a:rPr>
              <a:t>Seminar on </a:t>
            </a:r>
            <a:r>
              <a:rPr lang="en-US" sz="1800" b="1" i="1" dirty="0">
                <a:solidFill>
                  <a:schemeClr val="tx1"/>
                </a:solidFill>
                <a:latin typeface="+mn-lt"/>
              </a:rPr>
              <a:t>At-Sea Enforcement and Naval Warfare</a:t>
            </a:r>
            <a:r>
              <a:rPr lang="nb-NO" sz="1800" b="1" i="1" dirty="0">
                <a:solidFill>
                  <a:schemeClr val="tx1"/>
                </a:solidFill>
                <a:latin typeface="+mn-lt"/>
              </a:rPr>
              <a:t/>
            </a:r>
            <a:br>
              <a:rPr lang="nb-NO" sz="1800" b="1" i="1" dirty="0">
                <a:solidFill>
                  <a:schemeClr val="tx1"/>
                </a:solidFill>
                <a:latin typeface="+mn-lt"/>
              </a:rPr>
            </a:br>
            <a:r>
              <a:rPr lang="en-US" sz="1800" b="1" i="1" dirty="0">
                <a:solidFill>
                  <a:srgbClr val="A50021"/>
                </a:solidFill>
                <a:latin typeface="+mn-lt"/>
              </a:rPr>
              <a:t>K.G. Jebsen Centre for the law of the sea</a:t>
            </a:r>
            <a:br>
              <a:rPr lang="en-US" sz="1800" b="1" i="1" dirty="0">
                <a:solidFill>
                  <a:srgbClr val="A50021"/>
                </a:solidFill>
                <a:latin typeface="+mn-lt"/>
              </a:rPr>
            </a:br>
            <a:r>
              <a:rPr lang="en-US" sz="1800" b="1" i="1" dirty="0" smtClean="0">
                <a:solidFill>
                  <a:srgbClr val="A50021"/>
                </a:solidFill>
                <a:latin typeface="+mn-lt"/>
              </a:rPr>
              <a:t>September  20, 2017</a:t>
            </a:r>
            <a:r>
              <a:rPr lang="en-US" sz="1800" b="1" i="1" dirty="0" smtClean="0">
                <a:solidFill>
                  <a:srgbClr val="000000"/>
                </a:solidFill>
                <a:latin typeface="+mn-lt"/>
              </a:rPr>
              <a:t/>
            </a:r>
            <a:br>
              <a:rPr lang="en-US" sz="1800" b="1" i="1" dirty="0" smtClean="0">
                <a:solidFill>
                  <a:srgbClr val="000000"/>
                </a:solidFill>
                <a:latin typeface="+mn-lt"/>
              </a:rPr>
            </a:br>
            <a:r>
              <a:rPr lang="en-US" sz="1800" b="1" i="1" dirty="0" smtClean="0">
                <a:solidFill>
                  <a:srgbClr val="000000"/>
                </a:solidFill>
                <a:latin typeface="+mn-lt"/>
              </a:rPr>
              <a:t/>
            </a:r>
            <a:br>
              <a:rPr lang="en-US" sz="1800" b="1" i="1" dirty="0" smtClean="0">
                <a:solidFill>
                  <a:srgbClr val="000000"/>
                </a:solidFill>
                <a:latin typeface="+mn-lt"/>
              </a:rPr>
            </a:br>
            <a:r>
              <a:rPr lang="en-US" sz="1400" b="1" i="1" smtClean="0">
                <a:solidFill>
                  <a:srgbClr val="000000"/>
                </a:solidFill>
                <a:latin typeface="+mn-lt"/>
              </a:rPr>
              <a:t>Previously presented at </a:t>
            </a:r>
            <a:r>
              <a:rPr lang="en-US" sz="1400" b="1" i="1" dirty="0" smtClean="0">
                <a:solidFill>
                  <a:srgbClr val="000000"/>
                </a:solidFill>
                <a:latin typeface="+mn-lt"/>
              </a:rPr>
              <a:t>the Workshop </a:t>
            </a:r>
            <a:r>
              <a:rPr lang="en-US" sz="1400" b="1" i="1" dirty="0">
                <a:solidFill>
                  <a:srgbClr val="000000"/>
                </a:solidFill>
                <a:latin typeface="+mn-lt"/>
              </a:rPr>
              <a:t>on Korean Maritime Security &amp; International </a:t>
            </a:r>
            <a:r>
              <a:rPr lang="en-US" sz="1400" b="1" i="1" dirty="0" smtClean="0">
                <a:solidFill>
                  <a:srgbClr val="000000"/>
                </a:solidFill>
                <a:latin typeface="+mn-lt"/>
              </a:rPr>
              <a:t>Law, </a:t>
            </a:r>
            <a:r>
              <a:rPr lang="en-US" sz="1400" b="1" i="1" dirty="0" smtClean="0">
                <a:solidFill>
                  <a:schemeClr val="tx1"/>
                </a:solidFill>
                <a:latin typeface="+mn-lt"/>
              </a:rPr>
              <a:t>Stockton </a:t>
            </a:r>
            <a:r>
              <a:rPr lang="en-US" sz="1400" b="1" i="1" dirty="0">
                <a:solidFill>
                  <a:schemeClr val="tx1"/>
                </a:solidFill>
                <a:latin typeface="+mn-lt"/>
              </a:rPr>
              <a:t>Center for the Study of International Law, U.S. Naval War College &amp; Korea Maritime Institute</a:t>
            </a:r>
            <a:br>
              <a:rPr lang="en-US" sz="1400" b="1" i="1" dirty="0">
                <a:solidFill>
                  <a:schemeClr val="tx1"/>
                </a:solidFill>
                <a:latin typeface="+mn-lt"/>
              </a:rPr>
            </a:br>
            <a:r>
              <a:rPr lang="en-US" sz="1400" b="1" i="1" dirty="0">
                <a:solidFill>
                  <a:schemeClr val="tx1"/>
                </a:solidFill>
                <a:latin typeface="+mn-lt"/>
              </a:rPr>
              <a:t>February 23-24, 2016; U.S. Naval War College</a:t>
            </a:r>
            <a:r>
              <a:rPr lang="en-US" sz="1400" b="1" i="1" dirty="0">
                <a:latin typeface="+mn-lt"/>
              </a:rPr>
              <a:t/>
            </a:r>
            <a:br>
              <a:rPr lang="en-US" sz="1400" b="1" i="1" dirty="0">
                <a:latin typeface="+mn-lt"/>
              </a:rPr>
            </a:br>
            <a:endParaRPr lang="en-US" sz="1400" b="1" dirty="0">
              <a:latin typeface="+mn-lt"/>
            </a:endParaRPr>
          </a:p>
        </p:txBody>
      </p:sp>
      <p:sp>
        <p:nvSpPr>
          <p:cNvPr id="2051" name="Rectangle 3"/>
          <p:cNvSpPr>
            <a:spLocks noGrp="1" noChangeArrowheads="1"/>
          </p:cNvSpPr>
          <p:nvPr>
            <p:ph type="subTitle" idx="1"/>
          </p:nvPr>
        </p:nvSpPr>
        <p:spPr>
          <a:xfrm>
            <a:off x="499730" y="4530507"/>
            <a:ext cx="8187070" cy="2136913"/>
          </a:xfrm>
        </p:spPr>
        <p:txBody>
          <a:bodyPr/>
          <a:lstStyle/>
          <a:p>
            <a:pPr algn="r"/>
            <a:endParaRPr lang="en-US" sz="2400" b="1" dirty="0">
              <a:solidFill>
                <a:srgbClr val="000000"/>
              </a:solidFill>
              <a:latin typeface="+mj-lt"/>
            </a:endParaRPr>
          </a:p>
          <a:p>
            <a:pPr algn="r">
              <a:spcBef>
                <a:spcPts val="0"/>
              </a:spcBef>
            </a:pPr>
            <a:r>
              <a:rPr lang="en-US" sz="1800" b="1" dirty="0">
                <a:solidFill>
                  <a:srgbClr val="000000"/>
                </a:solidFill>
              </a:rPr>
              <a:t>Alex G. Oude Elferink</a:t>
            </a:r>
          </a:p>
          <a:p>
            <a:pPr algn="r">
              <a:spcBef>
                <a:spcPts val="0"/>
              </a:spcBef>
            </a:pPr>
            <a:r>
              <a:rPr lang="en-US" b="1" dirty="0">
                <a:solidFill>
                  <a:srgbClr val="800000"/>
                </a:solidFill>
              </a:rPr>
              <a:t>K.G. Jebsen Centre for the law of the sea</a:t>
            </a:r>
          </a:p>
          <a:p>
            <a:pPr algn="r">
              <a:spcBef>
                <a:spcPts val="0"/>
              </a:spcBef>
            </a:pPr>
            <a:r>
              <a:rPr lang="en-US" b="1" dirty="0">
                <a:solidFill>
                  <a:srgbClr val="800000"/>
                </a:solidFill>
              </a:rPr>
              <a:t>University of Tromsø, Norway</a:t>
            </a:r>
            <a:endParaRPr lang="en-US" b="1" dirty="0">
              <a:solidFill>
                <a:srgbClr val="A50021"/>
              </a:solidFill>
            </a:endParaRPr>
          </a:p>
          <a:p>
            <a:pPr algn="r">
              <a:spcBef>
                <a:spcPts val="0"/>
              </a:spcBef>
            </a:pPr>
            <a:r>
              <a:rPr lang="en-US" sz="1800" b="1" dirty="0" smtClean="0">
                <a:solidFill>
                  <a:srgbClr val="A50021"/>
                </a:solidFill>
              </a:rPr>
              <a:t>Netherlands </a:t>
            </a:r>
            <a:r>
              <a:rPr lang="en-US" sz="1800" b="1" dirty="0">
                <a:solidFill>
                  <a:srgbClr val="A50021"/>
                </a:solidFill>
              </a:rPr>
              <a:t>Institute for the Law of the </a:t>
            </a:r>
            <a:r>
              <a:rPr lang="en-US" sz="1800" b="1" dirty="0" smtClean="0">
                <a:solidFill>
                  <a:srgbClr val="A50021"/>
                </a:solidFill>
              </a:rPr>
              <a:t>Sea and Utrecht Centre for Oceans Water and Sustainability Law</a:t>
            </a:r>
            <a:endParaRPr lang="en-US" sz="1800" b="1" dirty="0">
              <a:solidFill>
                <a:srgbClr val="A50021"/>
              </a:solidFill>
            </a:endParaRPr>
          </a:p>
          <a:p>
            <a:pPr algn="r">
              <a:spcBef>
                <a:spcPts val="0"/>
              </a:spcBef>
            </a:pPr>
            <a:r>
              <a:rPr lang="en-US" sz="1800" b="1" dirty="0">
                <a:solidFill>
                  <a:srgbClr val="A50021"/>
                </a:solidFill>
              </a:rPr>
              <a:t>School of Law, Utrecht University, The </a:t>
            </a:r>
            <a:r>
              <a:rPr lang="en-US" sz="1800" b="1" dirty="0" smtClean="0">
                <a:solidFill>
                  <a:srgbClr val="A50021"/>
                </a:solidFill>
              </a:rPr>
              <a:t>Netherlands</a:t>
            </a:r>
            <a:endParaRPr lang="en-US" sz="1800" b="1" dirty="0">
              <a:solidFill>
                <a:srgbClr val="A5002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Grp="1" noChangeArrowheads="1"/>
          </p:cNvSpPr>
          <p:nvPr>
            <p:ph type="title"/>
          </p:nvPr>
        </p:nvSpPr>
        <p:spPr>
          <a:xfrm>
            <a:off x="794404" y="981075"/>
            <a:ext cx="7466491" cy="576263"/>
          </a:xfrm>
          <a:ln/>
        </p:spPr>
        <p:txBody>
          <a:bodyPr>
            <a:normAutofit/>
          </a:bodyPr>
          <a:lstStyle/>
          <a:p>
            <a:pPr algn="l">
              <a:lnSpc>
                <a:spcPct val="100000"/>
              </a:lnSpc>
              <a:buClr>
                <a:srgbClr val="000000"/>
              </a:buClr>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nl-NL" sz="2400" b="1" i="1" dirty="0">
                <a:solidFill>
                  <a:srgbClr val="000000"/>
                </a:solidFill>
              </a:rPr>
              <a:t>Arctic Sunrise case </a:t>
            </a:r>
            <a:r>
              <a:rPr lang="en-GB" altLang="nl-NL" sz="2400" b="1" dirty="0">
                <a:solidFill>
                  <a:srgbClr val="000000"/>
                </a:solidFill>
              </a:rPr>
              <a:t>– Introduction</a:t>
            </a:r>
          </a:p>
        </p:txBody>
      </p:sp>
      <p:sp>
        <p:nvSpPr>
          <p:cNvPr id="22530" name="Rectangle 2"/>
          <p:cNvSpPr>
            <a:spLocks noGrp="1" noChangeArrowheads="1"/>
          </p:cNvSpPr>
          <p:nvPr>
            <p:ph idx="1"/>
          </p:nvPr>
        </p:nvSpPr>
        <p:spPr>
          <a:xfrm>
            <a:off x="765109" y="1701209"/>
            <a:ext cx="8169023" cy="5156791"/>
          </a:xfrm>
          <a:ln/>
        </p:spPr>
        <p:txBody>
          <a:bodyPr>
            <a:normAutofit/>
          </a:bodyPr>
          <a:lstStyle/>
          <a:p>
            <a:pPr marL="608013" indent="-608013">
              <a:lnSpc>
                <a:spcPct val="90000"/>
              </a:lnSpc>
              <a:spcBef>
                <a:spcPts val="0"/>
              </a:spcBef>
              <a:spcAft>
                <a:spcPts val="600"/>
              </a:spcAft>
              <a:buFont typeface="Times New Roman" pitchFamily="18" charset="0"/>
              <a:buChar char="•"/>
              <a:tabLst>
                <a:tab pos="1177925" algn="l"/>
                <a:tab pos="2092325" algn="l"/>
                <a:tab pos="3006725" algn="l"/>
                <a:tab pos="3921125" algn="l"/>
                <a:tab pos="4835525" algn="l"/>
                <a:tab pos="5749925" algn="l"/>
                <a:tab pos="6664325" algn="l"/>
                <a:tab pos="7578725" algn="l"/>
                <a:tab pos="8493125" algn="l"/>
                <a:tab pos="9407525" algn="l"/>
                <a:tab pos="10321925" algn="l"/>
              </a:tabLst>
            </a:pPr>
            <a:r>
              <a:rPr lang="en-US" sz="2000" dirty="0"/>
              <a:t>LOSC Annex VII arbitration initiated by the Netherlands against the Russian Federation</a:t>
            </a:r>
          </a:p>
          <a:p>
            <a:pPr marL="608013" indent="-608013">
              <a:lnSpc>
                <a:spcPct val="90000"/>
              </a:lnSpc>
              <a:spcBef>
                <a:spcPts val="0"/>
              </a:spcBef>
              <a:spcAft>
                <a:spcPts val="600"/>
              </a:spcAft>
              <a:buFont typeface="Times New Roman" pitchFamily="18" charset="0"/>
              <a:buChar char="•"/>
              <a:tabLst>
                <a:tab pos="1177925" algn="l"/>
                <a:tab pos="2092325" algn="l"/>
                <a:tab pos="3006725" algn="l"/>
                <a:tab pos="3921125" algn="l"/>
                <a:tab pos="4835525" algn="l"/>
                <a:tab pos="5749925" algn="l"/>
                <a:tab pos="6664325" algn="l"/>
                <a:tab pos="7578725" algn="l"/>
                <a:tab pos="8493125" algn="l"/>
                <a:tab pos="9407525" algn="l"/>
                <a:tab pos="10321925" algn="l"/>
              </a:tabLst>
            </a:pPr>
            <a:r>
              <a:rPr lang="en-US" sz="2000" dirty="0"/>
              <a:t>Main issue arrest and detention of the </a:t>
            </a:r>
            <a:r>
              <a:rPr lang="en-US" sz="2000" i="1" dirty="0"/>
              <a:t>Arctic Sunrise </a:t>
            </a:r>
            <a:r>
              <a:rPr lang="en-US" sz="2000" dirty="0"/>
              <a:t>and its crew</a:t>
            </a:r>
          </a:p>
          <a:p>
            <a:pPr marL="608013" indent="-608013">
              <a:lnSpc>
                <a:spcPct val="90000"/>
              </a:lnSpc>
              <a:spcBef>
                <a:spcPts val="0"/>
              </a:spcBef>
              <a:spcAft>
                <a:spcPts val="600"/>
              </a:spcAft>
              <a:buFont typeface="Times New Roman" pitchFamily="18" charset="0"/>
              <a:buChar char="•"/>
              <a:tabLst>
                <a:tab pos="1177925" algn="l"/>
                <a:tab pos="2092325" algn="l"/>
                <a:tab pos="3006725" algn="l"/>
                <a:tab pos="3921125" algn="l"/>
                <a:tab pos="4835525" algn="l"/>
                <a:tab pos="5749925" algn="l"/>
                <a:tab pos="6664325" algn="l"/>
                <a:tab pos="7578725" algn="l"/>
                <a:tab pos="8493125" algn="l"/>
                <a:tab pos="9407525" algn="l"/>
                <a:tab pos="10321925" algn="l"/>
              </a:tabLst>
            </a:pPr>
            <a:r>
              <a:rPr lang="en-US" sz="2000" dirty="0"/>
              <a:t>Netherlands</a:t>
            </a:r>
          </a:p>
          <a:p>
            <a:pPr marL="1008063" lvl="1" indent="-608013">
              <a:lnSpc>
                <a:spcPct val="90000"/>
              </a:lnSpc>
              <a:spcBef>
                <a:spcPts val="0"/>
              </a:spcBef>
              <a:spcAft>
                <a:spcPts val="600"/>
              </a:spcAft>
              <a:buFont typeface="Arial" panose="020B0604020202020204" pitchFamily="34" charset="0"/>
              <a:buChar char="–"/>
              <a:tabLst>
                <a:tab pos="1177925" algn="l"/>
                <a:tab pos="2092325" algn="l"/>
                <a:tab pos="3006725" algn="l"/>
                <a:tab pos="3921125" algn="l"/>
                <a:tab pos="4835525" algn="l"/>
                <a:tab pos="5749925" algn="l"/>
                <a:tab pos="6664325" algn="l"/>
                <a:tab pos="7578725" algn="l"/>
                <a:tab pos="8493125" algn="l"/>
                <a:tab pos="9407525" algn="l"/>
                <a:tab pos="10321925" algn="l"/>
              </a:tabLst>
            </a:pPr>
            <a:r>
              <a:rPr lang="en-US" sz="2000" dirty="0"/>
              <a:t>Vessel exercising freedom of navigation</a:t>
            </a:r>
          </a:p>
          <a:p>
            <a:pPr marL="1008063" lvl="1" indent="-608013">
              <a:lnSpc>
                <a:spcPct val="90000"/>
              </a:lnSpc>
              <a:spcBef>
                <a:spcPts val="0"/>
              </a:spcBef>
              <a:spcAft>
                <a:spcPts val="600"/>
              </a:spcAft>
              <a:buFont typeface="Arial" panose="020B0604020202020204" pitchFamily="34" charset="0"/>
              <a:buChar char="–"/>
              <a:tabLst>
                <a:tab pos="1177925" algn="l"/>
                <a:tab pos="2092325" algn="l"/>
                <a:tab pos="3006725" algn="l"/>
                <a:tab pos="3921125" algn="l"/>
                <a:tab pos="4835525" algn="l"/>
                <a:tab pos="5749925" algn="l"/>
                <a:tab pos="6664325" algn="l"/>
                <a:tab pos="7578725" algn="l"/>
                <a:tab pos="8493125" algn="l"/>
                <a:tab pos="9407525" algn="l"/>
                <a:tab pos="10321925" algn="l"/>
              </a:tabLst>
            </a:pPr>
            <a:r>
              <a:rPr lang="en-US" sz="2000" dirty="0"/>
              <a:t>Exclusive jurisdiction of the flag state</a:t>
            </a:r>
          </a:p>
          <a:p>
            <a:pPr>
              <a:lnSpc>
                <a:spcPct val="90000"/>
              </a:lnSpc>
              <a:spcBef>
                <a:spcPts val="0"/>
              </a:spcBef>
              <a:spcAft>
                <a:spcPts val="600"/>
              </a:spcAft>
              <a:buFont typeface="Arial" panose="020B0604020202020204" pitchFamily="34" charset="0"/>
              <a:buChar char="•"/>
              <a:tabLst>
                <a:tab pos="1177925" algn="l"/>
                <a:tab pos="2092325" algn="l"/>
                <a:tab pos="3006725" algn="l"/>
                <a:tab pos="3921125" algn="l"/>
                <a:tab pos="4835525" algn="l"/>
                <a:tab pos="5749925" algn="l"/>
                <a:tab pos="6664325" algn="l"/>
                <a:tab pos="7578725" algn="l"/>
                <a:tab pos="8493125" algn="l"/>
                <a:tab pos="9407525" algn="l"/>
                <a:tab pos="10321925" algn="l"/>
              </a:tabLst>
            </a:pPr>
            <a:r>
              <a:rPr lang="en-US" sz="2000" dirty="0"/>
              <a:t>Russian Federation at time of incident advanced various charges</a:t>
            </a:r>
          </a:p>
          <a:p>
            <a:pPr lvl="1">
              <a:lnSpc>
                <a:spcPct val="90000"/>
              </a:lnSpc>
              <a:spcBef>
                <a:spcPts val="0"/>
              </a:spcBef>
              <a:spcAft>
                <a:spcPts val="600"/>
              </a:spcAft>
              <a:buFont typeface="Arial" panose="020B0604020202020204" pitchFamily="34" charset="0"/>
              <a:buChar char="–"/>
              <a:tabLst>
                <a:tab pos="1177925" algn="l"/>
                <a:tab pos="2092325" algn="l"/>
                <a:tab pos="3006725" algn="l"/>
                <a:tab pos="3921125" algn="l"/>
                <a:tab pos="4835525" algn="l"/>
                <a:tab pos="5749925" algn="l"/>
                <a:tab pos="6664325" algn="l"/>
                <a:tab pos="7578725" algn="l"/>
                <a:tab pos="8493125" algn="l"/>
                <a:tab pos="9407525" algn="l"/>
                <a:tab pos="10321925" algn="l"/>
              </a:tabLst>
            </a:pPr>
            <a:r>
              <a:rPr lang="en-US" sz="2000" dirty="0"/>
              <a:t>Piracy, hooliganism, terrorism</a:t>
            </a:r>
          </a:p>
          <a:p>
            <a:pPr marL="608013" indent="-608013">
              <a:lnSpc>
                <a:spcPct val="90000"/>
              </a:lnSpc>
              <a:spcBef>
                <a:spcPts val="0"/>
              </a:spcBef>
              <a:spcAft>
                <a:spcPts val="600"/>
              </a:spcAft>
              <a:buFont typeface="Times New Roman" pitchFamily="18" charset="0"/>
              <a:buChar char="•"/>
              <a:tabLst>
                <a:tab pos="1177925" algn="l"/>
                <a:tab pos="2092325" algn="l"/>
                <a:tab pos="3006725" algn="l"/>
                <a:tab pos="3921125" algn="l"/>
                <a:tab pos="4835525" algn="l"/>
                <a:tab pos="5749925" algn="l"/>
                <a:tab pos="6664325" algn="l"/>
                <a:tab pos="7578725" algn="l"/>
                <a:tab pos="8493125" algn="l"/>
                <a:tab pos="9407525" algn="l"/>
                <a:tab pos="10321925" algn="l"/>
              </a:tabLst>
            </a:pPr>
            <a:r>
              <a:rPr lang="en-US" sz="2000" dirty="0"/>
              <a:t>Main question: does international law provide jurisdiction for arrest beyond safety zone of an installation</a:t>
            </a:r>
          </a:p>
          <a:p>
            <a:pPr marL="608013" indent="-608013">
              <a:lnSpc>
                <a:spcPct val="90000"/>
              </a:lnSpc>
              <a:spcBef>
                <a:spcPts val="0"/>
              </a:spcBef>
              <a:spcAft>
                <a:spcPts val="600"/>
              </a:spcAft>
              <a:buFont typeface="Times New Roman" pitchFamily="18" charset="0"/>
              <a:buChar char="•"/>
              <a:tabLst>
                <a:tab pos="1177925" algn="l"/>
                <a:tab pos="2092325" algn="l"/>
                <a:tab pos="3006725" algn="l"/>
                <a:tab pos="3921125" algn="l"/>
                <a:tab pos="4835525" algn="l"/>
                <a:tab pos="5749925" algn="l"/>
                <a:tab pos="6664325" algn="l"/>
                <a:tab pos="7578725" algn="l"/>
                <a:tab pos="8493125" algn="l"/>
                <a:tab pos="9407525" algn="l"/>
                <a:tab pos="10321925" algn="l"/>
              </a:tabLst>
            </a:pPr>
            <a:r>
              <a:rPr lang="en-US" sz="2000" dirty="0"/>
              <a:t>Non-participation of the Russian in the arbitration  </a:t>
            </a:r>
          </a:p>
          <a:p>
            <a:pPr marL="608013" indent="-608013">
              <a:lnSpc>
                <a:spcPct val="90000"/>
              </a:lnSpc>
              <a:spcBef>
                <a:spcPts val="0"/>
              </a:spcBef>
              <a:spcAft>
                <a:spcPts val="600"/>
              </a:spcAft>
              <a:buFont typeface="Times New Roman" pitchFamily="18" charset="0"/>
              <a:buChar char="•"/>
              <a:tabLst>
                <a:tab pos="1177925" algn="l"/>
                <a:tab pos="2092325" algn="l"/>
                <a:tab pos="3006725" algn="l"/>
                <a:tab pos="3921125" algn="l"/>
                <a:tab pos="4835525" algn="l"/>
                <a:tab pos="5749925" algn="l"/>
                <a:tab pos="6664325" algn="l"/>
                <a:tab pos="7578725" algn="l"/>
                <a:tab pos="8493125" algn="l"/>
                <a:tab pos="9407525" algn="l"/>
                <a:tab pos="10321925" algn="l"/>
              </a:tabLst>
            </a:pPr>
            <a:r>
              <a:rPr lang="en-US" sz="2000" dirty="0"/>
              <a:t>Award on the merits of 14 August 2015</a:t>
            </a:r>
          </a:p>
          <a:p>
            <a:pPr marL="608013" indent="-608013">
              <a:lnSpc>
                <a:spcPct val="90000"/>
              </a:lnSpc>
              <a:spcBef>
                <a:spcPts val="0"/>
              </a:spcBef>
              <a:spcAft>
                <a:spcPts val="600"/>
              </a:spcAft>
              <a:buFont typeface="Times New Roman" pitchFamily="18" charset="0"/>
              <a:buChar char="•"/>
              <a:tabLst>
                <a:tab pos="1177925" algn="l"/>
                <a:tab pos="2092325" algn="l"/>
                <a:tab pos="3006725" algn="l"/>
                <a:tab pos="3921125" algn="l"/>
                <a:tab pos="4835525" algn="l"/>
                <a:tab pos="5749925" algn="l"/>
                <a:tab pos="6664325" algn="l"/>
                <a:tab pos="7578725" algn="l"/>
                <a:tab pos="8493125" algn="l"/>
                <a:tab pos="9407525" algn="l"/>
                <a:tab pos="10321925" algn="l"/>
              </a:tabLst>
            </a:pPr>
            <a:r>
              <a:rPr lang="en-US" sz="2000" dirty="0"/>
              <a:t>Russian published a position paper just prior to the rendering of the award</a:t>
            </a:r>
          </a:p>
        </p:txBody>
      </p:sp>
      <p:sp>
        <p:nvSpPr>
          <p:cNvPr id="2" name="Tijdelijke aanduiding voor dianummer 1"/>
          <p:cNvSpPr>
            <a:spLocks noGrp="1"/>
          </p:cNvSpPr>
          <p:nvPr>
            <p:ph type="sldNum" sz="quarter" idx="12"/>
          </p:nvPr>
        </p:nvSpPr>
        <p:spPr/>
        <p:txBody>
          <a:bodyPr/>
          <a:lstStyle/>
          <a:p>
            <a:fld id="{48967F36-0B61-F749-ACDB-F36D75792314}" type="slidenum">
              <a:rPr lang="en-US" noProof="0" smtClean="0"/>
              <a:pPr/>
              <a:t>2</a:t>
            </a:fld>
            <a:endParaRPr lang="en-US" noProof="0" dirty="0"/>
          </a:p>
        </p:txBody>
      </p:sp>
    </p:spTree>
    <p:extLst>
      <p:ext uri="{BB962C8B-B14F-4D97-AF65-F5344CB8AC3E}">
        <p14:creationId xmlns:p14="http://schemas.microsoft.com/office/powerpoint/2010/main" val="255122437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253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53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530">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530">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530">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530">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530">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530">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530">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2530">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2530">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83771" y="758436"/>
            <a:ext cx="7984024" cy="752475"/>
          </a:xfrm>
        </p:spPr>
        <p:txBody>
          <a:bodyPr>
            <a:normAutofit fontScale="90000"/>
          </a:bodyPr>
          <a:lstStyle/>
          <a:p>
            <a:pPr algn="l"/>
            <a:r>
              <a:rPr lang="en-US" sz="2400" b="1" dirty="0">
                <a:solidFill>
                  <a:schemeClr val="tx1"/>
                </a:solidFill>
              </a:rPr>
              <a:t>Was a 3-nautical-mile zone a safety zone contrary to article 60(5) LOSC?</a:t>
            </a:r>
          </a:p>
        </p:txBody>
      </p:sp>
      <p:sp>
        <p:nvSpPr>
          <p:cNvPr id="3" name="Tijdelijke aanduiding voor inhoud 2"/>
          <p:cNvSpPr>
            <a:spLocks noGrp="1"/>
          </p:cNvSpPr>
          <p:nvPr>
            <p:ph idx="1"/>
          </p:nvPr>
        </p:nvSpPr>
        <p:spPr>
          <a:xfrm>
            <a:off x="606287" y="2041524"/>
            <a:ext cx="8069401" cy="4538179"/>
          </a:xfrm>
        </p:spPr>
        <p:txBody>
          <a:bodyPr>
            <a:noAutofit/>
          </a:bodyPr>
          <a:lstStyle/>
          <a:p>
            <a:pPr>
              <a:spcBef>
                <a:spcPts val="0"/>
              </a:spcBef>
            </a:pPr>
            <a:r>
              <a:rPr lang="en-US" sz="1800" dirty="0"/>
              <a:t>Netherlands considered that it contravened article 60(5) of the LOSC</a:t>
            </a:r>
          </a:p>
          <a:p>
            <a:pPr>
              <a:spcBef>
                <a:spcPts val="0"/>
              </a:spcBef>
            </a:pPr>
            <a:r>
              <a:rPr lang="en-US" sz="1800" dirty="0"/>
              <a:t>Tribunal did not concur (Award, para. 207 et seq.)</a:t>
            </a:r>
          </a:p>
          <a:p>
            <a:pPr lvl="1">
              <a:spcBef>
                <a:spcPts val="0"/>
              </a:spcBef>
            </a:pPr>
            <a:r>
              <a:rPr lang="en-US" sz="1800" dirty="0"/>
              <a:t>First caution note in Notices to Mariners “Vessels should not enter a safety zone of the marine ice-stable platform without permission of an operator of the platform”</a:t>
            </a:r>
          </a:p>
          <a:p>
            <a:pPr lvl="1">
              <a:spcBef>
                <a:spcPts val="0"/>
              </a:spcBef>
            </a:pPr>
            <a:r>
              <a:rPr lang="en-US" sz="1800" dirty="0"/>
              <a:t>Subsequently modified “Vessels are not recommended to enter a safety zone of the offshore ice-resistant platform […] without the platform operator permission.”</a:t>
            </a:r>
          </a:p>
          <a:p>
            <a:pPr lvl="1">
              <a:spcBef>
                <a:spcPts val="0"/>
              </a:spcBef>
            </a:pPr>
            <a:r>
              <a:rPr lang="en-US" sz="1800" dirty="0"/>
              <a:t>Russian Federation’s actions do not seem to indicate that it was a safety zone in the  sense of the LOSC</a:t>
            </a:r>
          </a:p>
          <a:p>
            <a:pPr lvl="1">
              <a:spcBef>
                <a:spcPts val="0"/>
              </a:spcBef>
            </a:pPr>
            <a:r>
              <a:rPr lang="en-US" sz="1800" dirty="0"/>
              <a:t>Confirmed by  structure and content of Russian laws and regulations regarding safety zones, which provides for safety zones of maximum of 500 meters</a:t>
            </a:r>
          </a:p>
          <a:p>
            <a:pPr>
              <a:spcBef>
                <a:spcPts val="0"/>
              </a:spcBef>
            </a:pPr>
            <a:r>
              <a:rPr lang="en-US" sz="1800" b="1" dirty="0"/>
              <a:t>No breach of article 60(5</a:t>
            </a:r>
            <a:r>
              <a:rPr lang="en-US" sz="1800" b="1" dirty="0" smtClean="0"/>
              <a:t>) (?), </a:t>
            </a:r>
            <a:r>
              <a:rPr lang="en-US" sz="1800" b="1" dirty="0"/>
              <a:t>but is the Russian approach in accordance with article 58 of the LOSC?</a:t>
            </a:r>
          </a:p>
        </p:txBody>
      </p:sp>
    </p:spTree>
    <p:extLst>
      <p:ext uri="{BB962C8B-B14F-4D97-AF65-F5344CB8AC3E}">
        <p14:creationId xmlns:p14="http://schemas.microsoft.com/office/powerpoint/2010/main" val="617894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61256" y="767767"/>
            <a:ext cx="8146498" cy="752475"/>
          </a:xfrm>
        </p:spPr>
        <p:txBody>
          <a:bodyPr>
            <a:normAutofit fontScale="90000"/>
          </a:bodyPr>
          <a:lstStyle/>
          <a:p>
            <a:pPr algn="l"/>
            <a:r>
              <a:rPr lang="en-US" sz="2400" b="1" dirty="0">
                <a:solidFill>
                  <a:schemeClr val="tx1"/>
                </a:solidFill>
              </a:rPr>
              <a:t>Other recent practice that reveals tension with article 60(5)</a:t>
            </a:r>
          </a:p>
        </p:txBody>
      </p:sp>
      <p:sp>
        <p:nvSpPr>
          <p:cNvPr id="3" name="Tijdelijke aanduiding voor inhoud 2"/>
          <p:cNvSpPr>
            <a:spLocks noGrp="1"/>
          </p:cNvSpPr>
          <p:nvPr>
            <p:ph idx="1"/>
          </p:nvPr>
        </p:nvSpPr>
        <p:spPr>
          <a:xfrm>
            <a:off x="802432" y="2041525"/>
            <a:ext cx="7854551" cy="4084638"/>
          </a:xfrm>
        </p:spPr>
        <p:txBody>
          <a:bodyPr>
            <a:normAutofit/>
          </a:bodyPr>
          <a:lstStyle/>
          <a:p>
            <a:r>
              <a:rPr lang="en-US" sz="2000" dirty="0"/>
              <a:t>Haiyang Shiyou 981 – Notice MSA [2014] No. 24 (MSA-2014-6684) issued by Chinese Maritime Safety Authority</a:t>
            </a:r>
          </a:p>
          <a:p>
            <a:pPr lvl="1"/>
            <a:r>
              <a:rPr lang="en-US" sz="2000" dirty="0"/>
              <a:t>Passing vessels shall strengthen a lookout, and avoid traversing the area within 3 miles radius of the working ship, for the purpose of safety</a:t>
            </a:r>
          </a:p>
          <a:p>
            <a:r>
              <a:rPr lang="en-US" sz="2000" dirty="0"/>
              <a:t>Russian Federation established a 4-nautical-mile safety zone around the survey vessel </a:t>
            </a:r>
            <a:r>
              <a:rPr lang="en-US" sz="2000" i="1" dirty="0" err="1"/>
              <a:t>Geolog</a:t>
            </a:r>
            <a:r>
              <a:rPr lang="en-US" sz="2000" i="1" dirty="0"/>
              <a:t> Dmitry </a:t>
            </a:r>
            <a:r>
              <a:rPr lang="en-US" sz="2000" i="1" dirty="0" err="1"/>
              <a:t>Nalivkin</a:t>
            </a:r>
            <a:r>
              <a:rPr lang="en-US" sz="2000" dirty="0"/>
              <a:t> in August 2013 </a:t>
            </a:r>
          </a:p>
          <a:p>
            <a:r>
              <a:rPr lang="en-US" sz="2000" dirty="0"/>
              <a:t>Other States require permission to enter a “restricted area” wider than 500 meters around installations</a:t>
            </a:r>
          </a:p>
          <a:p>
            <a:r>
              <a:rPr lang="en-US" sz="2000" b="1" dirty="0"/>
              <a:t>Need for further clarification of law relating to zones around installations (and vessels)?</a:t>
            </a:r>
          </a:p>
        </p:txBody>
      </p:sp>
    </p:spTree>
    <p:extLst>
      <p:ext uri="{BB962C8B-B14F-4D97-AF65-F5344CB8AC3E}">
        <p14:creationId xmlns:p14="http://schemas.microsoft.com/office/powerpoint/2010/main" val="2587777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98545" y="841306"/>
            <a:ext cx="7794516" cy="752475"/>
          </a:xfrm>
        </p:spPr>
        <p:txBody>
          <a:bodyPr>
            <a:normAutofit/>
          </a:bodyPr>
          <a:lstStyle/>
          <a:p>
            <a:pPr algn="l"/>
            <a:r>
              <a:rPr lang="en-US" sz="2400" b="1" dirty="0">
                <a:solidFill>
                  <a:schemeClr val="tx1"/>
                </a:solidFill>
              </a:rPr>
              <a:t>Redefinition of the regime hot pursuit?</a:t>
            </a:r>
          </a:p>
        </p:txBody>
      </p:sp>
      <p:sp>
        <p:nvSpPr>
          <p:cNvPr id="3" name="Tijdelijke aanduiding voor inhoud 2"/>
          <p:cNvSpPr>
            <a:spLocks noGrp="1"/>
          </p:cNvSpPr>
          <p:nvPr>
            <p:ph idx="1"/>
          </p:nvPr>
        </p:nvSpPr>
        <p:spPr>
          <a:xfrm>
            <a:off x="646043" y="1751183"/>
            <a:ext cx="8497958" cy="4963516"/>
          </a:xfrm>
        </p:spPr>
        <p:txBody>
          <a:bodyPr>
            <a:normAutofit fontScale="92500" lnSpcReduction="10000"/>
          </a:bodyPr>
          <a:lstStyle/>
          <a:p>
            <a:r>
              <a:rPr lang="en-US" sz="2000" dirty="0"/>
              <a:t>First order to stop probably given after RHIBs had left the safety zone (Award, para. 266)</a:t>
            </a:r>
          </a:p>
          <a:p>
            <a:pPr lvl="1"/>
            <a:r>
              <a:rPr lang="en-US" sz="2000" dirty="0"/>
              <a:t>The Tribunal notes, however, that, while Article 111(1) provides that the foreign ship “must be” in the relevant area at the commencement of the pursuit, the test is set out slightly less stringently in Article 111(4) (Award, para. 267)</a:t>
            </a:r>
          </a:p>
          <a:p>
            <a:pPr lvl="1"/>
            <a:r>
              <a:rPr lang="en-US" sz="2000" dirty="0"/>
              <a:t>The latter formulation suggests that the location of the foreign ship at the time of the first stop order should […] be looked at from the perspective of the pursuing ship </a:t>
            </a:r>
            <a:r>
              <a:rPr lang="en-US" sz="2000" i="1" dirty="0"/>
              <a:t>(ibid</a:t>
            </a:r>
            <a:r>
              <a:rPr lang="en-US" sz="2000" dirty="0"/>
              <a:t>.</a:t>
            </a:r>
            <a:r>
              <a:rPr lang="en-US" sz="2000" i="1" dirty="0"/>
              <a:t>)</a:t>
            </a:r>
          </a:p>
          <a:p>
            <a:r>
              <a:rPr lang="en-US" sz="2200" b="1" dirty="0"/>
              <a:t>Is it justified to put articles 111(1) and 111(4) on “equal footing”?</a:t>
            </a:r>
          </a:p>
          <a:p>
            <a:r>
              <a:rPr lang="en-US" sz="2000" dirty="0"/>
              <a:t>Clear marking and identifiability of ship/aircraft carrying out the pursuit </a:t>
            </a:r>
          </a:p>
          <a:p>
            <a:pPr lvl="1"/>
            <a:r>
              <a:rPr lang="en-US" sz="2000" dirty="0"/>
              <a:t>Although the helicopter was unmarked [save for  red star on its bottom side] and the men descending from it did not, in the recollection of the crew of the </a:t>
            </a:r>
            <a:r>
              <a:rPr lang="en-US" sz="2000" i="1" dirty="0"/>
              <a:t>Arctic Sunrise</a:t>
            </a:r>
            <a:r>
              <a:rPr lang="en-US" sz="2000" dirty="0"/>
              <a:t>, identify themselves, the Tribunal is satisfied, in context, that the vessel was boarded by Russian officials. This is apparent from their subsequent actions (Award, para. 101)</a:t>
            </a:r>
          </a:p>
          <a:p>
            <a:pPr lvl="1"/>
            <a:r>
              <a:rPr lang="en-US" sz="2000" b="1" dirty="0"/>
              <a:t>How does that relate to article 111(5) LOSC?</a:t>
            </a:r>
          </a:p>
        </p:txBody>
      </p:sp>
      <p:sp>
        <p:nvSpPr>
          <p:cNvPr id="4" name="Tijdelijke aanduiding voor dianummer 3"/>
          <p:cNvSpPr>
            <a:spLocks noGrp="1"/>
          </p:cNvSpPr>
          <p:nvPr>
            <p:ph type="sldNum" sz="quarter" idx="12"/>
          </p:nvPr>
        </p:nvSpPr>
        <p:spPr/>
        <p:txBody>
          <a:bodyPr/>
          <a:lstStyle/>
          <a:p>
            <a:fld id="{48967F36-0B61-F749-ACDB-F36D75792314}" type="slidenum">
              <a:rPr lang="en-US" noProof="0" smtClean="0"/>
              <a:pPr/>
              <a:t>5</a:t>
            </a:fld>
            <a:endParaRPr lang="en-US" noProof="0" dirty="0"/>
          </a:p>
        </p:txBody>
      </p:sp>
    </p:spTree>
    <p:extLst>
      <p:ext uri="{BB962C8B-B14F-4D97-AF65-F5344CB8AC3E}">
        <p14:creationId xmlns:p14="http://schemas.microsoft.com/office/powerpoint/2010/main" val="1368832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02433" y="680322"/>
            <a:ext cx="7971160" cy="856063"/>
          </a:xfrm>
        </p:spPr>
        <p:txBody>
          <a:bodyPr>
            <a:normAutofit/>
          </a:bodyPr>
          <a:lstStyle/>
          <a:p>
            <a:pPr algn="l"/>
            <a:r>
              <a:rPr lang="en-US" sz="2400" b="1" dirty="0">
                <a:solidFill>
                  <a:schemeClr val="tx1"/>
                </a:solidFill>
              </a:rPr>
              <a:t>Parameters for law enforcement by the Coastal State</a:t>
            </a:r>
          </a:p>
        </p:txBody>
      </p:sp>
      <p:sp>
        <p:nvSpPr>
          <p:cNvPr id="3" name="Tijdelijke aanduiding voor inhoud 2"/>
          <p:cNvSpPr>
            <a:spLocks noGrp="1"/>
          </p:cNvSpPr>
          <p:nvPr>
            <p:ph idx="1"/>
          </p:nvPr>
        </p:nvSpPr>
        <p:spPr>
          <a:xfrm>
            <a:off x="830424" y="1935973"/>
            <a:ext cx="8065098" cy="4084638"/>
          </a:xfrm>
        </p:spPr>
        <p:txBody>
          <a:bodyPr>
            <a:normAutofit lnSpcReduction="10000"/>
          </a:bodyPr>
          <a:lstStyle/>
          <a:p>
            <a:r>
              <a:rPr lang="en-US" sz="2000" dirty="0"/>
              <a:t>Coastal State has the right to take measures to prevent interference with its sovereign rights for the exploration and exploitation of the non-living resources of its EEZ (Award, para. 324)</a:t>
            </a:r>
          </a:p>
          <a:p>
            <a:r>
              <a:rPr lang="en-US" sz="2000" dirty="0"/>
              <a:t>The coastal State should tolerate some level of nuisance through civilian protest as long as it does not amount to an interference with the exercise of its sovereign rights. Due regard must be given to rights of other States, including the right to allow vessels flying their flag to protest (Award, para. 328)</a:t>
            </a:r>
          </a:p>
          <a:p>
            <a:r>
              <a:rPr lang="en-US" sz="2000" b="1" dirty="0"/>
              <a:t>Is an unqualified standard of interference compatible with giving due regard?</a:t>
            </a:r>
          </a:p>
          <a:p>
            <a:r>
              <a:rPr lang="en-US" sz="2000" dirty="0"/>
              <a:t>For instance, article 78 LOSC uses the standard of “unjustifiable interference”</a:t>
            </a:r>
          </a:p>
        </p:txBody>
      </p:sp>
    </p:spTree>
    <p:extLst>
      <p:ext uri="{BB962C8B-B14F-4D97-AF65-F5344CB8AC3E}">
        <p14:creationId xmlns:p14="http://schemas.microsoft.com/office/powerpoint/2010/main" val="3773023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7788" y="814420"/>
            <a:ext cx="8077329" cy="752475"/>
          </a:xfrm>
        </p:spPr>
        <p:txBody>
          <a:bodyPr>
            <a:normAutofit/>
          </a:bodyPr>
          <a:lstStyle/>
          <a:p>
            <a:pPr algn="l"/>
            <a:r>
              <a:rPr lang="en-US" sz="2400" b="1" dirty="0">
                <a:solidFill>
                  <a:schemeClr val="tx1"/>
                </a:solidFill>
              </a:rPr>
              <a:t>Russian position paper</a:t>
            </a:r>
          </a:p>
        </p:txBody>
      </p:sp>
      <p:sp>
        <p:nvSpPr>
          <p:cNvPr id="3" name="Tijdelijke aanduiding voor inhoud 2"/>
          <p:cNvSpPr>
            <a:spLocks noGrp="1"/>
          </p:cNvSpPr>
          <p:nvPr>
            <p:ph idx="1"/>
          </p:nvPr>
        </p:nvSpPr>
        <p:spPr>
          <a:xfrm>
            <a:off x="774440" y="1949450"/>
            <a:ext cx="8233081" cy="4908549"/>
          </a:xfrm>
        </p:spPr>
        <p:txBody>
          <a:bodyPr>
            <a:normAutofit/>
          </a:bodyPr>
          <a:lstStyle/>
          <a:p>
            <a:r>
              <a:rPr lang="en-US" sz="2000" dirty="0"/>
              <a:t>Posits that arrest could take place without hot pursuit being initiated from the safety zone, which is the position of the Award</a:t>
            </a:r>
          </a:p>
          <a:p>
            <a:r>
              <a:rPr lang="en-US" sz="2000" dirty="0"/>
              <a:t>Submits that </a:t>
            </a:r>
            <a:r>
              <a:rPr lang="en-US" sz="2000" i="1" dirty="0"/>
              <a:t>Arctic Sunrise </a:t>
            </a:r>
            <a:r>
              <a:rPr lang="en-US" sz="2000" dirty="0"/>
              <a:t>was not exercising freedom of navigation but was deliberately violating “law and order”</a:t>
            </a:r>
          </a:p>
          <a:p>
            <a:r>
              <a:rPr lang="en-US" sz="2000" dirty="0"/>
              <a:t> According to the position paper there is emerging State practice confirming the Russian Federation’s position</a:t>
            </a:r>
          </a:p>
          <a:p>
            <a:pPr lvl="1"/>
            <a:r>
              <a:rPr lang="en-US" sz="2000" dirty="0"/>
              <a:t>Paper discusses significant number of incidents</a:t>
            </a:r>
          </a:p>
          <a:p>
            <a:pPr lvl="1"/>
            <a:r>
              <a:rPr lang="en-US" sz="2000" dirty="0"/>
              <a:t>Paper ignores many relevant elements</a:t>
            </a:r>
          </a:p>
          <a:p>
            <a:r>
              <a:rPr lang="en-US" sz="2000" b="1" dirty="0"/>
              <a:t>Intention to redefine the law generally or solely argued for the purposes of this specific case?</a:t>
            </a:r>
          </a:p>
        </p:txBody>
      </p:sp>
      <p:sp>
        <p:nvSpPr>
          <p:cNvPr id="4" name="Tijdelijke aanduiding voor dianummer 3"/>
          <p:cNvSpPr>
            <a:spLocks noGrp="1"/>
          </p:cNvSpPr>
          <p:nvPr>
            <p:ph type="sldNum" sz="quarter" idx="12"/>
          </p:nvPr>
        </p:nvSpPr>
        <p:spPr/>
        <p:txBody>
          <a:bodyPr/>
          <a:lstStyle/>
          <a:p>
            <a:fld id="{48967F36-0B61-F749-ACDB-F36D75792314}" type="slidenum">
              <a:rPr lang="en-US" noProof="0" smtClean="0"/>
              <a:pPr/>
              <a:t>7</a:t>
            </a:fld>
            <a:endParaRPr lang="en-US" noProof="0" dirty="0"/>
          </a:p>
        </p:txBody>
      </p:sp>
    </p:spTree>
    <p:extLst>
      <p:ext uri="{BB962C8B-B14F-4D97-AF65-F5344CB8AC3E}">
        <p14:creationId xmlns:p14="http://schemas.microsoft.com/office/powerpoint/2010/main" val="3969304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Mal_blaa_engelsk">
  <a:themeElements>
    <a:clrScheme name="Egendefinert 5">
      <a:dk1>
        <a:sysClr val="windowText" lastClr="000000"/>
      </a:dk1>
      <a:lt1>
        <a:sysClr val="window" lastClr="FFFFFF"/>
      </a:lt1>
      <a:dk2>
        <a:srgbClr val="00617F"/>
      </a:dk2>
      <a:lt2>
        <a:srgbClr val="EEECE1"/>
      </a:lt2>
      <a:accent1>
        <a:srgbClr val="00617F"/>
      </a:accent1>
      <a:accent2>
        <a:srgbClr val="CB343B"/>
      </a:accent2>
      <a:accent3>
        <a:srgbClr val="15718F"/>
      </a:accent3>
      <a:accent4>
        <a:srgbClr val="59A1A2"/>
      </a:accent4>
      <a:accent5>
        <a:srgbClr val="26828C"/>
      </a:accent5>
      <a:accent6>
        <a:srgbClr val="DE7C00"/>
      </a:accent6>
      <a:hlink>
        <a:srgbClr val="007396"/>
      </a:hlink>
      <a:folHlink>
        <a:srgbClr val="A6BBC8"/>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Kantoor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Pluricourts Petersburg - presentation AOE</Template>
  <TotalTime>0</TotalTime>
  <Words>845</Words>
  <Application>Microsoft Office PowerPoint</Application>
  <PresentationFormat>Skjermfremvisning (4:3)</PresentationFormat>
  <Paragraphs>58</Paragraphs>
  <Slides>7</Slides>
  <Notes>2</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7</vt:i4>
      </vt:variant>
    </vt:vector>
  </HeadingPairs>
  <TitlesOfParts>
    <vt:vector size="12" baseType="lpstr">
      <vt:lpstr>Arial</vt:lpstr>
      <vt:lpstr>Calibri</vt:lpstr>
      <vt:lpstr>Open Sans</vt:lpstr>
      <vt:lpstr>Times New Roman</vt:lpstr>
      <vt:lpstr>Mal_blaa_engelsk</vt:lpstr>
      <vt:lpstr>  Some salient points of the award on the merits in the Arctic Sunrise case  Seminar on At-Sea Enforcement and Naval Warfare K.G. Jebsen Centre for the law of the sea September  20, 2017  Previously presented at the Workshop on Korean Maritime Security &amp; International Law, Stockton Center for the Study of International Law, U.S. Naval War College &amp; Korea Maritime Institute February 23-24, 2016; U.S. Naval War College </vt:lpstr>
      <vt:lpstr>Arctic Sunrise case – Introduction</vt:lpstr>
      <vt:lpstr>Was a 3-nautical-mile zone a safety zone contrary to article 60(5) LOSC?</vt:lpstr>
      <vt:lpstr>Other recent practice that reveals tension with article 60(5)</vt:lpstr>
      <vt:lpstr>Redefinition of the regime hot pursuit?</vt:lpstr>
      <vt:lpstr>Parameters for law enforcement by the Coastal State</vt:lpstr>
      <vt:lpstr>Russian position paper</vt:lpstr>
    </vt:vector>
  </TitlesOfParts>
  <Company>LAW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Esther Christenhuis</dc:creator>
  <cp:lastModifiedBy>Magne Frostad</cp:lastModifiedBy>
  <cp:revision>144</cp:revision>
  <cp:lastPrinted>2014-10-14T14:39:23Z</cp:lastPrinted>
  <dcterms:created xsi:type="dcterms:W3CDTF">2004-03-08T12:47:47Z</dcterms:created>
  <dcterms:modified xsi:type="dcterms:W3CDTF">2017-09-26T11:44:11Z</dcterms:modified>
</cp:coreProperties>
</file>