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72"/>
  </p:notesMasterIdLst>
  <p:sldIdLst>
    <p:sldId id="349" r:id="rId2"/>
    <p:sldId id="324" r:id="rId3"/>
    <p:sldId id="384" r:id="rId4"/>
    <p:sldId id="385" r:id="rId5"/>
    <p:sldId id="389" r:id="rId6"/>
    <p:sldId id="386" r:id="rId7"/>
    <p:sldId id="387" r:id="rId8"/>
    <p:sldId id="388" r:id="rId9"/>
    <p:sldId id="390" r:id="rId10"/>
    <p:sldId id="391" r:id="rId11"/>
    <p:sldId id="392" r:id="rId12"/>
    <p:sldId id="403" r:id="rId13"/>
    <p:sldId id="393" r:id="rId14"/>
    <p:sldId id="394" r:id="rId15"/>
    <p:sldId id="395" r:id="rId16"/>
    <p:sldId id="396" r:id="rId17"/>
    <p:sldId id="397" r:id="rId18"/>
    <p:sldId id="398" r:id="rId19"/>
    <p:sldId id="399" r:id="rId20"/>
    <p:sldId id="400" r:id="rId21"/>
    <p:sldId id="401" r:id="rId22"/>
    <p:sldId id="402" r:id="rId23"/>
    <p:sldId id="406" r:id="rId24"/>
    <p:sldId id="432" r:id="rId25"/>
    <p:sldId id="433" r:id="rId26"/>
    <p:sldId id="407" r:id="rId27"/>
    <p:sldId id="408" r:id="rId28"/>
    <p:sldId id="409" r:id="rId29"/>
    <p:sldId id="410" r:id="rId30"/>
    <p:sldId id="411" r:id="rId31"/>
    <p:sldId id="412" r:id="rId32"/>
    <p:sldId id="413" r:id="rId33"/>
    <p:sldId id="414" r:id="rId34"/>
    <p:sldId id="415" r:id="rId35"/>
    <p:sldId id="416" r:id="rId36"/>
    <p:sldId id="417" r:id="rId37"/>
    <p:sldId id="404" r:id="rId38"/>
    <p:sldId id="418" r:id="rId39"/>
    <p:sldId id="419" r:id="rId40"/>
    <p:sldId id="420" r:id="rId41"/>
    <p:sldId id="422" r:id="rId42"/>
    <p:sldId id="421" r:id="rId43"/>
    <p:sldId id="423" r:id="rId44"/>
    <p:sldId id="424" r:id="rId45"/>
    <p:sldId id="425" r:id="rId46"/>
    <p:sldId id="426" r:id="rId47"/>
    <p:sldId id="405" r:id="rId48"/>
    <p:sldId id="427" r:id="rId49"/>
    <p:sldId id="428" r:id="rId50"/>
    <p:sldId id="429" r:id="rId51"/>
    <p:sldId id="430" r:id="rId52"/>
    <p:sldId id="431" r:id="rId53"/>
    <p:sldId id="434" r:id="rId54"/>
    <p:sldId id="435" r:id="rId55"/>
    <p:sldId id="436" r:id="rId56"/>
    <p:sldId id="437" r:id="rId57"/>
    <p:sldId id="438" r:id="rId58"/>
    <p:sldId id="439" r:id="rId59"/>
    <p:sldId id="440" r:id="rId60"/>
    <p:sldId id="441" r:id="rId61"/>
    <p:sldId id="442" r:id="rId62"/>
    <p:sldId id="443" r:id="rId63"/>
    <p:sldId id="444" r:id="rId64"/>
    <p:sldId id="446" r:id="rId65"/>
    <p:sldId id="445" r:id="rId66"/>
    <p:sldId id="447" r:id="rId67"/>
    <p:sldId id="448" r:id="rId68"/>
    <p:sldId id="449" r:id="rId69"/>
    <p:sldId id="450" r:id="rId70"/>
    <p:sldId id="452" r:id="rId71"/>
  </p:sldIdLst>
  <p:sldSz cx="9144000" cy="6858000" type="screen4x3"/>
  <p:notesSz cx="6888163" cy="9623425"/>
  <p:defaultTextStyle>
    <a:defPPr>
      <a:defRPr lang="de-DE"/>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CC0000"/>
    <a:srgbClr val="000066"/>
    <a:srgbClr val="6699FF"/>
    <a:srgbClr val="FFFF99"/>
    <a:srgbClr val="3399FF"/>
    <a:srgbClr val="0066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74" autoAdjust="0"/>
    <p:restoredTop sz="94660"/>
  </p:normalViewPr>
  <p:slideViewPr>
    <p:cSldViewPr snapToGrid="0" showGuides="1">
      <p:cViewPr>
        <p:scale>
          <a:sx n="75" d="100"/>
          <a:sy n="75" d="100"/>
        </p:scale>
        <p:origin x="-1248"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307"/>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84.wmf"/><Relationship Id="rId1" Type="http://schemas.openxmlformats.org/officeDocument/2006/relationships/image" Target="../media/image83.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image" Target="../media/image86.wmf"/><Relationship Id="rId1" Type="http://schemas.openxmlformats.org/officeDocument/2006/relationships/image" Target="../media/image85.wmf"/><Relationship Id="rId5" Type="http://schemas.openxmlformats.org/officeDocument/2006/relationships/image" Target="../media/image89.wmf"/><Relationship Id="rId4" Type="http://schemas.openxmlformats.org/officeDocument/2006/relationships/image" Target="../media/image8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AT" altLang="de-DE"/>
          </a:p>
        </p:txBody>
      </p:sp>
      <p:sp>
        <p:nvSpPr>
          <p:cNvPr id="10243"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AT" altLang="de-DE"/>
          </a:p>
        </p:txBody>
      </p:sp>
      <p:sp>
        <p:nvSpPr>
          <p:cNvPr id="10244" name="Rectangle 4"/>
          <p:cNvSpPr>
            <a:spLocks noGrp="1" noRot="1" noChangeAspect="1" noChangeArrowheads="1" noTextEdit="1"/>
          </p:cNvSpPr>
          <p:nvPr>
            <p:ph type="sldImg" idx="2"/>
          </p:nvPr>
        </p:nvSpPr>
        <p:spPr bwMode="auto">
          <a:xfrm>
            <a:off x="990600" y="685800"/>
            <a:ext cx="4876800" cy="36576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914400" y="4572000"/>
            <a:ext cx="5029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AT" altLang="de-DE" smtClean="0"/>
              <a:t>Klicken Sie, um die Formate des Vorlagentextes zu bearbeiten</a:t>
            </a:r>
          </a:p>
          <a:p>
            <a:pPr lvl="1"/>
            <a:r>
              <a:rPr lang="de-AT" altLang="de-DE" smtClean="0"/>
              <a:t>Zweite Ebene</a:t>
            </a:r>
          </a:p>
          <a:p>
            <a:pPr lvl="2"/>
            <a:r>
              <a:rPr lang="de-AT" altLang="de-DE" smtClean="0"/>
              <a:t>Dritte Ebene</a:t>
            </a:r>
          </a:p>
          <a:p>
            <a:pPr lvl="3"/>
            <a:r>
              <a:rPr lang="de-AT" altLang="de-DE" smtClean="0"/>
              <a:t>Vierte Ebene</a:t>
            </a:r>
          </a:p>
          <a:p>
            <a:pPr lvl="4"/>
            <a:r>
              <a:rPr lang="de-AT" altLang="de-DE" smtClean="0"/>
              <a:t>Fünfte Ebene</a:t>
            </a:r>
          </a:p>
        </p:txBody>
      </p:sp>
      <p:sp>
        <p:nvSpPr>
          <p:cNvPr id="10246" name="Rectangle 6"/>
          <p:cNvSpPr>
            <a:spLocks noGrp="1" noChangeArrowheads="1"/>
          </p:cNvSpPr>
          <p:nvPr>
            <p:ph type="ftr" sz="quarter" idx="4"/>
          </p:nvPr>
        </p:nvSpPr>
        <p:spPr bwMode="auto">
          <a:xfrm>
            <a:off x="0" y="91440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AT" altLang="de-DE"/>
          </a:p>
        </p:txBody>
      </p:sp>
      <p:sp>
        <p:nvSpPr>
          <p:cNvPr id="10247" name="Rectangle 7"/>
          <p:cNvSpPr>
            <a:spLocks noGrp="1" noChangeArrowheads="1"/>
          </p:cNvSpPr>
          <p:nvPr>
            <p:ph type="sldNum" sz="quarter" idx="5"/>
          </p:nvPr>
        </p:nvSpPr>
        <p:spPr bwMode="auto">
          <a:xfrm>
            <a:off x="3886200" y="91440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A532996E-772D-4769-9CF1-833DEF6194BD}" type="slidenum">
              <a:rPr lang="de-AT" altLang="de-DE"/>
              <a:pPr/>
              <a:t>‹Nr.›</a:t>
            </a:fld>
            <a:endParaRPr lang="de-AT" altLang="de-DE"/>
          </a:p>
        </p:txBody>
      </p:sp>
    </p:spTree>
    <p:extLst>
      <p:ext uri="{BB962C8B-B14F-4D97-AF65-F5344CB8AC3E}">
        <p14:creationId xmlns:p14="http://schemas.microsoft.com/office/powerpoint/2010/main" val="41316254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1</a:t>
            </a:fld>
            <a:endParaRPr lang="de-AT" altLang="de-DE"/>
          </a:p>
        </p:txBody>
      </p:sp>
    </p:spTree>
    <p:extLst>
      <p:ext uri="{BB962C8B-B14F-4D97-AF65-F5344CB8AC3E}">
        <p14:creationId xmlns:p14="http://schemas.microsoft.com/office/powerpoint/2010/main" val="751466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10</a:t>
            </a:fld>
            <a:endParaRPr lang="de-AT" altLang="de-DE"/>
          </a:p>
        </p:txBody>
      </p:sp>
    </p:spTree>
    <p:extLst>
      <p:ext uri="{BB962C8B-B14F-4D97-AF65-F5344CB8AC3E}">
        <p14:creationId xmlns:p14="http://schemas.microsoft.com/office/powerpoint/2010/main" val="3633401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11</a:t>
            </a:fld>
            <a:endParaRPr lang="de-AT" altLang="de-DE"/>
          </a:p>
        </p:txBody>
      </p:sp>
    </p:spTree>
    <p:extLst>
      <p:ext uri="{BB962C8B-B14F-4D97-AF65-F5344CB8AC3E}">
        <p14:creationId xmlns:p14="http://schemas.microsoft.com/office/powerpoint/2010/main" val="1744600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12</a:t>
            </a:fld>
            <a:endParaRPr lang="de-AT" altLang="de-DE"/>
          </a:p>
        </p:txBody>
      </p:sp>
    </p:spTree>
    <p:extLst>
      <p:ext uri="{BB962C8B-B14F-4D97-AF65-F5344CB8AC3E}">
        <p14:creationId xmlns:p14="http://schemas.microsoft.com/office/powerpoint/2010/main" val="1594810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13</a:t>
            </a:fld>
            <a:endParaRPr lang="de-AT" altLang="de-DE"/>
          </a:p>
        </p:txBody>
      </p:sp>
    </p:spTree>
    <p:extLst>
      <p:ext uri="{BB962C8B-B14F-4D97-AF65-F5344CB8AC3E}">
        <p14:creationId xmlns:p14="http://schemas.microsoft.com/office/powerpoint/2010/main" val="327418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14</a:t>
            </a:fld>
            <a:endParaRPr lang="de-AT" altLang="de-DE"/>
          </a:p>
        </p:txBody>
      </p:sp>
    </p:spTree>
    <p:extLst>
      <p:ext uri="{BB962C8B-B14F-4D97-AF65-F5344CB8AC3E}">
        <p14:creationId xmlns:p14="http://schemas.microsoft.com/office/powerpoint/2010/main" val="3204527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15</a:t>
            </a:fld>
            <a:endParaRPr lang="de-AT" altLang="de-DE"/>
          </a:p>
        </p:txBody>
      </p:sp>
    </p:spTree>
    <p:extLst>
      <p:ext uri="{BB962C8B-B14F-4D97-AF65-F5344CB8AC3E}">
        <p14:creationId xmlns:p14="http://schemas.microsoft.com/office/powerpoint/2010/main" val="26125319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16</a:t>
            </a:fld>
            <a:endParaRPr lang="de-AT" altLang="de-DE"/>
          </a:p>
        </p:txBody>
      </p:sp>
    </p:spTree>
    <p:extLst>
      <p:ext uri="{BB962C8B-B14F-4D97-AF65-F5344CB8AC3E}">
        <p14:creationId xmlns:p14="http://schemas.microsoft.com/office/powerpoint/2010/main" val="1916691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17</a:t>
            </a:fld>
            <a:endParaRPr lang="de-AT" altLang="de-DE"/>
          </a:p>
        </p:txBody>
      </p:sp>
    </p:spTree>
    <p:extLst>
      <p:ext uri="{BB962C8B-B14F-4D97-AF65-F5344CB8AC3E}">
        <p14:creationId xmlns:p14="http://schemas.microsoft.com/office/powerpoint/2010/main" val="554134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18</a:t>
            </a:fld>
            <a:endParaRPr lang="de-AT" altLang="de-DE"/>
          </a:p>
        </p:txBody>
      </p:sp>
    </p:spTree>
    <p:extLst>
      <p:ext uri="{BB962C8B-B14F-4D97-AF65-F5344CB8AC3E}">
        <p14:creationId xmlns:p14="http://schemas.microsoft.com/office/powerpoint/2010/main" val="1988680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19</a:t>
            </a:fld>
            <a:endParaRPr lang="de-AT" altLang="de-DE"/>
          </a:p>
        </p:txBody>
      </p:sp>
    </p:spTree>
    <p:extLst>
      <p:ext uri="{BB962C8B-B14F-4D97-AF65-F5344CB8AC3E}">
        <p14:creationId xmlns:p14="http://schemas.microsoft.com/office/powerpoint/2010/main" val="2985743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2</a:t>
            </a:fld>
            <a:endParaRPr lang="de-AT" altLang="de-DE"/>
          </a:p>
        </p:txBody>
      </p:sp>
    </p:spTree>
    <p:extLst>
      <p:ext uri="{BB962C8B-B14F-4D97-AF65-F5344CB8AC3E}">
        <p14:creationId xmlns:p14="http://schemas.microsoft.com/office/powerpoint/2010/main" val="2568574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20</a:t>
            </a:fld>
            <a:endParaRPr lang="de-AT" altLang="de-DE"/>
          </a:p>
        </p:txBody>
      </p:sp>
    </p:spTree>
    <p:extLst>
      <p:ext uri="{BB962C8B-B14F-4D97-AF65-F5344CB8AC3E}">
        <p14:creationId xmlns:p14="http://schemas.microsoft.com/office/powerpoint/2010/main" val="7742363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21</a:t>
            </a:fld>
            <a:endParaRPr lang="de-AT" altLang="de-DE"/>
          </a:p>
        </p:txBody>
      </p:sp>
    </p:spTree>
    <p:extLst>
      <p:ext uri="{BB962C8B-B14F-4D97-AF65-F5344CB8AC3E}">
        <p14:creationId xmlns:p14="http://schemas.microsoft.com/office/powerpoint/2010/main" val="571540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22</a:t>
            </a:fld>
            <a:endParaRPr lang="de-AT" altLang="de-DE"/>
          </a:p>
        </p:txBody>
      </p:sp>
    </p:spTree>
    <p:extLst>
      <p:ext uri="{BB962C8B-B14F-4D97-AF65-F5344CB8AC3E}">
        <p14:creationId xmlns:p14="http://schemas.microsoft.com/office/powerpoint/2010/main" val="41905065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23</a:t>
            </a:fld>
            <a:endParaRPr lang="de-AT" altLang="de-DE"/>
          </a:p>
        </p:txBody>
      </p:sp>
    </p:spTree>
    <p:extLst>
      <p:ext uri="{BB962C8B-B14F-4D97-AF65-F5344CB8AC3E}">
        <p14:creationId xmlns:p14="http://schemas.microsoft.com/office/powerpoint/2010/main" val="1733400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24</a:t>
            </a:fld>
            <a:endParaRPr lang="de-AT" altLang="de-DE"/>
          </a:p>
        </p:txBody>
      </p:sp>
    </p:spTree>
    <p:extLst>
      <p:ext uri="{BB962C8B-B14F-4D97-AF65-F5344CB8AC3E}">
        <p14:creationId xmlns:p14="http://schemas.microsoft.com/office/powerpoint/2010/main" val="10150981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25</a:t>
            </a:fld>
            <a:endParaRPr lang="de-AT" altLang="de-DE"/>
          </a:p>
        </p:txBody>
      </p:sp>
    </p:spTree>
    <p:extLst>
      <p:ext uri="{BB962C8B-B14F-4D97-AF65-F5344CB8AC3E}">
        <p14:creationId xmlns:p14="http://schemas.microsoft.com/office/powerpoint/2010/main" val="26377433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26</a:t>
            </a:fld>
            <a:endParaRPr lang="de-AT" altLang="de-DE"/>
          </a:p>
        </p:txBody>
      </p:sp>
    </p:spTree>
    <p:extLst>
      <p:ext uri="{BB962C8B-B14F-4D97-AF65-F5344CB8AC3E}">
        <p14:creationId xmlns:p14="http://schemas.microsoft.com/office/powerpoint/2010/main" val="9249570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27</a:t>
            </a:fld>
            <a:endParaRPr lang="de-AT" altLang="de-DE"/>
          </a:p>
        </p:txBody>
      </p:sp>
    </p:spTree>
    <p:extLst>
      <p:ext uri="{BB962C8B-B14F-4D97-AF65-F5344CB8AC3E}">
        <p14:creationId xmlns:p14="http://schemas.microsoft.com/office/powerpoint/2010/main" val="34499271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28</a:t>
            </a:fld>
            <a:endParaRPr lang="de-AT" altLang="de-DE"/>
          </a:p>
        </p:txBody>
      </p:sp>
    </p:spTree>
    <p:extLst>
      <p:ext uri="{BB962C8B-B14F-4D97-AF65-F5344CB8AC3E}">
        <p14:creationId xmlns:p14="http://schemas.microsoft.com/office/powerpoint/2010/main" val="193474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29</a:t>
            </a:fld>
            <a:endParaRPr lang="de-AT" altLang="de-DE"/>
          </a:p>
        </p:txBody>
      </p:sp>
    </p:spTree>
    <p:extLst>
      <p:ext uri="{BB962C8B-B14F-4D97-AF65-F5344CB8AC3E}">
        <p14:creationId xmlns:p14="http://schemas.microsoft.com/office/powerpoint/2010/main" val="784482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3</a:t>
            </a:fld>
            <a:endParaRPr lang="de-AT" altLang="de-DE"/>
          </a:p>
        </p:txBody>
      </p:sp>
    </p:spTree>
    <p:extLst>
      <p:ext uri="{BB962C8B-B14F-4D97-AF65-F5344CB8AC3E}">
        <p14:creationId xmlns:p14="http://schemas.microsoft.com/office/powerpoint/2010/main" val="5295099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30</a:t>
            </a:fld>
            <a:endParaRPr lang="de-AT" altLang="de-DE"/>
          </a:p>
        </p:txBody>
      </p:sp>
    </p:spTree>
    <p:extLst>
      <p:ext uri="{BB962C8B-B14F-4D97-AF65-F5344CB8AC3E}">
        <p14:creationId xmlns:p14="http://schemas.microsoft.com/office/powerpoint/2010/main" val="32465933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31</a:t>
            </a:fld>
            <a:endParaRPr lang="de-AT" altLang="de-DE"/>
          </a:p>
        </p:txBody>
      </p:sp>
    </p:spTree>
    <p:extLst>
      <p:ext uri="{BB962C8B-B14F-4D97-AF65-F5344CB8AC3E}">
        <p14:creationId xmlns:p14="http://schemas.microsoft.com/office/powerpoint/2010/main" val="2808337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32</a:t>
            </a:fld>
            <a:endParaRPr lang="de-AT" altLang="de-DE"/>
          </a:p>
        </p:txBody>
      </p:sp>
    </p:spTree>
    <p:extLst>
      <p:ext uri="{BB962C8B-B14F-4D97-AF65-F5344CB8AC3E}">
        <p14:creationId xmlns:p14="http://schemas.microsoft.com/office/powerpoint/2010/main" val="32104085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33</a:t>
            </a:fld>
            <a:endParaRPr lang="de-AT" altLang="de-DE"/>
          </a:p>
        </p:txBody>
      </p:sp>
    </p:spTree>
    <p:extLst>
      <p:ext uri="{BB962C8B-B14F-4D97-AF65-F5344CB8AC3E}">
        <p14:creationId xmlns:p14="http://schemas.microsoft.com/office/powerpoint/2010/main" val="36380855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34</a:t>
            </a:fld>
            <a:endParaRPr lang="de-AT" altLang="de-DE"/>
          </a:p>
        </p:txBody>
      </p:sp>
    </p:spTree>
    <p:extLst>
      <p:ext uri="{BB962C8B-B14F-4D97-AF65-F5344CB8AC3E}">
        <p14:creationId xmlns:p14="http://schemas.microsoft.com/office/powerpoint/2010/main" val="42739927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35</a:t>
            </a:fld>
            <a:endParaRPr lang="de-AT" altLang="de-DE"/>
          </a:p>
        </p:txBody>
      </p:sp>
    </p:spTree>
    <p:extLst>
      <p:ext uri="{BB962C8B-B14F-4D97-AF65-F5344CB8AC3E}">
        <p14:creationId xmlns:p14="http://schemas.microsoft.com/office/powerpoint/2010/main" val="39984693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36</a:t>
            </a:fld>
            <a:endParaRPr lang="de-AT" altLang="de-DE"/>
          </a:p>
        </p:txBody>
      </p:sp>
    </p:spTree>
    <p:extLst>
      <p:ext uri="{BB962C8B-B14F-4D97-AF65-F5344CB8AC3E}">
        <p14:creationId xmlns:p14="http://schemas.microsoft.com/office/powerpoint/2010/main" val="11683497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37</a:t>
            </a:fld>
            <a:endParaRPr lang="de-AT" altLang="de-DE"/>
          </a:p>
        </p:txBody>
      </p:sp>
    </p:spTree>
    <p:extLst>
      <p:ext uri="{BB962C8B-B14F-4D97-AF65-F5344CB8AC3E}">
        <p14:creationId xmlns:p14="http://schemas.microsoft.com/office/powerpoint/2010/main" val="6047090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38</a:t>
            </a:fld>
            <a:endParaRPr lang="de-AT" altLang="de-DE"/>
          </a:p>
        </p:txBody>
      </p:sp>
    </p:spTree>
    <p:extLst>
      <p:ext uri="{BB962C8B-B14F-4D97-AF65-F5344CB8AC3E}">
        <p14:creationId xmlns:p14="http://schemas.microsoft.com/office/powerpoint/2010/main" val="41326719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39</a:t>
            </a:fld>
            <a:endParaRPr lang="de-AT" altLang="de-DE"/>
          </a:p>
        </p:txBody>
      </p:sp>
    </p:spTree>
    <p:extLst>
      <p:ext uri="{BB962C8B-B14F-4D97-AF65-F5344CB8AC3E}">
        <p14:creationId xmlns:p14="http://schemas.microsoft.com/office/powerpoint/2010/main" val="1268178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4</a:t>
            </a:fld>
            <a:endParaRPr lang="de-AT" altLang="de-DE"/>
          </a:p>
        </p:txBody>
      </p:sp>
    </p:spTree>
    <p:extLst>
      <p:ext uri="{BB962C8B-B14F-4D97-AF65-F5344CB8AC3E}">
        <p14:creationId xmlns:p14="http://schemas.microsoft.com/office/powerpoint/2010/main" val="29735565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40</a:t>
            </a:fld>
            <a:endParaRPr lang="de-AT" altLang="de-DE"/>
          </a:p>
        </p:txBody>
      </p:sp>
    </p:spTree>
    <p:extLst>
      <p:ext uri="{BB962C8B-B14F-4D97-AF65-F5344CB8AC3E}">
        <p14:creationId xmlns:p14="http://schemas.microsoft.com/office/powerpoint/2010/main" val="41586891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41</a:t>
            </a:fld>
            <a:endParaRPr lang="de-AT" altLang="de-DE"/>
          </a:p>
        </p:txBody>
      </p:sp>
    </p:spTree>
    <p:extLst>
      <p:ext uri="{BB962C8B-B14F-4D97-AF65-F5344CB8AC3E}">
        <p14:creationId xmlns:p14="http://schemas.microsoft.com/office/powerpoint/2010/main" val="6285897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42</a:t>
            </a:fld>
            <a:endParaRPr lang="de-AT" altLang="de-DE"/>
          </a:p>
        </p:txBody>
      </p:sp>
    </p:spTree>
    <p:extLst>
      <p:ext uri="{BB962C8B-B14F-4D97-AF65-F5344CB8AC3E}">
        <p14:creationId xmlns:p14="http://schemas.microsoft.com/office/powerpoint/2010/main" val="25271935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43</a:t>
            </a:fld>
            <a:endParaRPr lang="de-AT" altLang="de-DE"/>
          </a:p>
        </p:txBody>
      </p:sp>
    </p:spTree>
    <p:extLst>
      <p:ext uri="{BB962C8B-B14F-4D97-AF65-F5344CB8AC3E}">
        <p14:creationId xmlns:p14="http://schemas.microsoft.com/office/powerpoint/2010/main" val="30593946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44</a:t>
            </a:fld>
            <a:endParaRPr lang="de-AT" altLang="de-DE"/>
          </a:p>
        </p:txBody>
      </p:sp>
    </p:spTree>
    <p:extLst>
      <p:ext uri="{BB962C8B-B14F-4D97-AF65-F5344CB8AC3E}">
        <p14:creationId xmlns:p14="http://schemas.microsoft.com/office/powerpoint/2010/main" val="37684198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45</a:t>
            </a:fld>
            <a:endParaRPr lang="de-AT" altLang="de-DE"/>
          </a:p>
        </p:txBody>
      </p:sp>
    </p:spTree>
    <p:extLst>
      <p:ext uri="{BB962C8B-B14F-4D97-AF65-F5344CB8AC3E}">
        <p14:creationId xmlns:p14="http://schemas.microsoft.com/office/powerpoint/2010/main" val="30313081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46</a:t>
            </a:fld>
            <a:endParaRPr lang="de-AT" altLang="de-DE"/>
          </a:p>
        </p:txBody>
      </p:sp>
    </p:spTree>
    <p:extLst>
      <p:ext uri="{BB962C8B-B14F-4D97-AF65-F5344CB8AC3E}">
        <p14:creationId xmlns:p14="http://schemas.microsoft.com/office/powerpoint/2010/main" val="16281053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47</a:t>
            </a:fld>
            <a:endParaRPr lang="de-AT" altLang="de-DE"/>
          </a:p>
        </p:txBody>
      </p:sp>
    </p:spTree>
    <p:extLst>
      <p:ext uri="{BB962C8B-B14F-4D97-AF65-F5344CB8AC3E}">
        <p14:creationId xmlns:p14="http://schemas.microsoft.com/office/powerpoint/2010/main" val="20656098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48</a:t>
            </a:fld>
            <a:endParaRPr lang="de-AT" altLang="de-DE"/>
          </a:p>
        </p:txBody>
      </p:sp>
    </p:spTree>
    <p:extLst>
      <p:ext uri="{BB962C8B-B14F-4D97-AF65-F5344CB8AC3E}">
        <p14:creationId xmlns:p14="http://schemas.microsoft.com/office/powerpoint/2010/main" val="11370228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49</a:t>
            </a:fld>
            <a:endParaRPr lang="de-AT" altLang="de-DE"/>
          </a:p>
        </p:txBody>
      </p:sp>
    </p:spTree>
    <p:extLst>
      <p:ext uri="{BB962C8B-B14F-4D97-AF65-F5344CB8AC3E}">
        <p14:creationId xmlns:p14="http://schemas.microsoft.com/office/powerpoint/2010/main" val="3414651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5</a:t>
            </a:fld>
            <a:endParaRPr lang="de-AT" altLang="de-DE"/>
          </a:p>
        </p:txBody>
      </p:sp>
    </p:spTree>
    <p:extLst>
      <p:ext uri="{BB962C8B-B14F-4D97-AF65-F5344CB8AC3E}">
        <p14:creationId xmlns:p14="http://schemas.microsoft.com/office/powerpoint/2010/main" val="97144625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50</a:t>
            </a:fld>
            <a:endParaRPr lang="de-AT" altLang="de-DE"/>
          </a:p>
        </p:txBody>
      </p:sp>
    </p:spTree>
    <p:extLst>
      <p:ext uri="{BB962C8B-B14F-4D97-AF65-F5344CB8AC3E}">
        <p14:creationId xmlns:p14="http://schemas.microsoft.com/office/powerpoint/2010/main" val="113672641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51</a:t>
            </a:fld>
            <a:endParaRPr lang="de-AT" altLang="de-DE"/>
          </a:p>
        </p:txBody>
      </p:sp>
    </p:spTree>
    <p:extLst>
      <p:ext uri="{BB962C8B-B14F-4D97-AF65-F5344CB8AC3E}">
        <p14:creationId xmlns:p14="http://schemas.microsoft.com/office/powerpoint/2010/main" val="38746017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52</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53</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54</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55</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56</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57</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58</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59</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6</a:t>
            </a:fld>
            <a:endParaRPr lang="de-AT" altLang="de-DE"/>
          </a:p>
        </p:txBody>
      </p:sp>
    </p:spTree>
    <p:extLst>
      <p:ext uri="{BB962C8B-B14F-4D97-AF65-F5344CB8AC3E}">
        <p14:creationId xmlns:p14="http://schemas.microsoft.com/office/powerpoint/2010/main" val="391223663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60</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61</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62</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63</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64</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65</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66</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67</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68</a:t>
            </a:fld>
            <a:endParaRPr lang="de-AT" altLang="de-DE"/>
          </a:p>
        </p:txBody>
      </p:sp>
    </p:spTree>
    <p:extLst>
      <p:ext uri="{BB962C8B-B14F-4D97-AF65-F5344CB8AC3E}">
        <p14:creationId xmlns:p14="http://schemas.microsoft.com/office/powerpoint/2010/main" val="264464544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69</a:t>
            </a:fld>
            <a:endParaRPr lang="de-AT" altLang="de-DE" dirty="0"/>
          </a:p>
        </p:txBody>
      </p:sp>
    </p:spTree>
    <p:extLst>
      <p:ext uri="{BB962C8B-B14F-4D97-AF65-F5344CB8AC3E}">
        <p14:creationId xmlns:p14="http://schemas.microsoft.com/office/powerpoint/2010/main" val="2644645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7</a:t>
            </a:fld>
            <a:endParaRPr lang="de-AT" altLang="de-DE"/>
          </a:p>
        </p:txBody>
      </p:sp>
    </p:spTree>
    <p:extLst>
      <p:ext uri="{BB962C8B-B14F-4D97-AF65-F5344CB8AC3E}">
        <p14:creationId xmlns:p14="http://schemas.microsoft.com/office/powerpoint/2010/main" val="53703579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70</a:t>
            </a:fld>
            <a:endParaRPr lang="de-AT" altLang="de-DE" dirty="0"/>
          </a:p>
        </p:txBody>
      </p:sp>
    </p:spTree>
    <p:extLst>
      <p:ext uri="{BB962C8B-B14F-4D97-AF65-F5344CB8AC3E}">
        <p14:creationId xmlns:p14="http://schemas.microsoft.com/office/powerpoint/2010/main" val="2644645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8</a:t>
            </a:fld>
            <a:endParaRPr lang="de-AT" altLang="de-DE"/>
          </a:p>
        </p:txBody>
      </p:sp>
    </p:spTree>
    <p:extLst>
      <p:ext uri="{BB962C8B-B14F-4D97-AF65-F5344CB8AC3E}">
        <p14:creationId xmlns:p14="http://schemas.microsoft.com/office/powerpoint/2010/main" val="2573032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A532996E-772D-4769-9CF1-833DEF6194BD}" type="slidenum">
              <a:rPr lang="de-AT" altLang="de-DE" smtClean="0"/>
              <a:pPr/>
              <a:t>9</a:t>
            </a:fld>
            <a:endParaRPr lang="de-AT" altLang="de-DE"/>
          </a:p>
        </p:txBody>
      </p:sp>
    </p:spTree>
    <p:extLst>
      <p:ext uri="{BB962C8B-B14F-4D97-AF65-F5344CB8AC3E}">
        <p14:creationId xmlns:p14="http://schemas.microsoft.com/office/powerpoint/2010/main" val="2613558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AT"/>
          </a:p>
        </p:txBody>
      </p:sp>
      <p:sp>
        <p:nvSpPr>
          <p:cNvPr id="4" name="Datumsplatzhalter 3"/>
          <p:cNvSpPr>
            <a:spLocks noGrp="1"/>
          </p:cNvSpPr>
          <p:nvPr>
            <p:ph type="dt" sz="half" idx="10"/>
          </p:nvPr>
        </p:nvSpPr>
        <p:spPr/>
        <p:txBody>
          <a:bodyPr/>
          <a:lstStyle>
            <a:lvl1pPr>
              <a:defRPr/>
            </a:lvl1pPr>
          </a:lstStyle>
          <a:p>
            <a:fld id="{FF18A293-74A8-4836-A04F-8A211D6AF616}" type="datetime1">
              <a:rPr lang="de-DE" altLang="de-DE" smtClean="0"/>
              <a:t>04.09.2018</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smtClean="0"/>
              <a:t>Introduction to Fusion Plasma Physics</a:t>
            </a:r>
            <a:endParaRPr lang="de-DE" altLang="de-DE"/>
          </a:p>
        </p:txBody>
      </p:sp>
      <p:sp>
        <p:nvSpPr>
          <p:cNvPr id="6" name="Foliennummernplatzhalter 5"/>
          <p:cNvSpPr>
            <a:spLocks noGrp="1"/>
          </p:cNvSpPr>
          <p:nvPr>
            <p:ph type="sldNum" sz="quarter" idx="12"/>
          </p:nvPr>
        </p:nvSpPr>
        <p:spPr/>
        <p:txBody>
          <a:bodyPr/>
          <a:lstStyle>
            <a:lvl1pPr>
              <a:defRPr/>
            </a:lvl1pPr>
          </a:lstStyle>
          <a:p>
            <a:fld id="{6BFDBA00-E3D9-4916-90C1-6EA4CF38F724}" type="slidenum">
              <a:rPr lang="de-DE" altLang="de-DE"/>
              <a:pPr/>
              <a:t>‹Nr.›</a:t>
            </a:fld>
            <a:endParaRPr lang="de-DE" altLang="de-DE"/>
          </a:p>
        </p:txBody>
      </p:sp>
    </p:spTree>
    <p:extLst>
      <p:ext uri="{BB962C8B-B14F-4D97-AF65-F5344CB8AC3E}">
        <p14:creationId xmlns:p14="http://schemas.microsoft.com/office/powerpoint/2010/main" val="326913000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fld id="{799D4129-A38F-466B-85C2-78D789681983}" type="datetime1">
              <a:rPr lang="de-DE" altLang="de-DE" smtClean="0"/>
              <a:t>04.09.2018</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smtClean="0"/>
              <a:t>Introduction to Fusion Plasma Physics</a:t>
            </a:r>
            <a:endParaRPr lang="de-DE" altLang="de-DE"/>
          </a:p>
        </p:txBody>
      </p:sp>
      <p:sp>
        <p:nvSpPr>
          <p:cNvPr id="6" name="Foliennummernplatzhalter 5"/>
          <p:cNvSpPr>
            <a:spLocks noGrp="1"/>
          </p:cNvSpPr>
          <p:nvPr>
            <p:ph type="sldNum" sz="quarter" idx="12"/>
          </p:nvPr>
        </p:nvSpPr>
        <p:spPr>
          <a:xfrm>
            <a:off x="8408456" y="6637374"/>
            <a:ext cx="352294" cy="216043"/>
          </a:xfrm>
        </p:spPr>
        <p:txBody>
          <a:bodyPr/>
          <a:lstStyle>
            <a:lvl1pPr>
              <a:defRPr/>
            </a:lvl1pPr>
          </a:lstStyle>
          <a:p>
            <a:fld id="{A26B11F7-7734-40B8-8FE2-B10502EC1EE4}" type="slidenum">
              <a:rPr lang="de-DE" altLang="de-DE"/>
              <a:pPr/>
              <a:t>‹Nr.›</a:t>
            </a:fld>
            <a:endParaRPr lang="de-DE" altLang="de-DE" dirty="0"/>
          </a:p>
        </p:txBody>
      </p:sp>
    </p:spTree>
    <p:extLst>
      <p:ext uri="{BB962C8B-B14F-4D97-AF65-F5344CB8AC3E}">
        <p14:creationId xmlns:p14="http://schemas.microsoft.com/office/powerpoint/2010/main" val="234175244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15100" y="609600"/>
            <a:ext cx="1943100" cy="5486400"/>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685800" y="609600"/>
            <a:ext cx="5676900" cy="548640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a:xfrm>
            <a:off x="-7620" y="6642100"/>
            <a:ext cx="1905000" cy="212725"/>
          </a:xfrm>
        </p:spPr>
        <p:txBody>
          <a:bodyPr/>
          <a:lstStyle>
            <a:lvl1pPr>
              <a:defRPr/>
            </a:lvl1pPr>
          </a:lstStyle>
          <a:p>
            <a:fld id="{4C18AB5E-4B2C-4347-A6D7-A40F3A1F95D5}" type="datetime1">
              <a:rPr lang="de-DE" altLang="de-DE" smtClean="0"/>
              <a:t>04.09.2018</a:t>
            </a:fld>
            <a:endParaRPr lang="de-DE" altLang="de-DE" dirty="0"/>
          </a:p>
        </p:txBody>
      </p:sp>
      <p:sp>
        <p:nvSpPr>
          <p:cNvPr id="5" name="Fußzeilenplatzhalter 4"/>
          <p:cNvSpPr>
            <a:spLocks noGrp="1"/>
          </p:cNvSpPr>
          <p:nvPr>
            <p:ph type="ftr" sz="quarter" idx="11"/>
          </p:nvPr>
        </p:nvSpPr>
        <p:spPr>
          <a:xfrm>
            <a:off x="1940560" y="6636068"/>
            <a:ext cx="5243513" cy="212725"/>
          </a:xfrm>
        </p:spPr>
        <p:txBody>
          <a:bodyPr/>
          <a:lstStyle>
            <a:lvl1pPr>
              <a:defRPr/>
            </a:lvl1pPr>
          </a:lstStyle>
          <a:p>
            <a:r>
              <a:rPr lang="de-DE" altLang="de-DE" dirty="0" err="1" smtClean="0"/>
              <a:t>Introduction</a:t>
            </a:r>
            <a:r>
              <a:rPr lang="de-DE" altLang="de-DE" dirty="0" smtClean="0"/>
              <a:t> </a:t>
            </a:r>
            <a:r>
              <a:rPr lang="de-DE" altLang="de-DE" dirty="0" err="1" smtClean="0"/>
              <a:t>to</a:t>
            </a:r>
            <a:r>
              <a:rPr lang="de-DE" altLang="de-DE" dirty="0" smtClean="0"/>
              <a:t> Fusion Plasma Physics</a:t>
            </a:r>
            <a:endParaRPr lang="de-DE" altLang="de-DE" dirty="0"/>
          </a:p>
        </p:txBody>
      </p:sp>
      <p:sp>
        <p:nvSpPr>
          <p:cNvPr id="6" name="Foliennummernplatzhalter 5"/>
          <p:cNvSpPr>
            <a:spLocks noGrp="1"/>
          </p:cNvSpPr>
          <p:nvPr>
            <p:ph type="sldNum" sz="quarter" idx="12"/>
          </p:nvPr>
        </p:nvSpPr>
        <p:spPr>
          <a:xfrm>
            <a:off x="8426430" y="6640513"/>
            <a:ext cx="387350" cy="212725"/>
          </a:xfrm>
        </p:spPr>
        <p:txBody>
          <a:bodyPr/>
          <a:lstStyle>
            <a:lvl1pPr>
              <a:defRPr/>
            </a:lvl1pPr>
          </a:lstStyle>
          <a:p>
            <a:fld id="{74C5406B-F22F-4635-8A9A-AA190195F76D}" type="slidenum">
              <a:rPr lang="de-DE" altLang="de-DE"/>
              <a:pPr/>
              <a:t>‹Nr.›</a:t>
            </a:fld>
            <a:endParaRPr lang="de-DE" altLang="de-DE" dirty="0"/>
          </a:p>
        </p:txBody>
      </p:sp>
    </p:spTree>
    <p:extLst>
      <p:ext uri="{BB962C8B-B14F-4D97-AF65-F5344CB8AC3E}">
        <p14:creationId xmlns:p14="http://schemas.microsoft.com/office/powerpoint/2010/main" val="14289592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85800" y="609600"/>
            <a:ext cx="7772400" cy="1143000"/>
          </a:xfrm>
        </p:spPr>
        <p:txBody>
          <a:bodyPr/>
          <a:lstStyle/>
          <a:p>
            <a:r>
              <a:rPr lang="de-DE" smtClean="0"/>
              <a:t>Titelmasterformat durch Klicken bearbeiten</a:t>
            </a:r>
            <a:endParaRPr lang="de-AT"/>
          </a:p>
        </p:txBody>
      </p:sp>
      <p:sp>
        <p:nvSpPr>
          <p:cNvPr id="3" name="Textplatzhalter 2"/>
          <p:cNvSpPr>
            <a:spLocks noGrp="1"/>
          </p:cNvSpPr>
          <p:nvPr>
            <p:ph type="body" sz="half" idx="1"/>
          </p:nvPr>
        </p:nvSpPr>
        <p:spPr>
          <a:xfrm>
            <a:off x="685800" y="1981200"/>
            <a:ext cx="3810000" cy="41148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quarter" idx="2"/>
          </p:nvPr>
        </p:nvSpPr>
        <p:spPr>
          <a:xfrm>
            <a:off x="4648200" y="1981200"/>
            <a:ext cx="3810000" cy="19812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Inhaltsplatzhalter 4"/>
          <p:cNvSpPr>
            <a:spLocks noGrp="1"/>
          </p:cNvSpPr>
          <p:nvPr>
            <p:ph sz="quarter" idx="3"/>
          </p:nvPr>
        </p:nvSpPr>
        <p:spPr>
          <a:xfrm>
            <a:off x="4648200" y="4114800"/>
            <a:ext cx="3810000" cy="1981200"/>
          </a:xfrm>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6" name="Datumsplatzhalter 5"/>
          <p:cNvSpPr>
            <a:spLocks noGrp="1"/>
          </p:cNvSpPr>
          <p:nvPr>
            <p:ph type="dt" sz="half" idx="10"/>
          </p:nvPr>
        </p:nvSpPr>
        <p:spPr>
          <a:xfrm>
            <a:off x="0" y="6634480"/>
            <a:ext cx="1905000" cy="212725"/>
          </a:xfrm>
        </p:spPr>
        <p:txBody>
          <a:bodyPr/>
          <a:lstStyle>
            <a:lvl1pPr>
              <a:defRPr/>
            </a:lvl1pPr>
          </a:lstStyle>
          <a:p>
            <a:fld id="{F1EC0E71-7E7F-45EC-AAD5-230EAC2B89D8}" type="datetime1">
              <a:rPr lang="de-DE" altLang="de-DE" smtClean="0"/>
              <a:t>04.09.2018</a:t>
            </a:fld>
            <a:endParaRPr lang="de-DE" altLang="de-DE" dirty="0"/>
          </a:p>
        </p:txBody>
      </p:sp>
      <p:sp>
        <p:nvSpPr>
          <p:cNvPr id="7" name="Fußzeilenplatzhalter 6"/>
          <p:cNvSpPr>
            <a:spLocks noGrp="1"/>
          </p:cNvSpPr>
          <p:nvPr>
            <p:ph type="ftr" sz="quarter" idx="11"/>
          </p:nvPr>
        </p:nvSpPr>
        <p:spPr>
          <a:xfrm>
            <a:off x="1948180" y="6620828"/>
            <a:ext cx="5243513" cy="215444"/>
          </a:xfrm>
        </p:spPr>
        <p:txBody>
          <a:bodyPr/>
          <a:lstStyle>
            <a:lvl1pPr>
              <a:defRPr/>
            </a:lvl1pPr>
          </a:lstStyle>
          <a:p>
            <a:r>
              <a:rPr lang="de-DE" altLang="de-DE" dirty="0" err="1" smtClean="0"/>
              <a:t>Introduction</a:t>
            </a:r>
            <a:r>
              <a:rPr lang="de-DE" altLang="de-DE" dirty="0" smtClean="0"/>
              <a:t> </a:t>
            </a:r>
            <a:r>
              <a:rPr lang="de-DE" altLang="de-DE" dirty="0" err="1" smtClean="0"/>
              <a:t>to</a:t>
            </a:r>
            <a:r>
              <a:rPr lang="de-DE" altLang="de-DE" dirty="0" smtClean="0"/>
              <a:t> Fusion Plasma Physics</a:t>
            </a:r>
            <a:endParaRPr lang="de-DE" altLang="de-DE" dirty="0"/>
          </a:p>
        </p:txBody>
      </p:sp>
      <p:sp>
        <p:nvSpPr>
          <p:cNvPr id="8" name="Foliennummernplatzhalter 7"/>
          <p:cNvSpPr>
            <a:spLocks noGrp="1"/>
          </p:cNvSpPr>
          <p:nvPr>
            <p:ph type="sldNum" sz="quarter" idx="12"/>
          </p:nvPr>
        </p:nvSpPr>
        <p:spPr>
          <a:xfrm>
            <a:off x="8355766" y="6643869"/>
            <a:ext cx="371546" cy="227618"/>
          </a:xfrm>
        </p:spPr>
        <p:txBody>
          <a:bodyPr/>
          <a:lstStyle>
            <a:lvl1pPr algn="l">
              <a:defRPr/>
            </a:lvl1pPr>
          </a:lstStyle>
          <a:p>
            <a:pPr algn="r"/>
            <a:fld id="{DC68C0BB-736E-4B49-AFA7-C00E72178483}" type="slidenum">
              <a:rPr lang="de-DE" altLang="de-DE" smtClean="0"/>
              <a:pPr algn="r"/>
              <a:t>‹Nr.›</a:t>
            </a:fld>
            <a:endParaRPr lang="de-DE" altLang="de-DE" dirty="0"/>
          </a:p>
        </p:txBody>
      </p:sp>
    </p:spTree>
    <p:extLst>
      <p:ext uri="{BB962C8B-B14F-4D97-AF65-F5344CB8AC3E}">
        <p14:creationId xmlns:p14="http://schemas.microsoft.com/office/powerpoint/2010/main" val="391933953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fld id="{E33C16F3-A829-4A66-9A5A-2B3D819D241B}" type="datetime1">
              <a:rPr lang="de-DE" altLang="de-DE" smtClean="0"/>
              <a:t>04.09.2018</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smtClean="0"/>
              <a:t>Introduction to Fusion Plasma Physics</a:t>
            </a:r>
            <a:endParaRPr lang="de-DE" altLang="de-DE"/>
          </a:p>
        </p:txBody>
      </p:sp>
      <p:sp>
        <p:nvSpPr>
          <p:cNvPr id="6" name="Foliennummernplatzhalter 5"/>
          <p:cNvSpPr>
            <a:spLocks noGrp="1"/>
          </p:cNvSpPr>
          <p:nvPr>
            <p:ph type="sldNum" sz="quarter" idx="12"/>
          </p:nvPr>
        </p:nvSpPr>
        <p:spPr/>
        <p:txBody>
          <a:bodyPr/>
          <a:lstStyle>
            <a:lvl1pPr>
              <a:defRPr/>
            </a:lvl1pPr>
          </a:lstStyle>
          <a:p>
            <a:fld id="{463CD51A-694C-4509-A33E-D06CC6153DE0}" type="slidenum">
              <a:rPr lang="de-DE" altLang="de-DE"/>
              <a:pPr/>
              <a:t>‹Nr.›</a:t>
            </a:fld>
            <a:endParaRPr lang="de-DE" altLang="de-DE"/>
          </a:p>
        </p:txBody>
      </p:sp>
    </p:spTree>
    <p:extLst>
      <p:ext uri="{BB962C8B-B14F-4D97-AF65-F5344CB8AC3E}">
        <p14:creationId xmlns:p14="http://schemas.microsoft.com/office/powerpoint/2010/main" val="169949040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Datumsplatzhalter 3"/>
          <p:cNvSpPr>
            <a:spLocks noGrp="1"/>
          </p:cNvSpPr>
          <p:nvPr>
            <p:ph type="dt" sz="half" idx="10"/>
          </p:nvPr>
        </p:nvSpPr>
        <p:spPr/>
        <p:txBody>
          <a:bodyPr/>
          <a:lstStyle>
            <a:lvl1pPr>
              <a:defRPr/>
            </a:lvl1pPr>
          </a:lstStyle>
          <a:p>
            <a:fld id="{C778D956-ED59-4F6E-AD95-B791ADE5EE56}" type="datetime1">
              <a:rPr lang="de-DE" altLang="de-DE" smtClean="0"/>
              <a:t>04.09.2018</a:t>
            </a:fld>
            <a:endParaRPr lang="de-DE" altLang="de-DE"/>
          </a:p>
        </p:txBody>
      </p:sp>
      <p:sp>
        <p:nvSpPr>
          <p:cNvPr id="5" name="Fußzeilenplatzhalter 4"/>
          <p:cNvSpPr>
            <a:spLocks noGrp="1"/>
          </p:cNvSpPr>
          <p:nvPr>
            <p:ph type="ftr" sz="quarter" idx="11"/>
          </p:nvPr>
        </p:nvSpPr>
        <p:spPr/>
        <p:txBody>
          <a:bodyPr/>
          <a:lstStyle>
            <a:lvl1pPr>
              <a:defRPr/>
            </a:lvl1pPr>
          </a:lstStyle>
          <a:p>
            <a:r>
              <a:rPr lang="de-DE" altLang="de-DE" smtClean="0"/>
              <a:t>Introduction to Fusion Plasma Physics</a:t>
            </a:r>
            <a:endParaRPr lang="de-DE" altLang="de-DE"/>
          </a:p>
        </p:txBody>
      </p:sp>
      <p:sp>
        <p:nvSpPr>
          <p:cNvPr id="6" name="Foliennummernplatzhalter 5"/>
          <p:cNvSpPr>
            <a:spLocks noGrp="1"/>
          </p:cNvSpPr>
          <p:nvPr>
            <p:ph type="sldNum" sz="quarter" idx="12"/>
          </p:nvPr>
        </p:nvSpPr>
        <p:spPr/>
        <p:txBody>
          <a:bodyPr/>
          <a:lstStyle>
            <a:lvl1pPr>
              <a:defRPr/>
            </a:lvl1pPr>
          </a:lstStyle>
          <a:p>
            <a:fld id="{0B809C87-D9D1-411A-B230-0D79BAC2B871}" type="slidenum">
              <a:rPr lang="de-DE" altLang="de-DE"/>
              <a:pPr/>
              <a:t>‹Nr.›</a:t>
            </a:fld>
            <a:endParaRPr lang="de-DE" altLang="de-DE"/>
          </a:p>
        </p:txBody>
      </p:sp>
    </p:spTree>
    <p:extLst>
      <p:ext uri="{BB962C8B-B14F-4D97-AF65-F5344CB8AC3E}">
        <p14:creationId xmlns:p14="http://schemas.microsoft.com/office/powerpoint/2010/main" val="125129188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4"/>
          <p:cNvSpPr>
            <a:spLocks noGrp="1"/>
          </p:cNvSpPr>
          <p:nvPr>
            <p:ph type="dt" sz="half" idx="10"/>
          </p:nvPr>
        </p:nvSpPr>
        <p:spPr/>
        <p:txBody>
          <a:bodyPr/>
          <a:lstStyle>
            <a:lvl1pPr>
              <a:defRPr/>
            </a:lvl1pPr>
          </a:lstStyle>
          <a:p>
            <a:fld id="{42711EC9-B683-4D6C-B759-3FDD33B47AD4}" type="datetime1">
              <a:rPr lang="de-DE" altLang="de-DE" smtClean="0"/>
              <a:t>04.09.2018</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smtClean="0"/>
              <a:t>Introduction to Fusion Plasma Physics</a:t>
            </a:r>
            <a:endParaRPr lang="de-DE" altLang="de-DE"/>
          </a:p>
        </p:txBody>
      </p:sp>
      <p:sp>
        <p:nvSpPr>
          <p:cNvPr id="7" name="Foliennummernplatzhalter 6"/>
          <p:cNvSpPr>
            <a:spLocks noGrp="1"/>
          </p:cNvSpPr>
          <p:nvPr>
            <p:ph type="sldNum" sz="quarter" idx="12"/>
          </p:nvPr>
        </p:nvSpPr>
        <p:spPr/>
        <p:txBody>
          <a:bodyPr/>
          <a:lstStyle>
            <a:lvl1pPr>
              <a:defRPr/>
            </a:lvl1pPr>
          </a:lstStyle>
          <a:p>
            <a:fld id="{1D1F2422-F618-40F1-B5F7-26F2BDF4DD56}" type="slidenum">
              <a:rPr lang="de-DE" altLang="de-DE"/>
              <a:pPr/>
              <a:t>‹Nr.›</a:t>
            </a:fld>
            <a:endParaRPr lang="de-DE" altLang="de-DE"/>
          </a:p>
        </p:txBody>
      </p:sp>
    </p:spTree>
    <p:extLst>
      <p:ext uri="{BB962C8B-B14F-4D97-AF65-F5344CB8AC3E}">
        <p14:creationId xmlns:p14="http://schemas.microsoft.com/office/powerpoint/2010/main" val="37518731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6"/>
          <p:cNvSpPr>
            <a:spLocks noGrp="1"/>
          </p:cNvSpPr>
          <p:nvPr>
            <p:ph type="dt" sz="half" idx="10"/>
          </p:nvPr>
        </p:nvSpPr>
        <p:spPr/>
        <p:txBody>
          <a:bodyPr/>
          <a:lstStyle>
            <a:lvl1pPr>
              <a:defRPr/>
            </a:lvl1pPr>
          </a:lstStyle>
          <a:p>
            <a:fld id="{32B30F4D-CFEC-488E-AC34-544D5AC8D7D6}" type="datetime1">
              <a:rPr lang="de-DE" altLang="de-DE" smtClean="0"/>
              <a:t>04.09.2018</a:t>
            </a:fld>
            <a:endParaRPr lang="de-DE" altLang="de-DE"/>
          </a:p>
        </p:txBody>
      </p:sp>
      <p:sp>
        <p:nvSpPr>
          <p:cNvPr id="8" name="Fußzeilenplatzhalter 7"/>
          <p:cNvSpPr>
            <a:spLocks noGrp="1"/>
          </p:cNvSpPr>
          <p:nvPr>
            <p:ph type="ftr" sz="quarter" idx="11"/>
          </p:nvPr>
        </p:nvSpPr>
        <p:spPr/>
        <p:txBody>
          <a:bodyPr/>
          <a:lstStyle>
            <a:lvl1pPr>
              <a:defRPr/>
            </a:lvl1pPr>
          </a:lstStyle>
          <a:p>
            <a:r>
              <a:rPr lang="de-DE" altLang="de-DE" smtClean="0"/>
              <a:t>Introduction to Fusion Plasma Physics</a:t>
            </a:r>
            <a:endParaRPr lang="de-DE" altLang="de-DE"/>
          </a:p>
        </p:txBody>
      </p:sp>
      <p:sp>
        <p:nvSpPr>
          <p:cNvPr id="9" name="Foliennummernplatzhalter 8"/>
          <p:cNvSpPr>
            <a:spLocks noGrp="1"/>
          </p:cNvSpPr>
          <p:nvPr>
            <p:ph type="sldNum" sz="quarter" idx="12"/>
          </p:nvPr>
        </p:nvSpPr>
        <p:spPr/>
        <p:txBody>
          <a:bodyPr/>
          <a:lstStyle>
            <a:lvl1pPr>
              <a:defRPr/>
            </a:lvl1pPr>
          </a:lstStyle>
          <a:p>
            <a:fld id="{C73FBD53-F1A4-4A94-8F31-37E937415CAC}" type="slidenum">
              <a:rPr lang="de-DE" altLang="de-DE"/>
              <a:pPr/>
              <a:t>‹Nr.›</a:t>
            </a:fld>
            <a:endParaRPr lang="de-DE" altLang="de-DE"/>
          </a:p>
        </p:txBody>
      </p:sp>
    </p:spTree>
    <p:extLst>
      <p:ext uri="{BB962C8B-B14F-4D97-AF65-F5344CB8AC3E}">
        <p14:creationId xmlns:p14="http://schemas.microsoft.com/office/powerpoint/2010/main" val="33240967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2"/>
          <p:cNvSpPr>
            <a:spLocks noGrp="1"/>
          </p:cNvSpPr>
          <p:nvPr>
            <p:ph type="dt" sz="half" idx="10"/>
          </p:nvPr>
        </p:nvSpPr>
        <p:spPr/>
        <p:txBody>
          <a:bodyPr/>
          <a:lstStyle>
            <a:lvl1pPr>
              <a:defRPr/>
            </a:lvl1pPr>
          </a:lstStyle>
          <a:p>
            <a:fld id="{A8FBB993-5727-4786-8251-D532D106C2BE}" type="datetime1">
              <a:rPr lang="de-DE" altLang="de-DE" smtClean="0"/>
              <a:t>04.09.2018</a:t>
            </a:fld>
            <a:endParaRPr lang="de-DE" altLang="de-DE"/>
          </a:p>
        </p:txBody>
      </p:sp>
      <p:sp>
        <p:nvSpPr>
          <p:cNvPr id="4" name="Fußzeilenplatzhalter 3"/>
          <p:cNvSpPr>
            <a:spLocks noGrp="1"/>
          </p:cNvSpPr>
          <p:nvPr>
            <p:ph type="ftr" sz="quarter" idx="11"/>
          </p:nvPr>
        </p:nvSpPr>
        <p:spPr/>
        <p:txBody>
          <a:bodyPr/>
          <a:lstStyle>
            <a:lvl1pPr>
              <a:defRPr/>
            </a:lvl1pPr>
          </a:lstStyle>
          <a:p>
            <a:r>
              <a:rPr lang="de-DE" altLang="de-DE" smtClean="0"/>
              <a:t>Introduction to Fusion Plasma Physics</a:t>
            </a:r>
            <a:endParaRPr lang="de-DE" altLang="de-DE"/>
          </a:p>
        </p:txBody>
      </p:sp>
      <p:sp>
        <p:nvSpPr>
          <p:cNvPr id="5" name="Foliennummernplatzhalter 4"/>
          <p:cNvSpPr>
            <a:spLocks noGrp="1"/>
          </p:cNvSpPr>
          <p:nvPr>
            <p:ph type="sldNum" sz="quarter" idx="12"/>
          </p:nvPr>
        </p:nvSpPr>
        <p:spPr/>
        <p:txBody>
          <a:bodyPr/>
          <a:lstStyle>
            <a:lvl1pPr>
              <a:defRPr/>
            </a:lvl1pPr>
          </a:lstStyle>
          <a:p>
            <a:fld id="{225EE8FA-4120-4951-8C09-8B8AABD048E6}" type="slidenum">
              <a:rPr lang="de-DE" altLang="de-DE"/>
              <a:pPr/>
              <a:t>‹Nr.›</a:t>
            </a:fld>
            <a:endParaRPr lang="de-DE" altLang="de-DE"/>
          </a:p>
        </p:txBody>
      </p:sp>
    </p:spTree>
    <p:extLst>
      <p:ext uri="{BB962C8B-B14F-4D97-AF65-F5344CB8AC3E}">
        <p14:creationId xmlns:p14="http://schemas.microsoft.com/office/powerpoint/2010/main" val="82661797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fld id="{6873C033-9EC4-425E-8073-C71B21D84F44}" type="datetime1">
              <a:rPr lang="de-DE" altLang="de-DE" smtClean="0"/>
              <a:t>04.09.2018</a:t>
            </a:fld>
            <a:endParaRPr lang="de-DE" altLang="de-DE"/>
          </a:p>
        </p:txBody>
      </p:sp>
      <p:sp>
        <p:nvSpPr>
          <p:cNvPr id="3" name="Fußzeilenplatzhalter 2"/>
          <p:cNvSpPr>
            <a:spLocks noGrp="1"/>
          </p:cNvSpPr>
          <p:nvPr>
            <p:ph type="ftr" sz="quarter" idx="11"/>
          </p:nvPr>
        </p:nvSpPr>
        <p:spPr>
          <a:xfrm>
            <a:off x="2184400" y="6605588"/>
            <a:ext cx="5243513" cy="215444"/>
          </a:xfrm>
        </p:spPr>
        <p:txBody>
          <a:bodyPr/>
          <a:lstStyle>
            <a:lvl1pPr>
              <a:defRPr/>
            </a:lvl1pPr>
          </a:lstStyle>
          <a:p>
            <a:r>
              <a:rPr lang="de-DE" altLang="de-DE" smtClean="0"/>
              <a:t>Introduction to Fusion Plasma Physics</a:t>
            </a:r>
            <a:endParaRPr lang="de-DE" altLang="de-DE" dirty="0"/>
          </a:p>
        </p:txBody>
      </p:sp>
      <p:sp>
        <p:nvSpPr>
          <p:cNvPr id="4" name="Foliennummernplatzhalter 3"/>
          <p:cNvSpPr>
            <a:spLocks noGrp="1"/>
          </p:cNvSpPr>
          <p:nvPr>
            <p:ph type="sldNum" sz="quarter" idx="12"/>
          </p:nvPr>
        </p:nvSpPr>
        <p:spPr/>
        <p:txBody>
          <a:bodyPr/>
          <a:lstStyle>
            <a:lvl1pPr>
              <a:defRPr/>
            </a:lvl1pPr>
          </a:lstStyle>
          <a:p>
            <a:fld id="{10075D9C-C9BA-464B-9508-FACC1595F3EE}" type="slidenum">
              <a:rPr lang="de-DE" altLang="de-DE"/>
              <a:pPr/>
              <a:t>‹Nr.›</a:t>
            </a:fld>
            <a:endParaRPr lang="de-DE" altLang="de-DE" dirty="0"/>
          </a:p>
        </p:txBody>
      </p:sp>
    </p:spTree>
    <p:extLst>
      <p:ext uri="{BB962C8B-B14F-4D97-AF65-F5344CB8AC3E}">
        <p14:creationId xmlns:p14="http://schemas.microsoft.com/office/powerpoint/2010/main" val="357356165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lvl1pPr>
              <a:defRPr/>
            </a:lvl1pPr>
          </a:lstStyle>
          <a:p>
            <a:fld id="{A2D602DE-142C-4490-8412-859D63AFF12A}" type="datetime1">
              <a:rPr lang="de-DE" altLang="de-DE" smtClean="0"/>
              <a:t>04.09.2018</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smtClean="0"/>
              <a:t>Introduction to Fusion Plasma Physics</a:t>
            </a:r>
            <a:endParaRPr lang="de-DE" altLang="de-DE"/>
          </a:p>
        </p:txBody>
      </p:sp>
      <p:sp>
        <p:nvSpPr>
          <p:cNvPr id="7" name="Foliennummernplatzhalter 6"/>
          <p:cNvSpPr>
            <a:spLocks noGrp="1"/>
          </p:cNvSpPr>
          <p:nvPr>
            <p:ph type="sldNum" sz="quarter" idx="12"/>
          </p:nvPr>
        </p:nvSpPr>
        <p:spPr/>
        <p:txBody>
          <a:bodyPr/>
          <a:lstStyle>
            <a:lvl1pPr>
              <a:defRPr/>
            </a:lvl1pPr>
          </a:lstStyle>
          <a:p>
            <a:fld id="{BD7A8941-A7C2-4F8C-AF33-2918E39A2D9C}" type="slidenum">
              <a:rPr lang="de-DE" altLang="de-DE"/>
              <a:pPr/>
              <a:t>‹Nr.›</a:t>
            </a:fld>
            <a:endParaRPr lang="de-DE" altLang="de-DE"/>
          </a:p>
        </p:txBody>
      </p:sp>
    </p:spTree>
    <p:extLst>
      <p:ext uri="{BB962C8B-B14F-4D97-AF65-F5344CB8AC3E}">
        <p14:creationId xmlns:p14="http://schemas.microsoft.com/office/powerpoint/2010/main" val="189949400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lvl1pPr>
              <a:defRPr/>
            </a:lvl1pPr>
          </a:lstStyle>
          <a:p>
            <a:fld id="{A2F21B26-4E30-4A83-899F-31838466049C}" type="datetime1">
              <a:rPr lang="de-DE" altLang="de-DE" smtClean="0"/>
              <a:t>04.09.2018</a:t>
            </a:fld>
            <a:endParaRPr lang="de-DE" altLang="de-DE"/>
          </a:p>
        </p:txBody>
      </p:sp>
      <p:sp>
        <p:nvSpPr>
          <p:cNvPr id="6" name="Fußzeilenplatzhalter 5"/>
          <p:cNvSpPr>
            <a:spLocks noGrp="1"/>
          </p:cNvSpPr>
          <p:nvPr>
            <p:ph type="ftr" sz="quarter" idx="11"/>
          </p:nvPr>
        </p:nvSpPr>
        <p:spPr/>
        <p:txBody>
          <a:bodyPr/>
          <a:lstStyle>
            <a:lvl1pPr>
              <a:defRPr/>
            </a:lvl1pPr>
          </a:lstStyle>
          <a:p>
            <a:r>
              <a:rPr lang="de-DE" altLang="de-DE" smtClean="0"/>
              <a:t>Introduction to Fusion Plasma Physics</a:t>
            </a:r>
            <a:endParaRPr lang="de-DE" altLang="de-DE"/>
          </a:p>
        </p:txBody>
      </p:sp>
      <p:sp>
        <p:nvSpPr>
          <p:cNvPr id="7" name="Foliennummernplatzhalter 6"/>
          <p:cNvSpPr>
            <a:spLocks noGrp="1"/>
          </p:cNvSpPr>
          <p:nvPr>
            <p:ph type="sldNum" sz="quarter" idx="12"/>
          </p:nvPr>
        </p:nvSpPr>
        <p:spPr/>
        <p:txBody>
          <a:bodyPr/>
          <a:lstStyle>
            <a:lvl1pPr>
              <a:defRPr/>
            </a:lvl1pPr>
          </a:lstStyle>
          <a:p>
            <a:fld id="{DE9BB1A9-0256-451D-8A9C-64B93A2CDE3E}" type="slidenum">
              <a:rPr lang="de-DE" altLang="de-DE"/>
              <a:pPr/>
              <a:t>‹Nr.›</a:t>
            </a:fld>
            <a:endParaRPr lang="de-DE" altLang="de-DE"/>
          </a:p>
        </p:txBody>
      </p:sp>
    </p:spTree>
    <p:extLst>
      <p:ext uri="{BB962C8B-B14F-4D97-AF65-F5344CB8AC3E}">
        <p14:creationId xmlns:p14="http://schemas.microsoft.com/office/powerpoint/2010/main" val="11559318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smtClean="0"/>
              <a:t>Klicken Sie, um das Titelformat zu bearbeiten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dirty="0" smtClean="0"/>
              <a:t>Klicken Sie, um die Formate des Vorlagentextes zu bearbeiten</a:t>
            </a:r>
          </a:p>
          <a:p>
            <a:pPr lvl="1"/>
            <a:r>
              <a:rPr lang="de-DE" altLang="de-DE" dirty="0" smtClean="0"/>
              <a:t>Zweite Ebene</a:t>
            </a:r>
          </a:p>
          <a:p>
            <a:pPr lvl="2"/>
            <a:r>
              <a:rPr lang="de-DE" altLang="de-DE" dirty="0" smtClean="0"/>
              <a:t>Dritte Ebene</a:t>
            </a:r>
          </a:p>
          <a:p>
            <a:pPr lvl="3"/>
            <a:r>
              <a:rPr lang="de-DE" altLang="de-DE" dirty="0" smtClean="0"/>
              <a:t>Vierte Ebene</a:t>
            </a:r>
          </a:p>
          <a:p>
            <a:pPr lvl="4"/>
            <a:r>
              <a:rPr lang="de-DE" altLang="de-DE" dirty="0" smtClean="0"/>
              <a:t>Fünfte Ebene</a:t>
            </a:r>
          </a:p>
        </p:txBody>
      </p:sp>
      <p:sp>
        <p:nvSpPr>
          <p:cNvPr id="1028" name="Rectangle 4"/>
          <p:cNvSpPr>
            <a:spLocks noGrp="1" noChangeArrowheads="1"/>
          </p:cNvSpPr>
          <p:nvPr>
            <p:ph type="dt" sz="half" idx="2"/>
          </p:nvPr>
        </p:nvSpPr>
        <p:spPr bwMode="auto">
          <a:xfrm>
            <a:off x="0" y="6634480"/>
            <a:ext cx="19050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400">
                <a:solidFill>
                  <a:srgbClr val="CC0000"/>
                </a:solidFill>
              </a:defRPr>
            </a:lvl1pPr>
          </a:lstStyle>
          <a:p>
            <a:fld id="{967E0540-AB3C-462D-8FD7-5D6CA83180B2}" type="datetime1">
              <a:rPr lang="de-DE" altLang="de-DE" smtClean="0"/>
              <a:t>04.09.2018</a:t>
            </a:fld>
            <a:endParaRPr lang="de-DE" altLang="de-DE" dirty="0"/>
          </a:p>
        </p:txBody>
      </p:sp>
      <p:sp>
        <p:nvSpPr>
          <p:cNvPr id="1029" name="Rectangle 5"/>
          <p:cNvSpPr>
            <a:spLocks noGrp="1" noChangeArrowheads="1"/>
          </p:cNvSpPr>
          <p:nvPr>
            <p:ph type="ftr" sz="quarter" idx="3"/>
          </p:nvPr>
        </p:nvSpPr>
        <p:spPr bwMode="auto">
          <a:xfrm>
            <a:off x="1948180" y="6643688"/>
            <a:ext cx="524351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ctr">
              <a:defRPr sz="1400">
                <a:solidFill>
                  <a:srgbClr val="CC0000"/>
                </a:solidFill>
              </a:defRPr>
            </a:lvl1pPr>
          </a:lstStyle>
          <a:p>
            <a:r>
              <a:rPr lang="de-DE" altLang="de-DE" dirty="0" err="1" smtClean="0"/>
              <a:t>Introduction</a:t>
            </a:r>
            <a:r>
              <a:rPr lang="de-DE" altLang="de-DE" dirty="0" smtClean="0"/>
              <a:t> </a:t>
            </a:r>
            <a:r>
              <a:rPr lang="de-DE" altLang="de-DE" dirty="0" err="1" smtClean="0"/>
              <a:t>to</a:t>
            </a:r>
            <a:r>
              <a:rPr lang="de-DE" altLang="de-DE" dirty="0" smtClean="0"/>
              <a:t> Fusion Plasma Physics</a:t>
            </a:r>
            <a:endParaRPr lang="de-DE" altLang="de-DE" dirty="0"/>
          </a:p>
        </p:txBody>
      </p:sp>
      <p:sp>
        <p:nvSpPr>
          <p:cNvPr id="1030" name="Rectangle 6"/>
          <p:cNvSpPr>
            <a:spLocks noGrp="1" noChangeArrowheads="1"/>
          </p:cNvSpPr>
          <p:nvPr>
            <p:ph type="sldNum" sz="quarter" idx="4"/>
          </p:nvPr>
        </p:nvSpPr>
        <p:spPr bwMode="auto">
          <a:xfrm>
            <a:off x="8385306" y="6637374"/>
            <a:ext cx="352294" cy="216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defRPr sz="1400">
                <a:solidFill>
                  <a:srgbClr val="CC0000"/>
                </a:solidFill>
              </a:defRPr>
            </a:lvl1pPr>
          </a:lstStyle>
          <a:p>
            <a:fld id="{55EFA3A0-E301-48F4-9AC4-3AB7511EF70D}" type="slidenum">
              <a:rPr lang="de-DE" altLang="de-DE" smtClean="0"/>
              <a:pPr/>
              <a:t>‹Nr.›</a:t>
            </a:fld>
            <a:r>
              <a:rPr lang="de-DE" altLang="de-DE" smtClean="0"/>
              <a:t> </a:t>
            </a:r>
            <a:endParaRPr lang="de-DE" altLang="de-DE" dirty="0"/>
          </a:p>
        </p:txBody>
      </p:sp>
      <p:sp>
        <p:nvSpPr>
          <p:cNvPr id="2" name="Textfeld 1"/>
          <p:cNvSpPr txBox="1"/>
          <p:nvPr userDrawn="1"/>
        </p:nvSpPr>
        <p:spPr bwMode="auto">
          <a:xfrm>
            <a:off x="8767694" y="6632358"/>
            <a:ext cx="37350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rtlCol="0">
            <a:spAutoFit/>
          </a:bodyPr>
          <a:lstStyle/>
          <a:p>
            <a:pPr>
              <a:spcBef>
                <a:spcPts val="0"/>
              </a:spcBef>
              <a:spcAft>
                <a:spcPts val="600"/>
              </a:spcAft>
            </a:pPr>
            <a:r>
              <a:rPr lang="de-AT" sz="1400" b="0" dirty="0" err="1" smtClean="0">
                <a:solidFill>
                  <a:srgbClr val="CC0000"/>
                </a:solidFill>
              </a:rPr>
              <a:t>of</a:t>
            </a:r>
            <a:r>
              <a:rPr lang="de-AT" sz="1400" b="0" dirty="0" smtClean="0">
                <a:solidFill>
                  <a:srgbClr val="CC0000"/>
                </a:solidFill>
              </a:rPr>
              <a:t> 70</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image" Target="../media/image2.jpeg"/><Relationship Id="rId9"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7.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16.wmf"/><Relationship Id="rId4" Type="http://schemas.openxmlformats.org/officeDocument/2006/relationships/oleObject" Target="../embeddings/oleObject6.bin"/></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23.w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9.bin"/><Relationship Id="rId5" Type="http://schemas.openxmlformats.org/officeDocument/2006/relationships/image" Target="../media/image22.wmf"/><Relationship Id="rId4" Type="http://schemas.openxmlformats.org/officeDocument/2006/relationships/oleObject" Target="../embeddings/oleObject8.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24.wmf"/><Relationship Id="rId4" Type="http://schemas.openxmlformats.org/officeDocument/2006/relationships/oleObject" Target="../embeddings/oleObject10.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6.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12.bin"/><Relationship Id="rId5" Type="http://schemas.openxmlformats.org/officeDocument/2006/relationships/image" Target="../media/image25.wmf"/><Relationship Id="rId4" Type="http://schemas.openxmlformats.org/officeDocument/2006/relationships/oleObject" Target="../embeddings/oleObject11.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8.wmf"/><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14.bin"/><Relationship Id="rId5" Type="http://schemas.openxmlformats.org/officeDocument/2006/relationships/image" Target="../media/image27.wmf"/><Relationship Id="rId4" Type="http://schemas.openxmlformats.org/officeDocument/2006/relationships/oleObject" Target="../embeddings/oleObject13.bin"/></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emf"/><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8.jpg"/></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notesSlide" Target="../notesSlides/notesSlide31.xml"/><Relationship Id="rId7" Type="http://schemas.openxmlformats.org/officeDocument/2006/relationships/image" Target="../media/image39.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15.bin"/><Relationship Id="rId5" Type="http://schemas.openxmlformats.org/officeDocument/2006/relationships/image" Target="../media/image42.png"/><Relationship Id="rId10" Type="http://schemas.openxmlformats.org/officeDocument/2006/relationships/image" Target="../media/image43.jpeg"/><Relationship Id="rId4" Type="http://schemas.openxmlformats.org/officeDocument/2006/relationships/image" Target="../media/image41.png"/><Relationship Id="rId9" Type="http://schemas.openxmlformats.org/officeDocument/2006/relationships/image" Target="../media/image40.wmf"/></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68.jpeg"/><Relationship Id="rId4" Type="http://schemas.openxmlformats.org/officeDocument/2006/relationships/image" Target="../media/image67.jpeg"/></Relationships>
</file>

<file path=ppt/slides/_rels/slide4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82.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7" Type="http://schemas.openxmlformats.org/officeDocument/2006/relationships/image" Target="../media/image84.w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18.bin"/><Relationship Id="rId5" Type="http://schemas.openxmlformats.org/officeDocument/2006/relationships/image" Target="../media/image83.wmf"/><Relationship Id="rId4" Type="http://schemas.openxmlformats.org/officeDocument/2006/relationships/oleObject" Target="../embeddings/oleObject17.bin"/></Relationships>
</file>

<file path=ppt/slides/_rels/slide64.xml.rels><?xml version="1.0" encoding="UTF-8" standalone="yes"?>
<Relationships xmlns="http://schemas.openxmlformats.org/package/2006/relationships"><Relationship Id="rId8" Type="http://schemas.openxmlformats.org/officeDocument/2006/relationships/oleObject" Target="../embeddings/oleObject21.bin"/><Relationship Id="rId13" Type="http://schemas.openxmlformats.org/officeDocument/2006/relationships/image" Target="../media/image89.wmf"/><Relationship Id="rId3" Type="http://schemas.openxmlformats.org/officeDocument/2006/relationships/notesSlide" Target="../notesSlides/notesSlide64.xml"/><Relationship Id="rId7" Type="http://schemas.openxmlformats.org/officeDocument/2006/relationships/image" Target="../media/image86.wmf"/><Relationship Id="rId12" Type="http://schemas.openxmlformats.org/officeDocument/2006/relationships/oleObject" Target="../embeddings/oleObject23.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20.bin"/><Relationship Id="rId11" Type="http://schemas.openxmlformats.org/officeDocument/2006/relationships/image" Target="../media/image88.wmf"/><Relationship Id="rId5" Type="http://schemas.openxmlformats.org/officeDocument/2006/relationships/image" Target="../media/image85.wmf"/><Relationship Id="rId10" Type="http://schemas.openxmlformats.org/officeDocument/2006/relationships/oleObject" Target="../embeddings/oleObject22.bin"/><Relationship Id="rId4" Type="http://schemas.openxmlformats.org/officeDocument/2006/relationships/oleObject" Target="../embeddings/oleObject19.bin"/><Relationship Id="rId9" Type="http://schemas.openxmlformats.org/officeDocument/2006/relationships/image" Target="../media/image87.wmf"/></Relationships>
</file>

<file path=ppt/slides/_rels/slide6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6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2.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1.wmf"/><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4.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13.w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2" name="Datumsplatzhalter 5"/>
          <p:cNvSpPr>
            <a:spLocks noGrp="1"/>
          </p:cNvSpPr>
          <p:nvPr>
            <p:ph type="dt" sz="half" idx="10"/>
          </p:nvPr>
        </p:nvSpPr>
        <p:spPr/>
        <p:txBody>
          <a:bodyPr/>
          <a:lstStyle/>
          <a:p>
            <a:fld id="{C2F3096C-7795-4002-8E1A-B06A7AC2DAD0}" type="datetime1">
              <a:rPr lang="de-DE" altLang="de-DE" smtClean="0"/>
              <a:t>04.09.2018</a:t>
            </a:fld>
            <a:endParaRPr lang="de-DE" altLang="de-DE" dirty="0"/>
          </a:p>
        </p:txBody>
      </p:sp>
      <p:sp>
        <p:nvSpPr>
          <p:cNvPr id="13" name="Fußzeilenplatzhalter 6"/>
          <p:cNvSpPr>
            <a:spLocks noGrp="1"/>
          </p:cNvSpPr>
          <p:nvPr>
            <p:ph type="ftr" sz="quarter" idx="11"/>
          </p:nvPr>
        </p:nvSpPr>
        <p:spPr/>
        <p:txBody>
          <a:bodyPr/>
          <a:lstStyle/>
          <a:p>
            <a:r>
              <a:rPr lang="de-DE" altLang="de-DE" dirty="0" err="1" smtClean="0"/>
              <a:t>Introduction</a:t>
            </a:r>
            <a:r>
              <a:rPr lang="de-DE" altLang="de-DE" smtClean="0"/>
              <a:t> to Fusion Plasma Physics</a:t>
            </a:r>
            <a:endParaRPr lang="de-DE" altLang="de-DE"/>
          </a:p>
        </p:txBody>
      </p:sp>
      <p:sp>
        <p:nvSpPr>
          <p:cNvPr id="14" name="Foliennummernplatzhalter 7"/>
          <p:cNvSpPr>
            <a:spLocks noGrp="1"/>
          </p:cNvSpPr>
          <p:nvPr>
            <p:ph type="sldNum" sz="quarter" idx="12"/>
          </p:nvPr>
        </p:nvSpPr>
        <p:spPr>
          <a:xfrm>
            <a:off x="8320597" y="6643869"/>
            <a:ext cx="371546" cy="215444"/>
          </a:xfrm>
        </p:spPr>
        <p:txBody>
          <a:bodyPr/>
          <a:lstStyle/>
          <a:p>
            <a:pPr algn="r"/>
            <a:fld id="{A6CA1D8A-2505-4296-A1B8-F04D57AE86EE}" type="slidenum">
              <a:rPr lang="de-DE" altLang="de-DE"/>
              <a:pPr algn="r"/>
              <a:t>1</a:t>
            </a:fld>
            <a:endParaRPr lang="de-DE" altLang="de-DE"/>
          </a:p>
        </p:txBody>
      </p:sp>
      <p:sp>
        <p:nvSpPr>
          <p:cNvPr id="124930" name="Rectangle 2"/>
          <p:cNvSpPr>
            <a:spLocks noGrp="1" noChangeArrowheads="1"/>
          </p:cNvSpPr>
          <p:nvPr>
            <p:ph type="title"/>
          </p:nvPr>
        </p:nvSpPr>
        <p:spPr>
          <a:xfrm>
            <a:off x="1870075" y="422595"/>
            <a:ext cx="5405438" cy="2308324"/>
          </a:xfrm>
          <a:solidFill>
            <a:schemeClr val="bg1">
              <a:alpha val="0"/>
            </a:schemeClr>
          </a:solidFill>
          <a:ln w="38100" cmpd="dbl">
            <a:solidFill>
              <a:srgbClr val="0000FF"/>
            </a:solidFill>
            <a:miter lim="800000"/>
            <a:headEnd/>
            <a:tailEnd/>
          </a:ln>
        </p:spPr>
        <p:txBody>
          <a:bodyPr lIns="54000" rIns="54000">
            <a:spAutoFit/>
          </a:bodyPr>
          <a:lstStyle/>
          <a:p>
            <a:r>
              <a:rPr lang="en-GB" altLang="de-DE" sz="4800" b="1" dirty="0" smtClean="0">
                <a:solidFill>
                  <a:schemeClr val="accent2"/>
                </a:solidFill>
                <a:latin typeface="Comic Sans MS" pitchFamily="66" charset="0"/>
              </a:rPr>
              <a:t>Introduction to </a:t>
            </a:r>
            <a:r>
              <a:rPr lang="en-GB" altLang="de-DE" sz="4800" b="1" dirty="0">
                <a:solidFill>
                  <a:schemeClr val="accent2"/>
                </a:solidFill>
                <a:latin typeface="Comic Sans MS" pitchFamily="66" charset="0"/>
              </a:rPr>
              <a:t/>
            </a:r>
            <a:br>
              <a:rPr lang="en-GB" altLang="de-DE" sz="4800" b="1" dirty="0">
                <a:solidFill>
                  <a:schemeClr val="accent2"/>
                </a:solidFill>
                <a:latin typeface="Comic Sans MS" pitchFamily="66" charset="0"/>
              </a:rPr>
            </a:br>
            <a:r>
              <a:rPr lang="en-GB" altLang="de-DE" sz="4800" b="1" dirty="0">
                <a:solidFill>
                  <a:schemeClr val="accent2"/>
                </a:solidFill>
                <a:latin typeface="Comic Sans MS" pitchFamily="66" charset="0"/>
              </a:rPr>
              <a:t>Fusion </a:t>
            </a:r>
            <a:r>
              <a:rPr lang="en-GB" altLang="de-DE" sz="4800" b="1" dirty="0" smtClean="0">
                <a:solidFill>
                  <a:schemeClr val="accent2"/>
                </a:solidFill>
                <a:latin typeface="Comic Sans MS" pitchFamily="66" charset="0"/>
              </a:rPr>
              <a:t>Plasma Physics</a:t>
            </a:r>
            <a:endParaRPr lang="en-GB" altLang="de-DE" sz="4800" b="1" dirty="0">
              <a:solidFill>
                <a:schemeClr val="accent2"/>
              </a:solidFill>
              <a:latin typeface="Comic Sans MS" pitchFamily="66" charset="0"/>
            </a:endParaRPr>
          </a:p>
        </p:txBody>
      </p:sp>
      <p:graphicFrame>
        <p:nvGraphicFramePr>
          <p:cNvPr id="124933" name="Object 5"/>
          <p:cNvGraphicFramePr>
            <a:graphicFrameLocks noChangeAspect="1"/>
          </p:cNvGraphicFramePr>
          <p:nvPr>
            <p:extLst>
              <p:ext uri="{D42A27DB-BD31-4B8C-83A1-F6EECF244321}">
                <p14:modId xmlns:p14="http://schemas.microsoft.com/office/powerpoint/2010/main" val="221156445"/>
              </p:ext>
            </p:extLst>
          </p:nvPr>
        </p:nvGraphicFramePr>
        <p:xfrm>
          <a:off x="0" y="7621"/>
          <a:ext cx="1440000" cy="1419785"/>
        </p:xfrm>
        <a:graphic>
          <a:graphicData uri="http://schemas.openxmlformats.org/presentationml/2006/ole">
            <mc:AlternateContent xmlns:mc="http://schemas.openxmlformats.org/markup-compatibility/2006">
              <mc:Choice xmlns:v="urn:schemas-microsoft-com:vml" Requires="v">
                <p:oleObj spid="_x0000_s125018" name="Dokument" r:id="rId5" imgW="2226724" imgH="2177563" progId="Word.Document.8">
                  <p:embed/>
                </p:oleObj>
              </mc:Choice>
              <mc:Fallback>
                <p:oleObj name="Dokument" r:id="rId5" imgW="2226724" imgH="2177563" progId="Word.Document.8">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7621"/>
                        <a:ext cx="1440000" cy="1419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4938" name="Rectangle 10"/>
          <p:cNvSpPr>
            <a:spLocks noChangeArrowheads="1"/>
          </p:cNvSpPr>
          <p:nvPr/>
        </p:nvSpPr>
        <p:spPr bwMode="auto">
          <a:xfrm>
            <a:off x="4454525" y="32448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de-AT"/>
          </a:p>
        </p:txBody>
      </p:sp>
      <p:pic>
        <p:nvPicPr>
          <p:cNvPr id="124939" name="Picture 11" descr="uni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43888" y="1440305"/>
            <a:ext cx="900112" cy="1806575"/>
          </a:xfrm>
          <a:prstGeom prst="rect">
            <a:avLst/>
          </a:prstGeom>
          <a:noFill/>
          <a:extLst>
            <a:ext uri="{909E8E84-426E-40DD-AFC4-6F175D3DCCD1}">
              <a14:hiddenFill xmlns:a14="http://schemas.microsoft.com/office/drawing/2010/main">
                <a:solidFill>
                  <a:srgbClr val="FFFFFF"/>
                </a:solidFill>
              </a14:hiddenFill>
            </a:ext>
          </a:extLst>
        </p:spPr>
      </p:pic>
      <p:sp>
        <p:nvSpPr>
          <p:cNvPr id="124948" name="Rectangle 20"/>
          <p:cNvSpPr>
            <a:spLocks noGrp="1" noChangeArrowheads="1"/>
          </p:cNvSpPr>
          <p:nvPr>
            <p:ph type="body" sz="half" idx="1"/>
          </p:nvPr>
        </p:nvSpPr>
        <p:spPr>
          <a:xfrm>
            <a:off x="1884363" y="3241675"/>
            <a:ext cx="5324475" cy="1441450"/>
          </a:xfrm>
          <a:solidFill>
            <a:schemeClr val="bg1">
              <a:alpha val="0"/>
            </a:schemeClr>
          </a:solidFill>
          <a:ln w="12700">
            <a:solidFill>
              <a:srgbClr val="FFFF99"/>
            </a:solidFill>
            <a:miter lim="800000"/>
            <a:headEnd/>
            <a:tailEnd/>
          </a:ln>
        </p:spPr>
        <p:txBody>
          <a:bodyPr lIns="0" tIns="0" rIns="0" bIns="0">
            <a:spAutoFit/>
          </a:bodyPr>
          <a:lstStyle/>
          <a:p>
            <a:pPr marL="0" indent="0" algn="ctr">
              <a:lnSpc>
                <a:spcPct val="80000"/>
              </a:lnSpc>
              <a:buFontTx/>
              <a:buNone/>
            </a:pPr>
            <a:r>
              <a:rPr lang="en-GB" altLang="de-DE" sz="3600" b="1">
                <a:solidFill>
                  <a:srgbClr val="CC0000"/>
                </a:solidFill>
              </a:rPr>
              <a:t>Roman Schrittwieser</a:t>
            </a:r>
            <a:endParaRPr lang="en-GB" altLang="de-DE" sz="3600" b="1" baseline="30000">
              <a:solidFill>
                <a:srgbClr val="CC0000"/>
              </a:solidFill>
            </a:endParaRPr>
          </a:p>
          <a:p>
            <a:pPr marL="0" indent="0" algn="ctr">
              <a:lnSpc>
                <a:spcPct val="80000"/>
              </a:lnSpc>
              <a:buFontTx/>
              <a:buNone/>
            </a:pPr>
            <a:r>
              <a:rPr lang="en-GB" altLang="de-DE" sz="3600" b="1"/>
              <a:t> with the collaboration of:</a:t>
            </a:r>
            <a:br>
              <a:rPr lang="en-GB" altLang="de-DE" sz="3600" b="1"/>
            </a:br>
            <a:r>
              <a:rPr lang="en-GB" altLang="de-DE" sz="3600" b="1"/>
              <a:t>Codrina Ioniţă</a:t>
            </a:r>
            <a:endParaRPr lang="de-DE" altLang="de-DE" sz="3600"/>
          </a:p>
        </p:txBody>
      </p:sp>
      <p:pic>
        <p:nvPicPr>
          <p:cNvPr id="124952" name="Picture 24" descr="ionplasma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91205" y="10406"/>
            <a:ext cx="1352550" cy="1450975"/>
          </a:xfrm>
          <a:prstGeom prst="rect">
            <a:avLst/>
          </a:prstGeom>
          <a:noFill/>
          <a:extLst>
            <a:ext uri="{909E8E84-426E-40DD-AFC4-6F175D3DCCD1}">
              <a14:hiddenFill xmlns:a14="http://schemas.microsoft.com/office/drawing/2010/main">
                <a:solidFill>
                  <a:srgbClr val="FFFFFF"/>
                </a:solidFill>
              </a14:hiddenFill>
            </a:ext>
          </a:extLst>
        </p:spPr>
      </p:pic>
      <p:grpSp>
        <p:nvGrpSpPr>
          <p:cNvPr id="124953" name="Group 25"/>
          <p:cNvGrpSpPr>
            <a:grpSpLocks noChangeAspect="1"/>
          </p:cNvGrpSpPr>
          <p:nvPr/>
        </p:nvGrpSpPr>
        <p:grpSpPr bwMode="auto">
          <a:xfrm>
            <a:off x="-7619" y="1426211"/>
            <a:ext cx="1438554" cy="1291590"/>
            <a:chOff x="4784" y="1075"/>
            <a:chExt cx="856" cy="769"/>
          </a:xfrm>
        </p:grpSpPr>
        <p:pic>
          <p:nvPicPr>
            <p:cNvPr id="124954" name="Picture 26" descr="Schöner Feuerball"/>
            <p:cNvPicPr>
              <a:picLocks noChangeAspect="1" noChangeArrowheads="1"/>
            </p:cNvPicPr>
            <p:nvPr/>
          </p:nvPicPr>
          <p:blipFill>
            <a:blip r:embed="rId9" cstate="print">
              <a:extLst>
                <a:ext uri="{28A0092B-C50C-407E-A947-70E740481C1C}">
                  <a14:useLocalDpi xmlns:a14="http://schemas.microsoft.com/office/drawing/2010/main" val="0"/>
                </a:ext>
              </a:extLst>
            </a:blip>
            <a:srcRect l="31525" t="31184" r="33929" b="30817"/>
            <a:stretch>
              <a:fillRect/>
            </a:stretch>
          </p:blipFill>
          <p:spPr bwMode="auto">
            <a:xfrm>
              <a:off x="4784" y="1075"/>
              <a:ext cx="856" cy="769"/>
            </a:xfrm>
            <a:prstGeom prst="rect">
              <a:avLst/>
            </a:prstGeom>
            <a:noFill/>
            <a:extLst>
              <a:ext uri="{909E8E84-426E-40DD-AFC4-6F175D3DCCD1}">
                <a14:hiddenFill xmlns:a14="http://schemas.microsoft.com/office/drawing/2010/main">
                  <a:solidFill>
                    <a:srgbClr val="FFFFFF"/>
                  </a:solidFill>
                </a14:hiddenFill>
              </a:ext>
            </a:extLst>
          </p:spPr>
        </p:pic>
        <p:sp>
          <p:nvSpPr>
            <p:cNvPr id="124955" name="Text Box 27"/>
            <p:cNvSpPr txBox="1">
              <a:spLocks noChangeAspect="1" noChangeArrowheads="1"/>
            </p:cNvSpPr>
            <p:nvPr/>
          </p:nvSpPr>
          <p:spPr bwMode="auto">
            <a:xfrm>
              <a:off x="5064" y="1407"/>
              <a:ext cx="294" cy="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GB" altLang="de-DE" sz="1300" b="1">
                  <a:solidFill>
                    <a:schemeClr val="accent2"/>
                  </a:solidFill>
                  <a:latin typeface="Comic Sans MS" pitchFamily="66" charset="0"/>
                </a:rPr>
                <a:t>IEPPG</a:t>
              </a:r>
            </a:p>
          </p:txBody>
        </p:sp>
      </p:grpSp>
      <p:sp>
        <p:nvSpPr>
          <p:cNvPr id="124956" name="Rectangle 28"/>
          <p:cNvSpPr>
            <a:spLocks noChangeArrowheads="1"/>
          </p:cNvSpPr>
          <p:nvPr/>
        </p:nvSpPr>
        <p:spPr bwMode="auto">
          <a:xfrm>
            <a:off x="254000" y="5118100"/>
            <a:ext cx="8637588" cy="1122363"/>
          </a:xfrm>
          <a:prstGeom prst="rect">
            <a:avLst/>
          </a:prstGeom>
          <a:solidFill>
            <a:schemeClr val="bg1">
              <a:alpha val="0"/>
            </a:schemeClr>
          </a:solidFill>
          <a:ln w="12700">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2800">
                <a:solidFill>
                  <a:schemeClr val="tx1"/>
                </a:solidFill>
                <a:latin typeface="Times New Roman" pitchFamily="18" charset="0"/>
              </a:defRPr>
            </a:lvl1pPr>
            <a:lvl2pPr marL="854075" indent="-285750">
              <a:spcBef>
                <a:spcPct val="20000"/>
              </a:spcBef>
              <a:buChar char="–"/>
              <a:defRPr sz="2400">
                <a:solidFill>
                  <a:schemeClr val="tx1"/>
                </a:solidFill>
                <a:latin typeface="Times New Roman" pitchFamily="18" charset="0"/>
              </a:defRPr>
            </a:lvl2pPr>
            <a:lvl3pPr marL="1273175" indent="-228600">
              <a:spcBef>
                <a:spcPct val="20000"/>
              </a:spcBef>
              <a:buChar char="•"/>
              <a:defRPr sz="2000">
                <a:solidFill>
                  <a:schemeClr val="tx1"/>
                </a:solidFill>
                <a:latin typeface="Times New Roman" pitchFamily="18" charset="0"/>
              </a:defRPr>
            </a:lvl3pPr>
            <a:lvl4pPr marL="1692275" indent="-228600">
              <a:spcBef>
                <a:spcPct val="20000"/>
              </a:spcBef>
              <a:buChar char="–"/>
              <a:defRPr>
                <a:solidFill>
                  <a:schemeClr val="tx1"/>
                </a:solidFill>
                <a:latin typeface="Times New Roman" pitchFamily="18" charset="0"/>
              </a:defRPr>
            </a:lvl4pPr>
            <a:lvl5pPr marL="2111375" indent="-228600">
              <a:spcBef>
                <a:spcPct val="20000"/>
              </a:spcBef>
              <a:buChar char="»"/>
              <a:defRPr>
                <a:solidFill>
                  <a:schemeClr val="tx1"/>
                </a:solidFill>
                <a:latin typeface="Times New Roman" pitchFamily="18" charset="0"/>
              </a:defRPr>
            </a:lvl5pPr>
            <a:lvl6pPr marL="2568575" indent="-228600" eaLnBrk="0" fontAlgn="base" hangingPunct="0">
              <a:spcBef>
                <a:spcPct val="20000"/>
              </a:spcBef>
              <a:spcAft>
                <a:spcPct val="0"/>
              </a:spcAft>
              <a:buChar char="»"/>
              <a:defRPr>
                <a:solidFill>
                  <a:schemeClr val="tx1"/>
                </a:solidFill>
                <a:latin typeface="Times New Roman" pitchFamily="18" charset="0"/>
              </a:defRPr>
            </a:lvl6pPr>
            <a:lvl7pPr marL="3025775" indent="-228600" eaLnBrk="0" fontAlgn="base" hangingPunct="0">
              <a:spcBef>
                <a:spcPct val="20000"/>
              </a:spcBef>
              <a:spcAft>
                <a:spcPct val="0"/>
              </a:spcAft>
              <a:buChar char="»"/>
              <a:defRPr>
                <a:solidFill>
                  <a:schemeClr val="tx1"/>
                </a:solidFill>
                <a:latin typeface="Times New Roman" pitchFamily="18" charset="0"/>
              </a:defRPr>
            </a:lvl7pPr>
            <a:lvl8pPr marL="3482975" indent="-228600" eaLnBrk="0" fontAlgn="base" hangingPunct="0">
              <a:spcBef>
                <a:spcPct val="20000"/>
              </a:spcBef>
              <a:spcAft>
                <a:spcPct val="0"/>
              </a:spcAft>
              <a:buChar char="»"/>
              <a:defRPr>
                <a:solidFill>
                  <a:schemeClr val="tx1"/>
                </a:solidFill>
                <a:latin typeface="Times New Roman" pitchFamily="18" charset="0"/>
              </a:defRPr>
            </a:lvl8pPr>
            <a:lvl9pPr marL="3940175" indent="-228600" eaLnBrk="0" fontAlgn="base" hangingPunct="0">
              <a:spcBef>
                <a:spcPct val="20000"/>
              </a:spcBef>
              <a:spcAft>
                <a:spcPct val="0"/>
              </a:spcAft>
              <a:buChar char="»"/>
              <a:defRPr>
                <a:solidFill>
                  <a:schemeClr val="tx1"/>
                </a:solidFill>
                <a:latin typeface="Times New Roman" pitchFamily="18" charset="0"/>
              </a:defRPr>
            </a:lvl9pPr>
          </a:lstStyle>
          <a:p>
            <a:pPr algn="ctr">
              <a:lnSpc>
                <a:spcPct val="80000"/>
              </a:lnSpc>
              <a:buFontTx/>
              <a:buNone/>
            </a:pPr>
            <a:r>
              <a:rPr lang="en-GB" altLang="de-DE" b="1" i="1">
                <a:solidFill>
                  <a:srgbClr val="000099"/>
                </a:solidFill>
              </a:rPr>
              <a:t>Innsbruck Experimental Plasma Physics Group (IEPPG)</a:t>
            </a:r>
          </a:p>
          <a:p>
            <a:pPr algn="ctr">
              <a:lnSpc>
                <a:spcPct val="80000"/>
              </a:lnSpc>
              <a:buFontTx/>
              <a:buNone/>
            </a:pPr>
            <a:r>
              <a:rPr lang="en-GB" altLang="de-DE" b="1" i="1">
                <a:solidFill>
                  <a:srgbClr val="000099"/>
                </a:solidFill>
              </a:rPr>
              <a:t>Institute for Ion Physics and Applied Physics </a:t>
            </a:r>
            <a:br>
              <a:rPr lang="en-GB" altLang="de-DE" b="1" i="1">
                <a:solidFill>
                  <a:srgbClr val="000099"/>
                </a:solidFill>
              </a:rPr>
            </a:br>
            <a:r>
              <a:rPr lang="en-GB" altLang="de-DE" b="1" i="1">
                <a:solidFill>
                  <a:srgbClr val="000099"/>
                </a:solidFill>
              </a:rPr>
              <a:t>University of Innsbruck, Austria</a:t>
            </a:r>
            <a:endParaRPr lang="de-DE" altLang="de-DE" i="1">
              <a:solidFill>
                <a:srgbClr val="000099"/>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1"/>
          <p:cNvSpPr>
            <a:spLocks noGrp="1"/>
          </p:cNvSpPr>
          <p:nvPr>
            <p:ph type="dt" sz="half" idx="10"/>
          </p:nvPr>
        </p:nvSpPr>
        <p:spPr/>
        <p:txBody>
          <a:bodyPr/>
          <a:lstStyle/>
          <a:p>
            <a:fld id="{967835CF-FA73-4508-B9E0-A58DFBA353C7}" type="datetime1">
              <a:rPr lang="de-DE" altLang="de-DE" smtClean="0"/>
              <a:t>04.09.2018</a:t>
            </a:fld>
            <a:endParaRPr lang="de-DE" altLang="de-DE"/>
          </a:p>
        </p:txBody>
      </p:sp>
      <p:sp>
        <p:nvSpPr>
          <p:cNvPr id="8"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9" name="Foliennummernplatzhalter 3"/>
          <p:cNvSpPr>
            <a:spLocks noGrp="1"/>
          </p:cNvSpPr>
          <p:nvPr>
            <p:ph type="sldNum" sz="quarter" idx="12"/>
          </p:nvPr>
        </p:nvSpPr>
        <p:spPr/>
        <p:txBody>
          <a:bodyPr/>
          <a:lstStyle/>
          <a:p>
            <a:fld id="{1910F67C-A007-4318-93F8-58DFAA9D4A0E}" type="slidenum">
              <a:rPr lang="de-DE" altLang="de-DE"/>
              <a:pPr/>
              <a:t>10</a:t>
            </a:fld>
            <a:endParaRPr lang="de-DE" altLang="de-DE"/>
          </a:p>
        </p:txBody>
      </p:sp>
      <p:sp>
        <p:nvSpPr>
          <p:cNvPr id="191490"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2/3</a:t>
            </a:r>
            <a:endParaRPr lang="en-GB" altLang="de-DE" sz="3200" b="1" dirty="0">
              <a:solidFill>
                <a:schemeClr val="bg1"/>
              </a:solidFill>
            </a:endParaRPr>
          </a:p>
        </p:txBody>
      </p:sp>
      <p:sp>
        <p:nvSpPr>
          <p:cNvPr id="191491" name="Text Box 3"/>
          <p:cNvSpPr txBox="1">
            <a:spLocks noChangeArrowheads="1"/>
          </p:cNvSpPr>
          <p:nvPr/>
        </p:nvSpPr>
        <p:spPr bwMode="auto">
          <a:xfrm>
            <a:off x="246062" y="8556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Lawson criterion (simplest case): </a:t>
            </a:r>
          </a:p>
        </p:txBody>
      </p:sp>
      <p:sp>
        <p:nvSpPr>
          <p:cNvPr id="191493"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191497" name="Picture 9" descr="RuscherDeutschBild214"/>
          <p:cNvPicPr>
            <a:picLocks noChangeAspect="1" noChangeArrowheads="1"/>
          </p:cNvPicPr>
          <p:nvPr/>
        </p:nvPicPr>
        <p:blipFill>
          <a:blip r:embed="rId3">
            <a:extLst>
              <a:ext uri="{28A0092B-C50C-407E-A947-70E740481C1C}">
                <a14:useLocalDpi xmlns:a14="http://schemas.microsoft.com/office/drawing/2010/main" val="0"/>
              </a:ext>
            </a:extLst>
          </a:blip>
          <a:srcRect l="4967" r="3159"/>
          <a:stretch>
            <a:fillRect/>
          </a:stretch>
        </p:blipFill>
        <p:spPr bwMode="auto">
          <a:xfrm>
            <a:off x="258763" y="1389063"/>
            <a:ext cx="5641975" cy="5119687"/>
          </a:xfrm>
          <a:prstGeom prst="rect">
            <a:avLst/>
          </a:prstGeom>
          <a:noFill/>
          <a:extLst>
            <a:ext uri="{909E8E84-426E-40DD-AFC4-6F175D3DCCD1}">
              <a14:hiddenFill xmlns:a14="http://schemas.microsoft.com/office/drawing/2010/main">
                <a:solidFill>
                  <a:srgbClr val="FFFFFF"/>
                </a:solidFill>
              </a14:hiddenFill>
            </a:ext>
          </a:extLst>
        </p:spPr>
      </p:pic>
      <p:sp>
        <p:nvSpPr>
          <p:cNvPr id="191498" name="Text Box 10"/>
          <p:cNvSpPr txBox="1">
            <a:spLocks noChangeArrowheads="1"/>
          </p:cNvSpPr>
          <p:nvPr/>
        </p:nvSpPr>
        <p:spPr bwMode="auto">
          <a:xfrm>
            <a:off x="4568823" y="2866310"/>
            <a:ext cx="4284663"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dirty="0">
                <a:solidFill>
                  <a:srgbClr val="CC0000"/>
                </a:solidFill>
              </a:rPr>
              <a:t>Comparison of the reaction rates </a:t>
            </a:r>
            <a:r>
              <a:rPr lang="en-GB" altLang="de-DE" dirty="0">
                <a:solidFill>
                  <a:srgbClr val="CC0000"/>
                </a:solidFill>
                <a:sym typeface="Symbol" pitchFamily="18" charset="2"/>
              </a:rPr>
              <a:t>c </a:t>
            </a:r>
            <a:r>
              <a:rPr lang="en-GB" altLang="de-DE" dirty="0">
                <a:solidFill>
                  <a:srgbClr val="CC0000"/>
                </a:solidFill>
              </a:rPr>
              <a:t>of the D-T and the D-D </a:t>
            </a:r>
            <a:r>
              <a:rPr lang="en-GB" altLang="de-DE" dirty="0" err="1" smtClean="0">
                <a:solidFill>
                  <a:srgbClr val="CC0000"/>
                </a:solidFill>
              </a:rPr>
              <a:t>reac-tion</a:t>
            </a:r>
            <a:r>
              <a:rPr lang="en-GB" altLang="de-DE" dirty="0" smtClean="0">
                <a:solidFill>
                  <a:srgbClr val="CC0000"/>
                </a:solidFill>
              </a:rPr>
              <a:t> </a:t>
            </a:r>
            <a:r>
              <a:rPr lang="en-GB" altLang="de-DE" dirty="0">
                <a:solidFill>
                  <a:srgbClr val="CC0000"/>
                </a:solidFill>
              </a:rPr>
              <a:t>with the Lawson product </a:t>
            </a:r>
            <a:r>
              <a:rPr lang="en-GB" altLang="de-DE" i="1" dirty="0">
                <a:solidFill>
                  <a:srgbClr val="CC0000"/>
                </a:solidFill>
              </a:rPr>
              <a:t>n</a:t>
            </a:r>
            <a:r>
              <a:rPr lang="en-GB" altLang="de-DE" dirty="0">
                <a:solidFill>
                  <a:srgbClr val="CC0000"/>
                </a:solidFill>
                <a:sym typeface="Symbol" pitchFamily="18" charset="2"/>
              </a:rP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umsplatzhalter 1"/>
          <p:cNvSpPr>
            <a:spLocks noGrp="1"/>
          </p:cNvSpPr>
          <p:nvPr>
            <p:ph type="dt" sz="half" idx="10"/>
          </p:nvPr>
        </p:nvSpPr>
        <p:spPr/>
        <p:txBody>
          <a:bodyPr/>
          <a:lstStyle/>
          <a:p>
            <a:fld id="{37C8271D-8621-4DCF-8CDB-CD898286571D}" type="datetime1">
              <a:rPr lang="de-DE" altLang="de-DE" smtClean="0"/>
              <a:t>04.09.2018</a:t>
            </a:fld>
            <a:endParaRPr lang="de-DE" altLang="de-DE"/>
          </a:p>
        </p:txBody>
      </p:sp>
      <p:sp>
        <p:nvSpPr>
          <p:cNvPr id="13"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4" name="Foliennummernplatzhalter 3"/>
          <p:cNvSpPr>
            <a:spLocks noGrp="1"/>
          </p:cNvSpPr>
          <p:nvPr>
            <p:ph type="sldNum" sz="quarter" idx="12"/>
          </p:nvPr>
        </p:nvSpPr>
        <p:spPr/>
        <p:txBody>
          <a:bodyPr/>
          <a:lstStyle/>
          <a:p>
            <a:fld id="{C79B9055-FC38-43EA-99D2-490D7A4E4D9E}" type="slidenum">
              <a:rPr lang="de-DE" altLang="de-DE"/>
              <a:pPr/>
              <a:t>11</a:t>
            </a:fld>
            <a:endParaRPr lang="de-DE" altLang="de-DE"/>
          </a:p>
        </p:txBody>
      </p:sp>
      <p:sp>
        <p:nvSpPr>
          <p:cNvPr id="192514" name="Text Box 2"/>
          <p:cNvSpPr txBox="1">
            <a:spLocks noChangeArrowheads="1"/>
          </p:cNvSpPr>
          <p:nvPr/>
        </p:nvSpPr>
        <p:spPr bwMode="auto">
          <a:xfrm>
            <a:off x="2413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2/4</a:t>
            </a:r>
            <a:endParaRPr lang="en-GB" altLang="de-DE" sz="3200" b="1" dirty="0">
              <a:solidFill>
                <a:schemeClr val="bg1"/>
              </a:solidFill>
            </a:endParaRPr>
          </a:p>
        </p:txBody>
      </p:sp>
      <p:sp>
        <p:nvSpPr>
          <p:cNvPr id="192515" name="Text Box 3"/>
          <p:cNvSpPr txBox="1">
            <a:spLocks noChangeArrowheads="1"/>
          </p:cNvSpPr>
          <p:nvPr/>
        </p:nvSpPr>
        <p:spPr bwMode="auto">
          <a:xfrm>
            <a:off x="253999" y="8429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b="1" dirty="0">
                <a:solidFill>
                  <a:srgbClr val="000099"/>
                </a:solidFill>
              </a:rPr>
              <a:t>Breakeven and ignition: </a:t>
            </a:r>
          </a:p>
        </p:txBody>
      </p:sp>
      <p:sp>
        <p:nvSpPr>
          <p:cNvPr id="192516" name="Rectangle 4"/>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92518" name="Text Box 6"/>
          <p:cNvSpPr txBox="1">
            <a:spLocks noChangeArrowheads="1"/>
          </p:cNvSpPr>
          <p:nvPr/>
        </p:nvSpPr>
        <p:spPr bwMode="auto">
          <a:xfrm>
            <a:off x="255587" y="1298575"/>
            <a:ext cx="8640000" cy="3859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20000"/>
              </a:spcBef>
            </a:pPr>
            <a:r>
              <a:rPr lang="en-GB" altLang="de-DE" sz="2200" dirty="0">
                <a:solidFill>
                  <a:srgbClr val="CC0000"/>
                </a:solidFill>
              </a:rPr>
              <a:t>When the Lawson criterion is reached, we call this </a:t>
            </a:r>
            <a:r>
              <a:rPr lang="en-GB" altLang="de-DE" sz="2200" dirty="0" smtClean="0">
                <a:solidFill>
                  <a:srgbClr val="CC0000"/>
                </a:solidFill>
              </a:rPr>
              <a:t>breakeven since then the fusion reactions produce the same energy as the thermal energy of the plasma, which we first have to feed externally into the plasma . </a:t>
            </a:r>
            <a:endParaRPr lang="en-GB" altLang="de-DE" sz="2200" dirty="0">
              <a:solidFill>
                <a:srgbClr val="CC0000"/>
              </a:solidFill>
            </a:endParaRPr>
          </a:p>
          <a:p>
            <a:pPr>
              <a:spcBef>
                <a:spcPct val="20000"/>
              </a:spcBef>
            </a:pPr>
            <a:r>
              <a:rPr lang="en-GB" altLang="de-DE" sz="2200" dirty="0">
                <a:solidFill>
                  <a:srgbClr val="CC0000"/>
                </a:solidFill>
              </a:rPr>
              <a:t>For ignition the fusion plasma must preserve itself in a condition where the fusion reactions will continue without additional external heating. Thus the fusion products must heat the D-T plasma not yet burned. For the D-T reaction only the </a:t>
            </a:r>
            <a:r>
              <a:rPr lang="en-GB" altLang="de-DE" sz="2200" dirty="0">
                <a:solidFill>
                  <a:srgbClr val="CC0000"/>
                </a:solidFill>
                <a:cs typeface="Times New Roman" pitchFamily="18" charset="0"/>
              </a:rPr>
              <a:t>α-particles can do this since the neutrons escape, carrying away also their energy share. </a:t>
            </a:r>
            <a:endParaRPr lang="en-GB" altLang="de-DE" sz="2200" dirty="0">
              <a:solidFill>
                <a:srgbClr val="CC0000"/>
              </a:solidFill>
            </a:endParaRPr>
          </a:p>
          <a:p>
            <a:pPr>
              <a:spcBef>
                <a:spcPct val="20000"/>
              </a:spcBef>
            </a:pPr>
            <a:r>
              <a:rPr lang="en-GB" altLang="de-DE" sz="2200" dirty="0">
                <a:solidFill>
                  <a:srgbClr val="CC0000"/>
                </a:solidFill>
              </a:rPr>
              <a:t>Thus for ignition, the fusion energy must exceed the energy losses due to various mechanisms, among which the bremsstrahlung is the most important (</a:t>
            </a:r>
            <a:r>
              <a:rPr lang="en-GB" altLang="de-DE" sz="2200" i="1" dirty="0" err="1">
                <a:solidFill>
                  <a:srgbClr val="CC0000"/>
                </a:solidFill>
              </a:rPr>
              <a:t>P</a:t>
            </a:r>
            <a:r>
              <a:rPr lang="en-GB" altLang="de-DE" sz="2200" i="1" baseline="-25000" dirty="0" err="1">
                <a:solidFill>
                  <a:srgbClr val="CC0000"/>
                </a:solidFill>
              </a:rPr>
              <a:t>br</a:t>
            </a:r>
            <a:r>
              <a:rPr lang="en-GB" altLang="de-DE" sz="2200" dirty="0">
                <a:solidFill>
                  <a:srgbClr val="CC0000"/>
                </a:solidFill>
              </a:rPr>
              <a:t> is its power density): </a:t>
            </a:r>
            <a:endParaRPr lang="en-GB" altLang="de-DE" sz="2200" dirty="0">
              <a:solidFill>
                <a:srgbClr val="CC0000"/>
              </a:solidFill>
              <a:sym typeface="Symbol" pitchFamily="18" charset="2"/>
            </a:endParaRPr>
          </a:p>
        </p:txBody>
      </p:sp>
      <p:sp>
        <p:nvSpPr>
          <p:cNvPr id="192520" name="Rectangle 8"/>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92519" name="Object 7"/>
          <p:cNvGraphicFramePr>
            <a:graphicFrameLocks noChangeAspect="1"/>
          </p:cNvGraphicFramePr>
          <p:nvPr>
            <p:extLst>
              <p:ext uri="{D42A27DB-BD31-4B8C-83A1-F6EECF244321}">
                <p14:modId xmlns:p14="http://schemas.microsoft.com/office/powerpoint/2010/main" val="1701901439"/>
              </p:ext>
            </p:extLst>
          </p:nvPr>
        </p:nvGraphicFramePr>
        <p:xfrm>
          <a:off x="3175001" y="5015333"/>
          <a:ext cx="2870200" cy="1052808"/>
        </p:xfrm>
        <a:graphic>
          <a:graphicData uri="http://schemas.openxmlformats.org/presentationml/2006/ole">
            <mc:AlternateContent xmlns:mc="http://schemas.openxmlformats.org/markup-compatibility/2006">
              <mc:Choice xmlns:v="urn:schemas-microsoft-com:vml" Requires="v">
                <p:oleObj spid="_x0000_s192651" name="Formel" r:id="rId4" imgW="1320227" imgH="482391" progId="Equation.3">
                  <p:embed/>
                </p:oleObj>
              </mc:Choice>
              <mc:Fallback>
                <p:oleObj name="Formel" r:id="rId4" imgW="1320227" imgH="482391"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5001" y="5015333"/>
                        <a:ext cx="2870200" cy="1052808"/>
                      </a:xfrm>
                      <a:prstGeom prst="rect">
                        <a:avLst/>
                      </a:prstGeom>
                      <a:solidFill>
                        <a:srgbClr val="FFFF99"/>
                      </a:solidFill>
                    </p:spPr>
                  </p:pic>
                </p:oleObj>
              </mc:Fallback>
            </mc:AlternateContent>
          </a:graphicData>
        </a:graphic>
      </p:graphicFrame>
      <p:sp>
        <p:nvSpPr>
          <p:cNvPr id="192521" name="Text Box 9"/>
          <p:cNvSpPr txBox="1">
            <a:spLocks noChangeArrowheads="1"/>
          </p:cNvSpPr>
          <p:nvPr/>
        </p:nvSpPr>
        <p:spPr bwMode="auto">
          <a:xfrm>
            <a:off x="6773863" y="5075238"/>
            <a:ext cx="2079625" cy="9604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lvl1pPr marL="450850" indent="-450850">
              <a:defRPr sz="2400">
                <a:solidFill>
                  <a:schemeClr val="tx1"/>
                </a:solidFill>
                <a:latin typeface="Times New Roman" pitchFamily="18" charset="0"/>
              </a:defRPr>
            </a:lvl1pPr>
            <a:lvl2pPr marL="801688">
              <a:defRPr sz="2400">
                <a:solidFill>
                  <a:schemeClr val="tx1"/>
                </a:solidFill>
                <a:latin typeface="Times New Roman" pitchFamily="18" charset="0"/>
              </a:defRPr>
            </a:lvl2pPr>
            <a:lvl3pPr marL="981075">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10000"/>
              </a:spcBef>
            </a:pPr>
            <a:r>
              <a:rPr lang="en-GB" altLang="de-DE" sz="1800" i="1" dirty="0">
                <a:solidFill>
                  <a:schemeClr val="accent2"/>
                </a:solidFill>
              </a:rPr>
              <a:t>C</a:t>
            </a:r>
            <a:r>
              <a:rPr lang="en-GB" altLang="de-DE" sz="1800" baseline="-25000" dirty="0">
                <a:solidFill>
                  <a:schemeClr val="accent2"/>
                </a:solidFill>
              </a:rPr>
              <a:t>0</a:t>
            </a:r>
            <a:r>
              <a:rPr lang="en-GB" altLang="de-DE" sz="1800" i="1" dirty="0">
                <a:solidFill>
                  <a:schemeClr val="accent2"/>
                </a:solidFill>
              </a:rPr>
              <a:t>	constant</a:t>
            </a:r>
          </a:p>
          <a:p>
            <a:pPr>
              <a:spcBef>
                <a:spcPct val="10000"/>
              </a:spcBef>
            </a:pPr>
            <a:r>
              <a:rPr lang="en-GB" altLang="de-DE" sz="1800" i="1" dirty="0">
                <a:solidFill>
                  <a:schemeClr val="accent2"/>
                </a:solidFill>
              </a:rPr>
              <a:t>c	light speed</a:t>
            </a:r>
          </a:p>
          <a:p>
            <a:pPr>
              <a:spcBef>
                <a:spcPct val="10000"/>
              </a:spcBef>
            </a:pPr>
            <a:r>
              <a:rPr lang="en-GB" altLang="de-DE" sz="1800" i="1" dirty="0">
                <a:solidFill>
                  <a:schemeClr val="accent2"/>
                </a:solidFill>
                <a:sym typeface="Symbol" pitchFamily="18" charset="2"/>
              </a:rPr>
              <a:t>m</a:t>
            </a:r>
            <a:r>
              <a:rPr lang="en-GB" altLang="de-DE" sz="1800" i="1" baseline="-25000" dirty="0">
                <a:solidFill>
                  <a:schemeClr val="accent2"/>
                </a:solidFill>
                <a:sym typeface="Symbol" pitchFamily="18" charset="2"/>
              </a:rPr>
              <a:t>e</a:t>
            </a:r>
            <a:r>
              <a:rPr lang="en-GB" altLang="de-DE" sz="1800" dirty="0">
                <a:solidFill>
                  <a:schemeClr val="accent2"/>
                </a:solidFill>
                <a:sym typeface="Symbol" pitchFamily="18" charset="2"/>
              </a:rPr>
              <a:t>	electron mass</a:t>
            </a:r>
          </a:p>
        </p:txBody>
      </p:sp>
      <p:graphicFrame>
        <p:nvGraphicFramePr>
          <p:cNvPr id="192522" name="Object 10"/>
          <p:cNvGraphicFramePr>
            <a:graphicFrameLocks noChangeAspect="1"/>
          </p:cNvGraphicFramePr>
          <p:nvPr>
            <p:extLst>
              <p:ext uri="{D42A27DB-BD31-4B8C-83A1-F6EECF244321}">
                <p14:modId xmlns:p14="http://schemas.microsoft.com/office/powerpoint/2010/main" val="931246649"/>
              </p:ext>
            </p:extLst>
          </p:nvPr>
        </p:nvGraphicFramePr>
        <p:xfrm>
          <a:off x="204788" y="6092825"/>
          <a:ext cx="2166937" cy="663575"/>
        </p:xfrm>
        <a:graphic>
          <a:graphicData uri="http://schemas.openxmlformats.org/presentationml/2006/ole">
            <mc:AlternateContent xmlns:mc="http://schemas.openxmlformats.org/markup-compatibility/2006">
              <mc:Choice xmlns:v="urn:schemas-microsoft-com:vml" Requires="v">
                <p:oleObj spid="_x0000_s192652" name="Formel" r:id="rId6" imgW="1079280" imgH="330120" progId="Equation.3">
                  <p:embed/>
                </p:oleObj>
              </mc:Choice>
              <mc:Fallback>
                <p:oleObj name="Formel" r:id="rId6" imgW="1079280" imgH="330120" progId="Equation.3">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788" y="6092825"/>
                        <a:ext cx="2166937" cy="663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2524" name="Rectangle 12"/>
          <p:cNvSpPr>
            <a:spLocks noChangeArrowheads="1"/>
          </p:cNvSpPr>
          <p:nvPr/>
        </p:nvSpPr>
        <p:spPr bwMode="auto">
          <a:xfrm>
            <a:off x="0" y="29924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92526" name="Text Box 14"/>
          <p:cNvSpPr txBox="1">
            <a:spLocks noChangeArrowheads="1"/>
          </p:cNvSpPr>
          <p:nvPr/>
        </p:nvSpPr>
        <p:spPr bwMode="auto">
          <a:xfrm>
            <a:off x="2479675" y="6178550"/>
            <a:ext cx="2586038"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sz="2200" dirty="0">
                <a:solidFill>
                  <a:srgbClr val="CC0000"/>
                </a:solidFill>
              </a:rPr>
              <a:t>is the effective charge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umsplatzhalter 1"/>
          <p:cNvSpPr>
            <a:spLocks noGrp="1"/>
          </p:cNvSpPr>
          <p:nvPr>
            <p:ph type="dt" sz="half" idx="10"/>
          </p:nvPr>
        </p:nvSpPr>
        <p:spPr/>
        <p:txBody>
          <a:bodyPr/>
          <a:lstStyle/>
          <a:p>
            <a:fld id="{B58CC924-266B-4DA6-9CD8-270D067CDAE3}" type="datetime1">
              <a:rPr lang="de-DE" altLang="de-DE" smtClean="0"/>
              <a:t>04.09.2018</a:t>
            </a:fld>
            <a:endParaRPr lang="de-DE" altLang="de-DE"/>
          </a:p>
        </p:txBody>
      </p:sp>
      <p:sp>
        <p:nvSpPr>
          <p:cNvPr id="10"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1" name="Foliennummernplatzhalter 3"/>
          <p:cNvSpPr>
            <a:spLocks noGrp="1"/>
          </p:cNvSpPr>
          <p:nvPr>
            <p:ph type="sldNum" sz="quarter" idx="12"/>
          </p:nvPr>
        </p:nvSpPr>
        <p:spPr/>
        <p:txBody>
          <a:bodyPr/>
          <a:lstStyle/>
          <a:p>
            <a:fld id="{46BBB5E4-C05D-4F7F-A83D-AF062EBFFABF}" type="slidenum">
              <a:rPr lang="de-DE" altLang="de-DE"/>
              <a:pPr/>
              <a:t>12</a:t>
            </a:fld>
            <a:endParaRPr lang="de-DE" altLang="de-DE"/>
          </a:p>
        </p:txBody>
      </p:sp>
      <p:sp>
        <p:nvSpPr>
          <p:cNvPr id="203778"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2/5</a:t>
            </a:r>
            <a:endParaRPr lang="en-GB" altLang="de-DE" sz="3200" b="1" dirty="0">
              <a:solidFill>
                <a:schemeClr val="bg1"/>
              </a:solidFill>
            </a:endParaRPr>
          </a:p>
        </p:txBody>
      </p:sp>
      <p:sp>
        <p:nvSpPr>
          <p:cNvPr id="203779" name="Text Box 3"/>
          <p:cNvSpPr txBox="1">
            <a:spLocks noChangeArrowheads="1"/>
          </p:cNvSpPr>
          <p:nvPr/>
        </p:nvSpPr>
        <p:spPr bwMode="auto">
          <a:xfrm>
            <a:off x="242887" y="8810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Breakeven and ignition: </a:t>
            </a:r>
          </a:p>
        </p:txBody>
      </p:sp>
      <p:sp>
        <p:nvSpPr>
          <p:cNvPr id="203780" name="Rectangle 4"/>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3782" name="Rectangle 6"/>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3786" name="Rectangle 10"/>
          <p:cNvSpPr>
            <a:spLocks noChangeArrowheads="1"/>
          </p:cNvSpPr>
          <p:nvPr/>
        </p:nvSpPr>
        <p:spPr bwMode="auto">
          <a:xfrm>
            <a:off x="0" y="29924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203789" name="Picture 13" descr="kettaniFig73"/>
          <p:cNvPicPr>
            <a:picLocks noChangeAspect="1" noChangeArrowheads="1"/>
          </p:cNvPicPr>
          <p:nvPr/>
        </p:nvPicPr>
        <p:blipFill>
          <a:blip r:embed="rId3" cstate="print">
            <a:extLst>
              <a:ext uri="{28A0092B-C50C-407E-A947-70E740481C1C}">
                <a14:useLocalDpi xmlns:a14="http://schemas.microsoft.com/office/drawing/2010/main" val="0"/>
              </a:ext>
            </a:extLst>
          </a:blip>
          <a:srcRect l="2928" r="3221" b="2574"/>
          <a:stretch>
            <a:fillRect/>
          </a:stretch>
        </p:blipFill>
        <p:spPr bwMode="auto">
          <a:xfrm>
            <a:off x="257176" y="1651000"/>
            <a:ext cx="5262680" cy="4349751"/>
          </a:xfrm>
          <a:prstGeom prst="rect">
            <a:avLst/>
          </a:prstGeom>
          <a:noFill/>
          <a:extLst>
            <a:ext uri="{909E8E84-426E-40DD-AFC4-6F175D3DCCD1}">
              <a14:hiddenFill xmlns:a14="http://schemas.microsoft.com/office/drawing/2010/main">
                <a:solidFill>
                  <a:srgbClr val="FFFFFF"/>
                </a:solidFill>
              </a14:hiddenFill>
            </a:ext>
          </a:extLst>
        </p:spPr>
      </p:pic>
      <p:sp>
        <p:nvSpPr>
          <p:cNvPr id="203790" name="Text Box 14"/>
          <p:cNvSpPr txBox="1">
            <a:spLocks noChangeArrowheads="1"/>
          </p:cNvSpPr>
          <p:nvPr/>
        </p:nvSpPr>
        <p:spPr bwMode="auto">
          <a:xfrm>
            <a:off x="5678489" y="1271329"/>
            <a:ext cx="3201988" cy="510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20000"/>
              </a:spcBef>
            </a:pPr>
            <a:r>
              <a:rPr lang="en-GB" altLang="de-DE" sz="2000" dirty="0" smtClean="0">
                <a:solidFill>
                  <a:srgbClr val="CC0000"/>
                </a:solidFill>
              </a:rPr>
              <a:t>Comparison of the fusion </a:t>
            </a:r>
            <a:r>
              <a:rPr lang="en-GB" altLang="de-DE" sz="2000" dirty="0" err="1" smtClean="0">
                <a:solidFill>
                  <a:srgbClr val="CC0000"/>
                </a:solidFill>
              </a:rPr>
              <a:t>ener-gy</a:t>
            </a:r>
            <a:r>
              <a:rPr lang="en-GB" altLang="de-DE" sz="2000" dirty="0" smtClean="0">
                <a:solidFill>
                  <a:srgbClr val="CC0000"/>
                </a:solidFill>
              </a:rPr>
              <a:t> gain and the loss by </a:t>
            </a:r>
            <a:r>
              <a:rPr lang="en-GB" altLang="de-DE" sz="2000" dirty="0" err="1" smtClean="0">
                <a:solidFill>
                  <a:srgbClr val="CC0000"/>
                </a:solidFill>
              </a:rPr>
              <a:t>brems-strahlung</a:t>
            </a:r>
            <a:r>
              <a:rPr lang="en-GB" altLang="de-DE" sz="2000" dirty="0" smtClean="0">
                <a:solidFill>
                  <a:srgbClr val="CC0000"/>
                </a:solidFill>
                <a:sym typeface="Symbol" pitchFamily="18" charset="2"/>
              </a:rPr>
              <a:t>: </a:t>
            </a:r>
          </a:p>
          <a:p>
            <a:pPr>
              <a:spcBef>
                <a:spcPct val="20000"/>
              </a:spcBef>
            </a:pPr>
            <a:r>
              <a:rPr lang="en-GB" altLang="de-DE" sz="2000" dirty="0" smtClean="0">
                <a:solidFill>
                  <a:srgbClr val="CC0000"/>
                </a:solidFill>
                <a:sym typeface="Symbol" pitchFamily="18" charset="2"/>
              </a:rPr>
              <a:t>For the D-T fusion the critical ignition temperature is around </a:t>
            </a:r>
            <a:r>
              <a:rPr lang="en-GB" altLang="zh-CN" sz="2000" dirty="0" smtClean="0">
                <a:solidFill>
                  <a:srgbClr val="CC0000"/>
                </a:solidFill>
                <a:ea typeface="SimSun" pitchFamily="2" charset="-122"/>
                <a:sym typeface="Symbol" pitchFamily="18" charset="2"/>
              </a:rPr>
              <a:t>4,610</a:t>
            </a:r>
            <a:r>
              <a:rPr lang="en-GB" altLang="zh-CN" sz="2000" baseline="30000" dirty="0" smtClean="0">
                <a:solidFill>
                  <a:srgbClr val="CC0000"/>
                </a:solidFill>
                <a:ea typeface="SimSun" pitchFamily="2" charset="-122"/>
                <a:sym typeface="Symbol" pitchFamily="18" charset="2"/>
              </a:rPr>
              <a:t>7</a:t>
            </a:r>
            <a:r>
              <a:rPr lang="en-GB" altLang="zh-CN" sz="2000" dirty="0" smtClean="0">
                <a:solidFill>
                  <a:srgbClr val="CC0000"/>
                </a:solidFill>
                <a:ea typeface="SimSun" pitchFamily="2" charset="-122"/>
                <a:sym typeface="Symbol" pitchFamily="18" charset="2"/>
              </a:rPr>
              <a:t> K, and for the D-D reaction around 4,110</a:t>
            </a:r>
            <a:r>
              <a:rPr lang="en-GB" altLang="zh-CN" sz="2000" baseline="30000" dirty="0" smtClean="0">
                <a:solidFill>
                  <a:srgbClr val="CC0000"/>
                </a:solidFill>
                <a:ea typeface="SimSun" pitchFamily="2" charset="-122"/>
                <a:sym typeface="Symbol" pitchFamily="18" charset="2"/>
              </a:rPr>
              <a:t>8</a:t>
            </a:r>
            <a:r>
              <a:rPr lang="en-GB" altLang="zh-CN" sz="2000" dirty="0" smtClean="0">
                <a:solidFill>
                  <a:srgbClr val="CC0000"/>
                </a:solidFill>
                <a:ea typeface="SimSun" pitchFamily="2" charset="-122"/>
                <a:sym typeface="Symbol" pitchFamily="18" charset="2"/>
              </a:rPr>
              <a:t> K </a:t>
            </a:r>
          </a:p>
          <a:p>
            <a:pPr>
              <a:spcBef>
                <a:spcPct val="20000"/>
              </a:spcBef>
            </a:pPr>
            <a:r>
              <a:rPr lang="en-GB" altLang="de-DE" sz="2000" dirty="0" smtClean="0">
                <a:solidFill>
                  <a:srgbClr val="CC0000"/>
                </a:solidFill>
                <a:ea typeface="SimSun" pitchFamily="2" charset="-122"/>
                <a:sym typeface="Symbol" pitchFamily="18" charset="2"/>
              </a:rPr>
              <a:t>But there are also other energy losses which have to be taken into account, in particular the electron cyclotron radiation in magnetic confinement schemes.</a:t>
            </a:r>
          </a:p>
          <a:p>
            <a:pPr>
              <a:spcBef>
                <a:spcPct val="20000"/>
              </a:spcBef>
            </a:pPr>
            <a:r>
              <a:rPr lang="en-GB" altLang="de-DE" sz="2000" dirty="0" smtClean="0">
                <a:solidFill>
                  <a:srgbClr val="CC0000"/>
                </a:solidFill>
                <a:ea typeface="SimSun" pitchFamily="2" charset="-122"/>
                <a:sym typeface="Symbol" pitchFamily="18" charset="2"/>
              </a:rPr>
              <a:t>Not to mention the energy needed for the operation of the fusion reactor.</a:t>
            </a:r>
            <a:endParaRPr lang="en-GB" altLang="de-DE" sz="2000" dirty="0">
              <a:solidFill>
                <a:srgbClr val="CC0000"/>
              </a:solidFill>
              <a:sym typeface="Symbol" pitchFamily="18" charset="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umsplatzhalter 1"/>
          <p:cNvSpPr>
            <a:spLocks noGrp="1"/>
          </p:cNvSpPr>
          <p:nvPr>
            <p:ph type="dt" sz="half" idx="10"/>
          </p:nvPr>
        </p:nvSpPr>
        <p:spPr/>
        <p:txBody>
          <a:bodyPr/>
          <a:lstStyle/>
          <a:p>
            <a:fld id="{9FCEFF9F-71A9-4036-96C3-552A6D096213}" type="datetime1">
              <a:rPr lang="de-DE" altLang="de-DE" smtClean="0"/>
              <a:t>04.09.2018</a:t>
            </a:fld>
            <a:endParaRPr lang="de-DE" altLang="de-DE"/>
          </a:p>
        </p:txBody>
      </p:sp>
      <p:sp>
        <p:nvSpPr>
          <p:cNvPr id="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0" name="Foliennummernplatzhalter 3"/>
          <p:cNvSpPr>
            <a:spLocks noGrp="1"/>
          </p:cNvSpPr>
          <p:nvPr>
            <p:ph type="sldNum" sz="quarter" idx="12"/>
          </p:nvPr>
        </p:nvSpPr>
        <p:spPr/>
        <p:txBody>
          <a:bodyPr/>
          <a:lstStyle/>
          <a:p>
            <a:fld id="{4EC8D0D5-8AB7-4473-A517-C0D62408F2B3}" type="slidenum">
              <a:rPr lang="de-DE" altLang="de-DE"/>
              <a:pPr/>
              <a:t>13</a:t>
            </a:fld>
            <a:endParaRPr lang="de-DE" altLang="de-DE"/>
          </a:p>
        </p:txBody>
      </p:sp>
      <p:sp>
        <p:nvSpPr>
          <p:cNvPr id="193538"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3/1</a:t>
            </a:r>
            <a:endParaRPr lang="en-GB" altLang="de-DE" sz="3200" b="1" dirty="0">
              <a:solidFill>
                <a:schemeClr val="bg1"/>
              </a:solidFill>
            </a:endParaRPr>
          </a:p>
        </p:txBody>
      </p:sp>
      <p:sp>
        <p:nvSpPr>
          <p:cNvPr id="193539" name="Text Box 3"/>
          <p:cNvSpPr txBox="1">
            <a:spLocks noChangeArrowheads="1"/>
          </p:cNvSpPr>
          <p:nvPr/>
        </p:nvSpPr>
        <p:spPr bwMode="auto">
          <a:xfrm>
            <a:off x="255587" y="8810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Fusion confinement schemes:</a:t>
            </a:r>
          </a:p>
        </p:txBody>
      </p:sp>
      <p:sp>
        <p:nvSpPr>
          <p:cNvPr id="193540" name="Rectangle 4"/>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93542" name="Rectangle 6"/>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93546" name="Rectangle 10"/>
          <p:cNvSpPr>
            <a:spLocks noChangeArrowheads="1"/>
          </p:cNvSpPr>
          <p:nvPr/>
        </p:nvSpPr>
        <p:spPr bwMode="auto">
          <a:xfrm>
            <a:off x="0" y="29924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93548" name="Rectangle 12"/>
          <p:cNvSpPr>
            <a:spLocks noChangeArrowheads="1"/>
          </p:cNvSpPr>
          <p:nvPr/>
        </p:nvSpPr>
        <p:spPr bwMode="auto">
          <a:xfrm>
            <a:off x="242887" y="1427163"/>
            <a:ext cx="8640000" cy="494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355600" indent="-355600">
              <a:tabLst>
                <a:tab pos="180975" algn="l"/>
              </a:tabLst>
              <a:defRPr sz="2400">
                <a:solidFill>
                  <a:schemeClr val="tx1"/>
                </a:solidFill>
                <a:latin typeface="Times New Roman" pitchFamily="18" charset="0"/>
              </a:defRPr>
            </a:lvl1pPr>
            <a:lvl2pPr marL="1081088" indent="-457200">
              <a:tabLst>
                <a:tab pos="180975" algn="l"/>
              </a:tabLst>
              <a:defRPr sz="2400">
                <a:solidFill>
                  <a:schemeClr val="tx1"/>
                </a:solidFill>
                <a:latin typeface="Times New Roman" pitchFamily="18" charset="0"/>
              </a:defRPr>
            </a:lvl2pPr>
            <a:lvl3pPr marL="1717675" indent="-457200">
              <a:tabLst>
                <a:tab pos="180975" algn="l"/>
              </a:tabLst>
              <a:defRPr sz="2400">
                <a:solidFill>
                  <a:schemeClr val="tx1"/>
                </a:solidFill>
                <a:latin typeface="Times New Roman" pitchFamily="18" charset="0"/>
              </a:defRPr>
            </a:lvl3pPr>
            <a:lvl4pPr marL="2354263" indent="-457200">
              <a:tabLst>
                <a:tab pos="180975" algn="l"/>
              </a:tabLst>
              <a:defRPr sz="2400">
                <a:solidFill>
                  <a:schemeClr val="tx1"/>
                </a:solidFill>
                <a:latin typeface="Times New Roman" pitchFamily="18" charset="0"/>
              </a:defRPr>
            </a:lvl4pPr>
            <a:lvl5pPr marL="2990850" indent="-457200">
              <a:tabLst>
                <a:tab pos="180975" algn="l"/>
              </a:tabLst>
              <a:defRPr sz="2400">
                <a:solidFill>
                  <a:schemeClr val="tx1"/>
                </a:solidFill>
                <a:latin typeface="Times New Roman" pitchFamily="18" charset="0"/>
              </a:defRPr>
            </a:lvl5pPr>
            <a:lvl6pPr marL="3448050" indent="-457200" eaLnBrk="0" fontAlgn="base" hangingPunct="0">
              <a:spcBef>
                <a:spcPct val="0"/>
              </a:spcBef>
              <a:spcAft>
                <a:spcPct val="0"/>
              </a:spcAft>
              <a:tabLst>
                <a:tab pos="180975" algn="l"/>
              </a:tabLst>
              <a:defRPr sz="2400">
                <a:solidFill>
                  <a:schemeClr val="tx1"/>
                </a:solidFill>
                <a:latin typeface="Times New Roman" pitchFamily="18" charset="0"/>
              </a:defRPr>
            </a:lvl6pPr>
            <a:lvl7pPr marL="3905250" indent="-457200" eaLnBrk="0" fontAlgn="base" hangingPunct="0">
              <a:spcBef>
                <a:spcPct val="0"/>
              </a:spcBef>
              <a:spcAft>
                <a:spcPct val="0"/>
              </a:spcAft>
              <a:tabLst>
                <a:tab pos="180975" algn="l"/>
              </a:tabLst>
              <a:defRPr sz="2400">
                <a:solidFill>
                  <a:schemeClr val="tx1"/>
                </a:solidFill>
                <a:latin typeface="Times New Roman" pitchFamily="18" charset="0"/>
              </a:defRPr>
            </a:lvl7pPr>
            <a:lvl8pPr marL="4362450" indent="-457200" eaLnBrk="0" fontAlgn="base" hangingPunct="0">
              <a:spcBef>
                <a:spcPct val="0"/>
              </a:spcBef>
              <a:spcAft>
                <a:spcPct val="0"/>
              </a:spcAft>
              <a:tabLst>
                <a:tab pos="180975" algn="l"/>
              </a:tabLst>
              <a:defRPr sz="2400">
                <a:solidFill>
                  <a:schemeClr val="tx1"/>
                </a:solidFill>
                <a:latin typeface="Times New Roman" pitchFamily="18" charset="0"/>
              </a:defRPr>
            </a:lvl8pPr>
            <a:lvl9pPr marL="4819650" indent="-457200" eaLnBrk="0" fontAlgn="base" hangingPunct="0">
              <a:spcBef>
                <a:spcPct val="0"/>
              </a:spcBef>
              <a:spcAft>
                <a:spcPct val="0"/>
              </a:spcAft>
              <a:tabLst>
                <a:tab pos="180975" algn="l"/>
              </a:tabLst>
              <a:defRPr sz="2400">
                <a:solidFill>
                  <a:schemeClr val="tx1"/>
                </a:solidFill>
                <a:latin typeface="Times New Roman" pitchFamily="18" charset="0"/>
              </a:defRPr>
            </a:lvl9pPr>
          </a:lstStyle>
          <a:p>
            <a:pPr>
              <a:spcBef>
                <a:spcPct val="20000"/>
              </a:spcBef>
              <a:buFontTx/>
              <a:buAutoNum type="arabicParenR"/>
            </a:pPr>
            <a:r>
              <a:rPr lang="en-GB" altLang="zh-CN" sz="1800" b="1" u="sng" dirty="0">
                <a:solidFill>
                  <a:srgbClr val="CC0000"/>
                </a:solidFill>
                <a:ea typeface="SimSun" pitchFamily="2" charset="-122"/>
              </a:rPr>
              <a:t>Gravity:</a:t>
            </a:r>
            <a:r>
              <a:rPr lang="en-GB" altLang="zh-CN" sz="1800" dirty="0">
                <a:solidFill>
                  <a:srgbClr val="CC0000"/>
                </a:solidFill>
                <a:ea typeface="SimSun" pitchFamily="2" charset="-122"/>
              </a:rPr>
              <a:t> Best and simplest principle, but unfortunately only </a:t>
            </a:r>
            <a:r>
              <a:rPr lang="en-GB" altLang="zh-CN" sz="1800" dirty="0" smtClean="0">
                <a:solidFill>
                  <a:srgbClr val="CC0000"/>
                </a:solidFill>
                <a:ea typeface="SimSun" pitchFamily="2" charset="-122"/>
              </a:rPr>
              <a:t>works </a:t>
            </a:r>
            <a:r>
              <a:rPr lang="en-GB" altLang="zh-CN" sz="1800" dirty="0">
                <a:solidFill>
                  <a:srgbClr val="CC0000"/>
                </a:solidFill>
                <a:ea typeface="SimSun" pitchFamily="2" charset="-122"/>
              </a:rPr>
              <a:t>for masses above 10</a:t>
            </a:r>
            <a:r>
              <a:rPr lang="en-GB" altLang="zh-CN" sz="1800" baseline="30000" dirty="0">
                <a:solidFill>
                  <a:srgbClr val="CC0000"/>
                </a:solidFill>
                <a:ea typeface="SimSun" pitchFamily="2" charset="-122"/>
              </a:rPr>
              <a:t>29</a:t>
            </a:r>
            <a:r>
              <a:rPr lang="en-GB" altLang="zh-CN" sz="1800" dirty="0">
                <a:solidFill>
                  <a:srgbClr val="CC0000"/>
                </a:solidFill>
                <a:ea typeface="SimSun" pitchFamily="2" charset="-122"/>
              </a:rPr>
              <a:t> kg, i.e., above about 1/10 of the mass of the sun. The example of our sun shows that this already works for about 5</a:t>
            </a:r>
            <a:r>
              <a:rPr lang="en-GB" altLang="zh-CN" sz="1800" dirty="0">
                <a:solidFill>
                  <a:srgbClr val="CC0000"/>
                </a:solidFill>
                <a:ea typeface="SimSun" pitchFamily="2" charset="-122"/>
                <a:sym typeface="Symbol" pitchFamily="18" charset="2"/>
              </a:rPr>
              <a:t></a:t>
            </a:r>
            <a:r>
              <a:rPr lang="en-GB" altLang="zh-CN" sz="1800" dirty="0">
                <a:solidFill>
                  <a:srgbClr val="CC0000"/>
                </a:solidFill>
                <a:ea typeface="SimSun" pitchFamily="2" charset="-122"/>
              </a:rPr>
              <a:t>10</a:t>
            </a:r>
            <a:r>
              <a:rPr lang="en-GB" altLang="zh-CN" sz="1800" baseline="30000" dirty="0">
                <a:solidFill>
                  <a:srgbClr val="CC0000"/>
                </a:solidFill>
                <a:ea typeface="SimSun" pitchFamily="2" charset="-122"/>
                <a:sym typeface="Symbol" pitchFamily="18" charset="2"/>
              </a:rPr>
              <a:t>9</a:t>
            </a:r>
            <a:r>
              <a:rPr lang="en-GB" altLang="zh-CN" sz="1800" dirty="0">
                <a:solidFill>
                  <a:srgbClr val="CC0000"/>
                </a:solidFill>
                <a:ea typeface="SimSun" pitchFamily="2" charset="-122"/>
                <a:sym typeface="Symbol" pitchFamily="18" charset="2"/>
              </a:rPr>
              <a:t>  years and will still work probably for some </a:t>
            </a:r>
            <a:r>
              <a:rPr lang="en-GB" altLang="zh-CN" sz="1800" dirty="0" smtClean="0">
                <a:solidFill>
                  <a:srgbClr val="CC0000"/>
                </a:solidFill>
                <a:ea typeface="SimSun" pitchFamily="2" charset="-122"/>
                <a:sym typeface="Symbol" pitchFamily="18" charset="2"/>
              </a:rPr>
              <a:t>5</a:t>
            </a:r>
            <a:r>
              <a:rPr lang="en-GB" altLang="zh-CN" sz="1800" dirty="0">
                <a:solidFill>
                  <a:srgbClr val="CC0000"/>
                </a:solidFill>
                <a:ea typeface="SimSun" pitchFamily="2" charset="-122"/>
                <a:sym typeface="Symbol" pitchFamily="18" charset="2"/>
              </a:rPr>
              <a:t> billion years in the future. </a:t>
            </a:r>
            <a:endParaRPr lang="de-DE" altLang="zh-CN" sz="1800" dirty="0">
              <a:solidFill>
                <a:srgbClr val="CC0000"/>
              </a:solidFill>
              <a:ea typeface="SimSun" pitchFamily="2" charset="-122"/>
              <a:sym typeface="Symbol" pitchFamily="18" charset="2"/>
            </a:endParaRPr>
          </a:p>
          <a:p>
            <a:pPr>
              <a:spcBef>
                <a:spcPct val="20000"/>
              </a:spcBef>
              <a:buFontTx/>
              <a:buAutoNum type="arabicParenR"/>
            </a:pPr>
            <a:r>
              <a:rPr lang="en-GB" altLang="zh-CN" sz="1800" b="1" u="sng" dirty="0">
                <a:solidFill>
                  <a:srgbClr val="CC0000"/>
                </a:solidFill>
                <a:ea typeface="SimSun" pitchFamily="2" charset="-122"/>
                <a:sym typeface="Symbol" pitchFamily="18" charset="2"/>
              </a:rPr>
              <a:t>Inertia:</a:t>
            </a:r>
            <a:r>
              <a:rPr lang="en-GB" altLang="zh-CN" sz="1800" dirty="0">
                <a:solidFill>
                  <a:srgbClr val="CC0000"/>
                </a:solidFill>
                <a:ea typeface="SimSun" pitchFamily="2" charset="-122"/>
                <a:sym typeface="Symbol" pitchFamily="18" charset="2"/>
              </a:rPr>
              <a:t> Plasma is heated up so fast and so far and compressed so strongly that a sufficient number of fusion processes can take place before the thermal pressure leads to an explosion of the plasma. This is also the principle of a thermonuclear bomb and that one of laser or particle beam fusion. </a:t>
            </a:r>
            <a:endParaRPr lang="de-DE" altLang="zh-CN" sz="1800" dirty="0">
              <a:solidFill>
                <a:srgbClr val="CC0000"/>
              </a:solidFill>
              <a:ea typeface="SimSun" pitchFamily="2" charset="-122"/>
              <a:sym typeface="Symbol" pitchFamily="18" charset="2"/>
            </a:endParaRPr>
          </a:p>
          <a:p>
            <a:pPr>
              <a:spcBef>
                <a:spcPct val="20000"/>
              </a:spcBef>
              <a:buFontTx/>
              <a:buAutoNum type="arabicParenR"/>
            </a:pPr>
            <a:r>
              <a:rPr lang="en-GB" altLang="zh-CN" sz="1800" b="1" u="sng" dirty="0">
                <a:solidFill>
                  <a:srgbClr val="CC0000"/>
                </a:solidFill>
                <a:ea typeface="SimSun" pitchFamily="2" charset="-122"/>
                <a:sym typeface="Symbol" pitchFamily="18" charset="2"/>
              </a:rPr>
              <a:t>Electrostatic fields:</a:t>
            </a:r>
            <a:r>
              <a:rPr lang="en-GB" altLang="zh-CN" sz="1800" dirty="0">
                <a:solidFill>
                  <a:srgbClr val="CC0000"/>
                </a:solidFill>
                <a:ea typeface="SimSun" pitchFamily="2" charset="-122"/>
                <a:sym typeface="Symbol" pitchFamily="18" charset="2"/>
              </a:rPr>
              <a:t> Does not work very well since a plasma screens off external electric fields by the formation of space charge layers. Moreover the theorem of Earnshaw says that there is no </a:t>
            </a:r>
            <a:r>
              <a:rPr lang="en-GB" altLang="zh-CN" sz="1800" b="1" i="1" dirty="0">
                <a:solidFill>
                  <a:srgbClr val="CC0000"/>
                </a:solidFill>
                <a:ea typeface="SimSun" pitchFamily="2" charset="-122"/>
                <a:sym typeface="Symbol" pitchFamily="18" charset="2"/>
              </a:rPr>
              <a:t>E</a:t>
            </a:r>
            <a:r>
              <a:rPr lang="en-GB" altLang="zh-CN" sz="1800" dirty="0">
                <a:solidFill>
                  <a:srgbClr val="CC0000"/>
                </a:solidFill>
                <a:ea typeface="SimSun" pitchFamily="2" charset="-122"/>
                <a:sym typeface="Symbol" pitchFamily="18" charset="2"/>
              </a:rPr>
              <a:t>-field configuration in which a charge carrier can find a stable position of equilibrium. </a:t>
            </a:r>
            <a:endParaRPr lang="de-DE" altLang="zh-CN" sz="1800" dirty="0">
              <a:solidFill>
                <a:srgbClr val="CC0000"/>
              </a:solidFill>
              <a:ea typeface="SimSun" pitchFamily="2" charset="-122"/>
              <a:sym typeface="Symbol" pitchFamily="18" charset="2"/>
            </a:endParaRPr>
          </a:p>
          <a:p>
            <a:pPr>
              <a:spcBef>
                <a:spcPct val="20000"/>
              </a:spcBef>
              <a:buFontTx/>
              <a:buAutoNum type="arabicParenR"/>
            </a:pPr>
            <a:r>
              <a:rPr lang="en-GB" altLang="zh-CN" sz="1800" b="1" u="sng" dirty="0">
                <a:solidFill>
                  <a:srgbClr val="CC0000"/>
                </a:solidFill>
                <a:ea typeface="SimSun" pitchFamily="2" charset="-122"/>
                <a:sym typeface="Symbol" pitchFamily="18" charset="2"/>
              </a:rPr>
              <a:t>High frequency fields:</a:t>
            </a:r>
            <a:r>
              <a:rPr lang="en-GB" altLang="zh-CN" sz="1800" dirty="0">
                <a:solidFill>
                  <a:srgbClr val="CC0000"/>
                </a:solidFill>
                <a:ea typeface="SimSun" pitchFamily="2" charset="-122"/>
                <a:sym typeface="Symbol" pitchFamily="18" charset="2"/>
              </a:rPr>
              <a:t> </a:t>
            </a:r>
            <a:r>
              <a:rPr lang="en-GB" altLang="zh-CN" sz="1800" dirty="0" smtClean="0">
                <a:solidFill>
                  <a:srgbClr val="CC0000"/>
                </a:solidFill>
                <a:ea typeface="SimSun" pitchFamily="2" charset="-122"/>
                <a:sym typeface="Symbol" pitchFamily="18" charset="2"/>
              </a:rPr>
              <a:t>Works </a:t>
            </a:r>
            <a:r>
              <a:rPr lang="en-GB" altLang="zh-CN" sz="1800" dirty="0">
                <a:solidFill>
                  <a:srgbClr val="CC0000"/>
                </a:solidFill>
                <a:ea typeface="SimSun" pitchFamily="2" charset="-122"/>
                <a:sym typeface="Symbol" pitchFamily="18" charset="2"/>
              </a:rPr>
              <a:t>not so bad, but very high energies are needed since HF-field excite additional cyclotron radiation and bremsstrahlung in the plasma. </a:t>
            </a:r>
            <a:endParaRPr lang="de-DE" altLang="zh-CN" sz="1800" dirty="0">
              <a:solidFill>
                <a:srgbClr val="CC0000"/>
              </a:solidFill>
              <a:ea typeface="SimSun" pitchFamily="2" charset="-122"/>
              <a:sym typeface="Symbol" pitchFamily="18" charset="2"/>
            </a:endParaRPr>
          </a:p>
          <a:p>
            <a:pPr>
              <a:spcBef>
                <a:spcPct val="20000"/>
              </a:spcBef>
              <a:buFontTx/>
              <a:buAutoNum type="arabicParenR"/>
            </a:pPr>
            <a:r>
              <a:rPr lang="en-GB" altLang="zh-CN" sz="1800" b="1" u="sng" dirty="0">
                <a:solidFill>
                  <a:srgbClr val="CC0000"/>
                </a:solidFill>
                <a:ea typeface="SimSun" pitchFamily="2" charset="-122"/>
                <a:sym typeface="Symbol" pitchFamily="18" charset="2"/>
              </a:rPr>
              <a:t>Magnetic fields:</a:t>
            </a:r>
            <a:r>
              <a:rPr lang="en-GB" altLang="zh-CN" sz="1800" dirty="0">
                <a:solidFill>
                  <a:srgbClr val="CC0000"/>
                </a:solidFill>
                <a:ea typeface="SimSun" pitchFamily="2" charset="-122"/>
                <a:sym typeface="Symbol" pitchFamily="18" charset="2"/>
              </a:rPr>
              <a:t> This principle has become most widely accepted. </a:t>
            </a:r>
            <a:endParaRPr lang="de-DE" altLang="zh-CN" sz="1800" dirty="0">
              <a:solidFill>
                <a:srgbClr val="CC0000"/>
              </a:solidFill>
              <a:ea typeface="SimSun" pitchFamily="2" charset="-122"/>
              <a:sym typeface="Symbol" pitchFamily="18" charset="2"/>
            </a:endParaRPr>
          </a:p>
          <a:p>
            <a:pPr>
              <a:spcBef>
                <a:spcPct val="20000"/>
              </a:spcBef>
              <a:buFontTx/>
              <a:buAutoNum type="arabicParenR"/>
            </a:pPr>
            <a:r>
              <a:rPr lang="en-GB" altLang="zh-CN" sz="1800" b="1" u="sng" dirty="0">
                <a:solidFill>
                  <a:srgbClr val="CC0000"/>
                </a:solidFill>
                <a:ea typeface="SimSun" pitchFamily="2" charset="-122"/>
                <a:sym typeface="Symbol" pitchFamily="18" charset="2"/>
              </a:rPr>
              <a:t>Magneto-electric confinement:</a:t>
            </a:r>
            <a:r>
              <a:rPr lang="en-GB" altLang="zh-CN" sz="1800" dirty="0">
                <a:solidFill>
                  <a:srgbClr val="CC0000"/>
                </a:solidFill>
                <a:ea typeface="SimSun" pitchFamily="2" charset="-122"/>
                <a:sym typeface="Symbol" pitchFamily="18" charset="2"/>
              </a:rPr>
              <a:t> Relatively new idea where a magnetically confined plasma is additionally stabilised by external electric fields at the edge.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1"/>
          <p:cNvSpPr>
            <a:spLocks noGrp="1"/>
          </p:cNvSpPr>
          <p:nvPr>
            <p:ph type="dt" sz="half" idx="10"/>
          </p:nvPr>
        </p:nvSpPr>
        <p:spPr/>
        <p:txBody>
          <a:bodyPr/>
          <a:lstStyle/>
          <a:p>
            <a:fld id="{5EDDF401-9A42-4AC4-8A41-1BF708B0C79F}" type="datetime1">
              <a:rPr lang="de-DE" altLang="de-DE" smtClean="0"/>
              <a:t>04.09.2018</a:t>
            </a:fld>
            <a:endParaRPr lang="de-DE" altLang="de-DE"/>
          </a:p>
        </p:txBody>
      </p:sp>
      <p:sp>
        <p:nvSpPr>
          <p:cNvPr id="7"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8" name="Foliennummernplatzhalter 3"/>
          <p:cNvSpPr>
            <a:spLocks noGrp="1"/>
          </p:cNvSpPr>
          <p:nvPr>
            <p:ph type="sldNum" sz="quarter" idx="12"/>
          </p:nvPr>
        </p:nvSpPr>
        <p:spPr/>
        <p:txBody>
          <a:bodyPr/>
          <a:lstStyle/>
          <a:p>
            <a:fld id="{5C88AECC-B234-40C4-9F2F-C022A7B5CD3C}" type="slidenum">
              <a:rPr lang="de-DE" altLang="de-DE"/>
              <a:pPr/>
              <a:t>14</a:t>
            </a:fld>
            <a:endParaRPr lang="de-DE" altLang="de-DE"/>
          </a:p>
        </p:txBody>
      </p:sp>
      <p:sp>
        <p:nvSpPr>
          <p:cNvPr id="194562"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3/2</a:t>
            </a:r>
            <a:endParaRPr lang="en-GB" altLang="de-DE" sz="3200" b="1" dirty="0">
              <a:solidFill>
                <a:schemeClr val="bg1"/>
              </a:solidFill>
            </a:endParaRPr>
          </a:p>
        </p:txBody>
      </p:sp>
      <p:sp>
        <p:nvSpPr>
          <p:cNvPr id="194563" name="Text Box 3"/>
          <p:cNvSpPr txBox="1">
            <a:spLocks noChangeArrowheads="1"/>
          </p:cNvSpPr>
          <p:nvPr/>
        </p:nvSpPr>
        <p:spPr bwMode="auto">
          <a:xfrm>
            <a:off x="242887" y="9064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Magnetic confinement schemes:</a:t>
            </a:r>
          </a:p>
        </p:txBody>
      </p:sp>
      <p:sp>
        <p:nvSpPr>
          <p:cNvPr id="194565" name="Rectangle 5"/>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94568" name="Rectangle 8"/>
          <p:cNvSpPr>
            <a:spLocks noChangeArrowheads="1"/>
          </p:cNvSpPr>
          <p:nvPr/>
        </p:nvSpPr>
        <p:spPr bwMode="auto">
          <a:xfrm>
            <a:off x="242887" y="1514634"/>
            <a:ext cx="8640000"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marL="355600" indent="-355600">
              <a:tabLst>
                <a:tab pos="180975" algn="l"/>
              </a:tabLst>
              <a:defRPr sz="2400">
                <a:solidFill>
                  <a:schemeClr val="tx1"/>
                </a:solidFill>
                <a:latin typeface="Times New Roman" pitchFamily="18" charset="0"/>
              </a:defRPr>
            </a:lvl1pPr>
            <a:lvl2pPr marL="1081088" indent="-457200">
              <a:tabLst>
                <a:tab pos="180975" algn="l"/>
              </a:tabLst>
              <a:defRPr sz="2400">
                <a:solidFill>
                  <a:schemeClr val="tx1"/>
                </a:solidFill>
                <a:latin typeface="Times New Roman" pitchFamily="18" charset="0"/>
              </a:defRPr>
            </a:lvl2pPr>
            <a:lvl3pPr marL="1717675" indent="-457200">
              <a:tabLst>
                <a:tab pos="180975" algn="l"/>
              </a:tabLst>
              <a:defRPr sz="2400">
                <a:solidFill>
                  <a:schemeClr val="tx1"/>
                </a:solidFill>
                <a:latin typeface="Times New Roman" pitchFamily="18" charset="0"/>
              </a:defRPr>
            </a:lvl3pPr>
            <a:lvl4pPr marL="2354263" indent="-457200">
              <a:tabLst>
                <a:tab pos="180975" algn="l"/>
              </a:tabLst>
              <a:defRPr sz="2400">
                <a:solidFill>
                  <a:schemeClr val="tx1"/>
                </a:solidFill>
                <a:latin typeface="Times New Roman" pitchFamily="18" charset="0"/>
              </a:defRPr>
            </a:lvl4pPr>
            <a:lvl5pPr marL="2990850" indent="-457200">
              <a:tabLst>
                <a:tab pos="180975" algn="l"/>
              </a:tabLst>
              <a:defRPr sz="2400">
                <a:solidFill>
                  <a:schemeClr val="tx1"/>
                </a:solidFill>
                <a:latin typeface="Times New Roman" pitchFamily="18" charset="0"/>
              </a:defRPr>
            </a:lvl5pPr>
            <a:lvl6pPr marL="3448050" indent="-457200" eaLnBrk="0" fontAlgn="base" hangingPunct="0">
              <a:spcBef>
                <a:spcPct val="0"/>
              </a:spcBef>
              <a:spcAft>
                <a:spcPct val="0"/>
              </a:spcAft>
              <a:tabLst>
                <a:tab pos="180975" algn="l"/>
              </a:tabLst>
              <a:defRPr sz="2400">
                <a:solidFill>
                  <a:schemeClr val="tx1"/>
                </a:solidFill>
                <a:latin typeface="Times New Roman" pitchFamily="18" charset="0"/>
              </a:defRPr>
            </a:lvl6pPr>
            <a:lvl7pPr marL="3905250" indent="-457200" eaLnBrk="0" fontAlgn="base" hangingPunct="0">
              <a:spcBef>
                <a:spcPct val="0"/>
              </a:spcBef>
              <a:spcAft>
                <a:spcPct val="0"/>
              </a:spcAft>
              <a:tabLst>
                <a:tab pos="180975" algn="l"/>
              </a:tabLst>
              <a:defRPr sz="2400">
                <a:solidFill>
                  <a:schemeClr val="tx1"/>
                </a:solidFill>
                <a:latin typeface="Times New Roman" pitchFamily="18" charset="0"/>
              </a:defRPr>
            </a:lvl7pPr>
            <a:lvl8pPr marL="4362450" indent="-457200" eaLnBrk="0" fontAlgn="base" hangingPunct="0">
              <a:spcBef>
                <a:spcPct val="0"/>
              </a:spcBef>
              <a:spcAft>
                <a:spcPct val="0"/>
              </a:spcAft>
              <a:tabLst>
                <a:tab pos="180975" algn="l"/>
              </a:tabLst>
              <a:defRPr sz="2400">
                <a:solidFill>
                  <a:schemeClr val="tx1"/>
                </a:solidFill>
                <a:latin typeface="Times New Roman" pitchFamily="18" charset="0"/>
              </a:defRPr>
            </a:lvl8pPr>
            <a:lvl9pPr marL="4819650" indent="-457200" eaLnBrk="0" fontAlgn="base" hangingPunct="0">
              <a:spcBef>
                <a:spcPct val="0"/>
              </a:spcBef>
              <a:spcAft>
                <a:spcPct val="0"/>
              </a:spcAft>
              <a:tabLst>
                <a:tab pos="180975" algn="l"/>
              </a:tabLst>
              <a:defRPr sz="2400">
                <a:solidFill>
                  <a:schemeClr val="tx1"/>
                </a:solidFill>
                <a:latin typeface="Times New Roman" pitchFamily="18" charset="0"/>
              </a:defRPr>
            </a:lvl9pPr>
          </a:lstStyle>
          <a:p>
            <a:pPr>
              <a:spcBef>
                <a:spcPct val="20000"/>
              </a:spcBef>
              <a:buFontTx/>
              <a:buAutoNum type="arabicParenR"/>
            </a:pPr>
            <a:r>
              <a:rPr lang="en-GB" altLang="zh-CN" sz="2000" b="1" u="sng" dirty="0">
                <a:solidFill>
                  <a:srgbClr val="CC0000"/>
                </a:solidFill>
                <a:ea typeface="SimSun" pitchFamily="2" charset="-122"/>
                <a:sym typeface="Symbol" pitchFamily="18" charset="2"/>
              </a:rPr>
              <a:t>Open and close magnetic field configurations:</a:t>
            </a:r>
            <a:r>
              <a:rPr lang="en-GB" altLang="zh-CN" sz="2000" dirty="0">
                <a:solidFill>
                  <a:srgbClr val="CC0000"/>
                </a:solidFill>
                <a:ea typeface="SimSun" pitchFamily="2" charset="-122"/>
                <a:sym typeface="Symbol" pitchFamily="18" charset="2"/>
              </a:rPr>
              <a:t> An open system is for instance a solenoid, which has a good confinement perpendicular to the field lines, but on both ends plasma can stream out unhampered. Closed systems are the various toroidal configurations such as tokamaks and stellarators. In these cases, the magnetic field lines are closed in themselves (sometimes after an infinite number of orbits). </a:t>
            </a:r>
            <a:endParaRPr lang="de-DE" altLang="zh-CN" sz="2000" dirty="0">
              <a:solidFill>
                <a:srgbClr val="CC0000"/>
              </a:solidFill>
              <a:ea typeface="SimSun" pitchFamily="2" charset="-122"/>
              <a:sym typeface="Symbol" pitchFamily="18" charset="2"/>
            </a:endParaRPr>
          </a:p>
          <a:p>
            <a:pPr>
              <a:spcBef>
                <a:spcPct val="20000"/>
              </a:spcBef>
              <a:buFontTx/>
              <a:buAutoNum type="arabicParenR"/>
            </a:pPr>
            <a:r>
              <a:rPr lang="en-GB" altLang="zh-CN" sz="2000" b="1" u="sng" dirty="0">
                <a:solidFill>
                  <a:srgbClr val="CC0000"/>
                </a:solidFill>
                <a:ea typeface="SimSun" pitchFamily="2" charset="-122"/>
                <a:sym typeface="Symbol" pitchFamily="18" charset="2"/>
              </a:rPr>
              <a:t>Pinches and magnetic traps or bottles:</a:t>
            </a:r>
            <a:r>
              <a:rPr lang="en-GB" altLang="zh-CN" sz="2000" dirty="0">
                <a:solidFill>
                  <a:srgbClr val="CC0000"/>
                </a:solidFill>
                <a:ea typeface="SimSun" pitchFamily="2" charset="-122"/>
                <a:sym typeface="Symbol" pitchFamily="18" charset="2"/>
              </a:rPr>
              <a:t> Depends on whether there are considerable electric currents inside the plasma or not. The latter is the case for instance in pinch systems or tokamaks. An example for the contrary is the stellarator, which belongs to the group of magnetic traps since there the confinement is brought about solely by externals magnetic fields.</a:t>
            </a:r>
          </a:p>
          <a:p>
            <a:pPr>
              <a:spcBef>
                <a:spcPct val="20000"/>
              </a:spcBef>
              <a:buFontTx/>
              <a:buAutoNum type="arabicParenR"/>
            </a:pPr>
            <a:r>
              <a:rPr lang="en-GB" altLang="zh-CN" sz="2000" b="1" u="sng" dirty="0">
                <a:solidFill>
                  <a:srgbClr val="CC0000"/>
                </a:solidFill>
                <a:ea typeface="SimSun" pitchFamily="2" charset="-122"/>
                <a:sym typeface="Symbol" pitchFamily="18" charset="2"/>
              </a:rPr>
              <a:t>High- and low- plasmas:</a:t>
            </a:r>
            <a:r>
              <a:rPr lang="en-GB" altLang="zh-CN" sz="2000" dirty="0">
                <a:solidFill>
                  <a:srgbClr val="CC0000"/>
                </a:solidFill>
                <a:ea typeface="SimSun" pitchFamily="2" charset="-122"/>
                <a:sym typeface="Symbol" pitchFamily="18" charset="2"/>
              </a:rPr>
              <a:t> The former have a  &gt; 0,1. Modern tokamaks aspire for this limit.</a:t>
            </a:r>
            <a:r>
              <a:rPr lang="de-DE" altLang="zh-CN" sz="2000" dirty="0">
                <a:solidFill>
                  <a:srgbClr val="CC0000"/>
                </a:solidFill>
                <a:ea typeface="SimSun" pitchFamily="2" charset="-122"/>
                <a:sym typeface="Symbol" pitchFamily="18" charset="2"/>
              </a:rPr>
              <a:t> </a:t>
            </a:r>
            <a:r>
              <a:rPr lang="en-GB" altLang="zh-CN" sz="2000" dirty="0" smtClean="0">
                <a:solidFill>
                  <a:srgbClr val="CC0000"/>
                </a:solidFill>
                <a:ea typeface="SimSun" pitchFamily="2" charset="-122"/>
                <a:sym typeface="Symbol" pitchFamily="18" charset="2"/>
              </a:rPr>
              <a:t> is the ration between thermal pressure and magnetic pressure (see below).</a:t>
            </a:r>
            <a:endParaRPr lang="de-DE" altLang="zh-CN" sz="2000" dirty="0">
              <a:solidFill>
                <a:srgbClr val="CC0000"/>
              </a:solidFill>
              <a:ea typeface="SimSun" pitchFamily="2" charset="-122"/>
              <a:sym typeface="Symbol" pitchFamily="18" charset="2"/>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1"/>
          <p:cNvSpPr>
            <a:spLocks noGrp="1"/>
          </p:cNvSpPr>
          <p:nvPr>
            <p:ph type="dt" sz="half" idx="10"/>
          </p:nvPr>
        </p:nvSpPr>
        <p:spPr/>
        <p:txBody>
          <a:bodyPr/>
          <a:lstStyle/>
          <a:p>
            <a:fld id="{951454A6-E50D-40DC-B829-0ED524DDE6E6}" type="datetime1">
              <a:rPr lang="de-DE" altLang="de-DE" smtClean="0"/>
              <a:t>04.09.2018</a:t>
            </a:fld>
            <a:endParaRPr lang="de-DE" altLang="de-DE"/>
          </a:p>
        </p:txBody>
      </p:sp>
      <p:sp>
        <p:nvSpPr>
          <p:cNvPr id="7"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8" name="Foliennummernplatzhalter 3"/>
          <p:cNvSpPr>
            <a:spLocks noGrp="1"/>
          </p:cNvSpPr>
          <p:nvPr>
            <p:ph type="sldNum" sz="quarter" idx="12"/>
          </p:nvPr>
        </p:nvSpPr>
        <p:spPr/>
        <p:txBody>
          <a:bodyPr/>
          <a:lstStyle/>
          <a:p>
            <a:fld id="{69D6810F-4A36-40BE-BA9A-DA781DD3BB8A}" type="slidenum">
              <a:rPr lang="de-DE" altLang="de-DE"/>
              <a:pPr/>
              <a:t>15</a:t>
            </a:fld>
            <a:endParaRPr lang="de-DE" altLang="de-DE"/>
          </a:p>
        </p:txBody>
      </p:sp>
      <p:sp>
        <p:nvSpPr>
          <p:cNvPr id="19558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3/3</a:t>
            </a:r>
            <a:endParaRPr lang="en-GB" altLang="de-DE" sz="3200" b="1" dirty="0">
              <a:solidFill>
                <a:schemeClr val="bg1"/>
              </a:solidFill>
            </a:endParaRPr>
          </a:p>
        </p:txBody>
      </p:sp>
      <p:sp>
        <p:nvSpPr>
          <p:cNvPr id="195587" name="Text Box 3"/>
          <p:cNvSpPr txBox="1">
            <a:spLocks noChangeArrowheads="1"/>
          </p:cNvSpPr>
          <p:nvPr/>
        </p:nvSpPr>
        <p:spPr bwMode="auto">
          <a:xfrm>
            <a:off x="255587" y="8683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Pedigree of magnetic confinements I:</a:t>
            </a:r>
          </a:p>
        </p:txBody>
      </p:sp>
      <p:sp>
        <p:nvSpPr>
          <p:cNvPr id="19558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195591" name="Picture 7" descr="StammbaumMagnetI-II"/>
          <p:cNvPicPr>
            <a:picLocks noChangeAspect="1" noChangeArrowheads="1"/>
          </p:cNvPicPr>
          <p:nvPr/>
        </p:nvPicPr>
        <p:blipFill>
          <a:blip r:embed="rId3" cstate="print">
            <a:extLst>
              <a:ext uri="{28A0092B-C50C-407E-A947-70E740481C1C}">
                <a14:useLocalDpi xmlns:a14="http://schemas.microsoft.com/office/drawing/2010/main" val="0"/>
              </a:ext>
            </a:extLst>
          </a:blip>
          <a:srcRect l="14497" t="2374" r="8847" b="54143"/>
          <a:stretch>
            <a:fillRect/>
          </a:stretch>
        </p:blipFill>
        <p:spPr bwMode="auto">
          <a:xfrm>
            <a:off x="1295400" y="1535113"/>
            <a:ext cx="6553200" cy="5116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1"/>
          <p:cNvSpPr>
            <a:spLocks noGrp="1"/>
          </p:cNvSpPr>
          <p:nvPr>
            <p:ph type="dt" sz="half" idx="10"/>
          </p:nvPr>
        </p:nvSpPr>
        <p:spPr/>
        <p:txBody>
          <a:bodyPr/>
          <a:lstStyle/>
          <a:p>
            <a:fld id="{0E7856B0-A1E4-4A4F-B863-06F629FC3046}" type="datetime1">
              <a:rPr lang="de-DE" altLang="de-DE" smtClean="0"/>
              <a:t>04.09.2018</a:t>
            </a:fld>
            <a:endParaRPr lang="de-DE" altLang="de-DE"/>
          </a:p>
        </p:txBody>
      </p:sp>
      <p:sp>
        <p:nvSpPr>
          <p:cNvPr id="7"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8" name="Foliennummernplatzhalter 3"/>
          <p:cNvSpPr>
            <a:spLocks noGrp="1"/>
          </p:cNvSpPr>
          <p:nvPr>
            <p:ph type="sldNum" sz="quarter" idx="12"/>
          </p:nvPr>
        </p:nvSpPr>
        <p:spPr/>
        <p:txBody>
          <a:bodyPr/>
          <a:lstStyle/>
          <a:p>
            <a:fld id="{54CA9F17-8412-4E51-8227-72A037F67628}" type="slidenum">
              <a:rPr lang="de-DE" altLang="de-DE"/>
              <a:pPr/>
              <a:t>16</a:t>
            </a:fld>
            <a:endParaRPr lang="de-DE" altLang="de-DE"/>
          </a:p>
        </p:txBody>
      </p:sp>
      <p:sp>
        <p:nvSpPr>
          <p:cNvPr id="196610"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3/4</a:t>
            </a:r>
            <a:endParaRPr lang="en-GB" altLang="de-DE" sz="3200" b="1" dirty="0">
              <a:solidFill>
                <a:schemeClr val="bg1"/>
              </a:solidFill>
            </a:endParaRPr>
          </a:p>
        </p:txBody>
      </p:sp>
      <p:sp>
        <p:nvSpPr>
          <p:cNvPr id="196611" name="Text Box 3"/>
          <p:cNvSpPr txBox="1">
            <a:spLocks noChangeArrowheads="1"/>
          </p:cNvSpPr>
          <p:nvPr/>
        </p:nvSpPr>
        <p:spPr bwMode="auto">
          <a:xfrm>
            <a:off x="254000" y="957263"/>
            <a:ext cx="86375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b="1" dirty="0">
                <a:solidFill>
                  <a:srgbClr val="000099"/>
                </a:solidFill>
              </a:rPr>
              <a:t>Pedigree of magnetic confinements II:</a:t>
            </a:r>
          </a:p>
        </p:txBody>
      </p:sp>
      <p:sp>
        <p:nvSpPr>
          <p:cNvPr id="196612"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196615" name="Picture 7" descr="StammbaumMagnetI-II"/>
          <p:cNvPicPr>
            <a:picLocks noChangeAspect="1" noChangeArrowheads="1"/>
          </p:cNvPicPr>
          <p:nvPr/>
        </p:nvPicPr>
        <p:blipFill>
          <a:blip r:embed="rId3" cstate="print">
            <a:extLst>
              <a:ext uri="{28A0092B-C50C-407E-A947-70E740481C1C}">
                <a14:useLocalDpi xmlns:a14="http://schemas.microsoft.com/office/drawing/2010/main" val="0"/>
              </a:ext>
            </a:extLst>
          </a:blip>
          <a:srcRect l="10561" t="55286" r="8847" b="874"/>
          <a:stretch>
            <a:fillRect/>
          </a:stretch>
        </p:blipFill>
        <p:spPr bwMode="auto">
          <a:xfrm>
            <a:off x="1128713" y="1458913"/>
            <a:ext cx="6888162" cy="5156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1"/>
          <p:cNvSpPr>
            <a:spLocks noGrp="1"/>
          </p:cNvSpPr>
          <p:nvPr>
            <p:ph type="dt" sz="half" idx="10"/>
          </p:nvPr>
        </p:nvSpPr>
        <p:spPr/>
        <p:txBody>
          <a:bodyPr/>
          <a:lstStyle/>
          <a:p>
            <a:fld id="{2A512295-96EF-4FFD-8B96-CC8A980D8998}" type="datetime1">
              <a:rPr lang="de-DE" altLang="de-DE" smtClean="0"/>
              <a:t>04.09.2018</a:t>
            </a:fld>
            <a:endParaRPr lang="de-DE" altLang="de-DE"/>
          </a:p>
        </p:txBody>
      </p:sp>
      <p:sp>
        <p:nvSpPr>
          <p:cNvPr id="7"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8" name="Foliennummernplatzhalter 3"/>
          <p:cNvSpPr>
            <a:spLocks noGrp="1"/>
          </p:cNvSpPr>
          <p:nvPr>
            <p:ph type="sldNum" sz="quarter" idx="12"/>
          </p:nvPr>
        </p:nvSpPr>
        <p:spPr/>
        <p:txBody>
          <a:bodyPr/>
          <a:lstStyle/>
          <a:p>
            <a:fld id="{6714C765-11FB-479D-A199-2D9EC9556958}" type="slidenum">
              <a:rPr lang="de-DE" altLang="de-DE"/>
              <a:pPr/>
              <a:t>17</a:t>
            </a:fld>
            <a:endParaRPr lang="de-DE" altLang="de-DE"/>
          </a:p>
        </p:txBody>
      </p:sp>
      <p:sp>
        <p:nvSpPr>
          <p:cNvPr id="197634"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3/5</a:t>
            </a:r>
            <a:endParaRPr lang="en-GB" altLang="de-DE" sz="3200" b="1" dirty="0">
              <a:solidFill>
                <a:schemeClr val="bg1"/>
              </a:solidFill>
            </a:endParaRPr>
          </a:p>
        </p:txBody>
      </p:sp>
      <p:sp>
        <p:nvSpPr>
          <p:cNvPr id="197635" name="Text Box 3"/>
          <p:cNvSpPr txBox="1">
            <a:spLocks noChangeArrowheads="1"/>
          </p:cNvSpPr>
          <p:nvPr/>
        </p:nvSpPr>
        <p:spPr bwMode="auto">
          <a:xfrm>
            <a:off x="255587" y="9318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Pedigree of magnetic confinements III:</a:t>
            </a:r>
          </a:p>
        </p:txBody>
      </p:sp>
      <p:sp>
        <p:nvSpPr>
          <p:cNvPr id="19763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197638" name="Picture 6" descr="StammbaumMagnetIII-IV"/>
          <p:cNvPicPr>
            <a:picLocks noChangeAspect="1" noChangeArrowheads="1"/>
          </p:cNvPicPr>
          <p:nvPr/>
        </p:nvPicPr>
        <p:blipFill>
          <a:blip r:embed="rId3" cstate="print">
            <a:extLst>
              <a:ext uri="{28A0092B-C50C-407E-A947-70E740481C1C}">
                <a14:useLocalDpi xmlns:a14="http://schemas.microsoft.com/office/drawing/2010/main" val="0"/>
              </a:ext>
            </a:extLst>
          </a:blip>
          <a:srcRect l="1518" r="2161" b="56705"/>
          <a:stretch>
            <a:fillRect/>
          </a:stretch>
        </p:blipFill>
        <p:spPr bwMode="auto">
          <a:xfrm>
            <a:off x="1303338" y="1608138"/>
            <a:ext cx="6538912" cy="48942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1"/>
          <p:cNvSpPr>
            <a:spLocks noGrp="1"/>
          </p:cNvSpPr>
          <p:nvPr>
            <p:ph type="dt" sz="half" idx="10"/>
          </p:nvPr>
        </p:nvSpPr>
        <p:spPr/>
        <p:txBody>
          <a:bodyPr/>
          <a:lstStyle/>
          <a:p>
            <a:fld id="{A3C6EB51-5114-4557-8721-4F5AF063A067}" type="datetime1">
              <a:rPr lang="de-DE" altLang="de-DE" smtClean="0"/>
              <a:t>04.09.2018</a:t>
            </a:fld>
            <a:endParaRPr lang="de-DE" altLang="de-DE"/>
          </a:p>
        </p:txBody>
      </p:sp>
      <p:sp>
        <p:nvSpPr>
          <p:cNvPr id="7"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8" name="Foliennummernplatzhalter 3"/>
          <p:cNvSpPr>
            <a:spLocks noGrp="1"/>
          </p:cNvSpPr>
          <p:nvPr>
            <p:ph type="sldNum" sz="quarter" idx="12"/>
          </p:nvPr>
        </p:nvSpPr>
        <p:spPr/>
        <p:txBody>
          <a:bodyPr/>
          <a:lstStyle/>
          <a:p>
            <a:fld id="{3F20A2FB-26B5-4B17-B218-AB3133B86669}" type="slidenum">
              <a:rPr lang="de-DE" altLang="de-DE"/>
              <a:pPr/>
              <a:t>18</a:t>
            </a:fld>
            <a:endParaRPr lang="de-DE" altLang="de-DE"/>
          </a:p>
        </p:txBody>
      </p:sp>
      <p:sp>
        <p:nvSpPr>
          <p:cNvPr id="198658"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3/6</a:t>
            </a:r>
            <a:endParaRPr lang="en-GB" altLang="de-DE" sz="3200" b="1" dirty="0">
              <a:solidFill>
                <a:schemeClr val="bg1"/>
              </a:solidFill>
            </a:endParaRPr>
          </a:p>
        </p:txBody>
      </p:sp>
      <p:sp>
        <p:nvSpPr>
          <p:cNvPr id="198659" name="Text Box 3"/>
          <p:cNvSpPr txBox="1">
            <a:spLocks noChangeArrowheads="1"/>
          </p:cNvSpPr>
          <p:nvPr/>
        </p:nvSpPr>
        <p:spPr bwMode="auto">
          <a:xfrm>
            <a:off x="242887" y="9318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Pedigree of magnetic confinements IV:</a:t>
            </a:r>
          </a:p>
        </p:txBody>
      </p:sp>
      <p:sp>
        <p:nvSpPr>
          <p:cNvPr id="198660"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198662" name="Picture 6" descr="StammbaumMagnetIII-IV"/>
          <p:cNvPicPr>
            <a:picLocks noChangeAspect="1" noChangeArrowheads="1"/>
          </p:cNvPicPr>
          <p:nvPr/>
        </p:nvPicPr>
        <p:blipFill>
          <a:blip r:embed="rId3" cstate="print">
            <a:extLst>
              <a:ext uri="{28A0092B-C50C-407E-A947-70E740481C1C}">
                <a14:useLocalDpi xmlns:a14="http://schemas.microsoft.com/office/drawing/2010/main" val="0"/>
              </a:ext>
            </a:extLst>
          </a:blip>
          <a:srcRect t="54286" r="2452" b="632"/>
          <a:stretch>
            <a:fillRect/>
          </a:stretch>
        </p:blipFill>
        <p:spPr bwMode="auto">
          <a:xfrm>
            <a:off x="1265238" y="1495425"/>
            <a:ext cx="6615112" cy="5089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atumsplatzhalter 1"/>
          <p:cNvSpPr>
            <a:spLocks noGrp="1"/>
          </p:cNvSpPr>
          <p:nvPr>
            <p:ph type="dt" sz="half" idx="10"/>
          </p:nvPr>
        </p:nvSpPr>
        <p:spPr/>
        <p:txBody>
          <a:bodyPr/>
          <a:lstStyle/>
          <a:p>
            <a:fld id="{3DD2B155-A297-40B2-B829-54654C02212D}" type="datetime1">
              <a:rPr lang="de-DE" altLang="de-DE" smtClean="0"/>
              <a:t>04.09.2018</a:t>
            </a:fld>
            <a:endParaRPr lang="de-DE" altLang="de-DE"/>
          </a:p>
        </p:txBody>
      </p:sp>
      <p:sp>
        <p:nvSpPr>
          <p:cNvPr id="17"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8" name="Foliennummernplatzhalter 3"/>
          <p:cNvSpPr>
            <a:spLocks noGrp="1"/>
          </p:cNvSpPr>
          <p:nvPr>
            <p:ph type="sldNum" sz="quarter" idx="12"/>
          </p:nvPr>
        </p:nvSpPr>
        <p:spPr/>
        <p:txBody>
          <a:bodyPr/>
          <a:lstStyle/>
          <a:p>
            <a:fld id="{B4596EE3-33B3-4F76-ACF2-3BB0B816DC3C}" type="slidenum">
              <a:rPr lang="de-DE" altLang="de-DE"/>
              <a:pPr/>
              <a:t>19</a:t>
            </a:fld>
            <a:endParaRPr lang="de-DE" altLang="de-DE"/>
          </a:p>
        </p:txBody>
      </p:sp>
      <p:sp>
        <p:nvSpPr>
          <p:cNvPr id="199682"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4/1</a:t>
            </a:r>
            <a:endParaRPr lang="en-GB" altLang="de-DE" sz="3200" b="1" dirty="0">
              <a:solidFill>
                <a:schemeClr val="bg1"/>
              </a:solidFill>
            </a:endParaRPr>
          </a:p>
        </p:txBody>
      </p:sp>
      <p:sp>
        <p:nvSpPr>
          <p:cNvPr id="199683" name="Text Box 3"/>
          <p:cNvSpPr txBox="1">
            <a:spLocks noChangeArrowheads="1"/>
          </p:cNvSpPr>
          <p:nvPr/>
        </p:nvSpPr>
        <p:spPr bwMode="auto">
          <a:xfrm>
            <a:off x="242887" y="8810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err="1">
                <a:solidFill>
                  <a:srgbClr val="000099"/>
                </a:solidFill>
              </a:rPr>
              <a:t>Magnetohydrodynamics</a:t>
            </a:r>
            <a:r>
              <a:rPr lang="en-GB" altLang="de-DE" b="1" dirty="0">
                <a:solidFill>
                  <a:srgbClr val="000099"/>
                </a:solidFill>
              </a:rPr>
              <a:t> (1):</a:t>
            </a:r>
          </a:p>
        </p:txBody>
      </p:sp>
      <p:sp>
        <p:nvSpPr>
          <p:cNvPr id="199684"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199686" name="Text Box 6"/>
          <p:cNvSpPr txBox="1">
            <a:spLocks noChangeArrowheads="1"/>
          </p:cNvSpPr>
          <p:nvPr/>
        </p:nvSpPr>
        <p:spPr bwMode="auto">
          <a:xfrm>
            <a:off x="255588" y="1473200"/>
            <a:ext cx="8627299"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spcBef>
                <a:spcPct val="50000"/>
              </a:spcBef>
            </a:pPr>
            <a:r>
              <a:rPr lang="en-GB" altLang="de-DE">
                <a:solidFill>
                  <a:srgbClr val="CC0000"/>
                </a:solidFill>
              </a:rPr>
              <a:t>By considering a hot plasma as a conductive fluid, we can derive a simple equation. We define: </a:t>
            </a:r>
          </a:p>
        </p:txBody>
      </p:sp>
      <p:sp>
        <p:nvSpPr>
          <p:cNvPr id="199687" name="Text Box 7"/>
          <p:cNvSpPr txBox="1">
            <a:spLocks noChangeArrowheads="1"/>
          </p:cNvSpPr>
          <p:nvPr/>
        </p:nvSpPr>
        <p:spPr bwMode="auto">
          <a:xfrm>
            <a:off x="255588" y="2401888"/>
            <a:ext cx="355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a:solidFill>
                  <a:srgbClr val="CC0000"/>
                </a:solidFill>
              </a:rPr>
              <a:t>A common mass density:</a:t>
            </a:r>
          </a:p>
        </p:txBody>
      </p:sp>
      <p:sp>
        <p:nvSpPr>
          <p:cNvPr id="199688" name="Rectangle 8"/>
          <p:cNvSpPr>
            <a:spLocks noChangeArrowheads="1"/>
          </p:cNvSpPr>
          <p:nvPr/>
        </p:nvSpPr>
        <p:spPr bwMode="auto">
          <a:xfrm>
            <a:off x="4965700" y="2349500"/>
            <a:ext cx="3698875" cy="4572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dirty="0">
                <a:ea typeface="SimSun" pitchFamily="2" charset="-122"/>
                <a:sym typeface="Symbol" pitchFamily="18" charset="2"/>
              </a:rPr>
              <a:t></a:t>
            </a:r>
            <a:r>
              <a:rPr lang="en-GB" altLang="zh-CN" dirty="0">
                <a:ea typeface="SimSun" pitchFamily="2" charset="-122"/>
              </a:rPr>
              <a:t> </a:t>
            </a:r>
            <a:r>
              <a:rPr lang="en-GB" altLang="zh-CN" dirty="0">
                <a:ea typeface="SimSun" pitchFamily="2" charset="-122"/>
                <a:sym typeface="Symbol" pitchFamily="18" charset="2"/>
              </a:rPr>
              <a:t></a:t>
            </a:r>
            <a:r>
              <a:rPr lang="en-GB" altLang="zh-CN" dirty="0">
                <a:ea typeface="SimSun" pitchFamily="2" charset="-122"/>
              </a:rPr>
              <a:t> </a:t>
            </a:r>
            <a:r>
              <a:rPr lang="it-IT" altLang="zh-CN" i="1" dirty="0">
                <a:ea typeface="SimSun" pitchFamily="2" charset="-122"/>
                <a:sym typeface="Symbol" pitchFamily="18" charset="2"/>
              </a:rPr>
              <a:t>n</a:t>
            </a:r>
            <a:r>
              <a:rPr lang="it-IT" altLang="zh-CN" i="1" baseline="-25000" dirty="0">
                <a:ea typeface="SimSun" pitchFamily="2" charset="-122"/>
                <a:sym typeface="Symbol" pitchFamily="18" charset="2"/>
              </a:rPr>
              <a:t>i</a:t>
            </a:r>
            <a:r>
              <a:rPr lang="it-IT" altLang="zh-CN" i="1" dirty="0">
                <a:ea typeface="SimSun" pitchFamily="2" charset="-122"/>
                <a:sym typeface="Symbol" pitchFamily="18" charset="2"/>
              </a:rPr>
              <a:t>m</a:t>
            </a:r>
            <a:r>
              <a:rPr lang="it-IT" altLang="zh-CN" i="1" baseline="-25000" dirty="0">
                <a:ea typeface="SimSun" pitchFamily="2" charset="-122"/>
                <a:sym typeface="Symbol" pitchFamily="18" charset="2"/>
              </a:rPr>
              <a:t>i</a:t>
            </a:r>
            <a:r>
              <a:rPr lang="it-IT" altLang="zh-CN" dirty="0">
                <a:ea typeface="SimSun" pitchFamily="2" charset="-122"/>
                <a:sym typeface="Symbol" pitchFamily="18" charset="2"/>
              </a:rPr>
              <a:t> + </a:t>
            </a:r>
            <a:r>
              <a:rPr lang="it-IT" altLang="zh-CN" i="1" dirty="0" err="1">
                <a:ea typeface="SimSun" pitchFamily="2" charset="-122"/>
                <a:sym typeface="Symbol" pitchFamily="18" charset="2"/>
              </a:rPr>
              <a:t>n</a:t>
            </a:r>
            <a:r>
              <a:rPr lang="it-IT" altLang="zh-CN" i="1" baseline="-25000" dirty="0" err="1">
                <a:ea typeface="SimSun" pitchFamily="2" charset="-122"/>
                <a:sym typeface="Symbol" pitchFamily="18" charset="2"/>
              </a:rPr>
              <a:t>e</a:t>
            </a:r>
            <a:r>
              <a:rPr lang="it-IT" altLang="zh-CN" i="1" dirty="0" err="1">
                <a:ea typeface="SimSun" pitchFamily="2" charset="-122"/>
                <a:sym typeface="Symbol" pitchFamily="18" charset="2"/>
              </a:rPr>
              <a:t>m</a:t>
            </a:r>
            <a:r>
              <a:rPr lang="it-IT" altLang="zh-CN" i="1" baseline="-25000" dirty="0" err="1">
                <a:ea typeface="SimSun" pitchFamily="2" charset="-122"/>
                <a:sym typeface="Symbol" pitchFamily="18" charset="2"/>
              </a:rPr>
              <a:t>e</a:t>
            </a:r>
            <a:r>
              <a:rPr lang="it-IT" altLang="zh-CN" dirty="0">
                <a:ea typeface="SimSun" pitchFamily="2" charset="-122"/>
                <a:sym typeface="Symbol" pitchFamily="18" charset="2"/>
              </a:rPr>
              <a:t> </a:t>
            </a:r>
            <a:r>
              <a:rPr lang="en-GB" altLang="zh-CN" dirty="0">
                <a:ea typeface="SimSun" pitchFamily="2" charset="-122"/>
                <a:sym typeface="Symbol" pitchFamily="18" charset="2"/>
              </a:rPr>
              <a:t></a:t>
            </a:r>
            <a:r>
              <a:rPr lang="en-GB" altLang="zh-CN" dirty="0">
                <a:ea typeface="SimSun" pitchFamily="2" charset="-122"/>
              </a:rPr>
              <a:t> </a:t>
            </a:r>
            <a:r>
              <a:rPr lang="it-IT" altLang="zh-CN" i="1" dirty="0">
                <a:ea typeface="SimSun" pitchFamily="2" charset="-122"/>
                <a:sym typeface="Symbol" pitchFamily="18" charset="2"/>
              </a:rPr>
              <a:t>n</a:t>
            </a:r>
            <a:r>
              <a:rPr lang="it-IT" altLang="zh-CN" dirty="0">
                <a:ea typeface="SimSun" pitchFamily="2" charset="-122"/>
                <a:sym typeface="Symbol" pitchFamily="18" charset="2"/>
              </a:rPr>
              <a:t>(</a:t>
            </a:r>
            <a:r>
              <a:rPr lang="it-IT" altLang="zh-CN" i="1" dirty="0">
                <a:ea typeface="SimSun" pitchFamily="2" charset="-122"/>
                <a:sym typeface="Symbol" pitchFamily="18" charset="2"/>
              </a:rPr>
              <a:t>m</a:t>
            </a:r>
            <a:r>
              <a:rPr lang="it-IT" altLang="zh-CN" i="1" baseline="-25000" dirty="0">
                <a:ea typeface="SimSun" pitchFamily="2" charset="-122"/>
                <a:sym typeface="Symbol" pitchFamily="18" charset="2"/>
              </a:rPr>
              <a:t>i</a:t>
            </a:r>
            <a:r>
              <a:rPr lang="it-IT" altLang="zh-CN" dirty="0">
                <a:ea typeface="SimSun" pitchFamily="2" charset="-122"/>
                <a:sym typeface="Symbol" pitchFamily="18" charset="2"/>
              </a:rPr>
              <a:t> + </a:t>
            </a:r>
            <a:r>
              <a:rPr lang="it-IT" altLang="zh-CN" i="1" dirty="0">
                <a:ea typeface="SimSun" pitchFamily="2" charset="-122"/>
                <a:sym typeface="Symbol" pitchFamily="18" charset="2"/>
              </a:rPr>
              <a:t>m</a:t>
            </a:r>
            <a:r>
              <a:rPr lang="it-IT" altLang="zh-CN" i="1" baseline="-25000" dirty="0">
                <a:ea typeface="SimSun" pitchFamily="2" charset="-122"/>
                <a:sym typeface="Symbol" pitchFamily="18" charset="2"/>
              </a:rPr>
              <a:t>e</a:t>
            </a:r>
            <a:r>
              <a:rPr lang="it-IT" altLang="zh-CN" dirty="0">
                <a:ea typeface="SimSun" pitchFamily="2" charset="-122"/>
                <a:sym typeface="Symbol" pitchFamily="18" charset="2"/>
              </a:rPr>
              <a:t>)</a:t>
            </a:r>
            <a:r>
              <a:rPr lang="de-DE" altLang="zh-CN" dirty="0">
                <a:ea typeface="SimSun" pitchFamily="2" charset="-122"/>
                <a:sym typeface="Symbol" pitchFamily="18" charset="2"/>
              </a:rPr>
              <a:t> </a:t>
            </a:r>
          </a:p>
        </p:txBody>
      </p:sp>
      <p:sp>
        <p:nvSpPr>
          <p:cNvPr id="199689" name="Text Box 9"/>
          <p:cNvSpPr txBox="1">
            <a:spLocks noChangeArrowheads="1"/>
          </p:cNvSpPr>
          <p:nvPr/>
        </p:nvSpPr>
        <p:spPr bwMode="auto">
          <a:xfrm>
            <a:off x="254000" y="3241675"/>
            <a:ext cx="355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a:solidFill>
                  <a:srgbClr val="CC0000"/>
                </a:solidFill>
              </a:rPr>
              <a:t>A common </a:t>
            </a:r>
            <a:r>
              <a:rPr lang="en-GB" altLang="zh-CN">
                <a:solidFill>
                  <a:srgbClr val="CC0000"/>
                </a:solidFill>
                <a:ea typeface="SimSun" pitchFamily="2" charset="-122"/>
              </a:rPr>
              <a:t>flow velocity</a:t>
            </a:r>
            <a:r>
              <a:rPr lang="de-DE" altLang="zh-CN">
                <a:solidFill>
                  <a:srgbClr val="CC0000"/>
                </a:solidFill>
                <a:ea typeface="SimSun" pitchFamily="2" charset="-122"/>
              </a:rPr>
              <a:t> </a:t>
            </a:r>
            <a:r>
              <a:rPr lang="en-GB" altLang="de-DE">
                <a:solidFill>
                  <a:srgbClr val="CC0000"/>
                </a:solidFill>
              </a:rPr>
              <a:t>:</a:t>
            </a:r>
          </a:p>
        </p:txBody>
      </p:sp>
      <p:sp>
        <p:nvSpPr>
          <p:cNvPr id="199691" name="Rectangle 11"/>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99690" name="Object 10"/>
          <p:cNvGraphicFramePr>
            <a:graphicFrameLocks noChangeAspect="1"/>
          </p:cNvGraphicFramePr>
          <p:nvPr/>
        </p:nvGraphicFramePr>
        <p:xfrm>
          <a:off x="4970463" y="2998788"/>
          <a:ext cx="2260600" cy="965200"/>
        </p:xfrm>
        <a:graphic>
          <a:graphicData uri="http://schemas.openxmlformats.org/presentationml/2006/ole">
            <mc:AlternateContent xmlns:mc="http://schemas.openxmlformats.org/markup-compatibility/2006">
              <mc:Choice xmlns:v="urn:schemas-microsoft-com:vml" Requires="v">
                <p:oleObj spid="_x0000_s199823" name="Formel" r:id="rId4" imgW="939600" imgH="406080" progId="Equation.3">
                  <p:embed/>
                </p:oleObj>
              </mc:Choice>
              <mc:Fallback>
                <p:oleObj name="Formel" r:id="rId4" imgW="939600" imgH="406080" progId="Equation.3">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70463" y="2998788"/>
                        <a:ext cx="2260600" cy="965200"/>
                      </a:xfrm>
                      <a:prstGeom prst="rect">
                        <a:avLst/>
                      </a:prstGeom>
                      <a:solidFill>
                        <a:srgbClr val="FFFF99"/>
                      </a:solidFill>
                    </p:spPr>
                  </p:pic>
                </p:oleObj>
              </mc:Fallback>
            </mc:AlternateContent>
          </a:graphicData>
        </a:graphic>
      </p:graphicFrame>
      <p:sp>
        <p:nvSpPr>
          <p:cNvPr id="199692" name="Text Box 12"/>
          <p:cNvSpPr txBox="1">
            <a:spLocks noChangeArrowheads="1"/>
          </p:cNvSpPr>
          <p:nvPr/>
        </p:nvSpPr>
        <p:spPr bwMode="auto">
          <a:xfrm>
            <a:off x="254000" y="4106863"/>
            <a:ext cx="355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a:solidFill>
                  <a:srgbClr val="CC0000"/>
                </a:solidFill>
              </a:rPr>
              <a:t>A common </a:t>
            </a:r>
            <a:r>
              <a:rPr lang="en-GB" altLang="zh-CN">
                <a:solidFill>
                  <a:srgbClr val="CC0000"/>
                </a:solidFill>
                <a:ea typeface="SimSun" pitchFamily="2" charset="-122"/>
              </a:rPr>
              <a:t>current density</a:t>
            </a:r>
            <a:r>
              <a:rPr lang="en-GB" altLang="de-DE">
                <a:solidFill>
                  <a:srgbClr val="CC0000"/>
                </a:solidFill>
              </a:rPr>
              <a:t>:</a:t>
            </a:r>
          </a:p>
        </p:txBody>
      </p:sp>
      <p:sp>
        <p:nvSpPr>
          <p:cNvPr id="199693" name="Rectangle 13"/>
          <p:cNvSpPr>
            <a:spLocks noChangeArrowheads="1"/>
          </p:cNvSpPr>
          <p:nvPr/>
        </p:nvSpPr>
        <p:spPr bwMode="auto">
          <a:xfrm>
            <a:off x="4959350" y="4064000"/>
            <a:ext cx="3768725" cy="4572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it-IT" altLang="zh-CN" b="1" i="1">
                <a:ea typeface="SimSun" pitchFamily="2" charset="-122"/>
              </a:rPr>
              <a:t>j</a:t>
            </a:r>
            <a:r>
              <a:rPr lang="it-IT" altLang="zh-CN">
                <a:ea typeface="SimSun" pitchFamily="2" charset="-122"/>
              </a:rPr>
              <a:t> </a:t>
            </a:r>
            <a:r>
              <a:rPr lang="en-GB" altLang="zh-CN">
                <a:ea typeface="SimSun" pitchFamily="2" charset="-122"/>
                <a:sym typeface="Symbol" pitchFamily="18" charset="2"/>
              </a:rPr>
              <a:t></a:t>
            </a:r>
            <a:r>
              <a:rPr lang="en-GB" altLang="zh-CN">
                <a:ea typeface="SimSun" pitchFamily="2" charset="-122"/>
              </a:rPr>
              <a:t> </a:t>
            </a:r>
            <a:r>
              <a:rPr lang="it-IT" altLang="zh-CN" i="1">
                <a:ea typeface="SimSun" pitchFamily="2" charset="-122"/>
                <a:sym typeface="Symbol" pitchFamily="18" charset="2"/>
              </a:rPr>
              <a:t>e</a:t>
            </a:r>
            <a:r>
              <a:rPr lang="it-IT" altLang="zh-CN">
                <a:ea typeface="SimSun" pitchFamily="2" charset="-122"/>
                <a:sym typeface="Symbol" pitchFamily="18" charset="2"/>
              </a:rPr>
              <a:t>(</a:t>
            </a:r>
            <a:r>
              <a:rPr lang="it-IT" altLang="zh-CN" i="1">
                <a:ea typeface="SimSun" pitchFamily="2" charset="-122"/>
                <a:sym typeface="Symbol" pitchFamily="18" charset="2"/>
              </a:rPr>
              <a:t>n</a:t>
            </a:r>
            <a:r>
              <a:rPr lang="it-IT" altLang="zh-CN" i="1" baseline="-25000">
                <a:ea typeface="SimSun" pitchFamily="2" charset="-122"/>
                <a:sym typeface="Symbol" pitchFamily="18" charset="2"/>
              </a:rPr>
              <a:t>i</a:t>
            </a:r>
            <a:r>
              <a:rPr lang="it-IT" altLang="zh-CN" b="1" i="1">
                <a:ea typeface="SimSun" pitchFamily="2" charset="-122"/>
                <a:sym typeface="Symbol" pitchFamily="18" charset="2"/>
              </a:rPr>
              <a:t>v</a:t>
            </a:r>
            <a:r>
              <a:rPr lang="it-IT" altLang="zh-CN" i="1" baseline="-25000">
                <a:ea typeface="SimSun" pitchFamily="2" charset="-122"/>
                <a:sym typeface="Symbol" pitchFamily="18" charset="2"/>
              </a:rPr>
              <a:t>i</a:t>
            </a:r>
            <a:r>
              <a:rPr lang="it-IT" altLang="zh-CN">
                <a:ea typeface="SimSun" pitchFamily="2" charset="-122"/>
                <a:sym typeface="Symbol" pitchFamily="18" charset="2"/>
              </a:rPr>
              <a:t> </a:t>
            </a:r>
            <a:r>
              <a:rPr lang="en-GB" altLang="zh-CN">
                <a:ea typeface="SimSun" pitchFamily="2" charset="-122"/>
                <a:sym typeface="Symbol" pitchFamily="18" charset="2"/>
              </a:rPr>
              <a:t></a:t>
            </a:r>
            <a:r>
              <a:rPr lang="en-GB" altLang="zh-CN">
                <a:ea typeface="SimSun" pitchFamily="2" charset="-122"/>
              </a:rPr>
              <a:t> </a:t>
            </a:r>
            <a:r>
              <a:rPr lang="it-IT" altLang="zh-CN" i="1">
                <a:ea typeface="SimSun" pitchFamily="2" charset="-122"/>
                <a:sym typeface="Symbol" pitchFamily="18" charset="2"/>
              </a:rPr>
              <a:t>n</a:t>
            </a:r>
            <a:r>
              <a:rPr lang="it-IT" altLang="zh-CN" i="1" baseline="-25000">
                <a:ea typeface="SimSun" pitchFamily="2" charset="-122"/>
                <a:sym typeface="Symbol" pitchFamily="18" charset="2"/>
              </a:rPr>
              <a:t>e</a:t>
            </a:r>
            <a:r>
              <a:rPr lang="it-IT" altLang="zh-CN" b="1" i="1">
                <a:ea typeface="SimSun" pitchFamily="2" charset="-122"/>
                <a:sym typeface="Symbol" pitchFamily="18" charset="2"/>
              </a:rPr>
              <a:t>v</a:t>
            </a:r>
            <a:r>
              <a:rPr lang="it-IT" altLang="zh-CN" i="1" baseline="-25000">
                <a:ea typeface="SimSun" pitchFamily="2" charset="-122"/>
                <a:sym typeface="Symbol" pitchFamily="18" charset="2"/>
              </a:rPr>
              <a:t>e</a:t>
            </a:r>
            <a:r>
              <a:rPr lang="it-IT" altLang="zh-CN">
                <a:ea typeface="SimSun" pitchFamily="2" charset="-122"/>
                <a:sym typeface="Symbol" pitchFamily="18" charset="2"/>
              </a:rPr>
              <a:t>) </a:t>
            </a:r>
            <a:r>
              <a:rPr lang="en-GB" altLang="zh-CN">
                <a:ea typeface="SimSun" pitchFamily="2" charset="-122"/>
                <a:sym typeface="Symbol" pitchFamily="18" charset="2"/>
              </a:rPr>
              <a:t></a:t>
            </a:r>
            <a:r>
              <a:rPr lang="en-GB" altLang="zh-CN">
                <a:ea typeface="SimSun" pitchFamily="2" charset="-122"/>
              </a:rPr>
              <a:t> </a:t>
            </a:r>
            <a:r>
              <a:rPr lang="it-IT" altLang="zh-CN" i="1">
                <a:ea typeface="SimSun" pitchFamily="2" charset="-122"/>
                <a:sym typeface="Symbol" pitchFamily="18" charset="2"/>
              </a:rPr>
              <a:t>n</a:t>
            </a:r>
            <a:r>
              <a:rPr lang="it-IT" altLang="zh-CN" i="1" baseline="-25000">
                <a:ea typeface="SimSun" pitchFamily="2" charset="-122"/>
                <a:sym typeface="Symbol" pitchFamily="18" charset="2"/>
              </a:rPr>
              <a:t>e</a:t>
            </a:r>
            <a:r>
              <a:rPr lang="it-IT" altLang="zh-CN">
                <a:ea typeface="SimSun" pitchFamily="2" charset="-122"/>
                <a:sym typeface="Symbol" pitchFamily="18" charset="2"/>
              </a:rPr>
              <a:t>(</a:t>
            </a:r>
            <a:r>
              <a:rPr lang="it-IT" altLang="zh-CN" b="1" i="1">
                <a:ea typeface="SimSun" pitchFamily="2" charset="-122"/>
                <a:sym typeface="Symbol" pitchFamily="18" charset="2"/>
              </a:rPr>
              <a:t>v</a:t>
            </a:r>
            <a:r>
              <a:rPr lang="it-IT" altLang="zh-CN" i="1" baseline="-25000">
                <a:ea typeface="SimSun" pitchFamily="2" charset="-122"/>
                <a:sym typeface="Symbol" pitchFamily="18" charset="2"/>
              </a:rPr>
              <a:t>i</a:t>
            </a:r>
            <a:r>
              <a:rPr lang="it-IT" altLang="zh-CN">
                <a:ea typeface="SimSun" pitchFamily="2" charset="-122"/>
                <a:sym typeface="Symbol" pitchFamily="18" charset="2"/>
              </a:rPr>
              <a:t> </a:t>
            </a:r>
            <a:r>
              <a:rPr lang="en-GB" altLang="zh-CN">
                <a:ea typeface="SimSun" pitchFamily="2" charset="-122"/>
                <a:sym typeface="Symbol" pitchFamily="18" charset="2"/>
              </a:rPr>
              <a:t></a:t>
            </a:r>
            <a:r>
              <a:rPr lang="en-GB" altLang="zh-CN">
                <a:ea typeface="SimSun" pitchFamily="2" charset="-122"/>
              </a:rPr>
              <a:t> </a:t>
            </a:r>
            <a:r>
              <a:rPr lang="it-IT" altLang="zh-CN" b="1" i="1">
                <a:ea typeface="SimSun" pitchFamily="2" charset="-122"/>
                <a:sym typeface="Symbol" pitchFamily="18" charset="2"/>
              </a:rPr>
              <a:t>v</a:t>
            </a:r>
            <a:r>
              <a:rPr lang="it-IT" altLang="zh-CN" i="1" baseline="-25000">
                <a:ea typeface="SimSun" pitchFamily="2" charset="-122"/>
                <a:sym typeface="Symbol" pitchFamily="18" charset="2"/>
              </a:rPr>
              <a:t>e</a:t>
            </a:r>
            <a:r>
              <a:rPr lang="it-IT" altLang="zh-CN">
                <a:ea typeface="SimSun" pitchFamily="2" charset="-122"/>
                <a:sym typeface="Symbol" pitchFamily="18" charset="2"/>
              </a:rPr>
              <a:t>).</a:t>
            </a:r>
            <a:r>
              <a:rPr lang="de-DE" altLang="zh-CN">
                <a:ea typeface="SimSun" pitchFamily="2" charset="-122"/>
                <a:sym typeface="Symbol" pitchFamily="18" charset="2"/>
              </a:rPr>
              <a:t> </a:t>
            </a:r>
          </a:p>
        </p:txBody>
      </p:sp>
      <p:sp>
        <p:nvSpPr>
          <p:cNvPr id="199694" name="Text Box 14"/>
          <p:cNvSpPr txBox="1">
            <a:spLocks noChangeArrowheads="1"/>
          </p:cNvSpPr>
          <p:nvPr/>
        </p:nvSpPr>
        <p:spPr bwMode="auto">
          <a:xfrm>
            <a:off x="255588" y="4916488"/>
            <a:ext cx="862729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a:solidFill>
                  <a:srgbClr val="CC0000"/>
                </a:solidFill>
              </a:rPr>
              <a:t>The fundamental MHD equation then reads: </a:t>
            </a:r>
          </a:p>
        </p:txBody>
      </p:sp>
      <p:sp>
        <p:nvSpPr>
          <p:cNvPr id="199697" name="Rectangle 17"/>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99696" name="Object 16"/>
          <p:cNvGraphicFramePr>
            <a:graphicFrameLocks noChangeAspect="1"/>
          </p:cNvGraphicFramePr>
          <p:nvPr/>
        </p:nvGraphicFramePr>
        <p:xfrm>
          <a:off x="2657475" y="5589588"/>
          <a:ext cx="3829050" cy="919162"/>
        </p:xfrm>
        <a:graphic>
          <a:graphicData uri="http://schemas.openxmlformats.org/presentationml/2006/ole">
            <mc:AlternateContent xmlns:mc="http://schemas.openxmlformats.org/markup-compatibility/2006">
              <mc:Choice xmlns:v="urn:schemas-microsoft-com:vml" Requires="v">
                <p:oleObj spid="_x0000_s199824" name="Formel" r:id="rId6" imgW="1523880" imgH="368280" progId="Equation.3">
                  <p:embed/>
                </p:oleObj>
              </mc:Choice>
              <mc:Fallback>
                <p:oleObj name="Formel" r:id="rId6" imgW="1523880" imgH="368280" progId="Equation.3">
                  <p:embed/>
                  <p:pic>
                    <p:nvPicPr>
                      <p:cNvPr id="0" name="Object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57475" y="5589588"/>
                        <a:ext cx="3829050" cy="919162"/>
                      </a:xfrm>
                      <a:prstGeom prst="rect">
                        <a:avLst/>
                      </a:prstGeom>
                      <a:solidFill>
                        <a:srgbClr val="FFFF99"/>
                      </a:solidFill>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1"/>
          <p:cNvSpPr>
            <a:spLocks noGrp="1"/>
          </p:cNvSpPr>
          <p:nvPr>
            <p:ph type="dt" sz="half" idx="10"/>
          </p:nvPr>
        </p:nvSpPr>
        <p:spPr/>
        <p:txBody>
          <a:bodyPr/>
          <a:lstStyle/>
          <a:p>
            <a:fld id="{7F2FA18A-855A-48E8-BD51-D34C32386E08}" type="datetime1">
              <a:rPr lang="de-DE" altLang="de-DE" smtClean="0"/>
              <a:t>04.09.2018</a:t>
            </a:fld>
            <a:endParaRPr lang="de-DE" altLang="de-DE"/>
          </a:p>
        </p:txBody>
      </p:sp>
      <p:sp>
        <p:nvSpPr>
          <p:cNvPr id="5"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6" name="Foliennummernplatzhalter 3"/>
          <p:cNvSpPr>
            <a:spLocks noGrp="1"/>
          </p:cNvSpPr>
          <p:nvPr>
            <p:ph type="sldNum" sz="quarter" idx="12"/>
          </p:nvPr>
        </p:nvSpPr>
        <p:spPr/>
        <p:txBody>
          <a:bodyPr/>
          <a:lstStyle/>
          <a:p>
            <a:fld id="{A5D60EF0-F8B3-4038-9F77-763D1B1029AB}" type="slidenum">
              <a:rPr lang="de-DE" altLang="de-DE"/>
              <a:pPr/>
              <a:t>2</a:t>
            </a:fld>
            <a:endParaRPr lang="de-DE" altLang="de-DE"/>
          </a:p>
        </p:txBody>
      </p:sp>
      <p:sp>
        <p:nvSpPr>
          <p:cNvPr id="95235" name="Text Box 3"/>
          <p:cNvSpPr txBox="1">
            <a:spLocks noChangeArrowheads="1"/>
          </p:cNvSpPr>
          <p:nvPr/>
        </p:nvSpPr>
        <p:spPr bwMode="auto">
          <a:xfrm>
            <a:off x="239536"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a:solidFill>
                  <a:schemeClr val="bg1"/>
                </a:solidFill>
              </a:rPr>
              <a:t>Outline</a:t>
            </a:r>
          </a:p>
        </p:txBody>
      </p:sp>
      <p:sp>
        <p:nvSpPr>
          <p:cNvPr id="95236" name="Text Box 4"/>
          <p:cNvSpPr txBox="1">
            <a:spLocks noChangeArrowheads="1"/>
          </p:cNvSpPr>
          <p:nvPr/>
        </p:nvSpPr>
        <p:spPr bwMode="auto">
          <a:xfrm>
            <a:off x="239536" y="1392443"/>
            <a:ext cx="8637588" cy="4016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55600" indent="-355600">
              <a:defRPr sz="2400">
                <a:solidFill>
                  <a:schemeClr val="tx1"/>
                </a:solidFill>
                <a:latin typeface="Times New Roman" pitchFamily="18" charset="0"/>
              </a:defRPr>
            </a:lvl1pPr>
            <a:lvl2pPr marL="661988">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514350" indent="-514350">
              <a:spcBef>
                <a:spcPct val="10000"/>
              </a:spcBef>
              <a:buFont typeface="+mj-lt"/>
              <a:buAutoNum type="arabicPeriod"/>
            </a:pPr>
            <a:r>
              <a:rPr lang="en-GB" altLang="de-DE" sz="3000" b="1" dirty="0" smtClean="0">
                <a:solidFill>
                  <a:srgbClr val="CC0000"/>
                </a:solidFill>
                <a:cs typeface="Times New Roman" pitchFamily="18" charset="0"/>
              </a:rPr>
              <a:t>Binding </a:t>
            </a:r>
            <a:r>
              <a:rPr lang="en-GB" altLang="de-DE" sz="3000" b="1" dirty="0">
                <a:solidFill>
                  <a:srgbClr val="CC0000"/>
                </a:solidFill>
                <a:cs typeface="Times New Roman" pitchFamily="18" charset="0"/>
              </a:rPr>
              <a:t>energy per nucleon and fusion reactions.</a:t>
            </a:r>
          </a:p>
          <a:p>
            <a:pPr marL="514350" indent="-514350">
              <a:spcBef>
                <a:spcPct val="10000"/>
              </a:spcBef>
              <a:buFont typeface="+mj-lt"/>
              <a:buAutoNum type="arabicPeriod"/>
            </a:pPr>
            <a:r>
              <a:rPr lang="en-GB" altLang="de-DE" sz="3000" b="1" dirty="0">
                <a:solidFill>
                  <a:srgbClr val="CC0000"/>
                </a:solidFill>
                <a:cs typeface="Times New Roman" pitchFamily="18" charset="0"/>
              </a:rPr>
              <a:t>Lawson criterion, break even and ignition. </a:t>
            </a:r>
          </a:p>
          <a:p>
            <a:pPr marL="514350" indent="-514350">
              <a:spcBef>
                <a:spcPct val="10000"/>
              </a:spcBef>
              <a:buFont typeface="+mj-lt"/>
              <a:buAutoNum type="arabicPeriod"/>
            </a:pPr>
            <a:r>
              <a:rPr lang="en-GB" altLang="de-DE" sz="3000" b="1" dirty="0">
                <a:solidFill>
                  <a:srgbClr val="CC0000"/>
                </a:solidFill>
                <a:cs typeface="Times New Roman" pitchFamily="18" charset="0"/>
              </a:rPr>
              <a:t>Fusion plasma confinement. </a:t>
            </a:r>
          </a:p>
          <a:p>
            <a:pPr marL="514350" indent="-514350">
              <a:spcBef>
                <a:spcPct val="10000"/>
              </a:spcBef>
              <a:buFont typeface="+mj-lt"/>
              <a:buAutoNum type="arabicPeriod"/>
            </a:pPr>
            <a:r>
              <a:rPr lang="en-GB" altLang="de-DE" sz="3000" b="1" dirty="0" err="1">
                <a:solidFill>
                  <a:srgbClr val="CC0000"/>
                </a:solidFill>
                <a:cs typeface="Times New Roman" pitchFamily="18" charset="0"/>
              </a:rPr>
              <a:t>Magnetohydrostatics</a:t>
            </a:r>
            <a:r>
              <a:rPr lang="en-GB" altLang="de-DE" sz="3000" b="1" dirty="0">
                <a:solidFill>
                  <a:srgbClr val="CC0000"/>
                </a:solidFill>
                <a:cs typeface="Times New Roman" pitchFamily="18" charset="0"/>
              </a:rPr>
              <a:t> and magnetic pressure</a:t>
            </a:r>
          </a:p>
          <a:p>
            <a:pPr marL="514350" indent="-514350">
              <a:spcBef>
                <a:spcPct val="10000"/>
              </a:spcBef>
              <a:buFont typeface="+mj-lt"/>
              <a:buAutoNum type="arabicPeriod"/>
            </a:pPr>
            <a:r>
              <a:rPr lang="en-GB" altLang="de-DE" sz="3000" b="1" dirty="0" smtClean="0">
                <a:solidFill>
                  <a:srgbClr val="CC0000"/>
                </a:solidFill>
                <a:cs typeface="Times New Roman" pitchFamily="18" charset="0"/>
              </a:rPr>
              <a:t>Linear confinement schemes</a:t>
            </a:r>
          </a:p>
          <a:p>
            <a:pPr marL="514350" indent="-514350">
              <a:spcBef>
                <a:spcPct val="10000"/>
              </a:spcBef>
              <a:buFont typeface="+mj-lt"/>
              <a:buAutoNum type="arabicPeriod"/>
            </a:pPr>
            <a:r>
              <a:rPr lang="en-GB" altLang="de-DE" sz="3000" b="1" dirty="0" smtClean="0">
                <a:solidFill>
                  <a:srgbClr val="CC0000"/>
                </a:solidFill>
                <a:cs typeface="Times New Roman" pitchFamily="18" charset="0"/>
              </a:rPr>
              <a:t>Tokamaks</a:t>
            </a:r>
          </a:p>
          <a:p>
            <a:pPr marL="514350" indent="-514350">
              <a:spcBef>
                <a:spcPct val="10000"/>
              </a:spcBef>
              <a:buFont typeface="+mj-lt"/>
              <a:buAutoNum type="arabicPeriod"/>
            </a:pPr>
            <a:r>
              <a:rPr lang="en-GB" altLang="de-DE" sz="3000" b="1" dirty="0" smtClean="0">
                <a:solidFill>
                  <a:srgbClr val="CC0000"/>
                </a:solidFill>
                <a:cs typeface="Times New Roman" pitchFamily="18" charset="0"/>
              </a:rPr>
              <a:t>Stellarators and </a:t>
            </a:r>
            <a:r>
              <a:rPr lang="en-GB" altLang="de-DE" sz="3000" b="1" dirty="0" err="1" smtClean="0">
                <a:solidFill>
                  <a:srgbClr val="CC0000"/>
                </a:solidFill>
                <a:cs typeface="Times New Roman" pitchFamily="18" charset="0"/>
              </a:rPr>
              <a:t>Torsatrons</a:t>
            </a:r>
            <a:r>
              <a:rPr lang="en-GB" altLang="de-DE" sz="3000" b="1" dirty="0" smtClean="0">
                <a:solidFill>
                  <a:srgbClr val="CC0000"/>
                </a:solidFill>
                <a:cs typeface="Times New Roman" pitchFamily="18" charset="0"/>
              </a:rPr>
              <a:t>.</a:t>
            </a:r>
            <a:r>
              <a:rPr lang="de-DE" altLang="de-DE" sz="3000" b="1" dirty="0" smtClean="0">
                <a:solidFill>
                  <a:srgbClr val="CC0000"/>
                </a:solidFill>
              </a:rPr>
              <a:t> </a:t>
            </a:r>
          </a:p>
          <a:p>
            <a:pPr marL="514350" indent="-514350">
              <a:spcBef>
                <a:spcPct val="10000"/>
              </a:spcBef>
              <a:buFont typeface="+mj-lt"/>
              <a:buAutoNum type="arabicPeriod"/>
            </a:pPr>
            <a:r>
              <a:rPr lang="de-DE" altLang="de-DE" sz="3000" b="1" dirty="0" err="1" smtClean="0">
                <a:solidFill>
                  <a:srgbClr val="CC0000"/>
                </a:solidFill>
              </a:rPr>
              <a:t>Nonmagnetic</a:t>
            </a:r>
            <a:r>
              <a:rPr lang="de-DE" altLang="de-DE" sz="3000" b="1" dirty="0" smtClean="0">
                <a:solidFill>
                  <a:srgbClr val="CC0000"/>
                </a:solidFill>
              </a:rPr>
              <a:t> </a:t>
            </a:r>
            <a:r>
              <a:rPr lang="de-DE" altLang="de-DE" sz="3000" b="1" dirty="0" err="1" smtClean="0">
                <a:solidFill>
                  <a:srgbClr val="CC0000"/>
                </a:solidFill>
              </a:rPr>
              <a:t>fusion</a:t>
            </a:r>
            <a:endParaRPr lang="de-DE" altLang="de-DE" sz="3000" b="1" dirty="0">
              <a:solidFill>
                <a:srgbClr val="CC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umsplatzhalter 1"/>
          <p:cNvSpPr>
            <a:spLocks noGrp="1"/>
          </p:cNvSpPr>
          <p:nvPr>
            <p:ph type="dt" sz="half" idx="10"/>
          </p:nvPr>
        </p:nvSpPr>
        <p:spPr/>
        <p:txBody>
          <a:bodyPr/>
          <a:lstStyle/>
          <a:p>
            <a:fld id="{5B22AFD6-5C0B-4203-A7BA-597C85CC396A}" type="datetime1">
              <a:rPr lang="de-DE" altLang="de-DE" smtClean="0"/>
              <a:t>04.09.2018</a:t>
            </a:fld>
            <a:endParaRPr lang="de-DE" altLang="de-DE"/>
          </a:p>
        </p:txBody>
      </p:sp>
      <p:sp>
        <p:nvSpPr>
          <p:cNvPr id="13"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4" name="Foliennummernplatzhalter 3"/>
          <p:cNvSpPr>
            <a:spLocks noGrp="1"/>
          </p:cNvSpPr>
          <p:nvPr>
            <p:ph type="sldNum" sz="quarter" idx="12"/>
          </p:nvPr>
        </p:nvSpPr>
        <p:spPr/>
        <p:txBody>
          <a:bodyPr/>
          <a:lstStyle/>
          <a:p>
            <a:fld id="{46C6855E-521A-4E0F-91B0-0FEE06CAF66A}" type="slidenum">
              <a:rPr lang="de-DE" altLang="de-DE"/>
              <a:pPr/>
              <a:t>20</a:t>
            </a:fld>
            <a:endParaRPr lang="de-DE" altLang="de-DE"/>
          </a:p>
        </p:txBody>
      </p:sp>
      <p:sp>
        <p:nvSpPr>
          <p:cNvPr id="20070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4/2</a:t>
            </a:r>
            <a:endParaRPr lang="en-GB" altLang="de-DE" sz="3200" b="1" dirty="0">
              <a:solidFill>
                <a:schemeClr val="bg1"/>
              </a:solidFill>
            </a:endParaRPr>
          </a:p>
        </p:txBody>
      </p:sp>
      <p:sp>
        <p:nvSpPr>
          <p:cNvPr id="200707" name="Text Box 3"/>
          <p:cNvSpPr txBox="1">
            <a:spLocks noChangeArrowheads="1"/>
          </p:cNvSpPr>
          <p:nvPr/>
        </p:nvSpPr>
        <p:spPr bwMode="auto">
          <a:xfrm>
            <a:off x="255587" y="9318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err="1">
                <a:solidFill>
                  <a:srgbClr val="000099"/>
                </a:solidFill>
              </a:rPr>
              <a:t>Magnetohydrodynamics</a:t>
            </a:r>
            <a:r>
              <a:rPr lang="en-GB" altLang="de-DE" b="1" dirty="0">
                <a:solidFill>
                  <a:srgbClr val="000099"/>
                </a:solidFill>
              </a:rPr>
              <a:t> (2):</a:t>
            </a:r>
          </a:p>
        </p:txBody>
      </p:sp>
      <p:sp>
        <p:nvSpPr>
          <p:cNvPr id="20070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0713" name="Rectangle 9"/>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0718" name="Rectangle 14"/>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0720" name="Rectangle 16"/>
          <p:cNvSpPr>
            <a:spLocks noChangeArrowheads="1"/>
          </p:cNvSpPr>
          <p:nvPr/>
        </p:nvSpPr>
        <p:spPr bwMode="auto">
          <a:xfrm>
            <a:off x="3629025" y="2273300"/>
            <a:ext cx="1876425" cy="4572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b="1" dirty="0">
                <a:ea typeface="SimSun" pitchFamily="2" charset="-122"/>
              </a:rPr>
              <a:t>grad</a:t>
            </a:r>
            <a:r>
              <a:rPr lang="en-GB" altLang="zh-CN" dirty="0">
                <a:ea typeface="SimSun" pitchFamily="2" charset="-122"/>
              </a:rPr>
              <a:t> </a:t>
            </a:r>
            <a:r>
              <a:rPr lang="en-GB" altLang="zh-CN" i="1" dirty="0">
                <a:ea typeface="SimSun" pitchFamily="2" charset="-122"/>
              </a:rPr>
              <a:t>p</a:t>
            </a:r>
            <a:r>
              <a:rPr lang="en-GB" altLang="zh-CN" dirty="0">
                <a:ea typeface="SimSun" pitchFamily="2" charset="-122"/>
              </a:rPr>
              <a:t> = </a:t>
            </a:r>
            <a:r>
              <a:rPr lang="en-GB" altLang="zh-CN" b="1" i="1" dirty="0" err="1">
                <a:ea typeface="SimSun" pitchFamily="2" charset="-122"/>
              </a:rPr>
              <a:t>j</a:t>
            </a:r>
            <a:r>
              <a:rPr lang="en-GB" altLang="zh-CN" dirty="0" err="1">
                <a:ea typeface="SimSun" pitchFamily="2" charset="-122"/>
                <a:sym typeface="Symbol" pitchFamily="18" charset="2"/>
              </a:rPr>
              <a:t></a:t>
            </a:r>
            <a:r>
              <a:rPr lang="en-GB" altLang="zh-CN" b="1" i="1" dirty="0" err="1">
                <a:ea typeface="SimSun" pitchFamily="2" charset="-122"/>
              </a:rPr>
              <a:t>B</a:t>
            </a:r>
            <a:r>
              <a:rPr lang="de-DE" altLang="zh-CN" dirty="0">
                <a:ea typeface="SimSun" pitchFamily="2" charset="-122"/>
                <a:sym typeface="Symbol" pitchFamily="18" charset="2"/>
              </a:rPr>
              <a:t> </a:t>
            </a:r>
          </a:p>
        </p:txBody>
      </p:sp>
      <p:sp>
        <p:nvSpPr>
          <p:cNvPr id="200721" name="Text Box 17"/>
          <p:cNvSpPr txBox="1">
            <a:spLocks noChangeArrowheads="1"/>
          </p:cNvSpPr>
          <p:nvPr/>
        </p:nvSpPr>
        <p:spPr bwMode="auto">
          <a:xfrm>
            <a:off x="255588" y="1422400"/>
            <a:ext cx="8636000"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spcBef>
                <a:spcPct val="50000"/>
              </a:spcBef>
            </a:pPr>
            <a:r>
              <a:rPr lang="en-GB" altLang="de-DE" dirty="0">
                <a:solidFill>
                  <a:srgbClr val="CC0000"/>
                </a:solidFill>
              </a:rPr>
              <a:t>By restricting ourselves to stationary cases and neglecting gravity we obtain: </a:t>
            </a:r>
          </a:p>
        </p:txBody>
      </p:sp>
      <p:sp>
        <p:nvSpPr>
          <p:cNvPr id="200723" name="Rectangle 19"/>
          <p:cNvSpPr>
            <a:spLocks noChangeArrowheads="1"/>
          </p:cNvSpPr>
          <p:nvPr/>
        </p:nvSpPr>
        <p:spPr bwMode="auto">
          <a:xfrm>
            <a:off x="255588" y="3056493"/>
            <a:ext cx="8636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a:solidFill>
                  <a:srgbClr val="CC0000"/>
                </a:solidFill>
                <a:ea typeface="SimSun" pitchFamily="2" charset="-122"/>
                <a:cs typeface="Times New Roman" pitchFamily="18" charset="0"/>
              </a:rPr>
              <a:t>Together with Maxwell's equation </a:t>
            </a:r>
            <a:r>
              <a:rPr lang="en-GB" altLang="zh-CN">
                <a:ea typeface="SimSun" pitchFamily="2" charset="-122"/>
                <a:cs typeface="Times New Roman" pitchFamily="18" charset="0"/>
              </a:rPr>
              <a:t>rot </a:t>
            </a:r>
            <a:r>
              <a:rPr lang="en-GB" altLang="zh-CN" b="1" i="1">
                <a:ea typeface="SimSun" pitchFamily="2" charset="-122"/>
                <a:cs typeface="Times New Roman" pitchFamily="18" charset="0"/>
              </a:rPr>
              <a:t>B</a:t>
            </a:r>
            <a:r>
              <a:rPr lang="en-GB" altLang="zh-CN">
                <a:ea typeface="SimSun" pitchFamily="2" charset="-122"/>
                <a:cs typeface="Times New Roman" pitchFamily="18" charset="0"/>
              </a:rPr>
              <a:t> = </a:t>
            </a:r>
            <a:r>
              <a:rPr lang="en-GB" altLang="zh-CN">
                <a:ea typeface="SimSun" pitchFamily="2" charset="-122"/>
                <a:cs typeface="Times New Roman" pitchFamily="18" charset="0"/>
                <a:sym typeface="Symbol" pitchFamily="18" charset="2"/>
              </a:rPr>
              <a:t></a:t>
            </a:r>
            <a:r>
              <a:rPr lang="en-GB" altLang="zh-CN" baseline="-30000">
                <a:ea typeface="SimSun" pitchFamily="2" charset="-122"/>
                <a:cs typeface="Times New Roman" pitchFamily="18" charset="0"/>
              </a:rPr>
              <a:t>0 </a:t>
            </a:r>
            <a:r>
              <a:rPr lang="en-GB" altLang="zh-CN" b="1" i="1">
                <a:ea typeface="SimSun" pitchFamily="2" charset="-122"/>
                <a:cs typeface="Times New Roman" pitchFamily="18" charset="0"/>
                <a:sym typeface="Symbol" pitchFamily="18" charset="2"/>
              </a:rPr>
              <a:t>j</a:t>
            </a:r>
            <a:r>
              <a:rPr lang="en-GB" altLang="zh-CN">
                <a:solidFill>
                  <a:srgbClr val="CC0000"/>
                </a:solidFill>
                <a:ea typeface="SimSun" pitchFamily="2" charset="-122"/>
                <a:cs typeface="Times New Roman" pitchFamily="18" charset="0"/>
                <a:sym typeface="Symbol" pitchFamily="18" charset="2"/>
              </a:rPr>
              <a:t>, where we have also dropped the time-dependent term </a:t>
            </a:r>
            <a:r>
              <a:rPr lang="en-GB" altLang="zh-CN">
                <a:ea typeface="SimSun" pitchFamily="2" charset="-122"/>
                <a:cs typeface="Times New Roman" pitchFamily="18" charset="0"/>
                <a:sym typeface="Symbol" pitchFamily="18" charset="2"/>
              </a:rPr>
              <a:t></a:t>
            </a:r>
            <a:r>
              <a:rPr lang="en-GB" altLang="zh-CN" baseline="-25000">
                <a:ea typeface="SimSun" pitchFamily="2" charset="-122"/>
                <a:cs typeface="Times New Roman" pitchFamily="18" charset="0"/>
                <a:sym typeface="Symbol" pitchFamily="18" charset="2"/>
              </a:rPr>
              <a:t>0</a:t>
            </a:r>
            <a:r>
              <a:rPr lang="en-GB" altLang="zh-CN">
                <a:ea typeface="SimSun" pitchFamily="2" charset="-122"/>
                <a:cs typeface="Times New Roman" pitchFamily="18" charset="0"/>
                <a:sym typeface="Symbol" pitchFamily="18" charset="2"/>
              </a:rPr>
              <a:t>(E/t)</a:t>
            </a:r>
            <a:r>
              <a:rPr lang="en-GB" altLang="zh-CN">
                <a:solidFill>
                  <a:srgbClr val="CC0000"/>
                </a:solidFill>
                <a:ea typeface="SimSun" pitchFamily="2" charset="-122"/>
                <a:cs typeface="Times New Roman" pitchFamily="18" charset="0"/>
                <a:sym typeface="Symbol" pitchFamily="18" charset="2"/>
              </a:rPr>
              <a:t> we finally can derive: </a:t>
            </a:r>
          </a:p>
        </p:txBody>
      </p:sp>
      <p:sp>
        <p:nvSpPr>
          <p:cNvPr id="200725" name="Rectangle 21"/>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00724" name="Object 20"/>
          <p:cNvGraphicFramePr>
            <a:graphicFrameLocks noChangeAspect="1"/>
          </p:cNvGraphicFramePr>
          <p:nvPr/>
        </p:nvGraphicFramePr>
        <p:xfrm>
          <a:off x="2967038" y="4278313"/>
          <a:ext cx="3235325" cy="965200"/>
        </p:xfrm>
        <a:graphic>
          <a:graphicData uri="http://schemas.openxmlformats.org/presentationml/2006/ole">
            <mc:AlternateContent xmlns:mc="http://schemas.openxmlformats.org/markup-compatibility/2006">
              <mc:Choice xmlns:v="urn:schemas-microsoft-com:vml" Requires="v">
                <p:oleObj spid="_x0000_s200789" name="Formel" r:id="rId4" imgW="1625600" imgH="482600" progId="Equation.3">
                  <p:embed/>
                </p:oleObj>
              </mc:Choice>
              <mc:Fallback>
                <p:oleObj name="Formel" r:id="rId4" imgW="1625600" imgH="482600" progId="Equation.3">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7038" y="4278313"/>
                        <a:ext cx="3235325" cy="965200"/>
                      </a:xfrm>
                      <a:prstGeom prst="rect">
                        <a:avLst/>
                      </a:prstGeom>
                      <a:solidFill>
                        <a:srgbClr val="FFFF99"/>
                      </a:solidFill>
                    </p:spPr>
                  </p:pic>
                </p:oleObj>
              </mc:Fallback>
            </mc:AlternateContent>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94120830-84CA-421B-8655-522FB54D2046}"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B6677B23-AB76-43FE-B03F-3761C19D37BD}" type="slidenum">
              <a:rPr lang="de-DE" altLang="de-DE"/>
              <a:pPr/>
              <a:t>21</a:t>
            </a:fld>
            <a:endParaRPr lang="de-DE" altLang="de-DE"/>
          </a:p>
        </p:txBody>
      </p:sp>
      <p:sp>
        <p:nvSpPr>
          <p:cNvPr id="201730"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4/3</a:t>
            </a:r>
            <a:endParaRPr lang="en-GB" altLang="de-DE" sz="3200" b="1" dirty="0">
              <a:solidFill>
                <a:schemeClr val="bg1"/>
              </a:solidFill>
            </a:endParaRPr>
          </a:p>
        </p:txBody>
      </p:sp>
      <p:sp>
        <p:nvSpPr>
          <p:cNvPr id="201731" name="Text Box 3"/>
          <p:cNvSpPr txBox="1">
            <a:spLocks noChangeArrowheads="1"/>
          </p:cNvSpPr>
          <p:nvPr/>
        </p:nvSpPr>
        <p:spPr bwMode="auto">
          <a:xfrm>
            <a:off x="255587" y="8937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Magnetic pressure (1):</a:t>
            </a:r>
          </a:p>
        </p:txBody>
      </p:sp>
      <p:sp>
        <p:nvSpPr>
          <p:cNvPr id="201732"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1733"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1734"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1738" name="Rectangle 10"/>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1740" name="Rectangle 12"/>
          <p:cNvSpPr>
            <a:spLocks noChangeArrowheads="1"/>
          </p:cNvSpPr>
          <p:nvPr/>
        </p:nvSpPr>
        <p:spPr bwMode="auto">
          <a:xfrm>
            <a:off x="255588" y="1503403"/>
            <a:ext cx="863600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dirty="0">
                <a:solidFill>
                  <a:srgbClr val="CC0000"/>
                </a:solidFill>
                <a:ea typeface="SimSun" pitchFamily="2" charset="-122"/>
              </a:rPr>
              <a:t>In straight cylinders, where </a:t>
            </a:r>
            <a:r>
              <a:rPr lang="en-GB" altLang="zh-CN" b="1" i="1" dirty="0">
                <a:solidFill>
                  <a:srgbClr val="CC0000"/>
                </a:solidFill>
                <a:ea typeface="SimSun" pitchFamily="2" charset="-122"/>
              </a:rPr>
              <a:t>B</a:t>
            </a:r>
            <a:r>
              <a:rPr lang="en-GB" altLang="zh-CN" dirty="0">
                <a:solidFill>
                  <a:srgbClr val="CC0000"/>
                </a:solidFill>
                <a:ea typeface="SimSun" pitchFamily="2" charset="-122"/>
              </a:rPr>
              <a:t> is constant, the right-hand side becomes zero. In other cases, such as a slightly toroidal geometry, the right-hand side is small: </a:t>
            </a:r>
          </a:p>
        </p:txBody>
      </p:sp>
      <p:graphicFrame>
        <p:nvGraphicFramePr>
          <p:cNvPr id="201742" name="Object 14"/>
          <p:cNvGraphicFramePr>
            <a:graphicFrameLocks noChangeAspect="1"/>
          </p:cNvGraphicFramePr>
          <p:nvPr>
            <p:extLst>
              <p:ext uri="{D42A27DB-BD31-4B8C-83A1-F6EECF244321}">
                <p14:modId xmlns:p14="http://schemas.microsoft.com/office/powerpoint/2010/main" val="2868576713"/>
              </p:ext>
            </p:extLst>
          </p:nvPr>
        </p:nvGraphicFramePr>
        <p:xfrm>
          <a:off x="2360613" y="2757488"/>
          <a:ext cx="4397375" cy="914400"/>
        </p:xfrm>
        <a:graphic>
          <a:graphicData uri="http://schemas.openxmlformats.org/presentationml/2006/ole">
            <mc:AlternateContent xmlns:mc="http://schemas.openxmlformats.org/markup-compatibility/2006">
              <mc:Choice xmlns:v="urn:schemas-microsoft-com:vml" Requires="v">
                <p:oleObj spid="_x0000_s201874" name="Formel" r:id="rId4" imgW="2222280" imgH="457200" progId="Equation.3">
                  <p:embed/>
                </p:oleObj>
              </mc:Choice>
              <mc:Fallback>
                <p:oleObj name="Formel" r:id="rId4" imgW="2222280" imgH="457200" progId="Equation.3">
                  <p:embed/>
                  <p:pic>
                    <p:nvPicPr>
                      <p:cNvPr id="0"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0613" y="2757488"/>
                        <a:ext cx="4397375" cy="914400"/>
                      </a:xfrm>
                      <a:prstGeom prst="rect">
                        <a:avLst/>
                      </a:prstGeom>
                      <a:solidFill>
                        <a:srgbClr val="FFFF99"/>
                      </a:solidFill>
                    </p:spPr>
                  </p:pic>
                </p:oleObj>
              </mc:Fallback>
            </mc:AlternateContent>
          </a:graphicData>
        </a:graphic>
      </p:graphicFrame>
      <p:sp>
        <p:nvSpPr>
          <p:cNvPr id="201743" name="Rectangle 15"/>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1746" name="Rectangle 18"/>
          <p:cNvSpPr>
            <a:spLocks noChangeArrowheads="1"/>
          </p:cNvSpPr>
          <p:nvPr/>
        </p:nvSpPr>
        <p:spPr bwMode="auto">
          <a:xfrm>
            <a:off x="255588" y="4115356"/>
            <a:ext cx="8636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a:solidFill>
                  <a:srgbClr val="CC0000"/>
                </a:solidFill>
                <a:ea typeface="SimSun" pitchFamily="2" charset="-122"/>
                <a:cs typeface="Times New Roman" pitchFamily="18" charset="0"/>
              </a:rPr>
              <a:t>We see that the term </a:t>
            </a:r>
            <a:r>
              <a:rPr lang="en-GB" altLang="zh-CN" i="1">
                <a:ea typeface="SimSun" pitchFamily="2" charset="-122"/>
                <a:cs typeface="Times New Roman" pitchFamily="18" charset="0"/>
              </a:rPr>
              <a:t>B</a:t>
            </a:r>
            <a:r>
              <a:rPr lang="en-GB" altLang="zh-CN" baseline="30000">
                <a:ea typeface="SimSun" pitchFamily="2" charset="-122"/>
                <a:cs typeface="Times New Roman" pitchFamily="18" charset="0"/>
              </a:rPr>
              <a:t>2</a:t>
            </a:r>
            <a:r>
              <a:rPr lang="en-GB" altLang="zh-CN">
                <a:ea typeface="SimSun" pitchFamily="2" charset="-122"/>
                <a:cs typeface="Times New Roman" pitchFamily="18" charset="0"/>
              </a:rPr>
              <a:t>/2</a:t>
            </a:r>
            <a:r>
              <a:rPr lang="en-GB" altLang="zh-CN">
                <a:ea typeface="SimSun" pitchFamily="2" charset="-122"/>
                <a:cs typeface="Times New Roman" pitchFamily="18" charset="0"/>
                <a:sym typeface="Symbol" pitchFamily="18" charset="2"/>
              </a:rPr>
              <a:t></a:t>
            </a:r>
            <a:r>
              <a:rPr lang="en-GB" altLang="zh-CN" baseline="-25000">
                <a:ea typeface="SimSun" pitchFamily="2" charset="-122"/>
                <a:cs typeface="Times New Roman" pitchFamily="18" charset="0"/>
                <a:sym typeface="Symbol" pitchFamily="18" charset="2"/>
              </a:rPr>
              <a:t>0</a:t>
            </a:r>
            <a:r>
              <a:rPr lang="en-GB" altLang="zh-CN">
                <a:solidFill>
                  <a:srgbClr val="CC0000"/>
                </a:solidFill>
                <a:ea typeface="SimSun" pitchFamily="2" charset="-122"/>
                <a:cs typeface="Times New Roman" pitchFamily="18" charset="0"/>
                <a:sym typeface="Symbol" pitchFamily="18" charset="2"/>
              </a:rPr>
              <a:t> </a:t>
            </a:r>
            <a:r>
              <a:rPr lang="en-GB" altLang="zh-CN">
                <a:solidFill>
                  <a:srgbClr val="CC0000"/>
                </a:solidFill>
                <a:ea typeface="SimSun" pitchFamily="2" charset="-122"/>
                <a:cs typeface="Times New Roman" pitchFamily="18" charset="0"/>
              </a:rPr>
              <a:t>has the dimension of a pressure. Therefore it is called the magnetic pressure:</a:t>
            </a:r>
            <a:r>
              <a:rPr lang="en-GB" altLang="zh-CN" sz="1200">
                <a:ea typeface="SimSun" pitchFamily="2" charset="-122"/>
                <a:cs typeface="Times New Roman" pitchFamily="18" charset="0"/>
              </a:rPr>
              <a:t> </a:t>
            </a:r>
          </a:p>
        </p:txBody>
      </p:sp>
      <p:sp>
        <p:nvSpPr>
          <p:cNvPr id="201747" name="Rectangle 19"/>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1749" name="Rectangle 21"/>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01748" name="Object 20"/>
          <p:cNvGraphicFramePr>
            <a:graphicFrameLocks noChangeAspect="1"/>
          </p:cNvGraphicFramePr>
          <p:nvPr/>
        </p:nvGraphicFramePr>
        <p:xfrm>
          <a:off x="1438275" y="5154613"/>
          <a:ext cx="6265863" cy="989012"/>
        </p:xfrm>
        <a:graphic>
          <a:graphicData uri="http://schemas.openxmlformats.org/presentationml/2006/ole">
            <mc:AlternateContent xmlns:mc="http://schemas.openxmlformats.org/markup-compatibility/2006">
              <mc:Choice xmlns:v="urn:schemas-microsoft-com:vml" Requires="v">
                <p:oleObj spid="_x0000_s201875" name="Formel" r:id="rId6" imgW="3149280" imgH="495000" progId="Equation.3">
                  <p:embed/>
                </p:oleObj>
              </mc:Choice>
              <mc:Fallback>
                <p:oleObj name="Formel" r:id="rId6" imgW="3149280" imgH="495000" progId="Equation.3">
                  <p:embed/>
                  <p:pic>
                    <p:nvPicPr>
                      <p:cNvPr id="0" name="Object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38275" y="5154613"/>
                        <a:ext cx="6265863" cy="989012"/>
                      </a:xfrm>
                      <a:prstGeom prst="rect">
                        <a:avLst/>
                      </a:prstGeom>
                      <a:solidFill>
                        <a:srgbClr val="FFFF99"/>
                      </a:solidFill>
                    </p:spPr>
                  </p:pic>
                </p:oleObj>
              </mc:Fallback>
            </mc:AlternateContent>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50D1825E-AF85-4338-88DE-F3B209663672}"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22</a:t>
            </a:fld>
            <a:endParaRPr lang="de-DE" altLang="de-DE"/>
          </a:p>
        </p:txBody>
      </p:sp>
      <p:sp>
        <p:nvSpPr>
          <p:cNvPr id="202754"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4/4</a:t>
            </a:r>
            <a:endParaRPr lang="en-GB" altLang="de-DE" sz="3200" b="1" dirty="0">
              <a:solidFill>
                <a:schemeClr val="bg1"/>
              </a:solidFill>
            </a:endParaRPr>
          </a:p>
        </p:txBody>
      </p:sp>
      <p:sp>
        <p:nvSpPr>
          <p:cNvPr id="202755" name="Text Box 3"/>
          <p:cNvSpPr txBox="1">
            <a:spLocks noChangeArrowheads="1"/>
          </p:cNvSpPr>
          <p:nvPr/>
        </p:nvSpPr>
        <p:spPr bwMode="auto">
          <a:xfrm>
            <a:off x="255587" y="919163"/>
            <a:ext cx="86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spcBef>
                <a:spcPct val="50000"/>
              </a:spcBef>
            </a:pPr>
            <a:r>
              <a:rPr lang="en-GB" altLang="de-DE" b="1" dirty="0">
                <a:solidFill>
                  <a:srgbClr val="000099"/>
                </a:solidFill>
              </a:rPr>
              <a:t>Magnetic pressure (2):</a:t>
            </a: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202768" name="Object 16"/>
          <p:cNvGraphicFramePr>
            <a:graphicFrameLocks noChangeAspect="1"/>
          </p:cNvGraphicFramePr>
          <p:nvPr/>
        </p:nvGraphicFramePr>
        <p:xfrm>
          <a:off x="646113" y="2330450"/>
          <a:ext cx="1371600" cy="914400"/>
        </p:xfrm>
        <a:graphic>
          <a:graphicData uri="http://schemas.openxmlformats.org/presentationml/2006/ole">
            <mc:AlternateContent xmlns:mc="http://schemas.openxmlformats.org/markup-compatibility/2006">
              <mc:Choice xmlns:v="urn:schemas-microsoft-com:vml" Requires="v">
                <p:oleObj spid="_x0000_s202900" name="Formel" r:id="rId4" imgW="685800" imgH="457200" progId="Equation.3">
                  <p:embed/>
                </p:oleObj>
              </mc:Choice>
              <mc:Fallback>
                <p:oleObj name="Formel" r:id="rId4" imgW="685800" imgH="457200" progId="Equation.3">
                  <p:embed/>
                  <p:pic>
                    <p:nvPicPr>
                      <p:cNvPr id="0"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113" y="2330450"/>
                        <a:ext cx="1371600" cy="914400"/>
                      </a:xfrm>
                      <a:prstGeom prst="rect">
                        <a:avLst/>
                      </a:prstGeom>
                      <a:solidFill>
                        <a:srgbClr val="FFFF99"/>
                      </a:solidFill>
                    </p:spPr>
                  </p:pic>
                </p:oleObj>
              </mc:Fallback>
            </mc:AlternateContent>
          </a:graphicData>
        </a:graphic>
      </p:graphicFrame>
      <p:graphicFrame>
        <p:nvGraphicFramePr>
          <p:cNvPr id="202767" name="Object 15"/>
          <p:cNvGraphicFramePr>
            <a:graphicFrameLocks noChangeAspect="1"/>
          </p:cNvGraphicFramePr>
          <p:nvPr/>
        </p:nvGraphicFramePr>
        <p:xfrm>
          <a:off x="696913" y="5413375"/>
          <a:ext cx="1730375" cy="531813"/>
        </p:xfrm>
        <a:graphic>
          <a:graphicData uri="http://schemas.openxmlformats.org/presentationml/2006/ole">
            <mc:AlternateContent xmlns:mc="http://schemas.openxmlformats.org/markup-compatibility/2006">
              <mc:Choice xmlns:v="urn:schemas-microsoft-com:vml" Requires="v">
                <p:oleObj spid="_x0000_s202901" name="Formel" r:id="rId6" imgW="863225" imgH="266584" progId="Equation.3">
                  <p:embed/>
                </p:oleObj>
              </mc:Choice>
              <mc:Fallback>
                <p:oleObj name="Formel" r:id="rId6" imgW="863225" imgH="266584" progId="Equation.3">
                  <p:embed/>
                  <p:pic>
                    <p:nvPicPr>
                      <p:cNvPr id="0" name="Object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6913" y="5413375"/>
                        <a:ext cx="1730375" cy="531813"/>
                      </a:xfrm>
                      <a:prstGeom prst="rect">
                        <a:avLst/>
                      </a:prstGeom>
                      <a:solidFill>
                        <a:srgbClr val="FFFF99"/>
                      </a:solidFill>
                    </p:spPr>
                  </p:pic>
                </p:oleObj>
              </mc:Fallback>
            </mc:AlternateContent>
          </a:graphicData>
        </a:graphic>
      </p:graphicFrame>
      <p:sp>
        <p:nvSpPr>
          <p:cNvPr id="202769" name="Rectangle 17"/>
          <p:cNvSpPr>
            <a:spLocks noChangeArrowheads="1"/>
          </p:cNvSpPr>
          <p:nvPr/>
        </p:nvSpPr>
        <p:spPr bwMode="auto">
          <a:xfrm>
            <a:off x="255588" y="1502331"/>
            <a:ext cx="8636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dirty="0">
                <a:solidFill>
                  <a:srgbClr val="CC0000"/>
                </a:solidFill>
                <a:ea typeface="SimSun" pitchFamily="2" charset="-122"/>
                <a:cs typeface="Times New Roman" pitchFamily="18" charset="0"/>
              </a:rPr>
              <a:t>What is for instance the pressure of a magnetic field such as that of our Q-machine with </a:t>
            </a:r>
            <a:r>
              <a:rPr lang="en-GB" altLang="zh-CN" i="1" dirty="0">
                <a:solidFill>
                  <a:srgbClr val="CC0000"/>
                </a:solidFill>
                <a:ea typeface="SimSun" pitchFamily="2" charset="-122"/>
                <a:cs typeface="Times New Roman" pitchFamily="18" charset="0"/>
              </a:rPr>
              <a:t>B</a:t>
            </a:r>
            <a:r>
              <a:rPr lang="en-GB" altLang="zh-CN" dirty="0">
                <a:solidFill>
                  <a:srgbClr val="CC0000"/>
                </a:solidFill>
                <a:ea typeface="SimSun" pitchFamily="2" charset="-122"/>
                <a:cs typeface="Times New Roman" pitchFamily="18" charset="0"/>
              </a:rPr>
              <a:t> = 0,2 T?</a:t>
            </a:r>
            <a:endParaRPr lang="de-DE" altLang="zh-CN" dirty="0">
              <a:solidFill>
                <a:srgbClr val="CC0000"/>
              </a:solidFill>
              <a:ea typeface="SimSun" pitchFamily="2" charset="-122"/>
              <a:cs typeface="Times New Roman" pitchFamily="18" charset="0"/>
            </a:endParaRPr>
          </a:p>
        </p:txBody>
      </p:sp>
      <p:sp>
        <p:nvSpPr>
          <p:cNvPr id="202770" name="Rectangle 18"/>
          <p:cNvSpPr>
            <a:spLocks noChangeArrowheads="1"/>
          </p:cNvSpPr>
          <p:nvPr/>
        </p:nvSpPr>
        <p:spPr bwMode="auto">
          <a:xfrm>
            <a:off x="2347913" y="2600325"/>
            <a:ext cx="4437062"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tabLst>
                <a:tab pos="5581650" algn="r"/>
              </a:tabLst>
              <a:defRPr sz="2400">
                <a:solidFill>
                  <a:schemeClr val="tx1"/>
                </a:solidFill>
                <a:latin typeface="Times New Roman" pitchFamily="18" charset="0"/>
              </a:defRPr>
            </a:lvl1pPr>
            <a:lvl2pPr>
              <a:tabLst>
                <a:tab pos="5581650" algn="r"/>
              </a:tabLst>
              <a:defRPr sz="2400">
                <a:solidFill>
                  <a:schemeClr val="tx1"/>
                </a:solidFill>
                <a:latin typeface="Times New Roman" pitchFamily="18" charset="0"/>
              </a:defRPr>
            </a:lvl2pPr>
            <a:lvl3pPr>
              <a:tabLst>
                <a:tab pos="5581650" algn="r"/>
              </a:tabLst>
              <a:defRPr sz="2400">
                <a:solidFill>
                  <a:schemeClr val="tx1"/>
                </a:solidFill>
                <a:latin typeface="Times New Roman" pitchFamily="18" charset="0"/>
              </a:defRPr>
            </a:lvl3pPr>
            <a:lvl4pPr>
              <a:tabLst>
                <a:tab pos="5581650" algn="r"/>
              </a:tabLst>
              <a:defRPr sz="2400">
                <a:solidFill>
                  <a:schemeClr val="tx1"/>
                </a:solidFill>
                <a:latin typeface="Times New Roman" pitchFamily="18" charset="0"/>
              </a:defRPr>
            </a:lvl4pPr>
            <a:lvl5pPr>
              <a:tabLst>
                <a:tab pos="5581650" algn="r"/>
              </a:tabLst>
              <a:defRPr sz="2400">
                <a:solidFill>
                  <a:schemeClr val="tx1"/>
                </a:solidFill>
                <a:latin typeface="Times New Roman" pitchFamily="18" charset="0"/>
              </a:defRPr>
            </a:lvl5pPr>
            <a:lvl6pPr eaLnBrk="0" fontAlgn="base" hangingPunct="0">
              <a:spcBef>
                <a:spcPct val="0"/>
              </a:spcBef>
              <a:spcAft>
                <a:spcPct val="0"/>
              </a:spcAft>
              <a:tabLst>
                <a:tab pos="5581650" algn="r"/>
              </a:tabLst>
              <a:defRPr sz="2400">
                <a:solidFill>
                  <a:schemeClr val="tx1"/>
                </a:solidFill>
                <a:latin typeface="Times New Roman" pitchFamily="18" charset="0"/>
              </a:defRPr>
            </a:lvl6pPr>
            <a:lvl7pPr eaLnBrk="0" fontAlgn="base" hangingPunct="0">
              <a:spcBef>
                <a:spcPct val="0"/>
              </a:spcBef>
              <a:spcAft>
                <a:spcPct val="0"/>
              </a:spcAft>
              <a:tabLst>
                <a:tab pos="5581650" algn="r"/>
              </a:tabLst>
              <a:defRPr sz="2400">
                <a:solidFill>
                  <a:schemeClr val="tx1"/>
                </a:solidFill>
                <a:latin typeface="Times New Roman" pitchFamily="18" charset="0"/>
              </a:defRPr>
            </a:lvl7pPr>
            <a:lvl8pPr eaLnBrk="0" fontAlgn="base" hangingPunct="0">
              <a:spcBef>
                <a:spcPct val="0"/>
              </a:spcBef>
              <a:spcAft>
                <a:spcPct val="0"/>
              </a:spcAft>
              <a:tabLst>
                <a:tab pos="5581650" algn="r"/>
              </a:tabLst>
              <a:defRPr sz="2400">
                <a:solidFill>
                  <a:schemeClr val="tx1"/>
                </a:solidFill>
                <a:latin typeface="Times New Roman" pitchFamily="18" charset="0"/>
              </a:defRPr>
            </a:lvl8pPr>
            <a:lvl9pPr eaLnBrk="0" fontAlgn="base" hangingPunct="0">
              <a:spcBef>
                <a:spcPct val="0"/>
              </a:spcBef>
              <a:spcAft>
                <a:spcPct val="0"/>
              </a:spcAft>
              <a:tabLst>
                <a:tab pos="5581650" algn="r"/>
              </a:tabLst>
              <a:defRPr sz="2400">
                <a:solidFill>
                  <a:schemeClr val="tx1"/>
                </a:solidFill>
                <a:latin typeface="Times New Roman" pitchFamily="18" charset="0"/>
              </a:defRPr>
            </a:lvl9pPr>
          </a:lstStyle>
          <a:p>
            <a:r>
              <a:rPr lang="de-AT" altLang="zh-CN" dirty="0">
                <a:ea typeface="SimSun" pitchFamily="2" charset="-122"/>
                <a:cs typeface="Times New Roman" pitchFamily="18" charset="0"/>
              </a:rPr>
              <a:t> </a:t>
            </a:r>
            <a:r>
              <a:rPr lang="de-AT" altLang="zh-CN" dirty="0">
                <a:ea typeface="SimSun" pitchFamily="2" charset="-122"/>
                <a:cs typeface="Times New Roman" pitchFamily="18" charset="0"/>
                <a:sym typeface="Symbol" pitchFamily="18" charset="2"/>
              </a:rPr>
              <a:t></a:t>
            </a:r>
            <a:r>
              <a:rPr lang="en-GB" altLang="zh-CN" dirty="0">
                <a:ea typeface="SimSun" pitchFamily="2" charset="-122"/>
                <a:cs typeface="Times New Roman" pitchFamily="18" charset="0"/>
              </a:rPr>
              <a:t> 1,6</a:t>
            </a:r>
            <a:r>
              <a:rPr lang="de-AT" altLang="zh-CN" dirty="0">
                <a:ea typeface="SimSun" pitchFamily="2" charset="-122"/>
                <a:cs typeface="Times New Roman" pitchFamily="18" charset="0"/>
                <a:sym typeface="Symbol" pitchFamily="18" charset="2"/>
              </a:rPr>
              <a:t></a:t>
            </a:r>
            <a:r>
              <a:rPr lang="en-GB" altLang="zh-CN" dirty="0">
                <a:ea typeface="SimSun" pitchFamily="2" charset="-122"/>
                <a:cs typeface="Times New Roman" pitchFamily="18" charset="0"/>
              </a:rPr>
              <a:t>10</a:t>
            </a:r>
            <a:r>
              <a:rPr lang="en-GB" altLang="zh-CN" baseline="30000" dirty="0">
                <a:ea typeface="SimSun" pitchFamily="2" charset="-122"/>
                <a:cs typeface="Times New Roman" pitchFamily="18" charset="0"/>
                <a:sym typeface="Symbol" pitchFamily="18" charset="2"/>
              </a:rPr>
              <a:t>4</a:t>
            </a:r>
            <a:r>
              <a:rPr lang="en-GB" altLang="zh-CN" dirty="0">
                <a:ea typeface="SimSun" pitchFamily="2" charset="-122"/>
                <a:cs typeface="Times New Roman" pitchFamily="18" charset="0"/>
                <a:sym typeface="Symbol" pitchFamily="18" charset="2"/>
              </a:rPr>
              <a:t> Pa = 160 </a:t>
            </a:r>
            <a:r>
              <a:rPr lang="en-GB" altLang="zh-CN" dirty="0" err="1">
                <a:ea typeface="SimSun" pitchFamily="2" charset="-122"/>
                <a:cs typeface="Times New Roman" pitchFamily="18" charset="0"/>
                <a:sym typeface="Symbol" pitchFamily="18" charset="2"/>
              </a:rPr>
              <a:t>hPa</a:t>
            </a:r>
            <a:r>
              <a:rPr lang="en-GB" altLang="zh-CN" dirty="0">
                <a:ea typeface="SimSun" pitchFamily="2" charset="-122"/>
                <a:cs typeface="Times New Roman" pitchFamily="18" charset="0"/>
                <a:sym typeface="Symbol" pitchFamily="18" charset="2"/>
              </a:rPr>
              <a:t> = 160 mbar.</a:t>
            </a:r>
            <a:endParaRPr lang="de-DE" altLang="zh-CN" dirty="0">
              <a:ea typeface="SimSun" pitchFamily="2" charset="-122"/>
              <a:cs typeface="Times New Roman" pitchFamily="18" charset="0"/>
              <a:sym typeface="Symbol" pitchFamily="18" charset="2"/>
            </a:endParaRPr>
          </a:p>
        </p:txBody>
      </p:sp>
      <p:sp>
        <p:nvSpPr>
          <p:cNvPr id="202771" name="Rectangle 19"/>
          <p:cNvSpPr>
            <a:spLocks noChangeArrowheads="1"/>
          </p:cNvSpPr>
          <p:nvPr/>
        </p:nvSpPr>
        <p:spPr bwMode="auto">
          <a:xfrm>
            <a:off x="2563813" y="5495925"/>
            <a:ext cx="962025"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tabLst>
                <a:tab pos="5581650" algn="r"/>
              </a:tabLst>
              <a:defRPr sz="2400">
                <a:solidFill>
                  <a:schemeClr val="tx1"/>
                </a:solidFill>
                <a:latin typeface="Times New Roman" pitchFamily="18" charset="0"/>
              </a:defRPr>
            </a:lvl1pPr>
            <a:lvl2pPr>
              <a:tabLst>
                <a:tab pos="5581650" algn="r"/>
              </a:tabLst>
              <a:defRPr sz="2400">
                <a:solidFill>
                  <a:schemeClr val="tx1"/>
                </a:solidFill>
                <a:latin typeface="Times New Roman" pitchFamily="18" charset="0"/>
              </a:defRPr>
            </a:lvl2pPr>
            <a:lvl3pPr>
              <a:tabLst>
                <a:tab pos="5581650" algn="r"/>
              </a:tabLst>
              <a:defRPr sz="2400">
                <a:solidFill>
                  <a:schemeClr val="tx1"/>
                </a:solidFill>
                <a:latin typeface="Times New Roman" pitchFamily="18" charset="0"/>
              </a:defRPr>
            </a:lvl3pPr>
            <a:lvl4pPr>
              <a:tabLst>
                <a:tab pos="5581650" algn="r"/>
              </a:tabLst>
              <a:defRPr sz="2400">
                <a:solidFill>
                  <a:schemeClr val="tx1"/>
                </a:solidFill>
                <a:latin typeface="Times New Roman" pitchFamily="18" charset="0"/>
              </a:defRPr>
            </a:lvl4pPr>
            <a:lvl5pPr>
              <a:tabLst>
                <a:tab pos="5581650" algn="r"/>
              </a:tabLst>
              <a:defRPr sz="2400">
                <a:solidFill>
                  <a:schemeClr val="tx1"/>
                </a:solidFill>
                <a:latin typeface="Times New Roman" pitchFamily="18" charset="0"/>
              </a:defRPr>
            </a:lvl5pPr>
            <a:lvl6pPr eaLnBrk="0" fontAlgn="base" hangingPunct="0">
              <a:spcBef>
                <a:spcPct val="0"/>
              </a:spcBef>
              <a:spcAft>
                <a:spcPct val="0"/>
              </a:spcAft>
              <a:tabLst>
                <a:tab pos="5581650" algn="r"/>
              </a:tabLst>
              <a:defRPr sz="2400">
                <a:solidFill>
                  <a:schemeClr val="tx1"/>
                </a:solidFill>
                <a:latin typeface="Times New Roman" pitchFamily="18" charset="0"/>
              </a:defRPr>
            </a:lvl6pPr>
            <a:lvl7pPr eaLnBrk="0" fontAlgn="base" hangingPunct="0">
              <a:spcBef>
                <a:spcPct val="0"/>
              </a:spcBef>
              <a:spcAft>
                <a:spcPct val="0"/>
              </a:spcAft>
              <a:tabLst>
                <a:tab pos="5581650" algn="r"/>
              </a:tabLst>
              <a:defRPr sz="2400">
                <a:solidFill>
                  <a:schemeClr val="tx1"/>
                </a:solidFill>
                <a:latin typeface="Times New Roman" pitchFamily="18" charset="0"/>
              </a:defRPr>
            </a:lvl7pPr>
            <a:lvl8pPr eaLnBrk="0" fontAlgn="base" hangingPunct="0">
              <a:spcBef>
                <a:spcPct val="0"/>
              </a:spcBef>
              <a:spcAft>
                <a:spcPct val="0"/>
              </a:spcAft>
              <a:tabLst>
                <a:tab pos="5581650" algn="r"/>
              </a:tabLst>
              <a:defRPr sz="2400">
                <a:solidFill>
                  <a:schemeClr val="tx1"/>
                </a:solidFill>
                <a:latin typeface="Times New Roman" pitchFamily="18" charset="0"/>
              </a:defRPr>
            </a:lvl8pPr>
            <a:lvl9pPr eaLnBrk="0" fontAlgn="base" hangingPunct="0">
              <a:spcBef>
                <a:spcPct val="0"/>
              </a:spcBef>
              <a:spcAft>
                <a:spcPct val="0"/>
              </a:spcAft>
              <a:tabLst>
                <a:tab pos="5581650" algn="r"/>
              </a:tabLst>
              <a:defRPr sz="2400">
                <a:solidFill>
                  <a:schemeClr val="tx1"/>
                </a:solidFill>
                <a:latin typeface="Times New Roman" pitchFamily="18" charset="0"/>
              </a:defRPr>
            </a:lvl9pPr>
          </a:lstStyle>
          <a:p>
            <a:pPr algn="just"/>
            <a:r>
              <a:rPr lang="de-AT" altLang="zh-CN">
                <a:ea typeface="SimSun" pitchFamily="2" charset="-122"/>
                <a:cs typeface="Times New Roman" pitchFamily="18" charset="0"/>
              </a:rPr>
              <a:t> </a:t>
            </a:r>
            <a:r>
              <a:rPr lang="de-AT" altLang="zh-CN">
                <a:ea typeface="SimSun" pitchFamily="2" charset="-122"/>
                <a:cs typeface="Times New Roman" pitchFamily="18" charset="0"/>
                <a:sym typeface="Symbol" pitchFamily="18" charset="2"/>
              </a:rPr>
              <a:t></a:t>
            </a:r>
            <a:r>
              <a:rPr lang="de-AT" altLang="zh-CN">
                <a:ea typeface="SimSun" pitchFamily="2" charset="-122"/>
                <a:cs typeface="Times New Roman" pitchFamily="18" charset="0"/>
              </a:rPr>
              <a:t> 0,5 T</a:t>
            </a:r>
            <a:endParaRPr lang="de-AT" altLang="zh-CN">
              <a:ea typeface="SimSun" pitchFamily="2" charset="-122"/>
              <a:cs typeface="Times New Roman" pitchFamily="18" charset="0"/>
              <a:sym typeface="Symbol" pitchFamily="18" charset="2"/>
            </a:endParaRPr>
          </a:p>
        </p:txBody>
      </p:sp>
      <p:sp>
        <p:nvSpPr>
          <p:cNvPr id="202772" name="Rectangle 20"/>
          <p:cNvSpPr>
            <a:spLocks noChangeArrowheads="1"/>
          </p:cNvSpPr>
          <p:nvPr/>
        </p:nvSpPr>
        <p:spPr bwMode="auto">
          <a:xfrm>
            <a:off x="255588" y="4371975"/>
            <a:ext cx="8636000"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tabLst>
                <a:tab pos="5581650" algn="r"/>
              </a:tabLst>
              <a:defRPr sz="2400">
                <a:solidFill>
                  <a:schemeClr val="tx1"/>
                </a:solidFill>
                <a:latin typeface="Times New Roman" pitchFamily="18" charset="0"/>
              </a:defRPr>
            </a:lvl1pPr>
            <a:lvl2pPr>
              <a:tabLst>
                <a:tab pos="5581650" algn="r"/>
              </a:tabLst>
              <a:defRPr sz="2400">
                <a:solidFill>
                  <a:schemeClr val="tx1"/>
                </a:solidFill>
                <a:latin typeface="Times New Roman" pitchFamily="18" charset="0"/>
              </a:defRPr>
            </a:lvl2pPr>
            <a:lvl3pPr>
              <a:tabLst>
                <a:tab pos="5581650" algn="r"/>
              </a:tabLst>
              <a:defRPr sz="2400">
                <a:solidFill>
                  <a:schemeClr val="tx1"/>
                </a:solidFill>
                <a:latin typeface="Times New Roman" pitchFamily="18" charset="0"/>
              </a:defRPr>
            </a:lvl3pPr>
            <a:lvl4pPr>
              <a:tabLst>
                <a:tab pos="5581650" algn="r"/>
              </a:tabLst>
              <a:defRPr sz="2400">
                <a:solidFill>
                  <a:schemeClr val="tx1"/>
                </a:solidFill>
                <a:latin typeface="Times New Roman" pitchFamily="18" charset="0"/>
              </a:defRPr>
            </a:lvl4pPr>
            <a:lvl5pPr>
              <a:tabLst>
                <a:tab pos="5581650" algn="r"/>
              </a:tabLst>
              <a:defRPr sz="2400">
                <a:solidFill>
                  <a:schemeClr val="tx1"/>
                </a:solidFill>
                <a:latin typeface="Times New Roman" pitchFamily="18" charset="0"/>
              </a:defRPr>
            </a:lvl5pPr>
            <a:lvl6pPr eaLnBrk="0" fontAlgn="base" hangingPunct="0">
              <a:spcBef>
                <a:spcPct val="0"/>
              </a:spcBef>
              <a:spcAft>
                <a:spcPct val="0"/>
              </a:spcAft>
              <a:tabLst>
                <a:tab pos="5581650" algn="r"/>
              </a:tabLst>
              <a:defRPr sz="2400">
                <a:solidFill>
                  <a:schemeClr val="tx1"/>
                </a:solidFill>
                <a:latin typeface="Times New Roman" pitchFamily="18" charset="0"/>
              </a:defRPr>
            </a:lvl6pPr>
            <a:lvl7pPr eaLnBrk="0" fontAlgn="base" hangingPunct="0">
              <a:spcBef>
                <a:spcPct val="0"/>
              </a:spcBef>
              <a:spcAft>
                <a:spcPct val="0"/>
              </a:spcAft>
              <a:tabLst>
                <a:tab pos="5581650" algn="r"/>
              </a:tabLst>
              <a:defRPr sz="2400">
                <a:solidFill>
                  <a:schemeClr val="tx1"/>
                </a:solidFill>
                <a:latin typeface="Times New Roman" pitchFamily="18" charset="0"/>
              </a:defRPr>
            </a:lvl7pPr>
            <a:lvl8pPr eaLnBrk="0" fontAlgn="base" hangingPunct="0">
              <a:spcBef>
                <a:spcPct val="0"/>
              </a:spcBef>
              <a:spcAft>
                <a:spcPct val="0"/>
              </a:spcAft>
              <a:tabLst>
                <a:tab pos="5581650" algn="r"/>
              </a:tabLst>
              <a:defRPr sz="2400">
                <a:solidFill>
                  <a:schemeClr val="tx1"/>
                </a:solidFill>
                <a:latin typeface="Times New Roman" pitchFamily="18" charset="0"/>
              </a:defRPr>
            </a:lvl8pPr>
            <a:lvl9pPr eaLnBrk="0" fontAlgn="base" hangingPunct="0">
              <a:spcBef>
                <a:spcPct val="0"/>
              </a:spcBef>
              <a:spcAft>
                <a:spcPct val="0"/>
              </a:spcAft>
              <a:tabLst>
                <a:tab pos="5581650" algn="r"/>
              </a:tabLst>
              <a:defRPr sz="2400">
                <a:solidFill>
                  <a:schemeClr val="tx1"/>
                </a:solidFill>
                <a:latin typeface="Times New Roman" pitchFamily="18" charset="0"/>
              </a:defRPr>
            </a:lvl9pPr>
          </a:lstStyle>
          <a:p>
            <a:r>
              <a:rPr lang="en-GB" altLang="zh-CN">
                <a:solidFill>
                  <a:srgbClr val="CC0000"/>
                </a:solidFill>
                <a:ea typeface="SimSun" pitchFamily="2" charset="-122"/>
                <a:cs typeface="Times New Roman" pitchFamily="18" charset="0"/>
                <a:sym typeface="Symbol" pitchFamily="18" charset="2"/>
              </a:rPr>
              <a:t>And what is the magnetic field which corresponds to the normal pressure of air of about 1 bar = 10</a:t>
            </a:r>
            <a:r>
              <a:rPr lang="en-GB" altLang="zh-CN" baseline="30000">
                <a:solidFill>
                  <a:srgbClr val="CC0000"/>
                </a:solidFill>
                <a:ea typeface="SimSun" pitchFamily="2" charset="-122"/>
                <a:cs typeface="Times New Roman" pitchFamily="18" charset="0"/>
                <a:sym typeface="Symbol" pitchFamily="18" charset="2"/>
              </a:rPr>
              <a:t>5</a:t>
            </a:r>
            <a:r>
              <a:rPr lang="en-GB" altLang="zh-CN">
                <a:solidFill>
                  <a:srgbClr val="CC0000"/>
                </a:solidFill>
                <a:ea typeface="SimSun" pitchFamily="2" charset="-122"/>
                <a:cs typeface="Times New Roman" pitchFamily="18" charset="0"/>
                <a:sym typeface="Symbol" pitchFamily="18" charset="2"/>
              </a:rPr>
              <a:t> Pa?</a:t>
            </a:r>
            <a:endParaRPr lang="de-DE" altLang="zh-CN">
              <a:solidFill>
                <a:srgbClr val="CC0000"/>
              </a:solidFill>
              <a:ea typeface="SimSun" pitchFamily="2" charset="-122"/>
              <a:cs typeface="Times New Roman" pitchFamily="18" charset="0"/>
              <a:sym typeface="Symbol" pitchFamily="18" charset="2"/>
            </a:endParaRPr>
          </a:p>
        </p:txBody>
      </p:sp>
      <p:sp>
        <p:nvSpPr>
          <p:cNvPr id="202773" name="Rectangle 21"/>
          <p:cNvSpPr>
            <a:spLocks noChangeArrowheads="1"/>
          </p:cNvSpPr>
          <p:nvPr/>
        </p:nvSpPr>
        <p:spPr bwMode="auto">
          <a:xfrm>
            <a:off x="255588" y="3455988"/>
            <a:ext cx="8636000"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tabLst>
                <a:tab pos="5581650" algn="r"/>
              </a:tabLst>
              <a:defRPr sz="2400">
                <a:solidFill>
                  <a:schemeClr val="tx1"/>
                </a:solidFill>
                <a:latin typeface="Times New Roman" pitchFamily="18" charset="0"/>
              </a:defRPr>
            </a:lvl1pPr>
            <a:lvl2pPr>
              <a:tabLst>
                <a:tab pos="5581650" algn="r"/>
              </a:tabLst>
              <a:defRPr sz="2400">
                <a:solidFill>
                  <a:schemeClr val="tx1"/>
                </a:solidFill>
                <a:latin typeface="Times New Roman" pitchFamily="18" charset="0"/>
              </a:defRPr>
            </a:lvl2pPr>
            <a:lvl3pPr>
              <a:tabLst>
                <a:tab pos="5581650" algn="r"/>
              </a:tabLst>
              <a:defRPr sz="2400">
                <a:solidFill>
                  <a:schemeClr val="tx1"/>
                </a:solidFill>
                <a:latin typeface="Times New Roman" pitchFamily="18" charset="0"/>
              </a:defRPr>
            </a:lvl3pPr>
            <a:lvl4pPr>
              <a:tabLst>
                <a:tab pos="5581650" algn="r"/>
              </a:tabLst>
              <a:defRPr sz="2400">
                <a:solidFill>
                  <a:schemeClr val="tx1"/>
                </a:solidFill>
                <a:latin typeface="Times New Roman" pitchFamily="18" charset="0"/>
              </a:defRPr>
            </a:lvl4pPr>
            <a:lvl5pPr>
              <a:tabLst>
                <a:tab pos="5581650" algn="r"/>
              </a:tabLst>
              <a:defRPr sz="2400">
                <a:solidFill>
                  <a:schemeClr val="tx1"/>
                </a:solidFill>
                <a:latin typeface="Times New Roman" pitchFamily="18" charset="0"/>
              </a:defRPr>
            </a:lvl5pPr>
            <a:lvl6pPr eaLnBrk="0" fontAlgn="base" hangingPunct="0">
              <a:spcBef>
                <a:spcPct val="0"/>
              </a:spcBef>
              <a:spcAft>
                <a:spcPct val="0"/>
              </a:spcAft>
              <a:tabLst>
                <a:tab pos="5581650" algn="r"/>
              </a:tabLst>
              <a:defRPr sz="2400">
                <a:solidFill>
                  <a:schemeClr val="tx1"/>
                </a:solidFill>
                <a:latin typeface="Times New Roman" pitchFamily="18" charset="0"/>
              </a:defRPr>
            </a:lvl6pPr>
            <a:lvl7pPr eaLnBrk="0" fontAlgn="base" hangingPunct="0">
              <a:spcBef>
                <a:spcPct val="0"/>
              </a:spcBef>
              <a:spcAft>
                <a:spcPct val="0"/>
              </a:spcAft>
              <a:tabLst>
                <a:tab pos="5581650" algn="r"/>
              </a:tabLst>
              <a:defRPr sz="2400">
                <a:solidFill>
                  <a:schemeClr val="tx1"/>
                </a:solidFill>
                <a:latin typeface="Times New Roman" pitchFamily="18" charset="0"/>
              </a:defRPr>
            </a:lvl7pPr>
            <a:lvl8pPr eaLnBrk="0" fontAlgn="base" hangingPunct="0">
              <a:spcBef>
                <a:spcPct val="0"/>
              </a:spcBef>
              <a:spcAft>
                <a:spcPct val="0"/>
              </a:spcAft>
              <a:tabLst>
                <a:tab pos="5581650" algn="r"/>
              </a:tabLst>
              <a:defRPr sz="2400">
                <a:solidFill>
                  <a:schemeClr val="tx1"/>
                </a:solidFill>
                <a:latin typeface="Times New Roman" pitchFamily="18" charset="0"/>
              </a:defRPr>
            </a:lvl8pPr>
            <a:lvl9pPr eaLnBrk="0" fontAlgn="base" hangingPunct="0">
              <a:spcBef>
                <a:spcPct val="0"/>
              </a:spcBef>
              <a:spcAft>
                <a:spcPct val="0"/>
              </a:spcAft>
              <a:tabLst>
                <a:tab pos="5581650" algn="r"/>
              </a:tabLst>
              <a:defRPr sz="2400">
                <a:solidFill>
                  <a:schemeClr val="tx1"/>
                </a:solidFill>
                <a:latin typeface="Times New Roman" pitchFamily="18" charset="0"/>
              </a:defRPr>
            </a:lvl9pPr>
          </a:lstStyle>
          <a:p>
            <a:r>
              <a:rPr lang="en-GB" altLang="zh-CN" dirty="0">
                <a:solidFill>
                  <a:srgbClr val="CC0000"/>
                </a:solidFill>
                <a:ea typeface="SimSun" pitchFamily="2" charset="-122"/>
                <a:cs typeface="Times New Roman" pitchFamily="18" charset="0"/>
                <a:sym typeface="Symbol" pitchFamily="18" charset="2"/>
              </a:rPr>
              <a:t>This is about 10</a:t>
            </a:r>
            <a:r>
              <a:rPr lang="en-GB" altLang="zh-CN" baseline="30000" dirty="0">
                <a:solidFill>
                  <a:srgbClr val="CC0000"/>
                </a:solidFill>
                <a:ea typeface="SimSun" pitchFamily="2" charset="-122"/>
                <a:cs typeface="Times New Roman" pitchFamily="18" charset="0"/>
                <a:sym typeface="Symbol" pitchFamily="18" charset="2"/>
              </a:rPr>
              <a:t>9</a:t>
            </a:r>
            <a:r>
              <a:rPr lang="en-GB" altLang="zh-CN" dirty="0">
                <a:solidFill>
                  <a:srgbClr val="CC0000"/>
                </a:solidFill>
                <a:ea typeface="SimSun" pitchFamily="2" charset="-122"/>
                <a:cs typeface="Times New Roman" pitchFamily="18" charset="0"/>
                <a:sym typeface="Symbol" pitchFamily="18" charset="2"/>
              </a:rPr>
              <a:t> times higher than the thermal pressure </a:t>
            </a:r>
            <a:r>
              <a:rPr lang="en-GB" altLang="zh-CN" dirty="0" smtClean="0">
                <a:solidFill>
                  <a:srgbClr val="CC0000"/>
                </a:solidFill>
                <a:ea typeface="SimSun" pitchFamily="2" charset="-122"/>
                <a:cs typeface="Times New Roman" pitchFamily="18" charset="0"/>
                <a:sym typeface="Symbol" pitchFamily="18" charset="2"/>
              </a:rPr>
              <a:t>in a so called Q-machine </a:t>
            </a:r>
            <a:r>
              <a:rPr lang="en-GB" altLang="zh-CN" dirty="0">
                <a:solidFill>
                  <a:srgbClr val="CC0000"/>
                </a:solidFill>
                <a:ea typeface="SimSun" pitchFamily="2" charset="-122"/>
                <a:cs typeface="Times New Roman" pitchFamily="18" charset="0"/>
                <a:sym typeface="Symbol" pitchFamily="18" charset="2"/>
              </a:rPr>
              <a:t>plasma. </a:t>
            </a:r>
            <a:endParaRPr lang="de-DE" altLang="zh-CN" dirty="0">
              <a:solidFill>
                <a:srgbClr val="CC0000"/>
              </a:solidFill>
              <a:ea typeface="SimSun" pitchFamily="2" charset="-122"/>
              <a:cs typeface="Times New Roman" pitchFamily="18" charset="0"/>
              <a:sym typeface="Symbol" pitchFamily="18" charset="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720CC19A-C8D6-442C-BD24-FD772CF63452}"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23</a:t>
            </a:fld>
            <a:endParaRPr lang="de-DE" altLang="de-DE"/>
          </a:p>
        </p:txBody>
      </p:sp>
      <p:sp>
        <p:nvSpPr>
          <p:cNvPr id="202754"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5/1</a:t>
            </a:r>
            <a:endParaRPr lang="en-GB" altLang="de-DE" sz="3200" b="1" dirty="0">
              <a:solidFill>
                <a:schemeClr val="bg1"/>
              </a:solidFill>
            </a:endParaRPr>
          </a:p>
        </p:txBody>
      </p:sp>
      <p:sp>
        <p:nvSpPr>
          <p:cNvPr id="202755" name="Text Box 3"/>
          <p:cNvSpPr txBox="1">
            <a:spLocks noChangeArrowheads="1"/>
          </p:cNvSpPr>
          <p:nvPr/>
        </p:nvSpPr>
        <p:spPr bwMode="auto">
          <a:xfrm>
            <a:off x="242887" y="881063"/>
            <a:ext cx="86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spcBef>
                <a:spcPct val="50000"/>
              </a:spcBef>
            </a:pPr>
            <a:r>
              <a:rPr lang="en-GB" altLang="de-DE" b="1" dirty="0">
                <a:solidFill>
                  <a:srgbClr val="000099"/>
                </a:solidFill>
                <a:cs typeface="Times New Roman" pitchFamily="18" charset="0"/>
              </a:rPr>
              <a:t>Linear confinement </a:t>
            </a:r>
            <a:r>
              <a:rPr lang="en-GB" altLang="de-DE" b="1" dirty="0" smtClean="0">
                <a:solidFill>
                  <a:srgbClr val="000099"/>
                </a:solidFill>
                <a:cs typeface="Times New Roman" pitchFamily="18" charset="0"/>
              </a:rPr>
              <a:t>schemes (1)</a:t>
            </a:r>
            <a:r>
              <a:rPr lang="en-GB" altLang="de-DE" b="1" dirty="0" smtClean="0">
                <a:solidFill>
                  <a:srgbClr val="000099"/>
                </a:solidFill>
              </a:rPr>
              <a:t>: Pinch machines</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1" name="Rectangle 17"/>
          <p:cNvSpPr>
            <a:spLocks noChangeArrowheads="1"/>
          </p:cNvSpPr>
          <p:nvPr/>
        </p:nvSpPr>
        <p:spPr bwMode="auto">
          <a:xfrm>
            <a:off x="245630" y="1536841"/>
            <a:ext cx="8640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dirty="0" smtClean="0">
                <a:solidFill>
                  <a:srgbClr val="CC0000"/>
                </a:solidFill>
                <a:ea typeface="SimSun" pitchFamily="2" charset="-122"/>
                <a:cs typeface="Times New Roman" pitchFamily="18" charset="0"/>
              </a:rPr>
              <a:t>If a current through a plasma is so strong that its magnetic field is not negligible, the pinch effect leads to a compression of the plasma:</a:t>
            </a:r>
            <a:endParaRPr lang="de-DE" altLang="zh-CN" dirty="0">
              <a:solidFill>
                <a:srgbClr val="CC0000"/>
              </a:solidFill>
              <a:ea typeface="SimSun" pitchFamily="2" charset="-122"/>
              <a:cs typeface="Times New Roman" pitchFamily="18" charset="0"/>
            </a:endParaRPr>
          </a:p>
        </p:txBody>
      </p:sp>
      <p:grpSp>
        <p:nvGrpSpPr>
          <p:cNvPr id="25" name="Gruppieren 24"/>
          <p:cNvGrpSpPr>
            <a:grpSpLocks noChangeAspect="1"/>
          </p:cNvGrpSpPr>
          <p:nvPr/>
        </p:nvGrpSpPr>
        <p:grpSpPr>
          <a:xfrm>
            <a:off x="347472" y="2548486"/>
            <a:ext cx="8531416" cy="3567225"/>
            <a:chOff x="0" y="0"/>
            <a:chExt cx="5929044" cy="2503378"/>
          </a:xfrm>
        </p:grpSpPr>
        <p:grpSp>
          <p:nvGrpSpPr>
            <p:cNvPr id="26" name="Gruppieren 25"/>
            <p:cNvGrpSpPr/>
            <p:nvPr/>
          </p:nvGrpSpPr>
          <p:grpSpPr>
            <a:xfrm>
              <a:off x="0" y="0"/>
              <a:ext cx="3600000" cy="2503378"/>
              <a:chOff x="0" y="0"/>
              <a:chExt cx="3599815" cy="2503354"/>
            </a:xfrm>
          </p:grpSpPr>
          <p:pic>
            <p:nvPicPr>
              <p:cNvPr id="28" name="Grafik 27"/>
              <p:cNvPicPr>
                <a:picLocks noChangeAspect="1"/>
              </p:cNvPicPr>
              <p:nvPr/>
            </p:nvPicPr>
            <p:blipFill rotWithShape="1">
              <a:blip r:embed="rId3">
                <a:extLst>
                  <a:ext uri="{28A0092B-C50C-407E-A947-70E740481C1C}">
                    <a14:useLocalDpi xmlns:a14="http://schemas.microsoft.com/office/drawing/2010/main" val="0"/>
                  </a:ext>
                </a:extLst>
              </a:blip>
              <a:srcRect l="28681" t="21559" r="29836" b="31218"/>
              <a:stretch/>
            </p:blipFill>
            <p:spPr bwMode="auto">
              <a:xfrm>
                <a:off x="0" y="0"/>
                <a:ext cx="3598985" cy="2309446"/>
              </a:xfrm>
              <a:prstGeom prst="rect">
                <a:avLst/>
              </a:prstGeom>
              <a:ln>
                <a:noFill/>
              </a:ln>
              <a:extLst>
                <a:ext uri="{53640926-AAD7-44D8-BBD7-CCE9431645EC}">
                  <a14:shadowObscured xmlns:a14="http://schemas.microsoft.com/office/drawing/2010/main"/>
                </a:ext>
              </a:extLst>
            </p:spPr>
          </p:pic>
          <p:sp>
            <p:nvSpPr>
              <p:cNvPr id="29" name="Textfeld 11"/>
              <p:cNvSpPr txBox="1"/>
              <p:nvPr/>
            </p:nvSpPr>
            <p:spPr>
              <a:xfrm>
                <a:off x="0" y="2308966"/>
                <a:ext cx="3599815" cy="1943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spAutoFit/>
              </a:bodyPr>
              <a:lstStyle/>
              <a:p>
                <a:pPr marL="540385" algn="just">
                  <a:spcAft>
                    <a:spcPts val="600"/>
                  </a:spcAft>
                </a:pPr>
                <a:r>
                  <a:rPr lang="en-GB" sz="1800" b="1" dirty="0">
                    <a:effectLst/>
                    <a:latin typeface="Times New Roman"/>
                    <a:ea typeface="MS Mincho"/>
                  </a:rPr>
                  <a:t>(a)	</a:t>
                </a:r>
                <a:r>
                  <a:rPr lang="en-GB" sz="1800" b="1" dirty="0" smtClean="0">
                    <a:effectLst/>
                    <a:latin typeface="Times New Roman"/>
                    <a:ea typeface="MS Mincho"/>
                  </a:rPr>
                  <a:t>			(</a:t>
                </a:r>
                <a:r>
                  <a:rPr lang="en-GB" sz="1800" b="1" dirty="0">
                    <a:effectLst/>
                    <a:latin typeface="Times New Roman"/>
                    <a:ea typeface="MS Mincho"/>
                  </a:rPr>
                  <a:t>b)</a:t>
                </a:r>
                <a:endParaRPr lang="de-AT" sz="1800" dirty="0">
                  <a:effectLst/>
                  <a:latin typeface="Times New Roman"/>
                  <a:ea typeface="MS Mincho"/>
                </a:endParaRPr>
              </a:p>
            </p:txBody>
          </p:sp>
        </p:grpSp>
        <p:sp>
          <p:nvSpPr>
            <p:cNvPr id="27" name="Textfeld 13"/>
            <p:cNvSpPr txBox="1"/>
            <p:nvPr/>
          </p:nvSpPr>
          <p:spPr>
            <a:xfrm>
              <a:off x="3700757" y="116340"/>
              <a:ext cx="2228287" cy="223548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spAutoFit/>
            </a:bodyPr>
            <a:lstStyle/>
            <a:p>
              <a:pPr>
                <a:spcAft>
                  <a:spcPts val="600"/>
                </a:spcAft>
              </a:pPr>
              <a:r>
                <a:rPr lang="en-GB" sz="1700" dirty="0" smtClean="0">
                  <a:solidFill>
                    <a:srgbClr val="C00000"/>
                  </a:solidFill>
                  <a:effectLst/>
                  <a:latin typeface="Times New Roman"/>
                  <a:ea typeface="MS Mincho"/>
                </a:rPr>
                <a:t>The </a:t>
              </a:r>
              <a:r>
                <a:rPr lang="en-GB" sz="1700" dirty="0">
                  <a:solidFill>
                    <a:srgbClr val="C00000"/>
                  </a:solidFill>
                  <a:effectLst/>
                  <a:latin typeface="Times New Roman"/>
                  <a:ea typeface="MS Mincho"/>
                </a:rPr>
                <a:t>two possible forms of cylindrical pinches: </a:t>
              </a:r>
              <a:endParaRPr lang="en-GB" sz="1700" dirty="0" smtClean="0">
                <a:solidFill>
                  <a:srgbClr val="C00000"/>
                </a:solidFill>
                <a:effectLst/>
                <a:latin typeface="Times New Roman"/>
                <a:ea typeface="MS Mincho"/>
              </a:endParaRPr>
            </a:p>
            <a:p>
              <a:pPr marL="342900" indent="-342900">
                <a:spcAft>
                  <a:spcPts val="600"/>
                </a:spcAft>
                <a:buAutoNum type="alphaLcParenBoth"/>
              </a:pPr>
              <a:r>
                <a:rPr lang="en-GB" sz="1700" dirty="0" smtClean="0">
                  <a:solidFill>
                    <a:srgbClr val="C00000"/>
                  </a:solidFill>
                  <a:effectLst/>
                  <a:latin typeface="Times New Roman"/>
                  <a:ea typeface="MS Mincho"/>
                </a:rPr>
                <a:t>the </a:t>
              </a:r>
              <a:r>
                <a:rPr lang="en-GB" sz="1700" dirty="0">
                  <a:solidFill>
                    <a:srgbClr val="C00000"/>
                  </a:solidFill>
                  <a:effectLst/>
                  <a:latin typeface="Times New Roman"/>
                  <a:ea typeface="MS Mincho"/>
                </a:rPr>
                <a:t>z-pinch, </a:t>
              </a:r>
              <a:endParaRPr lang="en-GB" sz="1700" dirty="0" smtClean="0">
                <a:solidFill>
                  <a:srgbClr val="C00000"/>
                </a:solidFill>
                <a:effectLst/>
                <a:latin typeface="Times New Roman"/>
                <a:ea typeface="MS Mincho"/>
              </a:endParaRPr>
            </a:p>
            <a:p>
              <a:pPr marL="342900" indent="-342900">
                <a:spcAft>
                  <a:spcPts val="600"/>
                </a:spcAft>
                <a:buAutoNum type="alphaLcParenBoth"/>
              </a:pPr>
              <a:r>
                <a:rPr lang="en-GB" sz="1700" dirty="0" smtClean="0">
                  <a:solidFill>
                    <a:srgbClr val="C00000"/>
                  </a:solidFill>
                  <a:effectLst/>
                  <a:latin typeface="Times New Roman"/>
                  <a:ea typeface="MS Mincho"/>
                </a:rPr>
                <a:t>(</a:t>
              </a:r>
              <a:r>
                <a:rPr lang="en-GB" sz="1700" dirty="0">
                  <a:solidFill>
                    <a:srgbClr val="C00000"/>
                  </a:solidFill>
                  <a:effectLst/>
                  <a:latin typeface="Times New Roman"/>
                  <a:ea typeface="MS Mincho"/>
                </a:rPr>
                <a:t>b) the </a:t>
              </a:r>
              <a:r>
                <a:rPr lang="en-GB" sz="1700" dirty="0">
                  <a:solidFill>
                    <a:srgbClr val="C00000"/>
                  </a:solidFill>
                  <a:effectLst/>
                  <a:latin typeface="Times New Roman"/>
                  <a:ea typeface="MS Mincho"/>
                  <a:sym typeface="Symbol"/>
                </a:rPr>
                <a:t></a:t>
              </a:r>
              <a:r>
                <a:rPr lang="en-GB" sz="1700" dirty="0">
                  <a:solidFill>
                    <a:srgbClr val="C00000"/>
                  </a:solidFill>
                  <a:effectLst/>
                  <a:latin typeface="Times New Roman"/>
                  <a:ea typeface="MS Mincho"/>
                </a:rPr>
                <a:t>-pinch </a:t>
              </a:r>
              <a:endParaRPr lang="en-GB" sz="1700" dirty="0" smtClean="0">
                <a:solidFill>
                  <a:srgbClr val="C00000"/>
                </a:solidFill>
                <a:latin typeface="Times New Roman"/>
                <a:ea typeface="MS Mincho"/>
              </a:endParaRPr>
            </a:p>
            <a:p>
              <a:pPr>
                <a:spcAft>
                  <a:spcPts val="600"/>
                </a:spcAft>
              </a:pPr>
              <a:r>
                <a:rPr lang="en-GB" sz="1700" dirty="0" smtClean="0">
                  <a:solidFill>
                    <a:srgbClr val="C00000"/>
                  </a:solidFill>
                  <a:effectLst/>
                  <a:latin typeface="Times New Roman"/>
                  <a:ea typeface="MS Mincho"/>
                </a:rPr>
                <a:t>From </a:t>
              </a:r>
              <a:r>
                <a:rPr lang="en-GB" sz="1700" dirty="0">
                  <a:solidFill>
                    <a:srgbClr val="C00000"/>
                  </a:solidFill>
                  <a:effectLst/>
                  <a:latin typeface="Times New Roman"/>
                  <a:ea typeface="MS Mincho"/>
                </a:rPr>
                <a:t>M. Reinhart, Master Thesis [in German], Faculty for Physics and Astronomy, </a:t>
              </a:r>
              <a:r>
                <a:rPr lang="en-GB" sz="1700" dirty="0" smtClean="0">
                  <a:solidFill>
                    <a:srgbClr val="C00000"/>
                  </a:solidFill>
                  <a:effectLst/>
                  <a:latin typeface="Times New Roman"/>
                  <a:ea typeface="MS Mincho"/>
                </a:rPr>
                <a:t>Ruhr-University </a:t>
              </a:r>
              <a:r>
                <a:rPr lang="en-GB" sz="1700" dirty="0">
                  <a:solidFill>
                    <a:srgbClr val="C00000"/>
                  </a:solidFill>
                  <a:effectLst/>
                  <a:latin typeface="Times New Roman"/>
                  <a:ea typeface="MS Mincho"/>
                </a:rPr>
                <a:t>Bochum, Germany, 2011; </a:t>
              </a:r>
              <a:endParaRPr lang="en-GB" sz="1700" dirty="0">
                <a:solidFill>
                  <a:srgbClr val="C00000"/>
                </a:solidFill>
                <a:latin typeface="Times New Roman"/>
                <a:ea typeface="MS Mincho"/>
              </a:endParaRPr>
            </a:p>
            <a:p>
              <a:pPr>
                <a:spcAft>
                  <a:spcPts val="600"/>
                </a:spcAft>
              </a:pPr>
              <a:r>
                <a:rPr lang="de-AT" sz="1700" u="sng" dirty="0" smtClean="0">
                  <a:solidFill>
                    <a:schemeClr val="accent2"/>
                  </a:solidFill>
                  <a:effectLst/>
                  <a:latin typeface="Times New Roman"/>
                  <a:ea typeface="MS Mincho"/>
                </a:rPr>
                <a:t>http</a:t>
              </a:r>
              <a:r>
                <a:rPr lang="de-AT" sz="1700" u="sng" dirty="0">
                  <a:solidFill>
                    <a:schemeClr val="accent2"/>
                  </a:solidFill>
                  <a:effectLst/>
                  <a:latin typeface="Times New Roman"/>
                  <a:ea typeface="MS Mincho"/>
                </a:rPr>
                <a:t>://www.ep5.ruhr-uni-bochum.de/ag/publikationen/master_pdf/dipl_reinhart.pdf</a:t>
              </a:r>
              <a:r>
                <a:rPr lang="en-GB" sz="1700" i="1" dirty="0">
                  <a:solidFill>
                    <a:schemeClr val="accent2"/>
                  </a:solidFill>
                  <a:effectLst/>
                  <a:latin typeface="Times New Roman"/>
                  <a:ea typeface="MS Mincho"/>
                </a:rPr>
                <a:t>).</a:t>
              </a:r>
              <a:endParaRPr lang="de-AT" sz="1700" dirty="0">
                <a:solidFill>
                  <a:schemeClr val="accent2"/>
                </a:solidFill>
                <a:effectLst/>
                <a:latin typeface="Times New Roman"/>
                <a:ea typeface="MS Mincho"/>
              </a:endParaRPr>
            </a:p>
          </p:txBody>
        </p:sp>
      </p:grpSp>
    </p:spTree>
    <p:extLst>
      <p:ext uri="{BB962C8B-B14F-4D97-AF65-F5344CB8AC3E}">
        <p14:creationId xmlns:p14="http://schemas.microsoft.com/office/powerpoint/2010/main" val="19432594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065E6218-8F24-47C7-8A94-295589969745}"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24</a:t>
            </a:fld>
            <a:endParaRPr lang="de-DE" altLang="de-DE"/>
          </a:p>
        </p:txBody>
      </p:sp>
      <p:sp>
        <p:nvSpPr>
          <p:cNvPr id="202754" name="Text Box 2"/>
          <p:cNvSpPr txBox="1">
            <a:spLocks noChangeArrowheads="1"/>
          </p:cNvSpPr>
          <p:nvPr/>
        </p:nvSpPr>
        <p:spPr bwMode="auto">
          <a:xfrm>
            <a:off x="254000" y="144000"/>
            <a:ext cx="8640000"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5/2</a:t>
            </a:r>
            <a:endParaRPr lang="en-GB" altLang="de-DE" sz="3200" b="1" dirty="0">
              <a:solidFill>
                <a:schemeClr val="bg1"/>
              </a:solidFill>
            </a:endParaRPr>
          </a:p>
        </p:txBody>
      </p:sp>
      <p:sp>
        <p:nvSpPr>
          <p:cNvPr id="202755" name="Text Box 3"/>
          <p:cNvSpPr txBox="1">
            <a:spLocks noChangeArrowheads="1"/>
          </p:cNvSpPr>
          <p:nvPr/>
        </p:nvSpPr>
        <p:spPr bwMode="auto">
          <a:xfrm>
            <a:off x="255589" y="931863"/>
            <a:ext cx="283862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cs typeface="Times New Roman" pitchFamily="18" charset="0"/>
              </a:rPr>
              <a:t>Linear confinement </a:t>
            </a:r>
            <a:r>
              <a:rPr lang="en-GB" altLang="de-DE" b="1" dirty="0" smtClean="0">
                <a:solidFill>
                  <a:srgbClr val="000099"/>
                </a:solidFill>
                <a:cs typeface="Times New Roman" pitchFamily="18" charset="0"/>
              </a:rPr>
              <a:t>schemes (2)</a:t>
            </a:r>
            <a:r>
              <a:rPr lang="en-GB" altLang="de-DE" b="1" dirty="0" smtClean="0">
                <a:solidFill>
                  <a:srgbClr val="000099"/>
                </a:solidFill>
              </a:rPr>
              <a:t>: Pinch machines</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1" name="Rectangle 17"/>
          <p:cNvSpPr>
            <a:spLocks noChangeArrowheads="1"/>
          </p:cNvSpPr>
          <p:nvPr/>
        </p:nvSpPr>
        <p:spPr bwMode="auto">
          <a:xfrm>
            <a:off x="248512" y="2419285"/>
            <a:ext cx="2885807" cy="2785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a:spcAft>
                <a:spcPts val="600"/>
              </a:spcAft>
            </a:pPr>
            <a:r>
              <a:rPr lang="en-GB" altLang="zh-CN" sz="2200" dirty="0" smtClean="0">
                <a:solidFill>
                  <a:srgbClr val="CC0000"/>
                </a:solidFill>
                <a:ea typeface="SimSun" pitchFamily="2" charset="-122"/>
                <a:cs typeface="Times New Roman" pitchFamily="18" charset="0"/>
              </a:rPr>
              <a:t>How to produce such a strong current in a plasma?</a:t>
            </a:r>
          </a:p>
          <a:p>
            <a:pPr>
              <a:spcAft>
                <a:spcPts val="600"/>
              </a:spcAft>
            </a:pPr>
            <a:r>
              <a:rPr lang="en-GB" altLang="zh-CN" sz="2200" dirty="0" smtClean="0">
                <a:solidFill>
                  <a:srgbClr val="CC0000"/>
                </a:solidFill>
                <a:ea typeface="SimSun" pitchFamily="2" charset="-122"/>
                <a:cs typeface="Times New Roman" pitchFamily="18" charset="0"/>
              </a:rPr>
              <a:t>While a </a:t>
            </a:r>
            <a:r>
              <a:rPr lang="en-GB" altLang="zh-CN" sz="2200" i="1" dirty="0" smtClean="0">
                <a:solidFill>
                  <a:srgbClr val="CC0000"/>
                </a:solidFill>
                <a:ea typeface="SimSun" pitchFamily="2" charset="-122"/>
                <a:cs typeface="Times New Roman" pitchFamily="18" charset="0"/>
              </a:rPr>
              <a:t>z</a:t>
            </a:r>
            <a:r>
              <a:rPr lang="en-GB" altLang="zh-CN" sz="2200" dirty="0" smtClean="0">
                <a:solidFill>
                  <a:srgbClr val="CC0000"/>
                </a:solidFill>
                <a:ea typeface="SimSun" pitchFamily="2" charset="-122"/>
                <a:cs typeface="Times New Roman" pitchFamily="18" charset="0"/>
              </a:rPr>
              <a:t>-pinch can in principle run stationary, the azimuthal current a </a:t>
            </a:r>
            <a:r>
              <a:rPr lang="en-GB" altLang="zh-CN" sz="2200" dirty="0" smtClean="0">
                <a:solidFill>
                  <a:srgbClr val="CC0000"/>
                </a:solidFill>
                <a:ea typeface="SimSun" pitchFamily="2" charset="-122"/>
                <a:cs typeface="Times New Roman" pitchFamily="18" charset="0"/>
                <a:sym typeface="Symbol"/>
              </a:rPr>
              <a:t>-pinch can only be produced by induction.</a:t>
            </a:r>
            <a:endParaRPr lang="de-DE" altLang="zh-CN" sz="2200" dirty="0">
              <a:solidFill>
                <a:srgbClr val="CC0000"/>
              </a:solidFill>
              <a:ea typeface="SimSun" pitchFamily="2" charset="-122"/>
              <a:cs typeface="Times New Roman" pitchFamily="18" charset="0"/>
            </a:endParaRPr>
          </a:p>
        </p:txBody>
      </p:sp>
      <p:pic>
        <p:nvPicPr>
          <p:cNvPr id="22" name="Bild 1" descr="CapBdIIAbb1&amp;2"/>
          <p:cNvPicPr>
            <a:picLocks noChangeAspect="1"/>
          </p:cNvPicPr>
          <p:nvPr/>
        </p:nvPicPr>
        <p:blipFill>
          <a:blip r:embed="rId3">
            <a:extLst>
              <a:ext uri="{28A0092B-C50C-407E-A947-70E740481C1C}">
                <a14:useLocalDpi xmlns:a14="http://schemas.microsoft.com/office/drawing/2010/main" val="0"/>
              </a:ext>
            </a:extLst>
          </a:blip>
          <a:srcRect l="3159" r="4317" b="1152"/>
          <a:stretch>
            <a:fillRect/>
          </a:stretch>
        </p:blipFill>
        <p:spPr bwMode="auto">
          <a:xfrm>
            <a:off x="3272011" y="1093558"/>
            <a:ext cx="5603490" cy="5450459"/>
          </a:xfrm>
          <a:prstGeom prst="rect">
            <a:avLst/>
          </a:prstGeom>
          <a:noFill/>
          <a:ln>
            <a:noFill/>
          </a:ln>
        </p:spPr>
      </p:pic>
    </p:spTree>
    <p:extLst>
      <p:ext uri="{BB962C8B-B14F-4D97-AF65-F5344CB8AC3E}">
        <p14:creationId xmlns:p14="http://schemas.microsoft.com/office/powerpoint/2010/main" val="19560487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4172F295-7C3B-41E9-AA71-9D0B5664F901}"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25</a:t>
            </a:fld>
            <a:endParaRPr lang="de-DE" altLang="de-DE"/>
          </a:p>
        </p:txBody>
      </p:sp>
      <p:sp>
        <p:nvSpPr>
          <p:cNvPr id="202754"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5/3</a:t>
            </a:r>
            <a:endParaRPr lang="en-GB" altLang="de-DE" sz="3200" b="1" dirty="0">
              <a:solidFill>
                <a:schemeClr val="bg1"/>
              </a:solidFill>
            </a:endParaRPr>
          </a:p>
        </p:txBody>
      </p:sp>
      <p:sp>
        <p:nvSpPr>
          <p:cNvPr id="202755" name="Text Box 3"/>
          <p:cNvSpPr txBox="1">
            <a:spLocks noChangeArrowheads="1"/>
          </p:cNvSpPr>
          <p:nvPr/>
        </p:nvSpPr>
        <p:spPr bwMode="auto">
          <a:xfrm>
            <a:off x="268289" y="999039"/>
            <a:ext cx="35657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b="1" dirty="0" err="1" smtClean="0">
                <a:solidFill>
                  <a:srgbClr val="000099"/>
                </a:solidFill>
                <a:cs typeface="Times New Roman" pitchFamily="18" charset="0"/>
              </a:rPr>
              <a:t>Torodial</a:t>
            </a:r>
            <a:r>
              <a:rPr lang="en-GB" altLang="de-DE" b="1" dirty="0" smtClean="0">
                <a:solidFill>
                  <a:srgbClr val="000099"/>
                </a:solidFill>
                <a:cs typeface="Times New Roman" pitchFamily="18" charset="0"/>
              </a:rPr>
              <a:t> p</a:t>
            </a:r>
            <a:r>
              <a:rPr lang="en-GB" altLang="de-DE" b="1" dirty="0" smtClean="0">
                <a:solidFill>
                  <a:srgbClr val="000099"/>
                </a:solidFill>
              </a:rPr>
              <a:t>inch machines:</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1" name="Rectangle 17"/>
          <p:cNvSpPr>
            <a:spLocks noChangeArrowheads="1"/>
          </p:cNvSpPr>
          <p:nvPr/>
        </p:nvSpPr>
        <p:spPr bwMode="auto">
          <a:xfrm>
            <a:off x="4203700" y="1027629"/>
            <a:ext cx="4687888"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a:spcAft>
                <a:spcPts val="600"/>
              </a:spcAft>
            </a:pPr>
            <a:r>
              <a:rPr lang="en-GB" altLang="zh-CN" sz="2200" dirty="0" smtClean="0">
                <a:solidFill>
                  <a:srgbClr val="CC0000"/>
                </a:solidFill>
                <a:ea typeface="SimSun" pitchFamily="2" charset="-122"/>
                <a:cs typeface="Times New Roman" pitchFamily="18" charset="0"/>
              </a:rPr>
              <a:t>The same principle of plasma pinches can also be designed for toroidal devices</a:t>
            </a:r>
            <a:endParaRPr lang="de-DE" altLang="zh-CN" sz="2200" dirty="0">
              <a:solidFill>
                <a:srgbClr val="CC0000"/>
              </a:solidFill>
              <a:ea typeface="SimSun" pitchFamily="2" charset="-122"/>
              <a:cs typeface="Times New Roman" pitchFamily="18" charset="0"/>
            </a:endParaRPr>
          </a:p>
        </p:txBody>
      </p:sp>
      <p:pic>
        <p:nvPicPr>
          <p:cNvPr id="16" name="Bild 21" descr="CapBdIIAbb3&amp;4"/>
          <p:cNvPicPr>
            <a:picLocks noChangeAspect="1"/>
          </p:cNvPicPr>
          <p:nvPr/>
        </p:nvPicPr>
        <p:blipFill>
          <a:blip r:embed="rId3">
            <a:extLst>
              <a:ext uri="{28A0092B-C50C-407E-A947-70E740481C1C}">
                <a14:useLocalDpi xmlns:a14="http://schemas.microsoft.com/office/drawing/2010/main" val="0"/>
              </a:ext>
            </a:extLst>
          </a:blip>
          <a:srcRect l="1482" t="5257" r="3175" b="6483"/>
          <a:stretch>
            <a:fillRect/>
          </a:stretch>
        </p:blipFill>
        <p:spPr bwMode="auto">
          <a:xfrm>
            <a:off x="663715" y="1841500"/>
            <a:ext cx="7841458" cy="4392950"/>
          </a:xfrm>
          <a:prstGeom prst="rect">
            <a:avLst/>
          </a:prstGeom>
          <a:noFill/>
          <a:ln>
            <a:noFill/>
          </a:ln>
        </p:spPr>
      </p:pic>
      <p:sp>
        <p:nvSpPr>
          <p:cNvPr id="17" name="Rectangle 17"/>
          <p:cNvSpPr>
            <a:spLocks noChangeArrowheads="1"/>
          </p:cNvSpPr>
          <p:nvPr/>
        </p:nvSpPr>
        <p:spPr bwMode="auto">
          <a:xfrm>
            <a:off x="254000" y="5612984"/>
            <a:ext cx="3733800"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a:spcAft>
                <a:spcPts val="600"/>
              </a:spcAft>
            </a:pPr>
            <a:r>
              <a:rPr lang="en-GB" altLang="zh-CN" sz="2200" dirty="0" smtClean="0">
                <a:solidFill>
                  <a:srgbClr val="CC0000"/>
                </a:solidFill>
                <a:ea typeface="SimSun" pitchFamily="2" charset="-122"/>
                <a:cs typeface="Times New Roman" pitchFamily="18" charset="0"/>
              </a:rPr>
              <a:t>A tokamak is in principle a </a:t>
            </a:r>
            <a:r>
              <a:rPr lang="en-GB" altLang="zh-CN" sz="2200" dirty="0" err="1" smtClean="0">
                <a:solidFill>
                  <a:srgbClr val="CC0000"/>
                </a:solidFill>
                <a:ea typeface="SimSun" pitchFamily="2" charset="-122"/>
                <a:cs typeface="Times New Roman" pitchFamily="18" charset="0"/>
              </a:rPr>
              <a:t>toroi</a:t>
            </a:r>
            <a:r>
              <a:rPr lang="en-GB" altLang="zh-CN" sz="2200" dirty="0" smtClean="0">
                <a:solidFill>
                  <a:srgbClr val="CC0000"/>
                </a:solidFill>
                <a:ea typeface="SimSun" pitchFamily="2" charset="-122"/>
                <a:cs typeface="Times New Roman" pitchFamily="18" charset="0"/>
              </a:rPr>
              <a:t>-dal </a:t>
            </a:r>
            <a:r>
              <a:rPr lang="en-GB" altLang="zh-CN" sz="2200" i="1" dirty="0" smtClean="0">
                <a:solidFill>
                  <a:srgbClr val="CC0000"/>
                </a:solidFill>
                <a:ea typeface="SimSun" pitchFamily="2" charset="-122"/>
                <a:cs typeface="Times New Roman" pitchFamily="18" charset="0"/>
              </a:rPr>
              <a:t>z</a:t>
            </a:r>
            <a:r>
              <a:rPr lang="en-GB" altLang="zh-CN" sz="2200" dirty="0" smtClean="0">
                <a:solidFill>
                  <a:srgbClr val="CC0000"/>
                </a:solidFill>
                <a:ea typeface="SimSun" pitchFamily="2" charset="-122"/>
                <a:cs typeface="Times New Roman" pitchFamily="18" charset="0"/>
              </a:rPr>
              <a:t>-pinch</a:t>
            </a:r>
            <a:endParaRPr lang="de-DE" altLang="zh-CN" sz="2200" dirty="0">
              <a:solidFill>
                <a:srgbClr val="CC0000"/>
              </a:solidFill>
              <a:ea typeface="SimSun" pitchFamily="2" charset="-122"/>
              <a:cs typeface="Times New Roman" pitchFamily="18" charset="0"/>
            </a:endParaRPr>
          </a:p>
        </p:txBody>
      </p:sp>
    </p:spTree>
    <p:extLst>
      <p:ext uri="{BB962C8B-B14F-4D97-AF65-F5344CB8AC3E}">
        <p14:creationId xmlns:p14="http://schemas.microsoft.com/office/powerpoint/2010/main" val="37075421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D5E5C918-F5E5-4280-8D89-81606BED7FC7}"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26</a:t>
            </a:fld>
            <a:endParaRPr lang="de-DE" altLang="de-DE"/>
          </a:p>
        </p:txBody>
      </p:sp>
      <p:sp>
        <p:nvSpPr>
          <p:cNvPr id="202754"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5/4</a:t>
            </a:r>
            <a:endParaRPr lang="en-GB" altLang="de-DE" sz="3200" b="1" dirty="0">
              <a:solidFill>
                <a:schemeClr val="bg1"/>
              </a:solidFill>
            </a:endParaRPr>
          </a:p>
        </p:txBody>
      </p:sp>
      <p:sp>
        <p:nvSpPr>
          <p:cNvPr id="202755" name="Text Box 3"/>
          <p:cNvSpPr txBox="1">
            <a:spLocks noChangeArrowheads="1"/>
          </p:cNvSpPr>
          <p:nvPr/>
        </p:nvSpPr>
        <p:spPr bwMode="auto">
          <a:xfrm>
            <a:off x="242887" y="8937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cs typeface="Times New Roman" pitchFamily="18" charset="0"/>
              </a:rPr>
              <a:t>Linear confinement </a:t>
            </a:r>
            <a:r>
              <a:rPr lang="en-GB" altLang="de-DE" b="1" dirty="0" smtClean="0">
                <a:solidFill>
                  <a:srgbClr val="000099"/>
                </a:solidFill>
                <a:cs typeface="Times New Roman" pitchFamily="18" charset="0"/>
              </a:rPr>
              <a:t>schemes (3)</a:t>
            </a:r>
            <a:r>
              <a:rPr lang="en-GB" altLang="de-DE" b="1" dirty="0" smtClean="0">
                <a:solidFill>
                  <a:srgbClr val="000099"/>
                </a:solidFill>
              </a:rPr>
              <a:t>: Pinch effect</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23" name="Grafik 22"/>
          <p:cNvPicPr>
            <a:picLocks noChangeAspect="1"/>
          </p:cNvPicPr>
          <p:nvPr/>
        </p:nvPicPr>
        <p:blipFill rotWithShape="1">
          <a:blip r:embed="rId3"/>
          <a:srcRect l="13121" t="23984" r="20905" b="54799"/>
          <a:stretch/>
        </p:blipFill>
        <p:spPr bwMode="auto">
          <a:xfrm>
            <a:off x="348082" y="1560440"/>
            <a:ext cx="8445126" cy="1342105"/>
          </a:xfrm>
          <a:prstGeom prst="rect">
            <a:avLst/>
          </a:prstGeom>
          <a:ln>
            <a:noFill/>
          </a:ln>
          <a:extLst>
            <a:ext uri="{53640926-AAD7-44D8-BBD7-CCE9431645EC}">
              <a14:shadowObscured xmlns:a14="http://schemas.microsoft.com/office/drawing/2010/main"/>
            </a:ext>
          </a:extLst>
        </p:spPr>
      </p:pic>
      <p:sp>
        <p:nvSpPr>
          <p:cNvPr id="2" name="Rechteck 1"/>
          <p:cNvSpPr/>
          <p:nvPr/>
        </p:nvSpPr>
        <p:spPr>
          <a:xfrm>
            <a:off x="236234" y="2980750"/>
            <a:ext cx="8632962" cy="3185487"/>
          </a:xfrm>
          <a:prstGeom prst="rect">
            <a:avLst/>
          </a:prstGeom>
        </p:spPr>
        <p:txBody>
          <a:bodyPr wrap="square">
            <a:spAutoFit/>
          </a:bodyPr>
          <a:lstStyle/>
          <a:p>
            <a:pPr>
              <a:spcAft>
                <a:spcPts val="600"/>
              </a:spcAft>
            </a:pPr>
            <a:r>
              <a:rPr lang="en-GB" dirty="0">
                <a:solidFill>
                  <a:srgbClr val="FF0000"/>
                </a:solidFill>
              </a:rPr>
              <a:t>First observation of the pinch effect in 1905: </a:t>
            </a:r>
            <a:endParaRPr lang="en-GB" dirty="0" smtClean="0">
              <a:solidFill>
                <a:srgbClr val="FF0000"/>
              </a:solidFill>
            </a:endParaRPr>
          </a:p>
          <a:p>
            <a:pPr>
              <a:spcAft>
                <a:spcPts val="600"/>
              </a:spcAft>
            </a:pPr>
            <a:r>
              <a:rPr lang="en-GB" dirty="0" smtClean="0">
                <a:solidFill>
                  <a:srgbClr val="FF0000"/>
                </a:solidFill>
              </a:rPr>
              <a:t>A </a:t>
            </a:r>
            <a:r>
              <a:rPr lang="en-GB" dirty="0">
                <a:solidFill>
                  <a:srgbClr val="FF0000"/>
                </a:solidFill>
              </a:rPr>
              <a:t>lightning conductor on the chimney stack of the Hartley Vale Kerosene Refinery (near Lithgow, NSW, Australia) after struck by a lightning. Later it was calculated that a current of about 200 kA was necessary to cause this deformation. </a:t>
            </a:r>
            <a:endParaRPr lang="en-GB" dirty="0" smtClean="0">
              <a:solidFill>
                <a:srgbClr val="FF0000"/>
              </a:solidFill>
            </a:endParaRPr>
          </a:p>
          <a:p>
            <a:pPr>
              <a:spcAft>
                <a:spcPts val="600"/>
              </a:spcAft>
            </a:pPr>
            <a:r>
              <a:rPr lang="en-GB" sz="2200" dirty="0" smtClean="0">
                <a:solidFill>
                  <a:srgbClr val="FF0000"/>
                </a:solidFill>
              </a:rPr>
              <a:t>From: </a:t>
            </a:r>
            <a:r>
              <a:rPr lang="en-GB" sz="2200" u="sng" dirty="0">
                <a:solidFill>
                  <a:schemeClr val="accent2"/>
                </a:solidFill>
              </a:rPr>
              <a:t>http://sydney.edu.au/science/physics/about/pinch.shtml</a:t>
            </a:r>
            <a:r>
              <a:rPr lang="en-GB" sz="2200" dirty="0">
                <a:solidFill>
                  <a:schemeClr val="accent2"/>
                </a:solidFill>
              </a:rPr>
              <a:t> </a:t>
            </a:r>
            <a:endParaRPr lang="en-GB" sz="2200" dirty="0" smtClean="0">
              <a:solidFill>
                <a:schemeClr val="accent2"/>
              </a:solidFill>
            </a:endParaRPr>
          </a:p>
          <a:p>
            <a:pPr marL="1076325" indent="-1076325">
              <a:spcAft>
                <a:spcPts val="600"/>
              </a:spcAft>
            </a:pPr>
            <a:r>
              <a:rPr lang="en-GB" sz="2200" dirty="0">
                <a:solidFill>
                  <a:srgbClr val="FF0000"/>
                </a:solidFill>
              </a:rPr>
              <a:t>See </a:t>
            </a:r>
            <a:r>
              <a:rPr lang="en-GB" sz="2200" dirty="0" smtClean="0">
                <a:solidFill>
                  <a:srgbClr val="FF0000"/>
                </a:solidFill>
              </a:rPr>
              <a:t>also:</a:t>
            </a:r>
            <a:r>
              <a:rPr lang="en-GB" sz="2200" dirty="0" smtClean="0">
                <a:solidFill>
                  <a:schemeClr val="accent2"/>
                </a:solidFill>
              </a:rPr>
              <a:t>	</a:t>
            </a:r>
            <a:r>
              <a:rPr lang="en-GB" sz="2200" u="sng" dirty="0" smtClean="0">
                <a:solidFill>
                  <a:schemeClr val="accent2"/>
                </a:solidFill>
              </a:rPr>
              <a:t>https</a:t>
            </a:r>
            <a:r>
              <a:rPr lang="en-GB" sz="2200" u="sng" dirty="0">
                <a:solidFill>
                  <a:schemeClr val="accent2"/>
                </a:solidFill>
              </a:rPr>
              <a:t>://</a:t>
            </a:r>
            <a:r>
              <a:rPr lang="en-GB" sz="2200" u="sng" dirty="0" smtClean="0">
                <a:solidFill>
                  <a:schemeClr val="accent2"/>
                </a:solidFill>
              </a:rPr>
              <a:t>www.youtube.com/watch?v=ubOTTPD1GL0</a:t>
            </a:r>
            <a:r>
              <a:rPr lang="en-GB" sz="2200" dirty="0">
                <a:solidFill>
                  <a:srgbClr val="FF0000"/>
                </a:solidFill>
              </a:rPr>
              <a:t> and</a:t>
            </a:r>
            <a:br>
              <a:rPr lang="en-GB" sz="2200" dirty="0">
                <a:solidFill>
                  <a:srgbClr val="FF0000"/>
                </a:solidFill>
              </a:rPr>
            </a:br>
            <a:r>
              <a:rPr lang="en-GB" sz="2200" u="sng" dirty="0">
                <a:solidFill>
                  <a:srgbClr val="000099"/>
                </a:solidFill>
              </a:rPr>
              <a:t>https://</a:t>
            </a:r>
            <a:r>
              <a:rPr lang="en-GB" sz="2200" u="sng" dirty="0" smtClean="0">
                <a:solidFill>
                  <a:srgbClr val="000099"/>
                </a:solidFill>
              </a:rPr>
              <a:t>www.youtube.com/watch?v=YFTH8ywXaZs </a:t>
            </a:r>
            <a:endParaRPr lang="de-AT" sz="2200" u="sng" dirty="0">
              <a:solidFill>
                <a:srgbClr val="000099"/>
              </a:solidFill>
            </a:endParaRPr>
          </a:p>
        </p:txBody>
      </p:sp>
    </p:spTree>
    <p:extLst>
      <p:ext uri="{BB962C8B-B14F-4D97-AF65-F5344CB8AC3E}">
        <p14:creationId xmlns:p14="http://schemas.microsoft.com/office/powerpoint/2010/main" val="29314661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542F1363-BD4D-462A-AE3F-2732820D231A}"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27</a:t>
            </a:fld>
            <a:endParaRPr lang="de-DE" altLang="de-DE"/>
          </a:p>
        </p:txBody>
      </p:sp>
      <p:sp>
        <p:nvSpPr>
          <p:cNvPr id="202754"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5/5</a:t>
            </a:r>
            <a:endParaRPr lang="en-GB" altLang="de-DE" sz="3200" b="1" dirty="0">
              <a:solidFill>
                <a:schemeClr val="bg1"/>
              </a:solidFill>
            </a:endParaRPr>
          </a:p>
        </p:txBody>
      </p:sp>
      <p:sp>
        <p:nvSpPr>
          <p:cNvPr id="202755" name="Text Box 3"/>
          <p:cNvSpPr txBox="1">
            <a:spLocks noChangeArrowheads="1"/>
          </p:cNvSpPr>
          <p:nvPr/>
        </p:nvSpPr>
        <p:spPr bwMode="auto">
          <a:xfrm>
            <a:off x="242887" y="893763"/>
            <a:ext cx="86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spcBef>
                <a:spcPct val="50000"/>
              </a:spcBef>
            </a:pPr>
            <a:r>
              <a:rPr lang="en-GB" altLang="de-DE" b="1" dirty="0">
                <a:solidFill>
                  <a:srgbClr val="000099"/>
                </a:solidFill>
                <a:cs typeface="Times New Roman" pitchFamily="18" charset="0"/>
              </a:rPr>
              <a:t>Linear confinement </a:t>
            </a:r>
            <a:r>
              <a:rPr lang="en-GB" altLang="de-DE" b="1" dirty="0" smtClean="0">
                <a:solidFill>
                  <a:srgbClr val="000099"/>
                </a:solidFill>
                <a:cs typeface="Times New Roman" pitchFamily="18" charset="0"/>
              </a:rPr>
              <a:t>schemes (4)</a:t>
            </a:r>
            <a:r>
              <a:rPr lang="en-GB" altLang="de-DE" b="1" dirty="0" smtClean="0">
                <a:solidFill>
                  <a:srgbClr val="000099"/>
                </a:solidFill>
              </a:rPr>
              <a:t>: Interchange instability</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pSp>
        <p:nvGrpSpPr>
          <p:cNvPr id="16" name="Gruppieren 15"/>
          <p:cNvGrpSpPr>
            <a:grpSpLocks noChangeAspect="1"/>
          </p:cNvGrpSpPr>
          <p:nvPr/>
        </p:nvGrpSpPr>
        <p:grpSpPr>
          <a:xfrm>
            <a:off x="322729" y="2633510"/>
            <a:ext cx="8484036" cy="3635439"/>
            <a:chOff x="0" y="0"/>
            <a:chExt cx="5937365" cy="2517168"/>
          </a:xfrm>
        </p:grpSpPr>
        <p:pic>
          <p:nvPicPr>
            <p:cNvPr id="17" name="Grafik 16"/>
            <p:cNvPicPr>
              <a:picLocks noChangeAspect="1"/>
            </p:cNvPicPr>
            <p:nvPr/>
          </p:nvPicPr>
          <p:blipFill rotWithShape="1">
            <a:blip r:embed="rId3" cstate="print">
              <a:extLst>
                <a:ext uri="{28A0092B-C50C-407E-A947-70E740481C1C}">
                  <a14:useLocalDpi xmlns:a14="http://schemas.microsoft.com/office/drawing/2010/main" val="0"/>
                </a:ext>
              </a:extLst>
            </a:blip>
            <a:srcRect l="33904" t="23767" r="21818" b="12919"/>
            <a:stretch/>
          </p:blipFill>
          <p:spPr bwMode="auto">
            <a:xfrm>
              <a:off x="0" y="0"/>
              <a:ext cx="3143892" cy="2517168"/>
            </a:xfrm>
            <a:prstGeom prst="rect">
              <a:avLst/>
            </a:prstGeom>
            <a:ln>
              <a:noFill/>
            </a:ln>
            <a:extLst>
              <a:ext uri="{53640926-AAD7-44D8-BBD7-CCE9431645EC}">
                <a14:shadowObscured xmlns:a14="http://schemas.microsoft.com/office/drawing/2010/main"/>
              </a:ext>
            </a:extLst>
          </p:spPr>
        </p:pic>
        <p:sp>
          <p:nvSpPr>
            <p:cNvPr id="21" name="Textfeld 15"/>
            <p:cNvSpPr txBox="1"/>
            <p:nvPr/>
          </p:nvSpPr>
          <p:spPr>
            <a:xfrm>
              <a:off x="3194535" y="71855"/>
              <a:ext cx="2742830" cy="230244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108000" numCol="1" spcCol="0" rtlCol="0" fromWordArt="0" anchor="t" anchorCtr="0" forceAA="0" compatLnSpc="1">
              <a:prstTxWarp prst="textNoShape">
                <a:avLst/>
              </a:prstTxWarp>
              <a:spAutoFit/>
            </a:bodyPr>
            <a:lstStyle/>
            <a:p>
              <a:pPr algn="just">
                <a:spcAft>
                  <a:spcPts val="600"/>
                </a:spcAft>
              </a:pPr>
              <a:r>
                <a:rPr lang="en-GB" sz="1700" dirty="0" smtClean="0">
                  <a:solidFill>
                    <a:srgbClr val="C00000"/>
                  </a:solidFill>
                  <a:effectLst/>
                  <a:latin typeface="Times New Roman"/>
                  <a:ea typeface="MS Mincho"/>
                </a:rPr>
                <a:t>Sausage </a:t>
              </a:r>
              <a:r>
                <a:rPr lang="en-GB" sz="1700" dirty="0">
                  <a:solidFill>
                    <a:srgbClr val="C00000"/>
                  </a:solidFill>
                  <a:effectLst/>
                  <a:latin typeface="Times New Roman"/>
                  <a:ea typeface="MS Mincho"/>
                </a:rPr>
                <a:t>instability (upper panel) and kink instability (lower panel) in a </a:t>
              </a:r>
              <a:r>
                <a:rPr lang="en-GB" sz="1700" i="1" dirty="0">
                  <a:solidFill>
                    <a:srgbClr val="C00000"/>
                  </a:solidFill>
                  <a:effectLst/>
                  <a:latin typeface="Times New Roman"/>
                  <a:ea typeface="MS Mincho"/>
                </a:rPr>
                <a:t>z</a:t>
              </a:r>
              <a:r>
                <a:rPr lang="en-GB" sz="1700" dirty="0">
                  <a:solidFill>
                    <a:srgbClr val="C00000"/>
                  </a:solidFill>
                  <a:effectLst/>
                  <a:latin typeface="Times New Roman"/>
                  <a:ea typeface="MS Mincho"/>
                </a:rPr>
                <a:t>-pinch shown by the constriction respectively twisting of the current tube (shown by the red flux lines) by the magnetic field (shown by the blue field lines) (from M. Reinhart, Master Thesis [in German], Faculty for Physics and Astronomy, Ruhr-University Bochum, Germany, 2011;</a:t>
              </a:r>
              <a:endParaRPr lang="de-AT" sz="1700" dirty="0">
                <a:solidFill>
                  <a:srgbClr val="C00000"/>
                </a:solidFill>
                <a:effectLst/>
                <a:latin typeface="Times New Roman"/>
                <a:ea typeface="MS Mincho"/>
              </a:endParaRPr>
            </a:p>
            <a:p>
              <a:pPr algn="l">
                <a:spcAft>
                  <a:spcPts val="600"/>
                </a:spcAft>
              </a:pPr>
              <a:r>
                <a:rPr lang="de-AT" sz="1700" u="sng" dirty="0">
                  <a:solidFill>
                    <a:srgbClr val="0000FF"/>
                  </a:solidFill>
                  <a:effectLst/>
                  <a:latin typeface="Times New Roman"/>
                  <a:ea typeface="MS Mincho"/>
                </a:rPr>
                <a:t>http://www.ep5.ruhr-uni-bochum.de/ag/publikationen/master_pdf/dipl_reinhart.pdf</a:t>
              </a:r>
              <a:r>
                <a:rPr lang="en-GB" sz="1700" i="1" dirty="0">
                  <a:effectLst/>
                  <a:latin typeface="Times New Roman"/>
                  <a:ea typeface="MS Mincho"/>
                </a:rPr>
                <a:t>).</a:t>
              </a:r>
              <a:endParaRPr lang="de-AT" sz="1700" dirty="0">
                <a:effectLst/>
                <a:latin typeface="Times New Roman"/>
                <a:ea typeface="MS Mincho"/>
              </a:endParaRPr>
            </a:p>
          </p:txBody>
        </p:sp>
      </p:grpSp>
      <p:sp>
        <p:nvSpPr>
          <p:cNvPr id="22" name="Rectangle 17"/>
          <p:cNvSpPr>
            <a:spLocks noChangeArrowheads="1"/>
          </p:cNvSpPr>
          <p:nvPr/>
        </p:nvSpPr>
        <p:spPr bwMode="auto">
          <a:xfrm>
            <a:off x="245630" y="1545056"/>
            <a:ext cx="8645958"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dirty="0" smtClean="0">
                <a:solidFill>
                  <a:srgbClr val="CC0000"/>
                </a:solidFill>
                <a:ea typeface="SimSun" pitchFamily="2" charset="-122"/>
                <a:cs typeface="Times New Roman" pitchFamily="18" charset="0"/>
              </a:rPr>
              <a:t>But the slightest inhomogeneity of the current carrying plasma column will lead to an interchange instability</a:t>
            </a:r>
            <a:endParaRPr lang="de-DE" altLang="zh-CN" dirty="0">
              <a:solidFill>
                <a:srgbClr val="CC0000"/>
              </a:solidFill>
              <a:ea typeface="SimSun" pitchFamily="2" charset="-122"/>
              <a:cs typeface="Times New Roman" pitchFamily="18" charset="0"/>
            </a:endParaRPr>
          </a:p>
        </p:txBody>
      </p:sp>
    </p:spTree>
    <p:extLst>
      <p:ext uri="{BB962C8B-B14F-4D97-AF65-F5344CB8AC3E}">
        <p14:creationId xmlns:p14="http://schemas.microsoft.com/office/powerpoint/2010/main" val="28375015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1F1B9219-3538-4C75-B726-84BF8B0B5EF2}"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28</a:t>
            </a:fld>
            <a:endParaRPr lang="de-DE" altLang="de-DE"/>
          </a:p>
        </p:txBody>
      </p:sp>
      <p:sp>
        <p:nvSpPr>
          <p:cNvPr id="202754"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5/6</a:t>
            </a:r>
            <a:endParaRPr lang="en-GB" altLang="de-DE" sz="3200" b="1" dirty="0">
              <a:solidFill>
                <a:schemeClr val="bg1"/>
              </a:solidFill>
            </a:endParaRPr>
          </a:p>
        </p:txBody>
      </p:sp>
      <p:sp>
        <p:nvSpPr>
          <p:cNvPr id="202755" name="Text Box 3"/>
          <p:cNvSpPr txBox="1">
            <a:spLocks noChangeArrowheads="1"/>
          </p:cNvSpPr>
          <p:nvPr/>
        </p:nvSpPr>
        <p:spPr bwMode="auto">
          <a:xfrm>
            <a:off x="242887" y="8937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cs typeface="Times New Roman" pitchFamily="18" charset="0"/>
              </a:rPr>
              <a:t>Linear confinement </a:t>
            </a:r>
            <a:r>
              <a:rPr lang="en-GB" altLang="de-DE" b="1" dirty="0" smtClean="0">
                <a:solidFill>
                  <a:srgbClr val="000099"/>
                </a:solidFill>
                <a:cs typeface="Times New Roman" pitchFamily="18" charset="0"/>
              </a:rPr>
              <a:t>schemes (4)</a:t>
            </a:r>
            <a:r>
              <a:rPr lang="en-GB" altLang="de-DE" b="1" dirty="0" smtClean="0">
                <a:solidFill>
                  <a:srgbClr val="000099"/>
                </a:solidFill>
              </a:rPr>
              <a:t>: Interchange instability</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2" name="Rectangle 17"/>
          <p:cNvSpPr>
            <a:spLocks noChangeArrowheads="1"/>
          </p:cNvSpPr>
          <p:nvPr/>
        </p:nvSpPr>
        <p:spPr bwMode="auto">
          <a:xfrm>
            <a:off x="236929" y="1384475"/>
            <a:ext cx="86459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dirty="0" smtClean="0">
                <a:solidFill>
                  <a:srgbClr val="CC0000"/>
                </a:solidFill>
                <a:ea typeface="SimSun" pitchFamily="2" charset="-122"/>
                <a:cs typeface="Times New Roman" pitchFamily="18" charset="0"/>
              </a:rPr>
              <a:t>Very common is also the flute instability:</a:t>
            </a:r>
            <a:endParaRPr lang="de-DE" altLang="zh-CN" dirty="0">
              <a:solidFill>
                <a:srgbClr val="CC0000"/>
              </a:solidFill>
              <a:ea typeface="SimSun" pitchFamily="2" charset="-122"/>
              <a:cs typeface="Times New Roman" pitchFamily="18" charset="0"/>
            </a:endParaRPr>
          </a:p>
        </p:txBody>
      </p:sp>
      <p:sp>
        <p:nvSpPr>
          <p:cNvPr id="2" name="Rechteck 1"/>
          <p:cNvSpPr/>
          <p:nvPr/>
        </p:nvSpPr>
        <p:spPr>
          <a:xfrm>
            <a:off x="254000" y="1858682"/>
            <a:ext cx="2964329" cy="1308050"/>
          </a:xfrm>
          <a:prstGeom prst="rect">
            <a:avLst/>
          </a:prstGeom>
        </p:spPr>
        <p:txBody>
          <a:bodyPr wrap="square" lIns="0" tIns="0" rIns="0" bIns="0">
            <a:spAutoFit/>
          </a:bodyPr>
          <a:lstStyle/>
          <a:p>
            <a:pPr>
              <a:spcAft>
                <a:spcPts val="600"/>
              </a:spcAft>
            </a:pPr>
            <a:r>
              <a:rPr lang="en-GB" sz="1600" dirty="0">
                <a:solidFill>
                  <a:srgbClr val="C00000"/>
                </a:solidFill>
              </a:rPr>
              <a:t>Schematic of a flute instability of a cylindrical plasma </a:t>
            </a:r>
            <a:r>
              <a:rPr lang="en-GB" sz="1600" dirty="0" smtClean="0">
                <a:solidFill>
                  <a:srgbClr val="C00000"/>
                </a:solidFill>
              </a:rPr>
              <a:t>column</a:t>
            </a:r>
          </a:p>
          <a:p>
            <a:pPr>
              <a:spcAft>
                <a:spcPts val="600"/>
              </a:spcAft>
            </a:pPr>
            <a:r>
              <a:rPr lang="en-GB" sz="1600" dirty="0" smtClean="0">
                <a:solidFill>
                  <a:schemeClr val="accent2"/>
                </a:solidFill>
              </a:rPr>
              <a:t>From </a:t>
            </a:r>
            <a:r>
              <a:rPr lang="en-GB" sz="1600" dirty="0">
                <a:solidFill>
                  <a:schemeClr val="accent2"/>
                </a:solidFill>
              </a:rPr>
              <a:t>F.F. Chen </a:t>
            </a:r>
            <a:r>
              <a:rPr lang="en-GB" sz="1600" dirty="0" smtClean="0">
                <a:solidFill>
                  <a:schemeClr val="accent2"/>
                </a:solidFill>
              </a:rPr>
              <a:t>Introduction to Plasma Physics (first </a:t>
            </a:r>
            <a:r>
              <a:rPr lang="en-GB" sz="1600" dirty="0">
                <a:solidFill>
                  <a:schemeClr val="accent2"/>
                </a:solidFill>
              </a:rPr>
              <a:t>edition), </a:t>
            </a:r>
            <a:r>
              <a:rPr lang="en-GB" sz="1600" dirty="0" smtClean="0">
                <a:solidFill>
                  <a:schemeClr val="accent2"/>
                </a:solidFill>
              </a:rPr>
              <a:t/>
            </a:r>
            <a:br>
              <a:rPr lang="en-GB" sz="1600" dirty="0" smtClean="0">
                <a:solidFill>
                  <a:schemeClr val="accent2"/>
                </a:solidFill>
              </a:rPr>
            </a:br>
            <a:r>
              <a:rPr lang="en-GB" sz="1600" dirty="0" smtClean="0">
                <a:solidFill>
                  <a:schemeClr val="accent2"/>
                </a:solidFill>
              </a:rPr>
              <a:t>p</a:t>
            </a:r>
            <a:r>
              <a:rPr lang="en-GB" sz="1600" dirty="0">
                <a:solidFill>
                  <a:schemeClr val="accent2"/>
                </a:solidFill>
              </a:rPr>
              <a:t>. 193, Fig. </a:t>
            </a:r>
            <a:r>
              <a:rPr lang="en-GB" sz="1600" dirty="0" smtClean="0">
                <a:solidFill>
                  <a:schemeClr val="accent2"/>
                </a:solidFill>
              </a:rPr>
              <a:t>6-9</a:t>
            </a:r>
            <a:endParaRPr lang="de-AT" sz="1600" dirty="0">
              <a:solidFill>
                <a:schemeClr val="accent2"/>
              </a:solidFill>
            </a:endParaRPr>
          </a:p>
        </p:txBody>
      </p:sp>
      <p:sp>
        <p:nvSpPr>
          <p:cNvPr id="3" name="AutoShape 2" descr="Bildergebnis für flute greek columns"/>
          <p:cNvSpPr>
            <a:spLocks noChangeAspect="1" noChangeArrowheads="1"/>
          </p:cNvSpPr>
          <p:nvPr/>
        </p:nvSpPr>
        <p:spPr bwMode="auto">
          <a:xfrm>
            <a:off x="155575" y="-1600200"/>
            <a:ext cx="6886575" cy="33432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pic>
        <p:nvPicPr>
          <p:cNvPr id="2068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7190" t="29697" r="22987" b="24329"/>
          <a:stretch/>
        </p:blipFill>
        <p:spPr bwMode="auto">
          <a:xfrm>
            <a:off x="889373" y="3503495"/>
            <a:ext cx="2013996" cy="26274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hteck 3"/>
          <p:cNvSpPr/>
          <p:nvPr/>
        </p:nvSpPr>
        <p:spPr>
          <a:xfrm>
            <a:off x="936438" y="6172505"/>
            <a:ext cx="1905971" cy="430887"/>
          </a:xfrm>
          <a:prstGeom prst="rect">
            <a:avLst/>
          </a:prstGeom>
        </p:spPr>
        <p:txBody>
          <a:bodyPr wrap="square" lIns="0" tIns="0" rIns="0" bIns="0">
            <a:spAutoFit/>
          </a:bodyPr>
          <a:lstStyle/>
          <a:p>
            <a:pPr algn="ctr"/>
            <a:r>
              <a:rPr lang="de-AT" sz="1400" b="1" dirty="0" err="1">
                <a:solidFill>
                  <a:srgbClr val="C00000"/>
                </a:solidFill>
              </a:rPr>
              <a:t>Doric</a:t>
            </a:r>
            <a:r>
              <a:rPr lang="de-AT" sz="1400" b="1" dirty="0">
                <a:solidFill>
                  <a:srgbClr val="C00000"/>
                </a:solidFill>
              </a:rPr>
              <a:t> </a:t>
            </a:r>
            <a:r>
              <a:rPr lang="de-AT" sz="1400" b="1" dirty="0" err="1" smtClean="0">
                <a:solidFill>
                  <a:srgbClr val="C00000"/>
                </a:solidFill>
              </a:rPr>
              <a:t>columns</a:t>
            </a:r>
            <a:r>
              <a:rPr lang="de-AT" sz="1400" b="1" dirty="0" smtClean="0">
                <a:solidFill>
                  <a:srgbClr val="C00000"/>
                </a:solidFill>
              </a:rPr>
              <a:t> </a:t>
            </a:r>
            <a:r>
              <a:rPr lang="de-AT" sz="1400" b="1" dirty="0" err="1" smtClean="0">
                <a:solidFill>
                  <a:srgbClr val="C00000"/>
                </a:solidFill>
              </a:rPr>
              <a:t>with</a:t>
            </a:r>
            <a:r>
              <a:rPr lang="de-AT" sz="1400" b="1" dirty="0" smtClean="0">
                <a:solidFill>
                  <a:srgbClr val="C00000"/>
                </a:solidFill>
              </a:rPr>
              <a:t> </a:t>
            </a:r>
            <a:r>
              <a:rPr lang="de-AT" sz="1400" b="1" dirty="0" err="1" smtClean="0">
                <a:solidFill>
                  <a:srgbClr val="C00000"/>
                </a:solidFill>
              </a:rPr>
              <a:t>flutes</a:t>
            </a:r>
            <a:endParaRPr lang="de-AT" sz="1400" b="1" dirty="0">
              <a:solidFill>
                <a:srgbClr val="C00000"/>
              </a:solidFill>
              <a:effectLst/>
            </a:endParaRPr>
          </a:p>
        </p:txBody>
      </p:sp>
      <p:grpSp>
        <p:nvGrpSpPr>
          <p:cNvPr id="6" name="Gruppieren 5"/>
          <p:cNvGrpSpPr/>
          <p:nvPr/>
        </p:nvGrpSpPr>
        <p:grpSpPr>
          <a:xfrm>
            <a:off x="3537400" y="2027157"/>
            <a:ext cx="5606600" cy="4396030"/>
            <a:chOff x="3537400" y="2027157"/>
            <a:chExt cx="5606600" cy="4396030"/>
          </a:xfrm>
        </p:grpSpPr>
        <p:pic>
          <p:nvPicPr>
            <p:cNvPr id="23" name="Bild 18" descr="ChenoldFig615"/>
            <p:cNvPicPr>
              <a:picLocks noChangeAspect="1"/>
            </p:cNvPicPr>
            <p:nvPr/>
          </p:nvPicPr>
          <p:blipFill>
            <a:blip r:embed="rId4">
              <a:extLst>
                <a:ext uri="{28A0092B-C50C-407E-A947-70E740481C1C}">
                  <a14:useLocalDpi xmlns:a14="http://schemas.microsoft.com/office/drawing/2010/main" val="0"/>
                </a:ext>
              </a:extLst>
            </a:blip>
            <a:srcRect t="3134" r="2507" b="2049"/>
            <a:stretch>
              <a:fillRect/>
            </a:stretch>
          </p:blipFill>
          <p:spPr bwMode="auto">
            <a:xfrm>
              <a:off x="3537400" y="2027157"/>
              <a:ext cx="5423638" cy="4396030"/>
            </a:xfrm>
            <a:prstGeom prst="rect">
              <a:avLst/>
            </a:prstGeom>
            <a:noFill/>
            <a:ln>
              <a:noFill/>
            </a:ln>
          </p:spPr>
        </p:pic>
        <p:sp>
          <p:nvSpPr>
            <p:cNvPr id="5" name="Rechteck 4"/>
            <p:cNvSpPr/>
            <p:nvPr/>
          </p:nvSpPr>
          <p:spPr>
            <a:xfrm>
              <a:off x="8599990" y="2291787"/>
              <a:ext cx="544010" cy="659757"/>
            </a:xfrm>
            <a:prstGeom prst="rect">
              <a:avLst/>
            </a:prstGeom>
            <a:solidFill>
              <a:schemeClr val="bg1"/>
            </a:solidFill>
          </p:spPr>
          <p:txBody>
            <a:bodyPr wrap="square" lIns="0" tIns="0" rIns="0" bIns="0" rtlCol="0" anchor="ctr">
              <a:spAutoFit/>
            </a:bodyPr>
            <a:lstStyle/>
            <a:p>
              <a:pPr marL="342900" indent="-342900" algn="ctr">
                <a:buFont typeface="Arial" panose="020B0604020202020204" pitchFamily="34" charset="0"/>
                <a:buChar char="•"/>
              </a:pPr>
              <a:endParaRPr lang="de-AT" b="1" dirty="0" smtClean="0">
                <a:solidFill>
                  <a:schemeClr val="accent2"/>
                </a:solidFill>
              </a:endParaRPr>
            </a:p>
          </p:txBody>
        </p:sp>
      </p:grpSp>
    </p:spTree>
    <p:extLst>
      <p:ext uri="{BB962C8B-B14F-4D97-AF65-F5344CB8AC3E}">
        <p14:creationId xmlns:p14="http://schemas.microsoft.com/office/powerpoint/2010/main" val="31690559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7FC9322F-7CBD-418D-A5AC-960449EF3A31}"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29</a:t>
            </a:fld>
            <a:endParaRPr lang="de-DE" altLang="de-DE"/>
          </a:p>
        </p:txBody>
      </p:sp>
      <p:sp>
        <p:nvSpPr>
          <p:cNvPr id="202754" name="Text Box 2"/>
          <p:cNvSpPr txBox="1">
            <a:spLocks noChangeArrowheads="1"/>
          </p:cNvSpPr>
          <p:nvPr/>
        </p:nvSpPr>
        <p:spPr bwMode="auto">
          <a:xfrm>
            <a:off x="254000" y="144365"/>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5/7</a:t>
            </a:r>
            <a:endParaRPr lang="en-GB" altLang="de-DE" sz="3200" b="1" dirty="0">
              <a:solidFill>
                <a:schemeClr val="bg1"/>
              </a:solidFill>
            </a:endParaRPr>
          </a:p>
        </p:txBody>
      </p:sp>
      <p:sp>
        <p:nvSpPr>
          <p:cNvPr id="202755" name="Text Box 3"/>
          <p:cNvSpPr txBox="1">
            <a:spLocks noChangeArrowheads="1"/>
          </p:cNvSpPr>
          <p:nvPr/>
        </p:nvSpPr>
        <p:spPr bwMode="auto">
          <a:xfrm>
            <a:off x="255587" y="786928"/>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cs typeface="Times New Roman" pitchFamily="18" charset="0"/>
              </a:rPr>
              <a:t>Linear confinement </a:t>
            </a:r>
            <a:r>
              <a:rPr lang="en-GB" altLang="de-DE" b="1" dirty="0" smtClean="0">
                <a:solidFill>
                  <a:srgbClr val="000099"/>
                </a:solidFill>
                <a:cs typeface="Times New Roman" pitchFamily="18" charset="0"/>
              </a:rPr>
              <a:t>schemes (5)</a:t>
            </a:r>
            <a:r>
              <a:rPr lang="en-GB" altLang="de-DE" b="1" dirty="0" smtClean="0">
                <a:solidFill>
                  <a:srgbClr val="000099"/>
                </a:solidFill>
              </a:rPr>
              <a:t>: Interchange instability</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2" name="Rectangle 17"/>
          <p:cNvSpPr>
            <a:spLocks noChangeArrowheads="1"/>
          </p:cNvSpPr>
          <p:nvPr/>
        </p:nvSpPr>
        <p:spPr bwMode="auto">
          <a:xfrm>
            <a:off x="245630" y="1219041"/>
            <a:ext cx="864595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sz="2200" dirty="0" smtClean="0">
                <a:solidFill>
                  <a:srgbClr val="CC0000"/>
                </a:solidFill>
                <a:ea typeface="SimSun" pitchFamily="2" charset="-122"/>
                <a:cs typeface="Times New Roman" pitchFamily="18" charset="0"/>
              </a:rPr>
              <a:t>Also in between two immiscible fluids of different densities, an </a:t>
            </a:r>
            <a:r>
              <a:rPr lang="en-GB" altLang="zh-CN" sz="2200" dirty="0" err="1" smtClean="0">
                <a:solidFill>
                  <a:srgbClr val="CC0000"/>
                </a:solidFill>
                <a:ea typeface="SimSun" pitchFamily="2" charset="-122"/>
                <a:cs typeface="Times New Roman" pitchFamily="18" charset="0"/>
              </a:rPr>
              <a:t>interchance</a:t>
            </a:r>
            <a:r>
              <a:rPr lang="en-GB" altLang="zh-CN" sz="2200" dirty="0" smtClean="0">
                <a:solidFill>
                  <a:srgbClr val="CC0000"/>
                </a:solidFill>
                <a:ea typeface="SimSun" pitchFamily="2" charset="-122"/>
                <a:cs typeface="Times New Roman" pitchFamily="18" charset="0"/>
              </a:rPr>
              <a:t> instability can occur. This instability is also called Rayleigh-Taylor instability</a:t>
            </a:r>
            <a:endParaRPr lang="de-DE" altLang="zh-CN" sz="2200" dirty="0">
              <a:solidFill>
                <a:srgbClr val="CC0000"/>
              </a:solidFill>
              <a:ea typeface="SimSun" pitchFamily="2" charset="-122"/>
              <a:cs typeface="Times New Roman" pitchFamily="18" charset="0"/>
            </a:endParaRPr>
          </a:p>
        </p:txBody>
      </p:sp>
      <p:grpSp>
        <p:nvGrpSpPr>
          <p:cNvPr id="17" name="Group 490"/>
          <p:cNvGrpSpPr>
            <a:grpSpLocks noChangeAspect="1"/>
          </p:cNvGrpSpPr>
          <p:nvPr/>
        </p:nvGrpSpPr>
        <p:grpSpPr bwMode="auto">
          <a:xfrm>
            <a:off x="433388" y="2431640"/>
            <a:ext cx="2918039" cy="2950919"/>
            <a:chOff x="4016" y="1695"/>
            <a:chExt cx="4456" cy="4440"/>
          </a:xfrm>
        </p:grpSpPr>
        <p:sp>
          <p:nvSpPr>
            <p:cNvPr id="21" name="Freeform 491" descr="Diagonal dunkel nach oben"/>
            <p:cNvSpPr>
              <a:spLocks/>
            </p:cNvSpPr>
            <p:nvPr/>
          </p:nvSpPr>
          <p:spPr bwMode="auto">
            <a:xfrm>
              <a:off x="4016" y="3455"/>
              <a:ext cx="4456" cy="2672"/>
            </a:xfrm>
            <a:custGeom>
              <a:avLst/>
              <a:gdLst>
                <a:gd name="T0" fmla="*/ 0 w 4456"/>
                <a:gd name="T1" fmla="*/ 2672 h 2672"/>
                <a:gd name="T2" fmla="*/ 4456 w 4456"/>
                <a:gd name="T3" fmla="*/ 488 h 2672"/>
                <a:gd name="T4" fmla="*/ 4408 w 4456"/>
                <a:gd name="T5" fmla="*/ 616 h 2672"/>
                <a:gd name="T6" fmla="*/ 4352 w 4456"/>
                <a:gd name="T7" fmla="*/ 768 h 2672"/>
                <a:gd name="T8" fmla="*/ 4232 w 4456"/>
                <a:gd name="T9" fmla="*/ 792 h 2672"/>
                <a:gd name="T10" fmla="*/ 4128 w 4456"/>
                <a:gd name="T11" fmla="*/ 616 h 2672"/>
                <a:gd name="T12" fmla="*/ 4040 w 4456"/>
                <a:gd name="T13" fmla="*/ 304 h 2672"/>
                <a:gd name="T14" fmla="*/ 3976 w 4456"/>
                <a:gd name="T15" fmla="*/ 96 h 2672"/>
                <a:gd name="T16" fmla="*/ 3832 w 4456"/>
                <a:gd name="T17" fmla="*/ 40 h 2672"/>
                <a:gd name="T18" fmla="*/ 3728 w 4456"/>
                <a:gd name="T19" fmla="*/ 408 h 2672"/>
                <a:gd name="T20" fmla="*/ 3600 w 4456"/>
                <a:gd name="T21" fmla="*/ 744 h 2672"/>
                <a:gd name="T22" fmla="*/ 3440 w 4456"/>
                <a:gd name="T23" fmla="*/ 728 h 2672"/>
                <a:gd name="T24" fmla="*/ 3360 w 4456"/>
                <a:gd name="T25" fmla="*/ 384 h 2672"/>
                <a:gd name="T26" fmla="*/ 3232 w 4456"/>
                <a:gd name="T27" fmla="*/ 96 h 2672"/>
                <a:gd name="T28" fmla="*/ 3080 w 4456"/>
                <a:gd name="T29" fmla="*/ 88 h 2672"/>
                <a:gd name="T30" fmla="*/ 2992 w 4456"/>
                <a:gd name="T31" fmla="*/ 448 h 2672"/>
                <a:gd name="T32" fmla="*/ 2928 w 4456"/>
                <a:gd name="T33" fmla="*/ 648 h 2672"/>
                <a:gd name="T34" fmla="*/ 2792 w 4456"/>
                <a:gd name="T35" fmla="*/ 824 h 2672"/>
                <a:gd name="T36" fmla="*/ 2664 w 4456"/>
                <a:gd name="T37" fmla="*/ 584 h 2672"/>
                <a:gd name="T38" fmla="*/ 2576 w 4456"/>
                <a:gd name="T39" fmla="*/ 328 h 2672"/>
                <a:gd name="T40" fmla="*/ 2496 w 4456"/>
                <a:gd name="T41" fmla="*/ 120 h 2672"/>
                <a:gd name="T42" fmla="*/ 2400 w 4456"/>
                <a:gd name="T43" fmla="*/ 0 h 2672"/>
                <a:gd name="T44" fmla="*/ 2296 w 4456"/>
                <a:gd name="T45" fmla="*/ 312 h 2672"/>
                <a:gd name="T46" fmla="*/ 2216 w 4456"/>
                <a:gd name="T47" fmla="*/ 592 h 2672"/>
                <a:gd name="T48" fmla="*/ 2128 w 4456"/>
                <a:gd name="T49" fmla="*/ 776 h 2672"/>
                <a:gd name="T50" fmla="*/ 1968 w 4456"/>
                <a:gd name="T51" fmla="*/ 712 h 2672"/>
                <a:gd name="T52" fmla="*/ 1864 w 4456"/>
                <a:gd name="T53" fmla="*/ 448 h 2672"/>
                <a:gd name="T54" fmla="*/ 1776 w 4456"/>
                <a:gd name="T55" fmla="*/ 168 h 2672"/>
                <a:gd name="T56" fmla="*/ 1680 w 4456"/>
                <a:gd name="T57" fmla="*/ 8 h 2672"/>
                <a:gd name="T58" fmla="*/ 1544 w 4456"/>
                <a:gd name="T59" fmla="*/ 312 h 2672"/>
                <a:gd name="T60" fmla="*/ 1446 w 4456"/>
                <a:gd name="T61" fmla="*/ 654 h 2672"/>
                <a:gd name="T62" fmla="*/ 1360 w 4456"/>
                <a:gd name="T63" fmla="*/ 801 h 2672"/>
                <a:gd name="T64" fmla="*/ 1216 w 4456"/>
                <a:gd name="T65" fmla="*/ 680 h 2672"/>
                <a:gd name="T66" fmla="*/ 1106 w 4456"/>
                <a:gd name="T67" fmla="*/ 338 h 2672"/>
                <a:gd name="T68" fmla="*/ 1008 w 4456"/>
                <a:gd name="T69" fmla="*/ 88 h 2672"/>
                <a:gd name="T70" fmla="*/ 936 w 4456"/>
                <a:gd name="T71" fmla="*/ 16 h 2672"/>
                <a:gd name="T72" fmla="*/ 776 w 4456"/>
                <a:gd name="T73" fmla="*/ 488 h 2672"/>
                <a:gd name="T74" fmla="*/ 648 w 4456"/>
                <a:gd name="T75" fmla="*/ 768 h 2672"/>
                <a:gd name="T76" fmla="*/ 480 w 4456"/>
                <a:gd name="T77" fmla="*/ 656 h 2672"/>
                <a:gd name="T78" fmla="*/ 336 w 4456"/>
                <a:gd name="T79" fmla="*/ 264 h 2672"/>
                <a:gd name="T80" fmla="*/ 248 w 4456"/>
                <a:gd name="T81" fmla="*/ 40 h 2672"/>
                <a:gd name="T82" fmla="*/ 168 w 4456"/>
                <a:gd name="T83" fmla="*/ 72 h 2672"/>
                <a:gd name="T84" fmla="*/ 72 w 4456"/>
                <a:gd name="T85" fmla="*/ 376 h 2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56" h="2672">
                  <a:moveTo>
                    <a:pt x="0" y="456"/>
                  </a:moveTo>
                  <a:lnTo>
                    <a:pt x="0" y="2672"/>
                  </a:lnTo>
                  <a:lnTo>
                    <a:pt x="4456" y="2672"/>
                  </a:lnTo>
                  <a:lnTo>
                    <a:pt x="4456" y="488"/>
                  </a:lnTo>
                  <a:lnTo>
                    <a:pt x="4424" y="552"/>
                  </a:lnTo>
                  <a:lnTo>
                    <a:pt x="4408" y="616"/>
                  </a:lnTo>
                  <a:lnTo>
                    <a:pt x="4376" y="688"/>
                  </a:lnTo>
                  <a:lnTo>
                    <a:pt x="4352" y="768"/>
                  </a:lnTo>
                  <a:lnTo>
                    <a:pt x="4296" y="784"/>
                  </a:lnTo>
                  <a:lnTo>
                    <a:pt x="4232" y="792"/>
                  </a:lnTo>
                  <a:lnTo>
                    <a:pt x="4192" y="736"/>
                  </a:lnTo>
                  <a:lnTo>
                    <a:pt x="4128" y="616"/>
                  </a:lnTo>
                  <a:lnTo>
                    <a:pt x="4088" y="464"/>
                  </a:lnTo>
                  <a:lnTo>
                    <a:pt x="4040" y="304"/>
                  </a:lnTo>
                  <a:lnTo>
                    <a:pt x="4008" y="184"/>
                  </a:lnTo>
                  <a:lnTo>
                    <a:pt x="3976" y="96"/>
                  </a:lnTo>
                  <a:lnTo>
                    <a:pt x="3936" y="32"/>
                  </a:lnTo>
                  <a:lnTo>
                    <a:pt x="3832" y="40"/>
                  </a:lnTo>
                  <a:lnTo>
                    <a:pt x="3784" y="240"/>
                  </a:lnTo>
                  <a:lnTo>
                    <a:pt x="3728" y="408"/>
                  </a:lnTo>
                  <a:lnTo>
                    <a:pt x="3672" y="624"/>
                  </a:lnTo>
                  <a:lnTo>
                    <a:pt x="3600" y="744"/>
                  </a:lnTo>
                  <a:lnTo>
                    <a:pt x="3528" y="808"/>
                  </a:lnTo>
                  <a:lnTo>
                    <a:pt x="3440" y="728"/>
                  </a:lnTo>
                  <a:lnTo>
                    <a:pt x="3392" y="552"/>
                  </a:lnTo>
                  <a:lnTo>
                    <a:pt x="3360" y="384"/>
                  </a:lnTo>
                  <a:lnTo>
                    <a:pt x="3296" y="224"/>
                  </a:lnTo>
                  <a:lnTo>
                    <a:pt x="3232" y="96"/>
                  </a:lnTo>
                  <a:lnTo>
                    <a:pt x="3176" y="16"/>
                  </a:lnTo>
                  <a:lnTo>
                    <a:pt x="3080" y="88"/>
                  </a:lnTo>
                  <a:lnTo>
                    <a:pt x="3032" y="240"/>
                  </a:lnTo>
                  <a:lnTo>
                    <a:pt x="2992" y="448"/>
                  </a:lnTo>
                  <a:lnTo>
                    <a:pt x="2976" y="512"/>
                  </a:lnTo>
                  <a:lnTo>
                    <a:pt x="2928" y="648"/>
                  </a:lnTo>
                  <a:lnTo>
                    <a:pt x="2864" y="744"/>
                  </a:lnTo>
                  <a:lnTo>
                    <a:pt x="2792" y="824"/>
                  </a:lnTo>
                  <a:lnTo>
                    <a:pt x="2696" y="704"/>
                  </a:lnTo>
                  <a:lnTo>
                    <a:pt x="2664" y="584"/>
                  </a:lnTo>
                  <a:lnTo>
                    <a:pt x="2608" y="440"/>
                  </a:lnTo>
                  <a:lnTo>
                    <a:pt x="2576" y="328"/>
                  </a:lnTo>
                  <a:lnTo>
                    <a:pt x="2520" y="184"/>
                  </a:lnTo>
                  <a:lnTo>
                    <a:pt x="2496" y="120"/>
                  </a:lnTo>
                  <a:lnTo>
                    <a:pt x="2456" y="48"/>
                  </a:lnTo>
                  <a:lnTo>
                    <a:pt x="2400" y="0"/>
                  </a:lnTo>
                  <a:lnTo>
                    <a:pt x="2352" y="128"/>
                  </a:lnTo>
                  <a:lnTo>
                    <a:pt x="2296" y="312"/>
                  </a:lnTo>
                  <a:lnTo>
                    <a:pt x="2264" y="448"/>
                  </a:lnTo>
                  <a:lnTo>
                    <a:pt x="2216" y="592"/>
                  </a:lnTo>
                  <a:lnTo>
                    <a:pt x="2176" y="680"/>
                  </a:lnTo>
                  <a:lnTo>
                    <a:pt x="2128" y="776"/>
                  </a:lnTo>
                  <a:lnTo>
                    <a:pt x="2048" y="800"/>
                  </a:lnTo>
                  <a:lnTo>
                    <a:pt x="1968" y="712"/>
                  </a:lnTo>
                  <a:lnTo>
                    <a:pt x="1904" y="576"/>
                  </a:lnTo>
                  <a:lnTo>
                    <a:pt x="1864" y="448"/>
                  </a:lnTo>
                  <a:lnTo>
                    <a:pt x="1816" y="272"/>
                  </a:lnTo>
                  <a:lnTo>
                    <a:pt x="1776" y="168"/>
                  </a:lnTo>
                  <a:lnTo>
                    <a:pt x="1728" y="40"/>
                  </a:lnTo>
                  <a:lnTo>
                    <a:pt x="1680" y="8"/>
                  </a:lnTo>
                  <a:lnTo>
                    <a:pt x="1616" y="88"/>
                  </a:lnTo>
                  <a:lnTo>
                    <a:pt x="1544" y="312"/>
                  </a:lnTo>
                  <a:lnTo>
                    <a:pt x="1504" y="472"/>
                  </a:lnTo>
                  <a:lnTo>
                    <a:pt x="1446" y="654"/>
                  </a:lnTo>
                  <a:lnTo>
                    <a:pt x="1408" y="755"/>
                  </a:lnTo>
                  <a:lnTo>
                    <a:pt x="1360" y="801"/>
                  </a:lnTo>
                  <a:lnTo>
                    <a:pt x="1293" y="818"/>
                  </a:lnTo>
                  <a:lnTo>
                    <a:pt x="1216" y="680"/>
                  </a:lnTo>
                  <a:lnTo>
                    <a:pt x="1132" y="441"/>
                  </a:lnTo>
                  <a:lnTo>
                    <a:pt x="1106" y="338"/>
                  </a:lnTo>
                  <a:lnTo>
                    <a:pt x="1064" y="224"/>
                  </a:lnTo>
                  <a:lnTo>
                    <a:pt x="1008" y="88"/>
                  </a:lnTo>
                  <a:lnTo>
                    <a:pt x="1002" y="47"/>
                  </a:lnTo>
                  <a:lnTo>
                    <a:pt x="936" y="16"/>
                  </a:lnTo>
                  <a:lnTo>
                    <a:pt x="840" y="120"/>
                  </a:lnTo>
                  <a:lnTo>
                    <a:pt x="776" y="488"/>
                  </a:lnTo>
                  <a:lnTo>
                    <a:pt x="696" y="720"/>
                  </a:lnTo>
                  <a:lnTo>
                    <a:pt x="648" y="768"/>
                  </a:lnTo>
                  <a:lnTo>
                    <a:pt x="568" y="840"/>
                  </a:lnTo>
                  <a:lnTo>
                    <a:pt x="480" y="656"/>
                  </a:lnTo>
                  <a:lnTo>
                    <a:pt x="416" y="464"/>
                  </a:lnTo>
                  <a:lnTo>
                    <a:pt x="336" y="264"/>
                  </a:lnTo>
                  <a:lnTo>
                    <a:pt x="304" y="144"/>
                  </a:lnTo>
                  <a:lnTo>
                    <a:pt x="248" y="40"/>
                  </a:lnTo>
                  <a:lnTo>
                    <a:pt x="203" y="11"/>
                  </a:lnTo>
                  <a:lnTo>
                    <a:pt x="168" y="72"/>
                  </a:lnTo>
                  <a:lnTo>
                    <a:pt x="104" y="232"/>
                  </a:lnTo>
                  <a:lnTo>
                    <a:pt x="72" y="376"/>
                  </a:lnTo>
                  <a:lnTo>
                    <a:pt x="0" y="456"/>
                  </a:lnTo>
                  <a:close/>
                </a:path>
              </a:pathLst>
            </a:custGeom>
            <a:pattFill prst="dkUpDiag">
              <a:fgClr>
                <a:srgbClr val="000000"/>
              </a:fgClr>
              <a:bgClr>
                <a:srgbClr val="FFFFFF"/>
              </a:bgClr>
            </a:pattFill>
            <a:ln w="0">
              <a:solidFill>
                <a:srgbClr val="000000"/>
              </a:solidFill>
              <a:round/>
              <a:headEnd/>
              <a:tailEnd/>
            </a:ln>
          </p:spPr>
          <p:txBody>
            <a:bodyPr rot="0" vert="horz" wrap="square" lIns="91440" tIns="45720" rIns="91440" bIns="45720" anchor="t" anchorCtr="0" upright="1">
              <a:noAutofit/>
            </a:bodyPr>
            <a:lstStyle/>
            <a:p>
              <a:endParaRPr lang="de-AT"/>
            </a:p>
          </p:txBody>
        </p:sp>
        <p:sp>
          <p:nvSpPr>
            <p:cNvPr id="24" name="Freeform 492" descr="Diagonal dunkel nach unten"/>
            <p:cNvSpPr>
              <a:spLocks/>
            </p:cNvSpPr>
            <p:nvPr/>
          </p:nvSpPr>
          <p:spPr bwMode="auto">
            <a:xfrm>
              <a:off x="4016" y="1695"/>
              <a:ext cx="4448" cy="2584"/>
            </a:xfrm>
            <a:custGeom>
              <a:avLst/>
              <a:gdLst>
                <a:gd name="T0" fmla="*/ 8 w 4448"/>
                <a:gd name="T1" fmla="*/ 0 h 2584"/>
                <a:gd name="T2" fmla="*/ 4448 w 4448"/>
                <a:gd name="T3" fmla="*/ 2208 h 2584"/>
                <a:gd name="T4" fmla="*/ 4360 w 4448"/>
                <a:gd name="T5" fmla="*/ 2464 h 2584"/>
                <a:gd name="T6" fmla="*/ 4224 w 4448"/>
                <a:gd name="T7" fmla="*/ 2552 h 2584"/>
                <a:gd name="T8" fmla="*/ 4121 w 4448"/>
                <a:gd name="T9" fmla="*/ 2336 h 2584"/>
                <a:gd name="T10" fmla="*/ 4009 w 4448"/>
                <a:gd name="T11" fmla="*/ 1936 h 2584"/>
                <a:gd name="T12" fmla="*/ 3921 w 4448"/>
                <a:gd name="T13" fmla="*/ 1776 h 2584"/>
                <a:gd name="T14" fmla="*/ 3817 w 4448"/>
                <a:gd name="T15" fmla="*/ 1856 h 2584"/>
                <a:gd name="T16" fmla="*/ 3705 w 4448"/>
                <a:gd name="T17" fmla="*/ 2208 h 2584"/>
                <a:gd name="T18" fmla="*/ 3610 w 4448"/>
                <a:gd name="T19" fmla="*/ 2472 h 2584"/>
                <a:gd name="T20" fmla="*/ 3474 w 4448"/>
                <a:gd name="T21" fmla="*/ 2544 h 2584"/>
                <a:gd name="T22" fmla="*/ 3314 w 4448"/>
                <a:gd name="T23" fmla="*/ 2088 h 2584"/>
                <a:gd name="T24" fmla="*/ 3202 w 4448"/>
                <a:gd name="T25" fmla="*/ 1792 h 2584"/>
                <a:gd name="T26" fmla="*/ 3098 w 4448"/>
                <a:gd name="T27" fmla="*/ 1816 h 2584"/>
                <a:gd name="T28" fmla="*/ 3003 w 4448"/>
                <a:gd name="T29" fmla="*/ 2104 h 2584"/>
                <a:gd name="T30" fmla="*/ 2923 w 4448"/>
                <a:gd name="T31" fmla="*/ 2376 h 2584"/>
                <a:gd name="T32" fmla="*/ 2795 w 4448"/>
                <a:gd name="T33" fmla="*/ 2560 h 2584"/>
                <a:gd name="T34" fmla="*/ 2675 w 4448"/>
                <a:gd name="T35" fmla="*/ 2384 h 2584"/>
                <a:gd name="T36" fmla="*/ 2539 w 4448"/>
                <a:gd name="T37" fmla="*/ 1960 h 2584"/>
                <a:gd name="T38" fmla="*/ 2412 w 4448"/>
                <a:gd name="T39" fmla="*/ 1768 h 2584"/>
                <a:gd name="T40" fmla="*/ 2300 w 4448"/>
                <a:gd name="T41" fmla="*/ 2008 h 2584"/>
                <a:gd name="T42" fmla="*/ 2220 w 4448"/>
                <a:gd name="T43" fmla="*/ 2288 h 2584"/>
                <a:gd name="T44" fmla="*/ 2108 w 4448"/>
                <a:gd name="T45" fmla="*/ 2544 h 2584"/>
                <a:gd name="T46" fmla="*/ 1996 w 4448"/>
                <a:gd name="T47" fmla="*/ 2520 h 2584"/>
                <a:gd name="T48" fmla="*/ 1861 w 4448"/>
                <a:gd name="T49" fmla="*/ 2128 h 2584"/>
                <a:gd name="T50" fmla="*/ 1741 w 4448"/>
                <a:gd name="T51" fmla="*/ 1832 h 2584"/>
                <a:gd name="T52" fmla="*/ 1685 w 4448"/>
                <a:gd name="T53" fmla="*/ 1768 h 2584"/>
                <a:gd name="T54" fmla="*/ 1565 w 4448"/>
                <a:gd name="T55" fmla="*/ 1952 h 2584"/>
                <a:gd name="T56" fmla="*/ 1469 w 4448"/>
                <a:gd name="T57" fmla="*/ 2296 h 2584"/>
                <a:gd name="T58" fmla="*/ 1366 w 4448"/>
                <a:gd name="T59" fmla="*/ 2552 h 2584"/>
                <a:gd name="T60" fmla="*/ 1214 w 4448"/>
                <a:gd name="T61" fmla="*/ 2416 h 2584"/>
                <a:gd name="T62" fmla="*/ 1070 w 4448"/>
                <a:gd name="T63" fmla="*/ 1952 h 2584"/>
                <a:gd name="T64" fmla="*/ 990 w 4448"/>
                <a:gd name="T65" fmla="*/ 1784 h 2584"/>
                <a:gd name="T66" fmla="*/ 862 w 4448"/>
                <a:gd name="T67" fmla="*/ 1904 h 2584"/>
                <a:gd name="T68" fmla="*/ 759 w 4448"/>
                <a:gd name="T69" fmla="*/ 2288 h 2584"/>
                <a:gd name="T70" fmla="*/ 655 w 4448"/>
                <a:gd name="T71" fmla="*/ 2496 h 2584"/>
                <a:gd name="T72" fmla="*/ 479 w 4448"/>
                <a:gd name="T73" fmla="*/ 2416 h 2584"/>
                <a:gd name="T74" fmla="*/ 357 w 4448"/>
                <a:gd name="T75" fmla="*/ 2040 h 2584"/>
                <a:gd name="T76" fmla="*/ 287 w 4448"/>
                <a:gd name="T77" fmla="*/ 1832 h 2584"/>
                <a:gd name="T78" fmla="*/ 184 w 4448"/>
                <a:gd name="T79" fmla="*/ 1792 h 2584"/>
                <a:gd name="T80" fmla="*/ 90 w 4448"/>
                <a:gd name="T81" fmla="*/ 2006 h 2584"/>
                <a:gd name="T82" fmla="*/ 32 w 4448"/>
                <a:gd name="T83" fmla="*/ 2168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448" h="2584">
                  <a:moveTo>
                    <a:pt x="0" y="2224"/>
                  </a:moveTo>
                  <a:lnTo>
                    <a:pt x="8" y="0"/>
                  </a:lnTo>
                  <a:lnTo>
                    <a:pt x="4448" y="8"/>
                  </a:lnTo>
                  <a:lnTo>
                    <a:pt x="4448" y="2208"/>
                  </a:lnTo>
                  <a:lnTo>
                    <a:pt x="4400" y="2344"/>
                  </a:lnTo>
                  <a:lnTo>
                    <a:pt x="4360" y="2464"/>
                  </a:lnTo>
                  <a:lnTo>
                    <a:pt x="4304" y="2544"/>
                  </a:lnTo>
                  <a:lnTo>
                    <a:pt x="4224" y="2552"/>
                  </a:lnTo>
                  <a:lnTo>
                    <a:pt x="4176" y="2488"/>
                  </a:lnTo>
                  <a:lnTo>
                    <a:pt x="4121" y="2336"/>
                  </a:lnTo>
                  <a:lnTo>
                    <a:pt x="4049" y="2088"/>
                  </a:lnTo>
                  <a:lnTo>
                    <a:pt x="4009" y="1936"/>
                  </a:lnTo>
                  <a:lnTo>
                    <a:pt x="3961" y="1840"/>
                  </a:lnTo>
                  <a:lnTo>
                    <a:pt x="3921" y="1776"/>
                  </a:lnTo>
                  <a:lnTo>
                    <a:pt x="3841" y="1784"/>
                  </a:lnTo>
                  <a:lnTo>
                    <a:pt x="3817" y="1856"/>
                  </a:lnTo>
                  <a:lnTo>
                    <a:pt x="3769" y="2000"/>
                  </a:lnTo>
                  <a:lnTo>
                    <a:pt x="3705" y="2208"/>
                  </a:lnTo>
                  <a:lnTo>
                    <a:pt x="3665" y="2352"/>
                  </a:lnTo>
                  <a:lnTo>
                    <a:pt x="3610" y="2472"/>
                  </a:lnTo>
                  <a:lnTo>
                    <a:pt x="3546" y="2568"/>
                  </a:lnTo>
                  <a:lnTo>
                    <a:pt x="3474" y="2544"/>
                  </a:lnTo>
                  <a:lnTo>
                    <a:pt x="3394" y="2360"/>
                  </a:lnTo>
                  <a:lnTo>
                    <a:pt x="3314" y="2088"/>
                  </a:lnTo>
                  <a:lnTo>
                    <a:pt x="3258" y="1904"/>
                  </a:lnTo>
                  <a:lnTo>
                    <a:pt x="3202" y="1792"/>
                  </a:lnTo>
                  <a:lnTo>
                    <a:pt x="3162" y="1760"/>
                  </a:lnTo>
                  <a:lnTo>
                    <a:pt x="3098" y="1816"/>
                  </a:lnTo>
                  <a:lnTo>
                    <a:pt x="3058" y="1920"/>
                  </a:lnTo>
                  <a:lnTo>
                    <a:pt x="3003" y="2104"/>
                  </a:lnTo>
                  <a:lnTo>
                    <a:pt x="2955" y="2256"/>
                  </a:lnTo>
                  <a:lnTo>
                    <a:pt x="2923" y="2376"/>
                  </a:lnTo>
                  <a:lnTo>
                    <a:pt x="2867" y="2504"/>
                  </a:lnTo>
                  <a:lnTo>
                    <a:pt x="2795" y="2560"/>
                  </a:lnTo>
                  <a:lnTo>
                    <a:pt x="2739" y="2520"/>
                  </a:lnTo>
                  <a:lnTo>
                    <a:pt x="2675" y="2384"/>
                  </a:lnTo>
                  <a:lnTo>
                    <a:pt x="2603" y="2168"/>
                  </a:lnTo>
                  <a:lnTo>
                    <a:pt x="2539" y="1960"/>
                  </a:lnTo>
                  <a:lnTo>
                    <a:pt x="2484" y="1824"/>
                  </a:lnTo>
                  <a:lnTo>
                    <a:pt x="2412" y="1768"/>
                  </a:lnTo>
                  <a:lnTo>
                    <a:pt x="2340" y="1880"/>
                  </a:lnTo>
                  <a:lnTo>
                    <a:pt x="2300" y="2008"/>
                  </a:lnTo>
                  <a:lnTo>
                    <a:pt x="2252" y="2160"/>
                  </a:lnTo>
                  <a:lnTo>
                    <a:pt x="2220" y="2288"/>
                  </a:lnTo>
                  <a:lnTo>
                    <a:pt x="2140" y="2464"/>
                  </a:lnTo>
                  <a:lnTo>
                    <a:pt x="2108" y="2544"/>
                  </a:lnTo>
                  <a:lnTo>
                    <a:pt x="2052" y="2560"/>
                  </a:lnTo>
                  <a:lnTo>
                    <a:pt x="1996" y="2520"/>
                  </a:lnTo>
                  <a:lnTo>
                    <a:pt x="1933" y="2352"/>
                  </a:lnTo>
                  <a:lnTo>
                    <a:pt x="1861" y="2128"/>
                  </a:lnTo>
                  <a:lnTo>
                    <a:pt x="1789" y="1896"/>
                  </a:lnTo>
                  <a:lnTo>
                    <a:pt x="1741" y="1832"/>
                  </a:lnTo>
                  <a:lnTo>
                    <a:pt x="1733" y="1768"/>
                  </a:lnTo>
                  <a:lnTo>
                    <a:pt x="1685" y="1768"/>
                  </a:lnTo>
                  <a:lnTo>
                    <a:pt x="1637" y="1792"/>
                  </a:lnTo>
                  <a:lnTo>
                    <a:pt x="1565" y="1952"/>
                  </a:lnTo>
                  <a:lnTo>
                    <a:pt x="1533" y="2104"/>
                  </a:lnTo>
                  <a:lnTo>
                    <a:pt x="1469" y="2296"/>
                  </a:lnTo>
                  <a:lnTo>
                    <a:pt x="1413" y="2448"/>
                  </a:lnTo>
                  <a:lnTo>
                    <a:pt x="1366" y="2552"/>
                  </a:lnTo>
                  <a:lnTo>
                    <a:pt x="1294" y="2560"/>
                  </a:lnTo>
                  <a:lnTo>
                    <a:pt x="1214" y="2416"/>
                  </a:lnTo>
                  <a:lnTo>
                    <a:pt x="1134" y="2168"/>
                  </a:lnTo>
                  <a:lnTo>
                    <a:pt x="1070" y="1952"/>
                  </a:lnTo>
                  <a:lnTo>
                    <a:pt x="1030" y="1840"/>
                  </a:lnTo>
                  <a:lnTo>
                    <a:pt x="990" y="1784"/>
                  </a:lnTo>
                  <a:lnTo>
                    <a:pt x="910" y="1800"/>
                  </a:lnTo>
                  <a:lnTo>
                    <a:pt x="862" y="1904"/>
                  </a:lnTo>
                  <a:lnTo>
                    <a:pt x="791" y="2112"/>
                  </a:lnTo>
                  <a:lnTo>
                    <a:pt x="759" y="2288"/>
                  </a:lnTo>
                  <a:lnTo>
                    <a:pt x="711" y="2408"/>
                  </a:lnTo>
                  <a:lnTo>
                    <a:pt x="655" y="2496"/>
                  </a:lnTo>
                  <a:lnTo>
                    <a:pt x="567" y="2584"/>
                  </a:lnTo>
                  <a:lnTo>
                    <a:pt x="479" y="2416"/>
                  </a:lnTo>
                  <a:lnTo>
                    <a:pt x="415" y="2240"/>
                  </a:lnTo>
                  <a:lnTo>
                    <a:pt x="357" y="2040"/>
                  </a:lnTo>
                  <a:lnTo>
                    <a:pt x="319" y="1912"/>
                  </a:lnTo>
                  <a:lnTo>
                    <a:pt x="287" y="1832"/>
                  </a:lnTo>
                  <a:lnTo>
                    <a:pt x="240" y="1768"/>
                  </a:lnTo>
                  <a:lnTo>
                    <a:pt x="184" y="1792"/>
                  </a:lnTo>
                  <a:lnTo>
                    <a:pt x="128" y="1896"/>
                  </a:lnTo>
                  <a:lnTo>
                    <a:pt x="90" y="2006"/>
                  </a:lnTo>
                  <a:lnTo>
                    <a:pt x="72" y="2096"/>
                  </a:lnTo>
                  <a:lnTo>
                    <a:pt x="32" y="2168"/>
                  </a:lnTo>
                  <a:lnTo>
                    <a:pt x="0" y="2224"/>
                  </a:lnTo>
                  <a:close/>
                </a:path>
              </a:pathLst>
            </a:custGeom>
            <a:pattFill prst="dkDnDiag">
              <a:fgClr>
                <a:srgbClr val="000000"/>
              </a:fgClr>
              <a:bgClr>
                <a:srgbClr val="C0C0C0"/>
              </a:bgClr>
            </a:pattFill>
            <a:ln w="0">
              <a:solidFill>
                <a:srgbClr val="000000"/>
              </a:solidFill>
              <a:round/>
              <a:headEnd/>
              <a:tailEnd/>
            </a:ln>
          </p:spPr>
          <p:txBody>
            <a:bodyPr rot="0" vert="horz" wrap="square" lIns="91440" tIns="45720" rIns="91440" bIns="45720" anchor="t" anchorCtr="0" upright="1">
              <a:noAutofit/>
            </a:bodyPr>
            <a:lstStyle/>
            <a:p>
              <a:endParaRPr lang="de-AT"/>
            </a:p>
          </p:txBody>
        </p:sp>
        <p:sp>
          <p:nvSpPr>
            <p:cNvPr id="25" name="Rectangle 493"/>
            <p:cNvSpPr>
              <a:spLocks noChangeArrowheads="1"/>
            </p:cNvSpPr>
            <p:nvPr/>
          </p:nvSpPr>
          <p:spPr bwMode="auto">
            <a:xfrm>
              <a:off x="4024" y="1695"/>
              <a:ext cx="4448" cy="4440"/>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de-AT"/>
            </a:p>
          </p:txBody>
        </p:sp>
        <p:sp>
          <p:nvSpPr>
            <p:cNvPr id="26" name="Text Box 494"/>
            <p:cNvSpPr txBox="1">
              <a:spLocks noChangeArrowheads="1"/>
            </p:cNvSpPr>
            <p:nvPr/>
          </p:nvSpPr>
          <p:spPr bwMode="auto">
            <a:xfrm>
              <a:off x="5076" y="2355"/>
              <a:ext cx="2280" cy="384"/>
            </a:xfrm>
            <a:prstGeom prst="rect">
              <a:avLst/>
            </a:prstGeom>
            <a:solidFill>
              <a:srgbClr val="FFFFFF"/>
            </a:solidFill>
            <a:ln w="9525">
              <a:solidFill>
                <a:srgbClr val="000000"/>
              </a:solidFill>
              <a:miter lim="800000"/>
              <a:headEnd/>
              <a:tailEnd/>
            </a:ln>
          </p:spPr>
          <p:txBody>
            <a:bodyPr rot="0" vert="horz" wrap="square" lIns="36000" tIns="36000" rIns="36000" bIns="36000" anchor="t" anchorCtr="0" upright="1">
              <a:noAutofit/>
            </a:bodyPr>
            <a:lstStyle/>
            <a:p>
              <a:pPr algn="ctr">
                <a:spcAft>
                  <a:spcPts val="0"/>
                </a:spcAft>
              </a:pPr>
              <a:r>
                <a:rPr lang="en-GB" sz="1200" dirty="0">
                  <a:solidFill>
                    <a:schemeClr val="accent2"/>
                  </a:solidFill>
                  <a:effectLst/>
                  <a:latin typeface="Times New Roman"/>
                  <a:ea typeface="Times New Roman"/>
                </a:rPr>
                <a:t>Heavier fluid</a:t>
              </a:r>
              <a:endParaRPr lang="de-AT" sz="1200" dirty="0">
                <a:solidFill>
                  <a:schemeClr val="accent2"/>
                </a:solidFill>
                <a:effectLst/>
                <a:latin typeface="Times New Roman"/>
                <a:ea typeface="Times New Roman"/>
              </a:endParaRPr>
            </a:p>
          </p:txBody>
        </p:sp>
        <p:sp>
          <p:nvSpPr>
            <p:cNvPr id="27" name="Text Box 495"/>
            <p:cNvSpPr txBox="1">
              <a:spLocks noChangeArrowheads="1"/>
            </p:cNvSpPr>
            <p:nvPr/>
          </p:nvSpPr>
          <p:spPr bwMode="auto">
            <a:xfrm>
              <a:off x="5112" y="4731"/>
              <a:ext cx="2280" cy="384"/>
            </a:xfrm>
            <a:prstGeom prst="rect">
              <a:avLst/>
            </a:prstGeom>
            <a:solidFill>
              <a:srgbClr val="FFFFFF"/>
            </a:solidFill>
            <a:ln w="9525">
              <a:solidFill>
                <a:srgbClr val="000000"/>
              </a:solidFill>
              <a:miter lim="800000"/>
              <a:headEnd/>
              <a:tailEnd/>
            </a:ln>
          </p:spPr>
          <p:txBody>
            <a:bodyPr rot="0" vert="horz" wrap="square" lIns="36000" tIns="36000" rIns="36000" bIns="36000" anchor="t" anchorCtr="0" upright="1">
              <a:noAutofit/>
            </a:bodyPr>
            <a:lstStyle/>
            <a:p>
              <a:pPr algn="ctr">
                <a:spcAft>
                  <a:spcPts val="0"/>
                </a:spcAft>
              </a:pPr>
              <a:r>
                <a:rPr lang="en-GB" sz="1200" dirty="0">
                  <a:solidFill>
                    <a:schemeClr val="accent2"/>
                  </a:solidFill>
                  <a:effectLst/>
                  <a:latin typeface="Times New Roman"/>
                  <a:ea typeface="Times New Roman"/>
                </a:rPr>
                <a:t>Lighter fluid</a:t>
              </a:r>
              <a:endParaRPr lang="de-AT" sz="1200" dirty="0">
                <a:solidFill>
                  <a:schemeClr val="accent2"/>
                </a:solidFill>
                <a:effectLst/>
                <a:latin typeface="Times New Roman"/>
                <a:ea typeface="Times New Roman"/>
              </a:endParaRPr>
            </a:p>
          </p:txBody>
        </p:sp>
      </p:grpSp>
      <p:pic>
        <p:nvPicPr>
          <p:cNvPr id="28" name="Bild 19" descr="400px-HD-Rayleigh-Taylo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68609" y="2007458"/>
            <a:ext cx="3557588" cy="2876348"/>
          </a:xfrm>
          <a:prstGeom prst="rect">
            <a:avLst/>
          </a:prstGeom>
          <a:noFill/>
          <a:ln>
            <a:noFill/>
          </a:ln>
        </p:spPr>
      </p:pic>
      <p:sp>
        <p:nvSpPr>
          <p:cNvPr id="3" name="Rechteck 2"/>
          <p:cNvSpPr/>
          <p:nvPr/>
        </p:nvSpPr>
        <p:spPr>
          <a:xfrm>
            <a:off x="257725" y="5704822"/>
            <a:ext cx="3093702" cy="738664"/>
          </a:xfrm>
          <a:prstGeom prst="rect">
            <a:avLst/>
          </a:prstGeom>
        </p:spPr>
        <p:txBody>
          <a:bodyPr wrap="square" lIns="0" tIns="0" rIns="0" bIns="0">
            <a:spAutoFit/>
          </a:bodyPr>
          <a:lstStyle/>
          <a:p>
            <a:r>
              <a:rPr lang="en-GB" sz="1600" dirty="0">
                <a:solidFill>
                  <a:srgbClr val="C00000"/>
                </a:solidFill>
              </a:rPr>
              <a:t>Interchange or Rayleigh-Taylor </a:t>
            </a:r>
            <a:r>
              <a:rPr lang="en-GB" sz="1600" dirty="0" err="1" smtClean="0">
                <a:solidFill>
                  <a:srgbClr val="C00000"/>
                </a:solidFill>
              </a:rPr>
              <a:t>insta-bility</a:t>
            </a:r>
            <a:r>
              <a:rPr lang="en-GB" sz="1600" dirty="0" smtClean="0">
                <a:solidFill>
                  <a:srgbClr val="C00000"/>
                </a:solidFill>
              </a:rPr>
              <a:t> between </a:t>
            </a:r>
            <a:r>
              <a:rPr lang="en-GB" sz="1600" dirty="0">
                <a:solidFill>
                  <a:srgbClr val="C00000"/>
                </a:solidFill>
              </a:rPr>
              <a:t>two fluids of different </a:t>
            </a:r>
            <a:r>
              <a:rPr lang="en-GB" sz="1600" dirty="0" smtClean="0">
                <a:solidFill>
                  <a:srgbClr val="C00000"/>
                </a:solidFill>
              </a:rPr>
              <a:t>densities.</a:t>
            </a:r>
            <a:endParaRPr lang="de-AT" sz="1600" dirty="0">
              <a:solidFill>
                <a:srgbClr val="C00000"/>
              </a:solidFill>
            </a:endParaRPr>
          </a:p>
        </p:txBody>
      </p:sp>
      <p:sp>
        <p:nvSpPr>
          <p:cNvPr id="4" name="Rechteck 3"/>
          <p:cNvSpPr/>
          <p:nvPr/>
        </p:nvSpPr>
        <p:spPr>
          <a:xfrm>
            <a:off x="3810000" y="4937995"/>
            <a:ext cx="5070381" cy="1477328"/>
          </a:xfrm>
          <a:prstGeom prst="rect">
            <a:avLst/>
          </a:prstGeom>
        </p:spPr>
        <p:txBody>
          <a:bodyPr wrap="square" lIns="0" tIns="0" rIns="0" bIns="0">
            <a:spAutoFit/>
          </a:bodyPr>
          <a:lstStyle/>
          <a:p>
            <a:pPr>
              <a:spcAft>
                <a:spcPts val="300"/>
              </a:spcAft>
            </a:pPr>
            <a:r>
              <a:rPr lang="en-GB" sz="1300" dirty="0">
                <a:solidFill>
                  <a:srgbClr val="C00000"/>
                </a:solidFill>
              </a:rPr>
              <a:t>Computer simulation of a Rayleigh-Taylor instability (from </a:t>
            </a:r>
            <a:r>
              <a:rPr lang="en-GB" sz="1300" dirty="0" err="1">
                <a:solidFill>
                  <a:srgbClr val="C00000"/>
                </a:solidFill>
              </a:rPr>
              <a:t>Shengtai</a:t>
            </a:r>
            <a:r>
              <a:rPr lang="en-GB" sz="1300" dirty="0">
                <a:solidFill>
                  <a:srgbClr val="C00000"/>
                </a:solidFill>
              </a:rPr>
              <a:t> Li, Hui Li "Parallel AMR Code for Compressible MHD or HD Equations" (Los Alamos National Laboratory</a:t>
            </a:r>
            <a:r>
              <a:rPr lang="en-GB" sz="1300" dirty="0" smtClean="0">
                <a:solidFill>
                  <a:srgbClr val="C00000"/>
                </a:solidFill>
              </a:rPr>
              <a:t>),</a:t>
            </a:r>
          </a:p>
          <a:p>
            <a:pPr>
              <a:spcAft>
                <a:spcPts val="300"/>
              </a:spcAft>
            </a:pPr>
            <a:r>
              <a:rPr lang="en-GB" sz="1300" u="sng" dirty="0" smtClean="0">
                <a:solidFill>
                  <a:schemeClr val="accent2"/>
                </a:solidFill>
              </a:rPr>
              <a:t>http</a:t>
            </a:r>
            <a:r>
              <a:rPr lang="en-GB" sz="1300" u="sng" dirty="0">
                <a:solidFill>
                  <a:schemeClr val="accent2"/>
                </a:solidFill>
              </a:rPr>
              <a:t>://en.wikipedia.org/wiki/Rayleigh-Taylor_instability</a:t>
            </a:r>
            <a:r>
              <a:rPr lang="en-GB" sz="1300" dirty="0">
                <a:solidFill>
                  <a:schemeClr val="accent2"/>
                </a:solidFill>
              </a:rPr>
              <a:t> </a:t>
            </a:r>
            <a:endParaRPr lang="en-GB" sz="1300" dirty="0" smtClean="0">
              <a:solidFill>
                <a:schemeClr val="accent2"/>
              </a:solidFill>
            </a:endParaRPr>
          </a:p>
          <a:p>
            <a:pPr>
              <a:spcAft>
                <a:spcPts val="300"/>
              </a:spcAft>
            </a:pPr>
            <a:r>
              <a:rPr lang="en-GB" sz="1300" dirty="0" smtClean="0">
                <a:solidFill>
                  <a:srgbClr val="C00000"/>
                </a:solidFill>
              </a:rPr>
              <a:t>Note </a:t>
            </a:r>
            <a:r>
              <a:rPr lang="en-GB" sz="1300" dirty="0">
                <a:solidFill>
                  <a:srgbClr val="C00000"/>
                </a:solidFill>
              </a:rPr>
              <a:t>that we see here also signs of the Kelvin-Helmholtz instability which occurs when two layers of fluid or gas pass by each other with different speeds. </a:t>
            </a:r>
            <a:endParaRPr lang="de-AT" sz="1300" dirty="0">
              <a:solidFill>
                <a:srgbClr val="C00000"/>
              </a:solidFill>
            </a:endParaRPr>
          </a:p>
        </p:txBody>
      </p:sp>
    </p:spTree>
    <p:extLst>
      <p:ext uri="{BB962C8B-B14F-4D97-AF65-F5344CB8AC3E}">
        <p14:creationId xmlns:p14="http://schemas.microsoft.com/office/powerpoint/2010/main" val="14877306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umsplatzhalter 1"/>
          <p:cNvSpPr>
            <a:spLocks noGrp="1"/>
          </p:cNvSpPr>
          <p:nvPr>
            <p:ph type="dt" sz="half" idx="10"/>
          </p:nvPr>
        </p:nvSpPr>
        <p:spPr/>
        <p:txBody>
          <a:bodyPr/>
          <a:lstStyle/>
          <a:p>
            <a:fld id="{D4DFC4CE-C25C-4004-85A4-60C2F614E8C3}" type="datetime1">
              <a:rPr lang="de-DE" altLang="de-DE" smtClean="0"/>
              <a:t>04.09.2018</a:t>
            </a:fld>
            <a:endParaRPr lang="de-DE" altLang="de-DE"/>
          </a:p>
        </p:txBody>
      </p:sp>
      <p:sp>
        <p:nvSpPr>
          <p:cNvPr id="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7" name="Foliennummernplatzhalter 3"/>
          <p:cNvSpPr>
            <a:spLocks noGrp="1"/>
          </p:cNvSpPr>
          <p:nvPr>
            <p:ph type="sldNum" sz="quarter" idx="12"/>
          </p:nvPr>
        </p:nvSpPr>
        <p:spPr/>
        <p:txBody>
          <a:bodyPr/>
          <a:lstStyle/>
          <a:p>
            <a:fld id="{739E804B-8FAF-4701-B9FA-7AB4D1EA83F0}" type="slidenum">
              <a:rPr lang="de-DE" altLang="de-DE"/>
              <a:pPr/>
              <a:t>3</a:t>
            </a:fld>
            <a:endParaRPr lang="de-DE" altLang="de-DE"/>
          </a:p>
        </p:txBody>
      </p:sp>
      <p:sp>
        <p:nvSpPr>
          <p:cNvPr id="184322"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a:solidFill>
                  <a:schemeClr val="bg1"/>
                </a:solidFill>
              </a:rPr>
              <a:t>Part 1/1</a:t>
            </a:r>
          </a:p>
        </p:txBody>
      </p:sp>
      <p:sp>
        <p:nvSpPr>
          <p:cNvPr id="184324" name="Text Box 4"/>
          <p:cNvSpPr txBox="1">
            <a:spLocks noChangeArrowheads="1"/>
          </p:cNvSpPr>
          <p:nvPr/>
        </p:nvSpPr>
        <p:spPr bwMode="auto">
          <a:xfrm>
            <a:off x="255963" y="888346"/>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Nuclear binding energy per nucleon:</a:t>
            </a:r>
          </a:p>
        </p:txBody>
      </p:sp>
      <p:grpSp>
        <p:nvGrpSpPr>
          <p:cNvPr id="25" name="Gruppieren 24"/>
          <p:cNvGrpSpPr>
            <a:grpSpLocks noChangeAspect="1"/>
          </p:cNvGrpSpPr>
          <p:nvPr/>
        </p:nvGrpSpPr>
        <p:grpSpPr>
          <a:xfrm>
            <a:off x="3670345" y="1627986"/>
            <a:ext cx="5408745" cy="4306650"/>
            <a:chOff x="59927" y="0"/>
            <a:chExt cx="4861560" cy="3870960"/>
          </a:xfrm>
        </p:grpSpPr>
        <p:pic>
          <p:nvPicPr>
            <p:cNvPr id="26" name="Bild 1" descr="physics_html_54c6963f"/>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59927" y="0"/>
              <a:ext cx="4861560" cy="3870960"/>
            </a:xfrm>
            <a:prstGeom prst="rect">
              <a:avLst/>
            </a:prstGeom>
            <a:noFill/>
            <a:ln>
              <a:noFill/>
            </a:ln>
          </p:spPr>
        </p:pic>
        <p:sp>
          <p:nvSpPr>
            <p:cNvPr id="27" name="Oval 566"/>
            <p:cNvSpPr>
              <a:spLocks noChangeArrowheads="1"/>
            </p:cNvSpPr>
            <p:nvPr/>
          </p:nvSpPr>
          <p:spPr bwMode="auto">
            <a:xfrm>
              <a:off x="160020" y="152400"/>
              <a:ext cx="833755" cy="155702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de-AT"/>
            </a:p>
          </p:txBody>
        </p:sp>
        <p:pic>
          <p:nvPicPr>
            <p:cNvPr id="28" name="Bild 563" descr="Demtröder 2_3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42060" y="662940"/>
              <a:ext cx="2080260" cy="2628900"/>
            </a:xfrm>
            <a:prstGeom prst="rect">
              <a:avLst/>
            </a:prstGeom>
            <a:noFill/>
            <a:ln>
              <a:noFill/>
            </a:ln>
          </p:spPr>
        </p:pic>
        <p:cxnSp>
          <p:nvCxnSpPr>
            <p:cNvPr id="29" name="Line 567"/>
            <p:cNvCxnSpPr>
              <a:cxnSpLocks noChangeShapeType="1"/>
            </p:cNvCxnSpPr>
            <p:nvPr/>
          </p:nvCxnSpPr>
          <p:spPr bwMode="auto">
            <a:xfrm>
              <a:off x="982980" y="1135380"/>
              <a:ext cx="304800" cy="104775"/>
            </a:xfrm>
            <a:prstGeom prst="line">
              <a:avLst/>
            </a:prstGeom>
            <a:noFill/>
            <a:ln w="25400">
              <a:solidFill>
                <a:srgbClr val="000000"/>
              </a:solidFill>
              <a:round/>
              <a:headEnd/>
              <a:tailEnd type="arrow" w="sm" len="sm"/>
            </a:ln>
            <a:extLst>
              <a:ext uri="{909E8E84-426E-40DD-AFC4-6F175D3DCCD1}">
                <a14:hiddenFill xmlns:a14="http://schemas.microsoft.com/office/drawing/2010/main">
                  <a:noFill/>
                </a14:hiddenFill>
              </a:ext>
            </a:extLst>
          </p:spPr>
        </p:cxnSp>
      </p:grpSp>
      <p:pic>
        <p:nvPicPr>
          <p:cNvPr id="184347" name="Picture 27"/>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814" r="11205" b="32661"/>
          <a:stretch/>
        </p:blipFill>
        <p:spPr bwMode="auto">
          <a:xfrm>
            <a:off x="3650991" y="5976730"/>
            <a:ext cx="4983480" cy="456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 Box 10"/>
          <p:cNvSpPr txBox="1">
            <a:spLocks noChangeArrowheads="1"/>
          </p:cNvSpPr>
          <p:nvPr/>
        </p:nvSpPr>
        <p:spPr bwMode="auto">
          <a:xfrm>
            <a:off x="254000" y="1711974"/>
            <a:ext cx="3200400" cy="423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600"/>
              </a:spcAft>
            </a:pPr>
            <a:r>
              <a:rPr lang="en-GB" altLang="de-DE" sz="1700" dirty="0" smtClean="0">
                <a:solidFill>
                  <a:srgbClr val="CC0000"/>
                </a:solidFill>
              </a:rPr>
              <a:t>The energy of nuclear processes comes from the mass defect: </a:t>
            </a:r>
          </a:p>
          <a:p>
            <a:pPr>
              <a:spcBef>
                <a:spcPts val="0"/>
              </a:spcBef>
              <a:spcAft>
                <a:spcPts val="600"/>
              </a:spcAft>
            </a:pPr>
            <a:r>
              <a:rPr lang="en-GB" altLang="de-DE" sz="1700" dirty="0" smtClean="0">
                <a:solidFill>
                  <a:srgbClr val="CC0000"/>
                </a:solidFill>
              </a:rPr>
              <a:t>A nucleus has less mass than the sum of the nucleons (neutrons and protons) of which it is compound. </a:t>
            </a:r>
          </a:p>
          <a:p>
            <a:pPr>
              <a:spcBef>
                <a:spcPts val="0"/>
              </a:spcBef>
              <a:spcAft>
                <a:spcPts val="600"/>
              </a:spcAft>
            </a:pPr>
            <a:r>
              <a:rPr lang="en-GB" altLang="de-DE" sz="1700" dirty="0" smtClean="0">
                <a:solidFill>
                  <a:srgbClr val="CC0000"/>
                </a:solidFill>
              </a:rPr>
              <a:t>And the mass defect </a:t>
            </a:r>
            <a:r>
              <a:rPr lang="en-GB" altLang="de-DE" sz="1700" dirty="0" err="1" smtClean="0">
                <a:solidFill>
                  <a:srgbClr val="CC0000"/>
                </a:solidFill>
              </a:rPr>
              <a:t>corres</a:t>
            </a:r>
            <a:r>
              <a:rPr lang="en-GB" altLang="de-DE" sz="1700" dirty="0" smtClean="0">
                <a:solidFill>
                  <a:srgbClr val="CC0000"/>
                </a:solidFill>
              </a:rPr>
              <a:t>-ponds to the binding energy according to the well-known formula: </a:t>
            </a:r>
          </a:p>
          <a:p>
            <a:pPr>
              <a:spcBef>
                <a:spcPts val="0"/>
              </a:spcBef>
              <a:spcAft>
                <a:spcPts val="600"/>
              </a:spcAft>
            </a:pPr>
            <a:r>
              <a:rPr lang="en-GB" altLang="de-DE" sz="1700" i="1" dirty="0" smtClean="0">
                <a:solidFill>
                  <a:srgbClr val="CC0000"/>
                </a:solidFill>
              </a:rPr>
              <a:t>E</a:t>
            </a:r>
            <a:r>
              <a:rPr lang="en-GB" altLang="de-DE" sz="1700" dirty="0" smtClean="0">
                <a:solidFill>
                  <a:srgbClr val="CC0000"/>
                </a:solidFill>
              </a:rPr>
              <a:t> = </a:t>
            </a:r>
            <a:r>
              <a:rPr lang="en-GB" altLang="de-DE" sz="1700" i="1" dirty="0" smtClean="0">
                <a:solidFill>
                  <a:srgbClr val="CC0000"/>
                </a:solidFill>
              </a:rPr>
              <a:t>mc</a:t>
            </a:r>
            <a:r>
              <a:rPr lang="en-GB" altLang="de-DE" sz="1700" baseline="30000" dirty="0" smtClean="0">
                <a:solidFill>
                  <a:srgbClr val="CC0000"/>
                </a:solidFill>
              </a:rPr>
              <a:t>2</a:t>
            </a:r>
            <a:r>
              <a:rPr lang="en-GB" altLang="de-DE" sz="1700" dirty="0" smtClean="0">
                <a:solidFill>
                  <a:srgbClr val="CC0000"/>
                </a:solidFill>
              </a:rPr>
              <a:t> </a:t>
            </a:r>
          </a:p>
          <a:p>
            <a:pPr>
              <a:spcBef>
                <a:spcPts val="0"/>
              </a:spcBef>
              <a:spcAft>
                <a:spcPts val="600"/>
              </a:spcAft>
            </a:pPr>
            <a:r>
              <a:rPr lang="en-GB" altLang="de-DE" sz="1700" dirty="0" smtClean="0">
                <a:solidFill>
                  <a:srgbClr val="CC0000"/>
                </a:solidFill>
              </a:rPr>
              <a:t>Splitting heavy nuclei or fusing light nuclei we can gain the corresponding difference of binding energy usually as kinetic energy of the products of the nuclear transformation</a:t>
            </a:r>
            <a:endParaRPr lang="en-GB" altLang="de-DE" sz="1700" dirty="0">
              <a:solidFill>
                <a:srgbClr val="CC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30816865-4713-430E-B558-1894038927B6}"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30</a:t>
            </a:fld>
            <a:endParaRPr lang="de-DE" altLang="de-DE"/>
          </a:p>
        </p:txBody>
      </p:sp>
      <p:sp>
        <p:nvSpPr>
          <p:cNvPr id="202754" name="Text Box 2"/>
          <p:cNvSpPr txBox="1">
            <a:spLocks noChangeArrowheads="1"/>
          </p:cNvSpPr>
          <p:nvPr/>
        </p:nvSpPr>
        <p:spPr bwMode="auto">
          <a:xfrm>
            <a:off x="254000" y="144365"/>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5/8</a:t>
            </a:r>
            <a:endParaRPr lang="en-GB" altLang="de-DE" sz="3200" b="1" dirty="0">
              <a:solidFill>
                <a:schemeClr val="bg1"/>
              </a:solidFill>
            </a:endParaRPr>
          </a:p>
        </p:txBody>
      </p:sp>
      <p:sp>
        <p:nvSpPr>
          <p:cNvPr id="202755" name="Text Box 3"/>
          <p:cNvSpPr txBox="1">
            <a:spLocks noChangeArrowheads="1"/>
          </p:cNvSpPr>
          <p:nvPr/>
        </p:nvSpPr>
        <p:spPr bwMode="auto">
          <a:xfrm>
            <a:off x="255587" y="786928"/>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cs typeface="Times New Roman" pitchFamily="18" charset="0"/>
              </a:rPr>
              <a:t>Linear confinement </a:t>
            </a:r>
            <a:r>
              <a:rPr lang="en-GB" altLang="de-DE" b="1" dirty="0" smtClean="0">
                <a:solidFill>
                  <a:srgbClr val="000099"/>
                </a:solidFill>
                <a:cs typeface="Times New Roman" pitchFamily="18" charset="0"/>
              </a:rPr>
              <a:t>schemes (6)</a:t>
            </a:r>
            <a:r>
              <a:rPr lang="en-GB" altLang="de-DE" b="1" dirty="0" smtClean="0">
                <a:solidFill>
                  <a:srgbClr val="000099"/>
                </a:solidFill>
              </a:rPr>
              <a:t>: Interchange instability</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2" name="Rectangle 17"/>
          <p:cNvSpPr>
            <a:spLocks noChangeArrowheads="1"/>
          </p:cNvSpPr>
          <p:nvPr/>
        </p:nvSpPr>
        <p:spPr bwMode="auto">
          <a:xfrm>
            <a:off x="255587" y="1522492"/>
            <a:ext cx="4697413"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dirty="0" smtClean="0">
                <a:solidFill>
                  <a:srgbClr val="CC0000"/>
                </a:solidFill>
                <a:ea typeface="SimSun" pitchFamily="2" charset="-122"/>
                <a:cs typeface="Times New Roman" pitchFamily="18" charset="0"/>
              </a:rPr>
              <a:t>In space the Rayleigh-Taylor </a:t>
            </a:r>
            <a:r>
              <a:rPr lang="en-GB" altLang="zh-CN" dirty="0" err="1" smtClean="0">
                <a:solidFill>
                  <a:srgbClr val="CC0000"/>
                </a:solidFill>
                <a:ea typeface="SimSun" pitchFamily="2" charset="-122"/>
                <a:cs typeface="Times New Roman" pitchFamily="18" charset="0"/>
              </a:rPr>
              <a:t>insta-bility</a:t>
            </a:r>
            <a:r>
              <a:rPr lang="en-GB" altLang="zh-CN" dirty="0" smtClean="0">
                <a:solidFill>
                  <a:srgbClr val="CC0000"/>
                </a:solidFill>
                <a:ea typeface="SimSun" pitchFamily="2" charset="-122"/>
                <a:cs typeface="Times New Roman" pitchFamily="18" charset="0"/>
              </a:rPr>
              <a:t> can occur between two gases of different temperatures and densities.</a:t>
            </a:r>
            <a:endParaRPr lang="de-DE" altLang="zh-CN" dirty="0">
              <a:solidFill>
                <a:srgbClr val="CC0000"/>
              </a:solidFill>
              <a:ea typeface="SimSun" pitchFamily="2" charset="-122"/>
              <a:cs typeface="Times New Roman" pitchFamily="18" charset="0"/>
            </a:endParaRPr>
          </a:p>
        </p:txBody>
      </p:sp>
      <p:pic>
        <p:nvPicPr>
          <p:cNvPr id="29" name="Bild 20" descr="400px-Crab"/>
          <p:cNvPicPr>
            <a:picLocks noChangeAspect="1"/>
          </p:cNvPicPr>
          <p:nvPr/>
        </p:nvPicPr>
        <p:blipFill rotWithShape="1">
          <a:blip r:embed="rId3">
            <a:extLst>
              <a:ext uri="{28A0092B-C50C-407E-A947-70E740481C1C}">
                <a14:useLocalDpi xmlns:a14="http://schemas.microsoft.com/office/drawing/2010/main" val="0"/>
              </a:ext>
            </a:extLst>
          </a:blip>
          <a:srcRect l="3029" t="4829" r="3999" b="9244"/>
          <a:stretch/>
        </p:blipFill>
        <p:spPr bwMode="auto">
          <a:xfrm>
            <a:off x="5375275" y="1343660"/>
            <a:ext cx="3516313" cy="3334078"/>
          </a:xfrm>
          <a:prstGeom prst="rect">
            <a:avLst/>
          </a:prstGeom>
          <a:noFill/>
          <a:ln>
            <a:noFill/>
          </a:ln>
        </p:spPr>
      </p:pic>
      <p:sp>
        <p:nvSpPr>
          <p:cNvPr id="2" name="Rechteck 1"/>
          <p:cNvSpPr/>
          <p:nvPr/>
        </p:nvSpPr>
        <p:spPr>
          <a:xfrm>
            <a:off x="4000499" y="4945930"/>
            <a:ext cx="4891089" cy="1461939"/>
          </a:xfrm>
          <a:prstGeom prst="rect">
            <a:avLst/>
          </a:prstGeom>
        </p:spPr>
        <p:txBody>
          <a:bodyPr wrap="square" lIns="0" tIns="0" rIns="0" bIns="0">
            <a:spAutoFit/>
          </a:bodyPr>
          <a:lstStyle/>
          <a:p>
            <a:pPr>
              <a:spcAft>
                <a:spcPts val="600"/>
              </a:spcAft>
            </a:pPr>
            <a:r>
              <a:rPr lang="en-GB" sz="1800" dirty="0">
                <a:solidFill>
                  <a:srgbClr val="C00000"/>
                </a:solidFill>
              </a:rPr>
              <a:t>Rayleigh-Taylor fingers evident in the Crab Nebula, </a:t>
            </a:r>
            <a:r>
              <a:rPr lang="en-GB" sz="1800" dirty="0" smtClean="0">
                <a:solidFill>
                  <a:srgbClr val="C00000"/>
                </a:solidFill>
              </a:rPr>
              <a:t>remnant of a supernova, observed by Chinese </a:t>
            </a:r>
            <a:r>
              <a:rPr lang="en-GB" sz="1800" dirty="0" err="1" smtClean="0">
                <a:solidFill>
                  <a:srgbClr val="C00000"/>
                </a:solidFill>
              </a:rPr>
              <a:t>astro-nomers</a:t>
            </a:r>
            <a:r>
              <a:rPr lang="en-GB" sz="1800" dirty="0" smtClean="0">
                <a:solidFill>
                  <a:srgbClr val="C00000"/>
                </a:solidFill>
              </a:rPr>
              <a:t> in 1054 C.E.</a:t>
            </a:r>
          </a:p>
          <a:p>
            <a:pPr>
              <a:spcAft>
                <a:spcPts val="600"/>
              </a:spcAft>
            </a:pPr>
            <a:r>
              <a:rPr lang="en-GB" sz="1800" u="sng" dirty="0" smtClean="0">
                <a:solidFill>
                  <a:schemeClr val="accent2"/>
                </a:solidFill>
              </a:rPr>
              <a:t>http</a:t>
            </a:r>
            <a:r>
              <a:rPr lang="en-GB" sz="1800" u="sng" dirty="0">
                <a:solidFill>
                  <a:schemeClr val="accent2"/>
                </a:solidFill>
              </a:rPr>
              <a:t>://en.wikipedia.org/wiki/Rayleigh-Taylor_instability</a:t>
            </a:r>
            <a:r>
              <a:rPr lang="en-GB" sz="1800" dirty="0">
                <a:solidFill>
                  <a:schemeClr val="accent2"/>
                </a:solidFill>
              </a:rPr>
              <a:t> </a:t>
            </a:r>
            <a:endParaRPr lang="de-AT" sz="1800" dirty="0">
              <a:solidFill>
                <a:schemeClr val="accent2"/>
              </a:solidFill>
            </a:endParaRPr>
          </a:p>
        </p:txBody>
      </p:sp>
      <p:sp>
        <p:nvSpPr>
          <p:cNvPr id="3" name="AutoShape 2" descr="https://upload.wikimedia.org/wikipedia/commons/5/59/Filaments_in_the_Crab_Nebula.jpg"/>
          <p:cNvSpPr>
            <a:spLocks noChangeAspect="1" noChangeArrowheads="1"/>
          </p:cNvSpPr>
          <p:nvPr/>
        </p:nvSpPr>
        <p:spPr bwMode="auto">
          <a:xfrm>
            <a:off x="155575" y="-2811463"/>
            <a:ext cx="5219700" cy="5867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4" descr="https://upload.wikimedia.org/wikipedia/commons/5/59/Filaments_in_the_Crab_Nebula.jpg"/>
          <p:cNvSpPr>
            <a:spLocks noChangeAspect="1" noChangeArrowheads="1"/>
          </p:cNvSpPr>
          <p:nvPr/>
        </p:nvSpPr>
        <p:spPr bwMode="auto">
          <a:xfrm>
            <a:off x="307975" y="-2659063"/>
            <a:ext cx="5219700" cy="5867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Grafi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9058" y="2891070"/>
            <a:ext cx="3242342" cy="3643080"/>
          </a:xfrm>
          <a:prstGeom prst="rect">
            <a:avLst/>
          </a:prstGeom>
        </p:spPr>
      </p:pic>
    </p:spTree>
    <p:extLst>
      <p:ext uri="{BB962C8B-B14F-4D97-AF65-F5344CB8AC3E}">
        <p14:creationId xmlns:p14="http://schemas.microsoft.com/office/powerpoint/2010/main" val="15969520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94CE461F-FB99-465A-B61E-F101A92E8678}"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31</a:t>
            </a:fld>
            <a:endParaRPr lang="de-DE" altLang="de-DE"/>
          </a:p>
        </p:txBody>
      </p:sp>
      <p:sp>
        <p:nvSpPr>
          <p:cNvPr id="202754" name="Text Box 2"/>
          <p:cNvSpPr txBox="1">
            <a:spLocks noChangeArrowheads="1"/>
          </p:cNvSpPr>
          <p:nvPr/>
        </p:nvSpPr>
        <p:spPr bwMode="auto">
          <a:xfrm>
            <a:off x="254000" y="144365"/>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5/9</a:t>
            </a:r>
            <a:endParaRPr lang="en-GB" altLang="de-DE" sz="3200" b="1" dirty="0">
              <a:solidFill>
                <a:schemeClr val="bg1"/>
              </a:solidFill>
            </a:endParaRPr>
          </a:p>
        </p:txBody>
      </p:sp>
      <p:sp>
        <p:nvSpPr>
          <p:cNvPr id="202755" name="Text Box 3"/>
          <p:cNvSpPr txBox="1">
            <a:spLocks noChangeArrowheads="1"/>
          </p:cNvSpPr>
          <p:nvPr/>
        </p:nvSpPr>
        <p:spPr bwMode="auto">
          <a:xfrm>
            <a:off x="242887" y="786928"/>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cs typeface="Times New Roman" pitchFamily="18" charset="0"/>
              </a:rPr>
              <a:t>Mirror machines (1)</a:t>
            </a:r>
            <a:r>
              <a:rPr lang="en-GB" altLang="de-DE" b="1" dirty="0" smtClean="0">
                <a:solidFill>
                  <a:srgbClr val="000099"/>
                </a:solidFill>
              </a:rPr>
              <a:t>: the mirror effect</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2" name="Rectangle 17"/>
          <p:cNvSpPr>
            <a:spLocks noChangeArrowheads="1"/>
          </p:cNvSpPr>
          <p:nvPr/>
        </p:nvSpPr>
        <p:spPr bwMode="auto">
          <a:xfrm>
            <a:off x="245630" y="1245612"/>
            <a:ext cx="86459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dirty="0" smtClean="0">
                <a:solidFill>
                  <a:srgbClr val="CC0000"/>
                </a:solidFill>
                <a:ea typeface="SimSun" pitchFamily="2" charset="-122"/>
                <a:cs typeface="Times New Roman" pitchFamily="18" charset="0"/>
              </a:rPr>
              <a:t>The Mirror effect can confine a plasma at least partly:</a:t>
            </a:r>
            <a:endParaRPr lang="de-DE" altLang="zh-CN" dirty="0">
              <a:solidFill>
                <a:srgbClr val="CC0000"/>
              </a:solidFill>
              <a:ea typeface="SimSun" pitchFamily="2" charset="-122"/>
              <a:cs typeface="Times New Roman" pitchFamily="18" charset="0"/>
            </a:endParaRPr>
          </a:p>
        </p:txBody>
      </p:sp>
      <p:pic>
        <p:nvPicPr>
          <p:cNvPr id="17" name="Bild 79" descr="FFChenFig28"/>
          <p:cNvPicPr>
            <a:picLocks noChangeAspect="1"/>
          </p:cNvPicPr>
          <p:nvPr/>
        </p:nvPicPr>
        <p:blipFill rotWithShape="1">
          <a:blip r:embed="rId4" cstate="print">
            <a:extLst>
              <a:ext uri="{28A0092B-C50C-407E-A947-70E740481C1C}">
                <a14:useLocalDpi xmlns:a14="http://schemas.microsoft.com/office/drawing/2010/main" val="0"/>
              </a:ext>
            </a:extLst>
          </a:blip>
          <a:srcRect l="1102" t="3282" r="20997" b="6093"/>
          <a:stretch/>
        </p:blipFill>
        <p:spPr bwMode="auto">
          <a:xfrm>
            <a:off x="4547164" y="3411105"/>
            <a:ext cx="4345827" cy="1972236"/>
          </a:xfrm>
          <a:prstGeom prst="rect">
            <a:avLst/>
          </a:prstGeom>
          <a:noFill/>
          <a:ln>
            <a:noFill/>
          </a:ln>
        </p:spPr>
      </p:pic>
      <p:sp>
        <p:nvSpPr>
          <p:cNvPr id="21" name="Rechteck 20"/>
          <p:cNvSpPr/>
          <p:nvPr/>
        </p:nvSpPr>
        <p:spPr>
          <a:xfrm>
            <a:off x="4572794" y="5525412"/>
            <a:ext cx="4318793" cy="492443"/>
          </a:xfrm>
          <a:prstGeom prst="rect">
            <a:avLst/>
          </a:prstGeom>
        </p:spPr>
        <p:txBody>
          <a:bodyPr wrap="square" lIns="0" tIns="0" rIns="0" bIns="0">
            <a:spAutoFit/>
          </a:bodyPr>
          <a:lstStyle/>
          <a:p>
            <a:r>
              <a:rPr lang="en-GB" sz="1600" dirty="0" smtClean="0">
                <a:solidFill>
                  <a:schemeClr val="accent2"/>
                </a:solidFill>
              </a:rPr>
              <a:t>From </a:t>
            </a:r>
            <a:r>
              <a:rPr lang="en-GB" sz="1600" dirty="0">
                <a:solidFill>
                  <a:schemeClr val="accent2"/>
                </a:solidFill>
              </a:rPr>
              <a:t>F.F. Chen </a:t>
            </a:r>
            <a:r>
              <a:rPr lang="en-GB" sz="1600" dirty="0" smtClean="0">
                <a:solidFill>
                  <a:schemeClr val="accent2"/>
                </a:solidFill>
              </a:rPr>
              <a:t>Introduction to Plasma Physics, </a:t>
            </a:r>
            <a:br>
              <a:rPr lang="en-GB" sz="1600" dirty="0" smtClean="0">
                <a:solidFill>
                  <a:schemeClr val="accent2"/>
                </a:solidFill>
              </a:rPr>
            </a:br>
            <a:r>
              <a:rPr lang="nl-NL" sz="1600" dirty="0" smtClean="0">
                <a:solidFill>
                  <a:schemeClr val="accent2"/>
                </a:solidFill>
              </a:rPr>
              <a:t>Vol</a:t>
            </a:r>
            <a:r>
              <a:rPr lang="nl-NL" sz="1600" dirty="0">
                <a:solidFill>
                  <a:schemeClr val="accent2"/>
                </a:solidFill>
              </a:rPr>
              <a:t>. I, p.33, Fig. 2-8</a:t>
            </a:r>
            <a:r>
              <a:rPr lang="en-GB" sz="1600" dirty="0" smtClean="0">
                <a:solidFill>
                  <a:schemeClr val="accent2"/>
                </a:solidFill>
              </a:rPr>
              <a:t>)</a:t>
            </a:r>
            <a:endParaRPr lang="de-AT" sz="1600" dirty="0">
              <a:solidFill>
                <a:schemeClr val="accent2"/>
              </a:solidFill>
            </a:endParaRPr>
          </a:p>
        </p:txBody>
      </p:sp>
      <p:pic>
        <p:nvPicPr>
          <p:cNvPr id="23" name="Bild 59" descr="FFChenFig27"/>
          <p:cNvPicPr>
            <a:picLocks noChangeAspect="1"/>
          </p:cNvPicPr>
          <p:nvPr/>
        </p:nvPicPr>
        <p:blipFill rotWithShape="1">
          <a:blip r:embed="rId5" cstate="print">
            <a:extLst>
              <a:ext uri="{28A0092B-C50C-407E-A947-70E740481C1C}">
                <a14:useLocalDpi xmlns:a14="http://schemas.microsoft.com/office/drawing/2010/main" val="0"/>
              </a:ext>
            </a:extLst>
          </a:blip>
          <a:srcRect l="17190" t="2257" r="3346" b="9969"/>
          <a:stretch/>
        </p:blipFill>
        <p:spPr bwMode="auto">
          <a:xfrm>
            <a:off x="261405" y="1711424"/>
            <a:ext cx="4285759" cy="1755413"/>
          </a:xfrm>
          <a:prstGeom prst="rect">
            <a:avLst/>
          </a:prstGeom>
          <a:noFill/>
          <a:ln>
            <a:noFill/>
          </a:ln>
        </p:spPr>
      </p:pic>
      <p:sp>
        <p:nvSpPr>
          <p:cNvPr id="24" name="Rechteck 23"/>
          <p:cNvSpPr/>
          <p:nvPr/>
        </p:nvSpPr>
        <p:spPr>
          <a:xfrm>
            <a:off x="254000" y="3562462"/>
            <a:ext cx="3943042" cy="492443"/>
          </a:xfrm>
          <a:prstGeom prst="rect">
            <a:avLst/>
          </a:prstGeom>
        </p:spPr>
        <p:txBody>
          <a:bodyPr wrap="square" lIns="0" tIns="0" rIns="0" bIns="0">
            <a:spAutoFit/>
          </a:bodyPr>
          <a:lstStyle/>
          <a:p>
            <a:r>
              <a:rPr lang="en-GB" sz="1600" dirty="0" smtClean="0">
                <a:solidFill>
                  <a:schemeClr val="accent2"/>
                </a:solidFill>
              </a:rPr>
              <a:t>From </a:t>
            </a:r>
            <a:r>
              <a:rPr lang="en-GB" sz="1600" dirty="0">
                <a:solidFill>
                  <a:schemeClr val="accent2"/>
                </a:solidFill>
              </a:rPr>
              <a:t>F.F. Chen </a:t>
            </a:r>
            <a:r>
              <a:rPr lang="en-GB" sz="1600" dirty="0" smtClean="0">
                <a:solidFill>
                  <a:schemeClr val="accent2"/>
                </a:solidFill>
              </a:rPr>
              <a:t>Introduction to Plasma Physics, </a:t>
            </a:r>
            <a:r>
              <a:rPr lang="nl-NL" sz="1600" dirty="0" smtClean="0">
                <a:solidFill>
                  <a:schemeClr val="accent2"/>
                </a:solidFill>
              </a:rPr>
              <a:t>Vol</a:t>
            </a:r>
            <a:r>
              <a:rPr lang="nl-NL" sz="1600" dirty="0">
                <a:solidFill>
                  <a:schemeClr val="accent2"/>
                </a:solidFill>
              </a:rPr>
              <a:t>. I, p.30, Fig. 2-7</a:t>
            </a:r>
            <a:r>
              <a:rPr lang="en-GB" sz="1600" dirty="0" smtClean="0">
                <a:solidFill>
                  <a:schemeClr val="accent2"/>
                </a:solidFill>
              </a:rPr>
              <a:t>)</a:t>
            </a:r>
            <a:endParaRPr lang="de-AT" sz="1600" dirty="0">
              <a:solidFill>
                <a:schemeClr val="accent2"/>
              </a:solidFill>
            </a:endParaRPr>
          </a:p>
        </p:txBody>
      </p:sp>
      <p:graphicFrame>
        <p:nvGraphicFramePr>
          <p:cNvPr id="2" name="Objekt 1"/>
          <p:cNvGraphicFramePr>
            <a:graphicFrameLocks noChangeAspect="1"/>
          </p:cNvGraphicFramePr>
          <p:nvPr>
            <p:extLst>
              <p:ext uri="{D42A27DB-BD31-4B8C-83A1-F6EECF244321}">
                <p14:modId xmlns:p14="http://schemas.microsoft.com/office/powerpoint/2010/main" val="246868484"/>
              </p:ext>
            </p:extLst>
          </p:nvPr>
        </p:nvGraphicFramePr>
        <p:xfrm>
          <a:off x="2411843" y="4303722"/>
          <a:ext cx="1912938" cy="581025"/>
        </p:xfrm>
        <a:graphic>
          <a:graphicData uri="http://schemas.openxmlformats.org/presentationml/2006/ole">
            <mc:AlternateContent xmlns:mc="http://schemas.openxmlformats.org/markup-compatibility/2006">
              <mc:Choice xmlns:v="urn:schemas-microsoft-com:vml" Requires="v">
                <p:oleObj spid="_x0000_s207934" name="Equation" r:id="rId6" imgW="1358640" imgH="419040" progId="Equation.3">
                  <p:embed/>
                </p:oleObj>
              </mc:Choice>
              <mc:Fallback>
                <p:oleObj name="Equation" r:id="rId6" imgW="1358640" imgH="419040" progId="Equation.3">
                  <p:embed/>
                  <p:pic>
                    <p:nvPicPr>
                      <p:cNvPr id="0" name="Object 10"/>
                      <p:cNvPicPr>
                        <a:picLocks noChangeAspect="1" noChangeArrowheads="1"/>
                      </p:cNvPicPr>
                      <p:nvPr/>
                    </p:nvPicPr>
                    <p:blipFill>
                      <a:blip r:embed="rId7"/>
                      <a:srcRect/>
                      <a:stretch>
                        <a:fillRect/>
                      </a:stretch>
                    </p:blipFill>
                    <p:spPr bwMode="auto">
                      <a:xfrm>
                        <a:off x="2411843" y="4303722"/>
                        <a:ext cx="1912938" cy="581025"/>
                      </a:xfrm>
                      <a:prstGeom prst="rect">
                        <a:avLst/>
                      </a:prstGeom>
                      <a:solidFill>
                        <a:srgbClr val="FFFF99"/>
                      </a:solidFill>
                      <a:ln>
                        <a:noFill/>
                      </a:ln>
                    </p:spPr>
                  </p:pic>
                </p:oleObj>
              </mc:Fallback>
            </mc:AlternateContent>
          </a:graphicData>
        </a:graphic>
      </p:graphicFrame>
      <p:sp>
        <p:nvSpPr>
          <p:cNvPr id="26" name="Rechteck 25"/>
          <p:cNvSpPr/>
          <p:nvPr/>
        </p:nvSpPr>
        <p:spPr>
          <a:xfrm>
            <a:off x="245631" y="4318344"/>
            <a:ext cx="1979890" cy="553998"/>
          </a:xfrm>
          <a:prstGeom prst="rect">
            <a:avLst/>
          </a:prstGeom>
        </p:spPr>
        <p:txBody>
          <a:bodyPr wrap="square" lIns="0" tIns="0" rIns="0" bIns="0">
            <a:spAutoFit/>
          </a:bodyPr>
          <a:lstStyle/>
          <a:p>
            <a:r>
              <a:rPr lang="en-GB" sz="1800" dirty="0" smtClean="0">
                <a:solidFill>
                  <a:schemeClr val="accent2"/>
                </a:solidFill>
              </a:rPr>
              <a:t>And the magnetic moment is invariant:</a:t>
            </a:r>
            <a:endParaRPr lang="en-GB" sz="1800" dirty="0">
              <a:solidFill>
                <a:schemeClr val="accent2"/>
              </a:solidFill>
            </a:endParaRPr>
          </a:p>
        </p:txBody>
      </p:sp>
      <p:sp>
        <p:nvSpPr>
          <p:cNvPr id="27" name="Rechteck 26"/>
          <p:cNvSpPr/>
          <p:nvPr/>
        </p:nvSpPr>
        <p:spPr>
          <a:xfrm>
            <a:off x="5018333" y="1688180"/>
            <a:ext cx="3692280" cy="553998"/>
          </a:xfrm>
          <a:prstGeom prst="rect">
            <a:avLst/>
          </a:prstGeom>
        </p:spPr>
        <p:txBody>
          <a:bodyPr wrap="square" lIns="0" tIns="0" rIns="0" bIns="0">
            <a:spAutoFit/>
          </a:bodyPr>
          <a:lstStyle/>
          <a:p>
            <a:r>
              <a:rPr lang="en-GB" sz="1800" dirty="0" smtClean="0">
                <a:solidFill>
                  <a:schemeClr val="accent2"/>
                </a:solidFill>
              </a:rPr>
              <a:t>The total kinetic energy of an ion or electron is invariant:</a:t>
            </a:r>
            <a:endParaRPr lang="en-GB" sz="1800" dirty="0">
              <a:solidFill>
                <a:schemeClr val="accent2"/>
              </a:solidFill>
            </a:endParaRPr>
          </a:p>
        </p:txBody>
      </p:sp>
      <p:graphicFrame>
        <p:nvGraphicFramePr>
          <p:cNvPr id="3" name="Objekt 2"/>
          <p:cNvGraphicFramePr>
            <a:graphicFrameLocks noChangeAspect="1"/>
          </p:cNvGraphicFramePr>
          <p:nvPr>
            <p:extLst>
              <p:ext uri="{D42A27DB-BD31-4B8C-83A1-F6EECF244321}">
                <p14:modId xmlns:p14="http://schemas.microsoft.com/office/powerpoint/2010/main" val="568928063"/>
              </p:ext>
            </p:extLst>
          </p:nvPr>
        </p:nvGraphicFramePr>
        <p:xfrm>
          <a:off x="5630545" y="2478206"/>
          <a:ext cx="2413000" cy="581025"/>
        </p:xfrm>
        <a:graphic>
          <a:graphicData uri="http://schemas.openxmlformats.org/presentationml/2006/ole">
            <mc:AlternateContent xmlns:mc="http://schemas.openxmlformats.org/markup-compatibility/2006">
              <mc:Choice xmlns:v="urn:schemas-microsoft-com:vml" Requires="v">
                <p:oleObj spid="_x0000_s207935" name="Equation" r:id="rId8" imgW="1714320" imgH="419040" progId="Equation.3">
                  <p:embed/>
                </p:oleObj>
              </mc:Choice>
              <mc:Fallback>
                <p:oleObj name="Equation" r:id="rId8" imgW="1714320" imgH="419040" progId="Equation.3">
                  <p:embed/>
                  <p:pic>
                    <p:nvPicPr>
                      <p:cNvPr id="0" name="Objekt 1"/>
                      <p:cNvPicPr>
                        <a:picLocks noChangeAspect="1" noChangeArrowheads="1"/>
                      </p:cNvPicPr>
                      <p:nvPr/>
                    </p:nvPicPr>
                    <p:blipFill>
                      <a:blip r:embed="rId9"/>
                      <a:srcRect/>
                      <a:stretch>
                        <a:fillRect/>
                      </a:stretch>
                    </p:blipFill>
                    <p:spPr bwMode="auto">
                      <a:xfrm>
                        <a:off x="5630545" y="2478206"/>
                        <a:ext cx="2413000" cy="58102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07903" name="Picture 31" descr="C:\Users\c72205\DATEN\roman\Vorlesungen\Exp. Plasmaphysik\Figures\BeamLoopyMirror200W.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4094" y="5104606"/>
            <a:ext cx="1905000" cy="1419225"/>
          </a:xfrm>
          <a:prstGeom prst="rect">
            <a:avLst/>
          </a:prstGeom>
          <a:noFill/>
          <a:extLst>
            <a:ext uri="{909E8E84-426E-40DD-AFC4-6F175D3DCCD1}">
              <a14:hiddenFill xmlns:a14="http://schemas.microsoft.com/office/drawing/2010/main">
                <a:solidFill>
                  <a:srgbClr val="FFFFFF"/>
                </a:solidFill>
              </a14:hiddenFill>
            </a:ext>
          </a:extLst>
        </p:spPr>
      </p:pic>
      <p:sp>
        <p:nvSpPr>
          <p:cNvPr id="4" name="Rechteck 3"/>
          <p:cNvSpPr/>
          <p:nvPr/>
        </p:nvSpPr>
        <p:spPr>
          <a:xfrm>
            <a:off x="2311001" y="5344858"/>
            <a:ext cx="1886041" cy="938719"/>
          </a:xfrm>
          <a:prstGeom prst="rect">
            <a:avLst/>
          </a:prstGeom>
        </p:spPr>
        <p:txBody>
          <a:bodyPr wrap="square" lIns="0" tIns="0" rIns="0" bIns="0">
            <a:spAutoFit/>
          </a:bodyPr>
          <a:lstStyle/>
          <a:p>
            <a:pPr>
              <a:spcAft>
                <a:spcPts val="600"/>
              </a:spcAft>
            </a:pPr>
            <a:r>
              <a:rPr lang="en-US" sz="1400" i="1" dirty="0"/>
              <a:t>Electrons in </a:t>
            </a:r>
            <a:r>
              <a:rPr lang="en-US" sz="1400" i="1" dirty="0" smtClean="0"/>
              <a:t>a mirror </a:t>
            </a:r>
            <a:r>
              <a:rPr lang="en-US" sz="1400" i="1" dirty="0"/>
              <a:t>field </a:t>
            </a:r>
            <a:r>
              <a:rPr lang="en-US" sz="1400" i="1" dirty="0" smtClean="0"/>
              <a:t>(by </a:t>
            </a:r>
            <a:r>
              <a:rPr lang="de-AT" sz="1400" i="1" dirty="0" smtClean="0"/>
              <a:t>Prof</a:t>
            </a:r>
            <a:r>
              <a:rPr lang="de-AT" sz="1400" i="1" dirty="0"/>
              <a:t>. </a:t>
            </a:r>
            <a:r>
              <a:rPr lang="de-AT" sz="1400" i="1" dirty="0" smtClean="0"/>
              <a:t>Reiner Stenzel</a:t>
            </a:r>
          </a:p>
          <a:p>
            <a:pPr>
              <a:spcAft>
                <a:spcPts val="600"/>
              </a:spcAft>
            </a:pPr>
            <a:r>
              <a:rPr lang="de-AT" sz="1400" i="1" dirty="0" smtClean="0">
                <a:solidFill>
                  <a:srgbClr val="000099"/>
                </a:solidFill>
              </a:rPr>
              <a:t>http</a:t>
            </a:r>
            <a:r>
              <a:rPr lang="de-AT" sz="1400" i="1" dirty="0">
                <a:solidFill>
                  <a:srgbClr val="000099"/>
                </a:solidFill>
              </a:rPr>
              <a:t>://</a:t>
            </a:r>
            <a:r>
              <a:rPr lang="de-AT" sz="1400" i="1" dirty="0" smtClean="0">
                <a:solidFill>
                  <a:srgbClr val="000099"/>
                </a:solidFill>
              </a:rPr>
              <a:t>www.physics.ucla.edu/plasma-exp/beam/). </a:t>
            </a:r>
            <a:endParaRPr lang="de-AT" sz="1400" dirty="0">
              <a:solidFill>
                <a:srgbClr val="000099"/>
              </a:solidFill>
            </a:endParaRPr>
          </a:p>
        </p:txBody>
      </p:sp>
    </p:spTree>
    <p:extLst>
      <p:ext uri="{BB962C8B-B14F-4D97-AF65-F5344CB8AC3E}">
        <p14:creationId xmlns:p14="http://schemas.microsoft.com/office/powerpoint/2010/main" val="42665017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A20523C2-003A-48C4-A915-1B03D722EAA1}"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32</a:t>
            </a:fld>
            <a:endParaRPr lang="de-DE" altLang="de-DE"/>
          </a:p>
        </p:txBody>
      </p:sp>
      <p:sp>
        <p:nvSpPr>
          <p:cNvPr id="202754" name="Text Box 2"/>
          <p:cNvSpPr txBox="1">
            <a:spLocks noChangeArrowheads="1"/>
          </p:cNvSpPr>
          <p:nvPr/>
        </p:nvSpPr>
        <p:spPr bwMode="auto">
          <a:xfrm>
            <a:off x="254000" y="144365"/>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5/10</a:t>
            </a:r>
            <a:endParaRPr lang="en-GB" altLang="de-DE" sz="3200" b="1" dirty="0">
              <a:solidFill>
                <a:schemeClr val="bg1"/>
              </a:solidFill>
            </a:endParaRPr>
          </a:p>
        </p:txBody>
      </p:sp>
      <p:sp>
        <p:nvSpPr>
          <p:cNvPr id="202755" name="Text Box 3"/>
          <p:cNvSpPr txBox="1">
            <a:spLocks noChangeArrowheads="1"/>
          </p:cNvSpPr>
          <p:nvPr/>
        </p:nvSpPr>
        <p:spPr bwMode="auto">
          <a:xfrm>
            <a:off x="242887" y="786928"/>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cs typeface="Times New Roman" pitchFamily="18" charset="0"/>
              </a:rPr>
              <a:t>Mirror machines (2)</a:t>
            </a:r>
            <a:r>
              <a:rPr lang="en-GB" altLang="de-DE" b="1" dirty="0" smtClean="0">
                <a:solidFill>
                  <a:srgbClr val="000099"/>
                </a:solidFill>
              </a:rPr>
              <a:t>: minimum </a:t>
            </a:r>
            <a:r>
              <a:rPr lang="en-GB" altLang="de-DE" b="1" i="1" dirty="0" smtClean="0">
                <a:solidFill>
                  <a:srgbClr val="000099"/>
                </a:solidFill>
              </a:rPr>
              <a:t>B</a:t>
            </a:r>
            <a:r>
              <a:rPr lang="en-GB" altLang="de-DE" b="1" dirty="0" smtClean="0">
                <a:solidFill>
                  <a:srgbClr val="000099"/>
                </a:solidFill>
              </a:rPr>
              <a:t>-field</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2" name="Rectangle 17"/>
          <p:cNvSpPr>
            <a:spLocks noChangeArrowheads="1"/>
          </p:cNvSpPr>
          <p:nvPr/>
        </p:nvSpPr>
        <p:spPr bwMode="auto">
          <a:xfrm>
            <a:off x="245630" y="1267141"/>
            <a:ext cx="8645958"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dirty="0" smtClean="0">
                <a:solidFill>
                  <a:srgbClr val="CC0000"/>
                </a:solidFill>
                <a:ea typeface="SimSun" pitchFamily="2" charset="-122"/>
                <a:cs typeface="Times New Roman" pitchFamily="18" charset="0"/>
              </a:rPr>
              <a:t>A magnetic field (</a:t>
            </a:r>
            <a:r>
              <a:rPr lang="en-GB" altLang="zh-CN" i="1" dirty="0" smtClean="0">
                <a:solidFill>
                  <a:srgbClr val="CC0000"/>
                </a:solidFill>
                <a:ea typeface="SimSun" pitchFamily="2" charset="-122"/>
                <a:cs typeface="Times New Roman" pitchFamily="18" charset="0"/>
              </a:rPr>
              <a:t>B</a:t>
            </a:r>
            <a:r>
              <a:rPr lang="en-GB" altLang="zh-CN" dirty="0" smtClean="0">
                <a:solidFill>
                  <a:srgbClr val="CC0000"/>
                </a:solidFill>
                <a:ea typeface="SimSun" pitchFamily="2" charset="-122"/>
                <a:cs typeface="Times New Roman" pitchFamily="18" charset="0"/>
              </a:rPr>
              <a:t>-field) with a local minimum of the field strength is relatively stable against interchange instabilities: </a:t>
            </a:r>
            <a:endParaRPr lang="de-DE" altLang="zh-CN" dirty="0">
              <a:solidFill>
                <a:srgbClr val="CC0000"/>
              </a:solidFill>
              <a:ea typeface="SimSun" pitchFamily="2" charset="-122"/>
              <a:cs typeface="Times New Roman" pitchFamily="18" charset="0"/>
            </a:endParaRPr>
          </a:p>
        </p:txBody>
      </p:sp>
      <p:pic>
        <p:nvPicPr>
          <p:cNvPr id="25" name="Bild 24" descr="ChenoldFig914"/>
          <p:cNvPicPr>
            <a:picLocks noChangeAspect="1"/>
          </p:cNvPicPr>
          <p:nvPr/>
        </p:nvPicPr>
        <p:blipFill>
          <a:blip r:embed="rId3" cstate="print">
            <a:extLst>
              <a:ext uri="{28A0092B-C50C-407E-A947-70E740481C1C}">
                <a14:useLocalDpi xmlns:a14="http://schemas.microsoft.com/office/drawing/2010/main" val="0"/>
              </a:ext>
            </a:extLst>
          </a:blip>
          <a:srcRect l="1962" t="2696" r="2502" b="1715"/>
          <a:stretch>
            <a:fillRect/>
          </a:stretch>
        </p:blipFill>
        <p:spPr bwMode="auto">
          <a:xfrm>
            <a:off x="276262" y="2300941"/>
            <a:ext cx="6149053" cy="4094704"/>
          </a:xfrm>
          <a:prstGeom prst="rect">
            <a:avLst/>
          </a:prstGeom>
          <a:noFill/>
          <a:ln>
            <a:noFill/>
          </a:ln>
        </p:spPr>
      </p:pic>
      <p:sp>
        <p:nvSpPr>
          <p:cNvPr id="26" name="Rechteck 25"/>
          <p:cNvSpPr/>
          <p:nvPr/>
        </p:nvSpPr>
        <p:spPr>
          <a:xfrm>
            <a:off x="5918557" y="3233738"/>
            <a:ext cx="2964329" cy="1184940"/>
          </a:xfrm>
          <a:prstGeom prst="rect">
            <a:avLst/>
          </a:prstGeom>
        </p:spPr>
        <p:txBody>
          <a:bodyPr wrap="square" lIns="0" tIns="0" rIns="0" bIns="0">
            <a:spAutoFit/>
          </a:bodyPr>
          <a:lstStyle/>
          <a:p>
            <a:pPr>
              <a:spcAft>
                <a:spcPts val="600"/>
              </a:spcAft>
            </a:pPr>
            <a:r>
              <a:rPr lang="en-GB" sz="1800" dirty="0" smtClean="0">
                <a:solidFill>
                  <a:srgbClr val="C00000"/>
                </a:solidFill>
              </a:rPr>
              <a:t>The so-called </a:t>
            </a:r>
            <a:r>
              <a:rPr lang="en-GB" sz="1800" dirty="0" err="1" smtClean="0">
                <a:solidFill>
                  <a:srgbClr val="C00000"/>
                </a:solidFill>
              </a:rPr>
              <a:t>Ioffe</a:t>
            </a:r>
            <a:r>
              <a:rPr lang="en-GB" sz="1800" dirty="0" smtClean="0">
                <a:solidFill>
                  <a:srgbClr val="C00000"/>
                </a:solidFill>
              </a:rPr>
              <a:t> bars</a:t>
            </a:r>
          </a:p>
          <a:p>
            <a:pPr>
              <a:spcAft>
                <a:spcPts val="600"/>
              </a:spcAft>
            </a:pPr>
            <a:r>
              <a:rPr lang="en-GB" sz="1800" dirty="0" smtClean="0">
                <a:solidFill>
                  <a:schemeClr val="accent2"/>
                </a:solidFill>
              </a:rPr>
              <a:t>From </a:t>
            </a:r>
            <a:r>
              <a:rPr lang="en-GB" sz="1800" dirty="0">
                <a:solidFill>
                  <a:schemeClr val="accent2"/>
                </a:solidFill>
              </a:rPr>
              <a:t>F.F. Chen </a:t>
            </a:r>
            <a:r>
              <a:rPr lang="en-GB" sz="1800" dirty="0" smtClean="0">
                <a:solidFill>
                  <a:schemeClr val="accent2"/>
                </a:solidFill>
              </a:rPr>
              <a:t>Introduction to Plasma Physics (first </a:t>
            </a:r>
            <a:r>
              <a:rPr lang="en-GB" sz="1800" dirty="0">
                <a:solidFill>
                  <a:schemeClr val="accent2"/>
                </a:solidFill>
              </a:rPr>
              <a:t>edition), </a:t>
            </a:r>
            <a:r>
              <a:rPr lang="en-GB" sz="1800" dirty="0" smtClean="0">
                <a:solidFill>
                  <a:schemeClr val="accent2"/>
                </a:solidFill>
              </a:rPr>
              <a:t/>
            </a:r>
            <a:br>
              <a:rPr lang="en-GB" sz="1800" dirty="0" smtClean="0">
                <a:solidFill>
                  <a:schemeClr val="accent2"/>
                </a:solidFill>
              </a:rPr>
            </a:br>
            <a:r>
              <a:rPr lang="en-GB" sz="1800" dirty="0" smtClean="0">
                <a:solidFill>
                  <a:schemeClr val="accent2"/>
                </a:solidFill>
              </a:rPr>
              <a:t>p</a:t>
            </a:r>
            <a:r>
              <a:rPr lang="en-GB" sz="1800" dirty="0">
                <a:solidFill>
                  <a:schemeClr val="accent2"/>
                </a:solidFill>
              </a:rPr>
              <a:t>. 299, Fig. </a:t>
            </a:r>
            <a:r>
              <a:rPr lang="en-GB" sz="1800" dirty="0" smtClean="0">
                <a:solidFill>
                  <a:schemeClr val="accent2"/>
                </a:solidFill>
              </a:rPr>
              <a:t>9-14.</a:t>
            </a:r>
            <a:endParaRPr lang="de-AT" sz="1800" dirty="0">
              <a:solidFill>
                <a:schemeClr val="accent2"/>
              </a:solidFill>
            </a:endParaRPr>
          </a:p>
        </p:txBody>
      </p:sp>
    </p:spTree>
    <p:extLst>
      <p:ext uri="{BB962C8B-B14F-4D97-AF65-F5344CB8AC3E}">
        <p14:creationId xmlns:p14="http://schemas.microsoft.com/office/powerpoint/2010/main" val="4214315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C3FBD2E0-28DC-4C46-95A3-72EB45EDDC9D}"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33</a:t>
            </a:fld>
            <a:endParaRPr lang="de-DE" altLang="de-DE"/>
          </a:p>
        </p:txBody>
      </p:sp>
      <p:sp>
        <p:nvSpPr>
          <p:cNvPr id="202754" name="Text Box 2"/>
          <p:cNvSpPr txBox="1">
            <a:spLocks noChangeArrowheads="1"/>
          </p:cNvSpPr>
          <p:nvPr/>
        </p:nvSpPr>
        <p:spPr bwMode="auto">
          <a:xfrm>
            <a:off x="254000" y="144365"/>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5/11</a:t>
            </a:r>
            <a:endParaRPr lang="en-GB" altLang="de-DE" sz="3200" b="1" dirty="0">
              <a:solidFill>
                <a:schemeClr val="bg1"/>
              </a:solidFill>
            </a:endParaRPr>
          </a:p>
        </p:txBody>
      </p:sp>
      <p:sp>
        <p:nvSpPr>
          <p:cNvPr id="202755" name="Text Box 3"/>
          <p:cNvSpPr txBox="1">
            <a:spLocks noChangeArrowheads="1"/>
          </p:cNvSpPr>
          <p:nvPr/>
        </p:nvSpPr>
        <p:spPr bwMode="auto">
          <a:xfrm>
            <a:off x="242887" y="799628"/>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cs typeface="Times New Roman" pitchFamily="18" charset="0"/>
              </a:rPr>
              <a:t>Mirror machines (3)</a:t>
            </a:r>
            <a:r>
              <a:rPr lang="en-GB" altLang="de-DE" b="1" dirty="0" smtClean="0">
                <a:solidFill>
                  <a:srgbClr val="000099"/>
                </a:solidFill>
              </a:rPr>
              <a:t>: minimum </a:t>
            </a:r>
            <a:r>
              <a:rPr lang="en-GB" altLang="de-DE" b="1" i="1" dirty="0" smtClean="0">
                <a:solidFill>
                  <a:srgbClr val="000099"/>
                </a:solidFill>
              </a:rPr>
              <a:t>B</a:t>
            </a:r>
            <a:r>
              <a:rPr lang="en-GB" altLang="de-DE" b="1" dirty="0" smtClean="0">
                <a:solidFill>
                  <a:srgbClr val="000099"/>
                </a:solidFill>
              </a:rPr>
              <a:t>-field</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2" name="Rectangle 17"/>
          <p:cNvSpPr>
            <a:spLocks noChangeArrowheads="1"/>
          </p:cNvSpPr>
          <p:nvPr/>
        </p:nvSpPr>
        <p:spPr bwMode="auto">
          <a:xfrm>
            <a:off x="245630" y="1256072"/>
            <a:ext cx="86459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dirty="0" smtClean="0">
                <a:solidFill>
                  <a:srgbClr val="CC0000"/>
                </a:solidFill>
                <a:ea typeface="SimSun" pitchFamily="2" charset="-122"/>
                <a:cs typeface="Times New Roman" pitchFamily="18" charset="0"/>
              </a:rPr>
              <a:t>Other confinement schemes with minimum </a:t>
            </a:r>
            <a:r>
              <a:rPr lang="en-GB" altLang="zh-CN" i="1" dirty="0" smtClean="0">
                <a:solidFill>
                  <a:srgbClr val="CC0000"/>
                </a:solidFill>
                <a:ea typeface="SimSun" pitchFamily="2" charset="-122"/>
                <a:cs typeface="Times New Roman" pitchFamily="18" charset="0"/>
              </a:rPr>
              <a:t>B</a:t>
            </a:r>
            <a:r>
              <a:rPr lang="en-GB" altLang="zh-CN" dirty="0" smtClean="0">
                <a:solidFill>
                  <a:srgbClr val="CC0000"/>
                </a:solidFill>
                <a:ea typeface="SimSun" pitchFamily="2" charset="-122"/>
                <a:cs typeface="Times New Roman" pitchFamily="18" charset="0"/>
              </a:rPr>
              <a:t>-field</a:t>
            </a:r>
            <a:endParaRPr lang="de-DE" altLang="zh-CN" dirty="0">
              <a:solidFill>
                <a:srgbClr val="CC0000"/>
              </a:solidFill>
              <a:ea typeface="SimSun" pitchFamily="2" charset="-122"/>
              <a:cs typeface="Times New Roman" pitchFamily="18" charset="0"/>
            </a:endParaRPr>
          </a:p>
        </p:txBody>
      </p:sp>
      <p:sp>
        <p:nvSpPr>
          <p:cNvPr id="26" name="Rechteck 25"/>
          <p:cNvSpPr/>
          <p:nvPr/>
        </p:nvSpPr>
        <p:spPr>
          <a:xfrm>
            <a:off x="208803" y="5908955"/>
            <a:ext cx="3960000" cy="553998"/>
          </a:xfrm>
          <a:prstGeom prst="rect">
            <a:avLst/>
          </a:prstGeom>
        </p:spPr>
        <p:txBody>
          <a:bodyPr wrap="square" lIns="0" tIns="0" rIns="0" bIns="0">
            <a:spAutoFit/>
          </a:bodyPr>
          <a:lstStyle/>
          <a:p>
            <a:pPr>
              <a:spcAft>
                <a:spcPts val="600"/>
              </a:spcAft>
            </a:pPr>
            <a:r>
              <a:rPr lang="en-GB" sz="1800" dirty="0" smtClean="0">
                <a:solidFill>
                  <a:schemeClr val="accent2"/>
                </a:solidFill>
              </a:rPr>
              <a:t>From </a:t>
            </a:r>
            <a:r>
              <a:rPr lang="en-GB" sz="1800" dirty="0">
                <a:solidFill>
                  <a:schemeClr val="accent2"/>
                </a:solidFill>
              </a:rPr>
              <a:t>F.F. Chen </a:t>
            </a:r>
            <a:r>
              <a:rPr lang="en-GB" sz="1800" dirty="0" smtClean="0">
                <a:solidFill>
                  <a:schemeClr val="accent2"/>
                </a:solidFill>
              </a:rPr>
              <a:t>Introduction to Plasma Physics (first </a:t>
            </a:r>
            <a:r>
              <a:rPr lang="en-GB" sz="1800" dirty="0">
                <a:solidFill>
                  <a:schemeClr val="accent2"/>
                </a:solidFill>
              </a:rPr>
              <a:t>edition), </a:t>
            </a:r>
            <a:r>
              <a:rPr lang="en-US" sz="1800" dirty="0" smtClean="0">
                <a:solidFill>
                  <a:schemeClr val="accent2"/>
                </a:solidFill>
              </a:rPr>
              <a:t>p</a:t>
            </a:r>
            <a:r>
              <a:rPr lang="en-US" sz="1800" dirty="0">
                <a:solidFill>
                  <a:schemeClr val="accent2"/>
                </a:solidFill>
              </a:rPr>
              <a:t>. 300, Fig. </a:t>
            </a:r>
            <a:r>
              <a:rPr lang="en-US" sz="1800" dirty="0" smtClean="0">
                <a:solidFill>
                  <a:schemeClr val="accent2"/>
                </a:solidFill>
              </a:rPr>
              <a:t>9-15</a:t>
            </a:r>
            <a:r>
              <a:rPr lang="en-GB" sz="1800" dirty="0" smtClean="0">
                <a:solidFill>
                  <a:schemeClr val="accent2"/>
                </a:solidFill>
              </a:rPr>
              <a:t>.</a:t>
            </a:r>
            <a:endParaRPr lang="de-AT" sz="1800" dirty="0">
              <a:solidFill>
                <a:schemeClr val="accent2"/>
              </a:solidFill>
            </a:endParaRPr>
          </a:p>
        </p:txBody>
      </p:sp>
      <p:pic>
        <p:nvPicPr>
          <p:cNvPr id="17" name="Bild 25" descr="ChenoldFig915"/>
          <p:cNvPicPr>
            <a:picLocks noChangeAspect="1"/>
          </p:cNvPicPr>
          <p:nvPr/>
        </p:nvPicPr>
        <p:blipFill rotWithShape="1">
          <a:blip r:embed="rId3" cstate="print">
            <a:extLst>
              <a:ext uri="{28A0092B-C50C-407E-A947-70E740481C1C}">
                <a14:useLocalDpi xmlns:a14="http://schemas.microsoft.com/office/drawing/2010/main" val="0"/>
              </a:ext>
            </a:extLst>
          </a:blip>
          <a:srcRect l="14665"/>
          <a:stretch/>
        </p:blipFill>
        <p:spPr bwMode="auto">
          <a:xfrm>
            <a:off x="254000" y="1708161"/>
            <a:ext cx="3681505" cy="4191144"/>
          </a:xfrm>
          <a:prstGeom prst="rect">
            <a:avLst/>
          </a:prstGeom>
          <a:noFill/>
          <a:ln>
            <a:noFill/>
          </a:ln>
        </p:spPr>
      </p:pic>
      <p:pic>
        <p:nvPicPr>
          <p:cNvPr id="21" name="Bild 26" descr="CulhamGillp405Fig2"/>
          <p:cNvPicPr>
            <a:picLocks noChangeAspect="1"/>
          </p:cNvPicPr>
          <p:nvPr/>
        </p:nvPicPr>
        <p:blipFill>
          <a:blip r:embed="rId4" cstate="print">
            <a:extLst>
              <a:ext uri="{28A0092B-C50C-407E-A947-70E740481C1C}">
                <a14:useLocalDpi xmlns:a14="http://schemas.microsoft.com/office/drawing/2010/main" val="0"/>
              </a:ext>
            </a:extLst>
          </a:blip>
          <a:srcRect l="10712" r="8685" b="2531"/>
          <a:stretch>
            <a:fillRect/>
          </a:stretch>
        </p:blipFill>
        <p:spPr bwMode="auto">
          <a:xfrm>
            <a:off x="4800901" y="1821180"/>
            <a:ext cx="4087171" cy="3965049"/>
          </a:xfrm>
          <a:prstGeom prst="rect">
            <a:avLst/>
          </a:prstGeom>
          <a:noFill/>
          <a:ln>
            <a:noFill/>
          </a:ln>
        </p:spPr>
      </p:pic>
      <p:sp>
        <p:nvSpPr>
          <p:cNvPr id="2" name="Rechteck 1"/>
          <p:cNvSpPr/>
          <p:nvPr/>
        </p:nvSpPr>
        <p:spPr>
          <a:xfrm>
            <a:off x="4927601" y="5901696"/>
            <a:ext cx="3960000" cy="553998"/>
          </a:xfrm>
          <a:prstGeom prst="rect">
            <a:avLst/>
          </a:prstGeom>
        </p:spPr>
        <p:txBody>
          <a:bodyPr wrap="square" lIns="0" tIns="0" rIns="0" bIns="0">
            <a:spAutoFit/>
          </a:bodyPr>
          <a:lstStyle/>
          <a:p>
            <a:r>
              <a:rPr lang="en-GB" sz="1800" dirty="0">
                <a:solidFill>
                  <a:schemeClr val="accent2"/>
                </a:solidFill>
              </a:rPr>
              <a:t>From </a:t>
            </a:r>
            <a:r>
              <a:rPr lang="en-GB" sz="1800" dirty="0" err="1">
                <a:solidFill>
                  <a:schemeClr val="accent2"/>
                </a:solidFill>
              </a:rPr>
              <a:t>Culham</a:t>
            </a:r>
            <a:r>
              <a:rPr lang="en-GB" sz="1800" dirty="0">
                <a:solidFill>
                  <a:schemeClr val="accent2"/>
                </a:solidFill>
              </a:rPr>
              <a:t> Plasma Physics Summer School, Gill, 1981, p. 405, Fig. </a:t>
            </a:r>
            <a:r>
              <a:rPr lang="en-GB" sz="1800" dirty="0" smtClean="0">
                <a:solidFill>
                  <a:schemeClr val="accent2"/>
                </a:solidFill>
              </a:rPr>
              <a:t>2.</a:t>
            </a:r>
            <a:endParaRPr lang="de-AT" sz="1800" dirty="0">
              <a:solidFill>
                <a:schemeClr val="accent2"/>
              </a:solidFill>
            </a:endParaRPr>
          </a:p>
        </p:txBody>
      </p:sp>
    </p:spTree>
    <p:extLst>
      <p:ext uri="{BB962C8B-B14F-4D97-AF65-F5344CB8AC3E}">
        <p14:creationId xmlns:p14="http://schemas.microsoft.com/office/powerpoint/2010/main" val="8768785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0A6A82BF-234D-476E-BD60-D1506AB52229}"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34</a:t>
            </a:fld>
            <a:endParaRPr lang="de-DE" altLang="de-DE"/>
          </a:p>
        </p:txBody>
      </p:sp>
      <p:sp>
        <p:nvSpPr>
          <p:cNvPr id="202754" name="Text Box 2"/>
          <p:cNvSpPr txBox="1">
            <a:spLocks noChangeArrowheads="1"/>
          </p:cNvSpPr>
          <p:nvPr/>
        </p:nvSpPr>
        <p:spPr bwMode="auto">
          <a:xfrm>
            <a:off x="254000" y="144365"/>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5/12</a:t>
            </a:r>
            <a:endParaRPr lang="en-GB" altLang="de-DE" sz="3200" b="1" dirty="0">
              <a:solidFill>
                <a:schemeClr val="bg1"/>
              </a:solidFill>
            </a:endParaRPr>
          </a:p>
        </p:txBody>
      </p:sp>
      <p:sp>
        <p:nvSpPr>
          <p:cNvPr id="202755" name="Text Box 3"/>
          <p:cNvSpPr txBox="1">
            <a:spLocks noChangeArrowheads="1"/>
          </p:cNvSpPr>
          <p:nvPr/>
        </p:nvSpPr>
        <p:spPr bwMode="auto">
          <a:xfrm>
            <a:off x="255587" y="786928"/>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cs typeface="Times New Roman" pitchFamily="18" charset="0"/>
              </a:rPr>
              <a:t>Mirror machines (4)</a:t>
            </a:r>
            <a:r>
              <a:rPr lang="en-GB" altLang="de-DE" b="1" dirty="0" smtClean="0">
                <a:solidFill>
                  <a:srgbClr val="000099"/>
                </a:solidFill>
              </a:rPr>
              <a:t>: the tandem mirror</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2" name="Rectangle 17"/>
          <p:cNvSpPr>
            <a:spLocks noChangeArrowheads="1"/>
          </p:cNvSpPr>
          <p:nvPr/>
        </p:nvSpPr>
        <p:spPr bwMode="auto">
          <a:xfrm>
            <a:off x="245630" y="1230672"/>
            <a:ext cx="86459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dirty="0" smtClean="0">
                <a:solidFill>
                  <a:srgbClr val="CC0000"/>
                </a:solidFill>
                <a:ea typeface="SimSun" pitchFamily="2" charset="-122"/>
                <a:cs typeface="Times New Roman" pitchFamily="18" charset="0"/>
              </a:rPr>
              <a:t>An attempt to approach fusion in a linear machine</a:t>
            </a:r>
            <a:endParaRPr lang="de-DE" altLang="zh-CN" dirty="0">
              <a:solidFill>
                <a:srgbClr val="CC0000"/>
              </a:solidFill>
              <a:ea typeface="SimSun" pitchFamily="2" charset="-122"/>
              <a:cs typeface="Times New Roman" pitchFamily="18" charset="0"/>
            </a:endParaRPr>
          </a:p>
        </p:txBody>
      </p:sp>
      <p:sp>
        <p:nvSpPr>
          <p:cNvPr id="26" name="Rechteck 25"/>
          <p:cNvSpPr/>
          <p:nvPr/>
        </p:nvSpPr>
        <p:spPr>
          <a:xfrm>
            <a:off x="245630" y="5949754"/>
            <a:ext cx="8637586" cy="553998"/>
          </a:xfrm>
          <a:prstGeom prst="rect">
            <a:avLst/>
          </a:prstGeom>
        </p:spPr>
        <p:txBody>
          <a:bodyPr wrap="square" lIns="0" tIns="0" rIns="0" bIns="0">
            <a:spAutoFit/>
          </a:bodyPr>
          <a:lstStyle/>
          <a:p>
            <a:pPr>
              <a:spcAft>
                <a:spcPts val="600"/>
              </a:spcAft>
            </a:pPr>
            <a:r>
              <a:rPr lang="en-US" sz="1800" dirty="0">
                <a:solidFill>
                  <a:schemeClr val="accent2"/>
                </a:solidFill>
              </a:rPr>
              <a:t>The Mirror Fusion Test Facility 2X II at the Lawrence Livermore National Laboratory from the 1980-ies (from Scientific American).</a:t>
            </a:r>
            <a:endParaRPr lang="de-AT" sz="1800" dirty="0">
              <a:solidFill>
                <a:schemeClr val="accent2"/>
              </a:solidFill>
            </a:endParaRPr>
          </a:p>
        </p:txBody>
      </p:sp>
      <p:pic>
        <p:nvPicPr>
          <p:cNvPr id="23" name="Bild 27" descr="SciAmerican1"/>
          <p:cNvPicPr>
            <a:picLocks noChangeAspect="1"/>
          </p:cNvPicPr>
          <p:nvPr/>
        </p:nvPicPr>
        <p:blipFill>
          <a:blip r:embed="rId3" cstate="print">
            <a:extLst>
              <a:ext uri="{28A0092B-C50C-407E-A947-70E740481C1C}">
                <a14:useLocalDpi xmlns:a14="http://schemas.microsoft.com/office/drawing/2010/main" val="0"/>
              </a:ext>
            </a:extLst>
          </a:blip>
          <a:srcRect l="1010" r="1010"/>
          <a:stretch>
            <a:fillRect/>
          </a:stretch>
        </p:blipFill>
        <p:spPr bwMode="auto">
          <a:xfrm>
            <a:off x="253493" y="1742244"/>
            <a:ext cx="8640000" cy="3916326"/>
          </a:xfrm>
          <a:prstGeom prst="rect">
            <a:avLst/>
          </a:prstGeom>
          <a:noFill/>
          <a:ln>
            <a:noFill/>
          </a:ln>
        </p:spPr>
      </p:pic>
    </p:spTree>
    <p:extLst>
      <p:ext uri="{BB962C8B-B14F-4D97-AF65-F5344CB8AC3E}">
        <p14:creationId xmlns:p14="http://schemas.microsoft.com/office/powerpoint/2010/main" val="37736835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454B5CA8-73E3-404B-ABB5-B05B2C05BEF0}"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35</a:t>
            </a:fld>
            <a:endParaRPr lang="de-DE" altLang="de-DE"/>
          </a:p>
        </p:txBody>
      </p:sp>
      <p:sp>
        <p:nvSpPr>
          <p:cNvPr id="202754" name="Text Box 2"/>
          <p:cNvSpPr txBox="1">
            <a:spLocks noChangeArrowheads="1"/>
          </p:cNvSpPr>
          <p:nvPr/>
        </p:nvSpPr>
        <p:spPr bwMode="auto">
          <a:xfrm>
            <a:off x="254000" y="144365"/>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5/13</a:t>
            </a:r>
            <a:endParaRPr lang="en-GB" altLang="de-DE" sz="3200" b="1" dirty="0">
              <a:solidFill>
                <a:schemeClr val="bg1"/>
              </a:solidFill>
            </a:endParaRPr>
          </a:p>
        </p:txBody>
      </p:sp>
      <p:sp>
        <p:nvSpPr>
          <p:cNvPr id="202755" name="Text Box 3"/>
          <p:cNvSpPr txBox="1">
            <a:spLocks noChangeAspect="1" noChangeArrowheads="1"/>
          </p:cNvSpPr>
          <p:nvPr/>
        </p:nvSpPr>
        <p:spPr bwMode="auto">
          <a:xfrm>
            <a:off x="265950" y="865668"/>
            <a:ext cx="430605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b="1" dirty="0" smtClean="0">
                <a:solidFill>
                  <a:srgbClr val="000099"/>
                </a:solidFill>
                <a:cs typeface="Times New Roman" pitchFamily="18" charset="0"/>
              </a:rPr>
              <a:t>Mirror machines (5)</a:t>
            </a:r>
            <a:r>
              <a:rPr lang="en-GB" altLang="de-DE" b="1" dirty="0" smtClean="0">
                <a:solidFill>
                  <a:srgbClr val="000099"/>
                </a:solidFill>
              </a:rPr>
              <a:t>: the tandem mirror</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2" name="Rectangle 17"/>
          <p:cNvSpPr>
            <a:spLocks noChangeArrowheads="1"/>
          </p:cNvSpPr>
          <p:nvPr/>
        </p:nvSpPr>
        <p:spPr bwMode="auto">
          <a:xfrm>
            <a:off x="253250" y="1773275"/>
            <a:ext cx="4021570" cy="1092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a:spcAft>
                <a:spcPts val="600"/>
              </a:spcAft>
            </a:pPr>
            <a:r>
              <a:rPr lang="en-GB" altLang="zh-CN" dirty="0" smtClean="0">
                <a:solidFill>
                  <a:srgbClr val="CC0000"/>
                </a:solidFill>
                <a:ea typeface="SimSun" pitchFamily="2" charset="-122"/>
                <a:cs typeface="Times New Roman" pitchFamily="18" charset="0"/>
              </a:rPr>
              <a:t>Magnetic and electric confine-</a:t>
            </a:r>
            <a:r>
              <a:rPr lang="en-GB" altLang="zh-CN" dirty="0" err="1" smtClean="0">
                <a:solidFill>
                  <a:srgbClr val="CC0000"/>
                </a:solidFill>
                <a:ea typeface="SimSun" pitchFamily="2" charset="-122"/>
                <a:cs typeface="Times New Roman" pitchFamily="18" charset="0"/>
              </a:rPr>
              <a:t>ment</a:t>
            </a:r>
            <a:r>
              <a:rPr lang="en-GB" altLang="zh-CN" dirty="0" smtClean="0">
                <a:solidFill>
                  <a:srgbClr val="CC0000"/>
                </a:solidFill>
                <a:ea typeface="SimSun" pitchFamily="2" charset="-122"/>
                <a:cs typeface="Times New Roman" pitchFamily="18" charset="0"/>
              </a:rPr>
              <a:t> in the tandem mirror </a:t>
            </a:r>
          </a:p>
          <a:p>
            <a:pPr>
              <a:spcAft>
                <a:spcPts val="600"/>
              </a:spcAft>
            </a:pPr>
            <a:r>
              <a:rPr lang="en-GB" altLang="zh-CN" sz="1800" dirty="0" smtClean="0">
                <a:solidFill>
                  <a:srgbClr val="000099"/>
                </a:solidFill>
                <a:ea typeface="SimSun" pitchFamily="2" charset="-122"/>
                <a:cs typeface="Times New Roman" pitchFamily="18" charset="0"/>
              </a:rPr>
              <a:t>(</a:t>
            </a:r>
            <a:r>
              <a:rPr lang="en-US" sz="1800" dirty="0" smtClean="0">
                <a:solidFill>
                  <a:srgbClr val="000099"/>
                </a:solidFill>
              </a:rPr>
              <a:t>f</a:t>
            </a:r>
            <a:r>
              <a:rPr lang="en-US" sz="1800" dirty="0" smtClean="0">
                <a:solidFill>
                  <a:schemeClr val="accent2"/>
                </a:solidFill>
              </a:rPr>
              <a:t>rom </a:t>
            </a:r>
            <a:r>
              <a:rPr lang="en-US" sz="1800" dirty="0">
                <a:solidFill>
                  <a:schemeClr val="accent2"/>
                </a:solidFill>
              </a:rPr>
              <a:t>Scientific </a:t>
            </a:r>
            <a:r>
              <a:rPr lang="en-US" sz="1800" dirty="0" smtClean="0">
                <a:solidFill>
                  <a:schemeClr val="accent2"/>
                </a:solidFill>
              </a:rPr>
              <a:t>American)</a:t>
            </a:r>
            <a:endParaRPr lang="de-DE" altLang="zh-CN" dirty="0">
              <a:solidFill>
                <a:srgbClr val="CC0000"/>
              </a:solidFill>
              <a:ea typeface="SimSun" pitchFamily="2" charset="-122"/>
              <a:cs typeface="Times New Roman" pitchFamily="18" charset="0"/>
            </a:endParaRPr>
          </a:p>
        </p:txBody>
      </p:sp>
      <p:pic>
        <p:nvPicPr>
          <p:cNvPr id="17" name="Bild 28" descr="SciAmerican2"/>
          <p:cNvPicPr>
            <a:picLocks noChangeAspect="1"/>
          </p:cNvPicPr>
          <p:nvPr/>
        </p:nvPicPr>
        <p:blipFill rotWithShape="1">
          <a:blip r:embed="rId3" cstate="print">
            <a:extLst>
              <a:ext uri="{28A0092B-C50C-407E-A947-70E740481C1C}">
                <a14:useLocalDpi xmlns:a14="http://schemas.microsoft.com/office/drawing/2010/main" val="0"/>
              </a:ext>
            </a:extLst>
          </a:blip>
          <a:srcRect r="2116" b="19094"/>
          <a:stretch/>
        </p:blipFill>
        <p:spPr bwMode="auto">
          <a:xfrm>
            <a:off x="4906010" y="1505324"/>
            <a:ext cx="3985578" cy="4818443"/>
          </a:xfrm>
          <a:prstGeom prst="rect">
            <a:avLst/>
          </a:prstGeom>
          <a:noFill/>
          <a:ln>
            <a:noFill/>
          </a:ln>
        </p:spPr>
      </p:pic>
      <p:pic>
        <p:nvPicPr>
          <p:cNvPr id="21" name="Bild 28" descr="SciAmerican2"/>
          <p:cNvPicPr>
            <a:picLocks noChangeAspect="1"/>
          </p:cNvPicPr>
          <p:nvPr/>
        </p:nvPicPr>
        <p:blipFill rotWithShape="1">
          <a:blip r:embed="rId3" cstate="print">
            <a:extLst>
              <a:ext uri="{28A0092B-C50C-407E-A947-70E740481C1C}">
                <a14:useLocalDpi xmlns:a14="http://schemas.microsoft.com/office/drawing/2010/main" val="0"/>
              </a:ext>
            </a:extLst>
          </a:blip>
          <a:srcRect t="80103" r="2116" b="1341"/>
          <a:stretch/>
        </p:blipFill>
        <p:spPr bwMode="auto">
          <a:xfrm>
            <a:off x="109740" y="3736434"/>
            <a:ext cx="4796270" cy="1329872"/>
          </a:xfrm>
          <a:prstGeom prst="rect">
            <a:avLst/>
          </a:prstGeom>
          <a:noFill/>
          <a:ln>
            <a:noFill/>
          </a:ln>
        </p:spPr>
      </p:pic>
    </p:spTree>
    <p:extLst>
      <p:ext uri="{BB962C8B-B14F-4D97-AF65-F5344CB8AC3E}">
        <p14:creationId xmlns:p14="http://schemas.microsoft.com/office/powerpoint/2010/main" val="42819315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umsplatzhalter 1"/>
          <p:cNvSpPr>
            <a:spLocks noGrp="1"/>
          </p:cNvSpPr>
          <p:nvPr>
            <p:ph type="dt" sz="half" idx="10"/>
          </p:nvPr>
        </p:nvSpPr>
        <p:spPr/>
        <p:txBody>
          <a:bodyPr/>
          <a:lstStyle/>
          <a:p>
            <a:fld id="{6D58984A-DB64-4D07-8EF6-C1D6D09EF61D}" type="datetime1">
              <a:rPr lang="de-DE" altLang="de-DE" smtClean="0"/>
              <a:t>04.09.2018</a:t>
            </a:fld>
            <a:endParaRPr lang="de-DE" altLang="de-DE"/>
          </a:p>
        </p:txBody>
      </p:sp>
      <p:sp>
        <p:nvSpPr>
          <p:cNvPr id="1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20" name="Foliennummernplatzhalter 3"/>
          <p:cNvSpPr>
            <a:spLocks noGrp="1"/>
          </p:cNvSpPr>
          <p:nvPr>
            <p:ph type="sldNum" sz="quarter" idx="12"/>
          </p:nvPr>
        </p:nvSpPr>
        <p:spPr/>
        <p:txBody>
          <a:bodyPr/>
          <a:lstStyle/>
          <a:p>
            <a:fld id="{D1D3FD0F-9F9C-44EC-B9F2-5002CFAC9022}" type="slidenum">
              <a:rPr lang="de-DE" altLang="de-DE"/>
              <a:pPr/>
              <a:t>36</a:t>
            </a:fld>
            <a:endParaRPr lang="de-DE" altLang="de-DE"/>
          </a:p>
        </p:txBody>
      </p:sp>
      <p:sp>
        <p:nvSpPr>
          <p:cNvPr id="202754" name="Text Box 2"/>
          <p:cNvSpPr txBox="1">
            <a:spLocks noChangeArrowheads="1"/>
          </p:cNvSpPr>
          <p:nvPr/>
        </p:nvSpPr>
        <p:spPr bwMode="auto">
          <a:xfrm>
            <a:off x="254000" y="144365"/>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a:solidFill>
                  <a:schemeClr val="bg1"/>
                </a:solidFill>
              </a:rPr>
              <a:t>Part </a:t>
            </a:r>
            <a:r>
              <a:rPr lang="en-GB" altLang="de-DE" sz="3200" b="1" smtClean="0">
                <a:solidFill>
                  <a:schemeClr val="bg1"/>
                </a:solidFill>
              </a:rPr>
              <a:t>5/14</a:t>
            </a:r>
            <a:endParaRPr lang="en-GB" altLang="de-DE" sz="3200" b="1" dirty="0">
              <a:solidFill>
                <a:schemeClr val="bg1"/>
              </a:solidFill>
            </a:endParaRPr>
          </a:p>
        </p:txBody>
      </p:sp>
      <p:sp>
        <p:nvSpPr>
          <p:cNvPr id="202755" name="Text Box 3"/>
          <p:cNvSpPr txBox="1">
            <a:spLocks noChangeArrowheads="1"/>
          </p:cNvSpPr>
          <p:nvPr/>
        </p:nvSpPr>
        <p:spPr bwMode="auto">
          <a:xfrm>
            <a:off x="255587" y="812328"/>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cs typeface="Times New Roman" pitchFamily="18" charset="0"/>
              </a:rPr>
              <a:t>Mirror machines (6)</a:t>
            </a:r>
            <a:r>
              <a:rPr lang="en-GB" altLang="de-DE" b="1" dirty="0" smtClean="0">
                <a:solidFill>
                  <a:srgbClr val="000099"/>
                </a:solidFill>
              </a:rPr>
              <a:t>: the tandem mirror</a:t>
            </a:r>
            <a:endParaRPr lang="en-GB" altLang="de-DE" b="1" dirty="0">
              <a:solidFill>
                <a:srgbClr val="000099"/>
              </a:solidFill>
            </a:endParaRPr>
          </a:p>
        </p:txBody>
      </p:sp>
      <p:sp>
        <p:nvSpPr>
          <p:cNvPr id="202756"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7"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8"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59"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2" name="Rectangle 10"/>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2764" name="Rectangle 12"/>
          <p:cNvSpPr>
            <a:spLocks noChangeArrowheads="1"/>
          </p:cNvSpPr>
          <p:nvPr/>
        </p:nvSpPr>
        <p:spPr bwMode="auto">
          <a:xfrm>
            <a:off x="1481138" y="5676900"/>
            <a:ext cx="2222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sz="1200">
                <a:ea typeface="SimSun" pitchFamily="2" charset="-122"/>
                <a:cs typeface="Times New Roman" pitchFamily="18" charset="0"/>
              </a:rPr>
              <a:t> </a:t>
            </a:r>
            <a:endParaRPr lang="en-GB" altLang="zh-CN">
              <a:ea typeface="SimSun" pitchFamily="2" charset="-122"/>
              <a:cs typeface="Times New Roman" pitchFamily="18" charset="0"/>
            </a:endParaRPr>
          </a:p>
        </p:txBody>
      </p:sp>
      <p:sp>
        <p:nvSpPr>
          <p:cNvPr id="202765" name="Rectangle 13"/>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2" name="Rectangle 17"/>
          <p:cNvSpPr>
            <a:spLocks noChangeArrowheads="1"/>
          </p:cNvSpPr>
          <p:nvPr/>
        </p:nvSpPr>
        <p:spPr bwMode="auto">
          <a:xfrm>
            <a:off x="265950" y="1454192"/>
            <a:ext cx="2756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r>
              <a:rPr lang="en-GB" altLang="zh-CN" dirty="0" smtClean="0">
                <a:solidFill>
                  <a:srgbClr val="CC0000"/>
                </a:solidFill>
                <a:ea typeface="SimSun" pitchFamily="2" charset="-122"/>
                <a:cs typeface="Times New Roman" pitchFamily="18" charset="0"/>
              </a:rPr>
              <a:t>The Ying-Yang coils:</a:t>
            </a:r>
            <a:endParaRPr lang="de-DE" altLang="zh-CN" dirty="0">
              <a:solidFill>
                <a:srgbClr val="CC0000"/>
              </a:solidFill>
              <a:ea typeface="SimSun" pitchFamily="2" charset="-122"/>
              <a:cs typeface="Times New Roman" pitchFamily="18" charset="0"/>
            </a:endParaRPr>
          </a:p>
        </p:txBody>
      </p:sp>
      <p:sp>
        <p:nvSpPr>
          <p:cNvPr id="26" name="Rechteck 25"/>
          <p:cNvSpPr/>
          <p:nvPr/>
        </p:nvSpPr>
        <p:spPr>
          <a:xfrm>
            <a:off x="3153334" y="6066237"/>
            <a:ext cx="5738254" cy="430887"/>
          </a:xfrm>
          <a:prstGeom prst="rect">
            <a:avLst/>
          </a:prstGeom>
        </p:spPr>
        <p:txBody>
          <a:bodyPr wrap="square" lIns="0" tIns="0" rIns="0" bIns="0">
            <a:spAutoFit/>
          </a:bodyPr>
          <a:lstStyle/>
          <a:p>
            <a:pPr>
              <a:spcAft>
                <a:spcPts val="600"/>
              </a:spcAft>
            </a:pPr>
            <a:r>
              <a:rPr lang="en-GB" sz="1400" u="sng" dirty="0">
                <a:solidFill>
                  <a:schemeClr val="accent2"/>
                </a:solidFill>
              </a:rPr>
              <a:t>http://lasttechage.files.wordpress.com/2013/03/mftf-b-yingyang-moving-into-machine-hall-600x453.png</a:t>
            </a:r>
            <a:r>
              <a:rPr lang="en-GB" sz="1400" dirty="0">
                <a:solidFill>
                  <a:schemeClr val="accent2"/>
                </a:solidFill>
              </a:rPr>
              <a:t> </a:t>
            </a:r>
            <a:endParaRPr lang="de-AT" sz="1400" dirty="0">
              <a:solidFill>
                <a:schemeClr val="accent2"/>
              </a:solidFill>
            </a:endParaRPr>
          </a:p>
        </p:txBody>
      </p:sp>
      <p:pic>
        <p:nvPicPr>
          <p:cNvPr id="21" name="Grafik 20"/>
          <p:cNvPicPr>
            <a:picLocks noChangeAspect="1"/>
          </p:cNvPicPr>
          <p:nvPr/>
        </p:nvPicPr>
        <p:blipFill rotWithShape="1">
          <a:blip r:embed="rId3"/>
          <a:srcRect l="34187" t="29124" r="34184" b="28451"/>
          <a:stretch/>
        </p:blipFill>
        <p:spPr bwMode="auto">
          <a:xfrm>
            <a:off x="3173654" y="1622108"/>
            <a:ext cx="5738254" cy="4329430"/>
          </a:xfrm>
          <a:prstGeom prst="rect">
            <a:avLst/>
          </a:prstGeom>
          <a:ln>
            <a:noFill/>
          </a:ln>
          <a:extLst>
            <a:ext uri="{53640926-AAD7-44D8-BBD7-CCE9431645EC}">
              <a14:shadowObscured xmlns:a14="http://schemas.microsoft.com/office/drawing/2010/main"/>
            </a:ext>
          </a:extLst>
        </p:spPr>
      </p:pic>
      <p:sp>
        <p:nvSpPr>
          <p:cNvPr id="2" name="Rechteck 1"/>
          <p:cNvSpPr/>
          <p:nvPr/>
        </p:nvSpPr>
        <p:spPr>
          <a:xfrm>
            <a:off x="211138" y="3162043"/>
            <a:ext cx="2709862" cy="2169825"/>
          </a:xfrm>
          <a:prstGeom prst="rect">
            <a:avLst/>
          </a:prstGeom>
        </p:spPr>
        <p:txBody>
          <a:bodyPr wrap="square" lIns="0" tIns="0" rIns="0" bIns="0">
            <a:spAutoFit/>
          </a:bodyPr>
          <a:lstStyle/>
          <a:p>
            <a:pPr>
              <a:spcAft>
                <a:spcPts val="600"/>
              </a:spcAft>
            </a:pPr>
            <a:r>
              <a:rPr lang="en-GB" sz="1800" dirty="0" smtClean="0">
                <a:solidFill>
                  <a:srgbClr val="C00000"/>
                </a:solidFill>
              </a:rPr>
              <a:t>Some people believe that this is an alien artefact.</a:t>
            </a:r>
          </a:p>
          <a:p>
            <a:pPr>
              <a:spcAft>
                <a:spcPts val="600"/>
              </a:spcAft>
            </a:pPr>
            <a:r>
              <a:rPr lang="en-GB" sz="1800" dirty="0" smtClean="0">
                <a:solidFill>
                  <a:srgbClr val="C00000"/>
                </a:solidFill>
              </a:rPr>
              <a:t>Look </a:t>
            </a:r>
            <a:r>
              <a:rPr lang="en-GB" sz="1800" dirty="0">
                <a:solidFill>
                  <a:srgbClr val="C00000"/>
                </a:solidFill>
              </a:rPr>
              <a:t>up </a:t>
            </a:r>
            <a:endParaRPr lang="en-GB" sz="1800" dirty="0" smtClean="0">
              <a:solidFill>
                <a:srgbClr val="C00000"/>
              </a:solidFill>
            </a:endParaRPr>
          </a:p>
          <a:p>
            <a:pPr>
              <a:spcAft>
                <a:spcPts val="600"/>
              </a:spcAft>
            </a:pPr>
            <a:r>
              <a:rPr lang="en-GB" sz="1800" u="sng" dirty="0" smtClean="0">
                <a:solidFill>
                  <a:schemeClr val="accent2"/>
                </a:solidFill>
              </a:rPr>
              <a:t>http</a:t>
            </a:r>
            <a:r>
              <a:rPr lang="en-GB" sz="1800" u="sng" dirty="0">
                <a:solidFill>
                  <a:schemeClr val="accent2"/>
                </a:solidFill>
              </a:rPr>
              <a:t>://</a:t>
            </a:r>
            <a:r>
              <a:rPr lang="en-GB" sz="1800" u="sng" dirty="0" smtClean="0">
                <a:solidFill>
                  <a:schemeClr val="accent2"/>
                </a:solidFill>
              </a:rPr>
              <a:t>www.abovetopsecret.com/forum/thread314432/pg1</a:t>
            </a:r>
          </a:p>
          <a:p>
            <a:pPr>
              <a:spcAft>
                <a:spcPts val="600"/>
              </a:spcAft>
            </a:pPr>
            <a:r>
              <a:rPr lang="en-GB" sz="1800" dirty="0" smtClean="0">
                <a:solidFill>
                  <a:srgbClr val="C00000"/>
                </a:solidFill>
              </a:rPr>
              <a:t>for the </a:t>
            </a:r>
            <a:r>
              <a:rPr lang="en-GB" sz="1800" dirty="0">
                <a:solidFill>
                  <a:srgbClr val="C00000"/>
                </a:solidFill>
              </a:rPr>
              <a:t>"The Rainbow Conspiracy" </a:t>
            </a:r>
            <a:r>
              <a:rPr lang="en-GB" sz="1800" dirty="0">
                <a:solidFill>
                  <a:srgbClr val="C00000"/>
                </a:solidFill>
                <a:sym typeface="Wingdings"/>
              </a:rPr>
              <a:t></a:t>
            </a:r>
            <a:r>
              <a:rPr lang="en-GB" sz="1800" dirty="0">
                <a:solidFill>
                  <a:srgbClr val="C00000"/>
                </a:solidFill>
              </a:rPr>
              <a:t> </a:t>
            </a:r>
            <a:endParaRPr lang="de-AT" sz="1800" dirty="0">
              <a:solidFill>
                <a:srgbClr val="C00000"/>
              </a:solidFill>
            </a:endParaRPr>
          </a:p>
        </p:txBody>
      </p:sp>
    </p:spTree>
    <p:extLst>
      <p:ext uri="{BB962C8B-B14F-4D97-AF65-F5344CB8AC3E}">
        <p14:creationId xmlns:p14="http://schemas.microsoft.com/office/powerpoint/2010/main" val="22409221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85037E31-488B-45B4-A587-D91590749B8B}"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D019FBCA-F8DC-4C47-A435-BAC05E48E88F}" type="slidenum">
              <a:rPr lang="de-DE" altLang="de-DE"/>
              <a:pPr/>
              <a:t>37</a:t>
            </a:fld>
            <a:endParaRPr lang="de-DE" altLang="de-DE"/>
          </a:p>
        </p:txBody>
      </p:sp>
      <p:sp>
        <p:nvSpPr>
          <p:cNvPr id="204802"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6/1</a:t>
            </a:r>
            <a:endParaRPr lang="en-GB" altLang="de-DE" sz="3200" b="1" dirty="0">
              <a:solidFill>
                <a:schemeClr val="bg1"/>
              </a:solidFill>
            </a:endParaRPr>
          </a:p>
        </p:txBody>
      </p:sp>
      <p:sp>
        <p:nvSpPr>
          <p:cNvPr id="204803" name="Text Box 3"/>
          <p:cNvSpPr txBox="1">
            <a:spLocks noChangeArrowheads="1"/>
          </p:cNvSpPr>
          <p:nvPr/>
        </p:nvSpPr>
        <p:spPr bwMode="auto">
          <a:xfrm>
            <a:off x="255587" y="9064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Toroidal coordinate system and rotational transform: </a:t>
            </a:r>
          </a:p>
        </p:txBody>
      </p:sp>
      <p:sp>
        <p:nvSpPr>
          <p:cNvPr id="204804"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5"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6"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7"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8"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10" name="Rectangle 10"/>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pic>
        <p:nvPicPr>
          <p:cNvPr id="204818" name="Picture 18" descr="ChenoldFig92"/>
          <p:cNvPicPr>
            <a:picLocks noChangeAspect="1" noChangeArrowheads="1"/>
          </p:cNvPicPr>
          <p:nvPr/>
        </p:nvPicPr>
        <p:blipFill>
          <a:blip r:embed="rId3" cstate="print">
            <a:extLst>
              <a:ext uri="{28A0092B-C50C-407E-A947-70E740481C1C}">
                <a14:useLocalDpi xmlns:a14="http://schemas.microsoft.com/office/drawing/2010/main" val="0"/>
              </a:ext>
            </a:extLst>
          </a:blip>
          <a:srcRect l="3047"/>
          <a:stretch>
            <a:fillRect/>
          </a:stretch>
        </p:blipFill>
        <p:spPr bwMode="auto">
          <a:xfrm>
            <a:off x="320675" y="1409700"/>
            <a:ext cx="4041775" cy="2551113"/>
          </a:xfrm>
          <a:prstGeom prst="rect">
            <a:avLst/>
          </a:prstGeom>
          <a:noFill/>
          <a:extLst>
            <a:ext uri="{909E8E84-426E-40DD-AFC4-6F175D3DCCD1}">
              <a14:hiddenFill xmlns:a14="http://schemas.microsoft.com/office/drawing/2010/main">
                <a:solidFill>
                  <a:srgbClr val="FFFFFF"/>
                </a:solidFill>
              </a14:hiddenFill>
            </a:ext>
          </a:extLst>
        </p:spPr>
      </p:pic>
      <p:pic>
        <p:nvPicPr>
          <p:cNvPr id="204819" name="Picture 19" descr="ChenoldFig91"/>
          <p:cNvPicPr>
            <a:picLocks noChangeAspect="1" noChangeArrowheads="1"/>
          </p:cNvPicPr>
          <p:nvPr/>
        </p:nvPicPr>
        <p:blipFill>
          <a:blip r:embed="rId4" cstate="print">
            <a:extLst>
              <a:ext uri="{28A0092B-C50C-407E-A947-70E740481C1C}">
                <a14:useLocalDpi xmlns:a14="http://schemas.microsoft.com/office/drawing/2010/main" val="0"/>
              </a:ext>
            </a:extLst>
          </a:blip>
          <a:srcRect l="2171" t="3143" r="4404"/>
          <a:stretch>
            <a:fillRect/>
          </a:stretch>
        </p:blipFill>
        <p:spPr bwMode="auto">
          <a:xfrm>
            <a:off x="4870450" y="1411288"/>
            <a:ext cx="4070350" cy="2747962"/>
          </a:xfrm>
          <a:prstGeom prst="rect">
            <a:avLst/>
          </a:prstGeom>
          <a:noFill/>
          <a:extLst>
            <a:ext uri="{909E8E84-426E-40DD-AFC4-6F175D3DCCD1}">
              <a14:hiddenFill xmlns:a14="http://schemas.microsoft.com/office/drawing/2010/main">
                <a:solidFill>
                  <a:srgbClr val="FFFFFF"/>
                </a:solidFill>
              </a14:hiddenFill>
            </a:ext>
          </a:extLst>
        </p:spPr>
      </p:pic>
      <p:sp>
        <p:nvSpPr>
          <p:cNvPr id="204820" name="Text Box 20"/>
          <p:cNvSpPr txBox="1">
            <a:spLocks noChangeArrowheads="1"/>
          </p:cNvSpPr>
          <p:nvPr/>
        </p:nvSpPr>
        <p:spPr bwMode="auto">
          <a:xfrm>
            <a:off x="250825" y="4192588"/>
            <a:ext cx="4041775" cy="1922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sz="1800" dirty="0">
                <a:solidFill>
                  <a:srgbClr val="C00000"/>
                </a:solidFill>
              </a:rPr>
              <a:t>The toroidal coordinate system: consisting of the straight major axis and the circular minor axis; the coordinates are the major radius </a:t>
            </a:r>
            <a:r>
              <a:rPr lang="en-GB" altLang="de-DE" sz="1800" i="1" dirty="0">
                <a:solidFill>
                  <a:srgbClr val="C00000"/>
                </a:solidFill>
              </a:rPr>
              <a:t>R</a:t>
            </a:r>
            <a:r>
              <a:rPr lang="en-GB" altLang="de-DE" sz="1800" dirty="0">
                <a:solidFill>
                  <a:srgbClr val="C00000"/>
                </a:solidFill>
              </a:rPr>
              <a:t>, the minor radius </a:t>
            </a:r>
            <a:r>
              <a:rPr lang="en-GB" altLang="de-DE" sz="1800" i="1" dirty="0">
                <a:solidFill>
                  <a:srgbClr val="C00000"/>
                </a:solidFill>
              </a:rPr>
              <a:t>r</a:t>
            </a:r>
            <a:r>
              <a:rPr lang="en-GB" altLang="de-DE" sz="1800" dirty="0">
                <a:solidFill>
                  <a:srgbClr val="C00000"/>
                </a:solidFill>
              </a:rPr>
              <a:t>, the toroidal angle </a:t>
            </a:r>
            <a:r>
              <a:rPr lang="en-GB" altLang="de-DE" sz="1800" dirty="0">
                <a:solidFill>
                  <a:srgbClr val="C00000"/>
                </a:solidFill>
                <a:sym typeface="Symbol" pitchFamily="18" charset="2"/>
              </a:rPr>
              <a:t> and the poloidal angle . Also shown is the rotational transform of a mag-</a:t>
            </a:r>
            <a:r>
              <a:rPr lang="en-GB" altLang="de-DE" sz="1800" dirty="0" err="1">
                <a:solidFill>
                  <a:srgbClr val="C00000"/>
                </a:solidFill>
                <a:sym typeface="Symbol" pitchFamily="18" charset="2"/>
              </a:rPr>
              <a:t>netic</a:t>
            </a:r>
            <a:r>
              <a:rPr lang="en-GB" altLang="de-DE" sz="1800" dirty="0">
                <a:solidFill>
                  <a:srgbClr val="C00000"/>
                </a:solidFill>
                <a:sym typeface="Symbol" pitchFamily="18" charset="2"/>
              </a:rPr>
              <a:t> field line. </a:t>
            </a:r>
          </a:p>
        </p:txBody>
      </p:sp>
      <p:sp>
        <p:nvSpPr>
          <p:cNvPr id="204821" name="Text Box 21"/>
          <p:cNvSpPr txBox="1">
            <a:spLocks noChangeArrowheads="1"/>
          </p:cNvSpPr>
          <p:nvPr/>
        </p:nvSpPr>
        <p:spPr bwMode="auto">
          <a:xfrm>
            <a:off x="4827588" y="4192588"/>
            <a:ext cx="4041775" cy="1922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sz="1800" dirty="0">
                <a:solidFill>
                  <a:srgbClr val="C00000"/>
                </a:solidFill>
              </a:rPr>
              <a:t>The three particle drifts which prevent a stable particle confinement in a purely toroidal coordinate system: curvature drift and gradient-B drift lead to a charge separation in vertical direction, which creates a vertical electric field which gives rise to an outward </a:t>
            </a:r>
            <a:r>
              <a:rPr lang="en-GB" altLang="de-DE" sz="1800" b="1" i="1" dirty="0">
                <a:solidFill>
                  <a:srgbClr val="C00000"/>
                </a:solidFill>
              </a:rPr>
              <a:t>E</a:t>
            </a:r>
            <a:r>
              <a:rPr lang="en-GB" altLang="de-DE" sz="1800" dirty="0">
                <a:solidFill>
                  <a:srgbClr val="C00000"/>
                </a:solidFill>
                <a:sym typeface="Symbol" pitchFamily="18" charset="2"/>
              </a:rPr>
              <a:t></a:t>
            </a:r>
            <a:r>
              <a:rPr lang="en-GB" altLang="de-DE" sz="1800" b="1" i="1" dirty="0">
                <a:solidFill>
                  <a:srgbClr val="C00000"/>
                </a:solidFill>
                <a:sym typeface="Symbol" pitchFamily="18" charset="2"/>
              </a:rPr>
              <a:t>B</a:t>
            </a:r>
            <a:r>
              <a:rPr lang="en-GB" altLang="de-DE" sz="1800" dirty="0">
                <a:solidFill>
                  <a:srgbClr val="C00000"/>
                </a:solidFill>
                <a:sym typeface="Symbol" pitchFamily="18" charset="2"/>
              </a:rPr>
              <a:t> drift.   </a:t>
            </a:r>
          </a:p>
        </p:txBody>
      </p:sp>
      <p:sp>
        <p:nvSpPr>
          <p:cNvPr id="204822" name="Rectangle 22"/>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0A0757B7-B8EF-430C-A80D-40B0012A1802}"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dirty="0"/>
          </a:p>
        </p:txBody>
      </p:sp>
      <p:sp>
        <p:nvSpPr>
          <p:cNvPr id="17" name="Foliennummernplatzhalter 3"/>
          <p:cNvSpPr>
            <a:spLocks noGrp="1"/>
          </p:cNvSpPr>
          <p:nvPr>
            <p:ph type="sldNum" sz="quarter" idx="12"/>
          </p:nvPr>
        </p:nvSpPr>
        <p:spPr/>
        <p:txBody>
          <a:bodyPr/>
          <a:lstStyle/>
          <a:p>
            <a:fld id="{D019FBCA-F8DC-4C47-A435-BAC05E48E88F}" type="slidenum">
              <a:rPr lang="de-DE" altLang="de-DE"/>
              <a:pPr/>
              <a:t>38</a:t>
            </a:fld>
            <a:endParaRPr lang="de-DE" altLang="de-DE"/>
          </a:p>
        </p:txBody>
      </p:sp>
      <p:sp>
        <p:nvSpPr>
          <p:cNvPr id="204802" name="Text Box 2"/>
          <p:cNvSpPr txBox="1">
            <a:spLocks noChangeArrowheads="1"/>
          </p:cNvSpPr>
          <p:nvPr/>
        </p:nvSpPr>
        <p:spPr bwMode="auto">
          <a:xfrm>
            <a:off x="254000" y="140447"/>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6/2</a:t>
            </a:r>
            <a:endParaRPr lang="en-GB" altLang="de-DE" sz="3200" b="1" dirty="0">
              <a:solidFill>
                <a:schemeClr val="bg1"/>
              </a:solidFill>
            </a:endParaRPr>
          </a:p>
        </p:txBody>
      </p:sp>
      <p:sp>
        <p:nvSpPr>
          <p:cNvPr id="204803" name="Text Box 3"/>
          <p:cNvSpPr txBox="1">
            <a:spLocks noChangeArrowheads="1"/>
          </p:cNvSpPr>
          <p:nvPr/>
        </p:nvSpPr>
        <p:spPr bwMode="auto">
          <a:xfrm>
            <a:off x="242887" y="79470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rPr>
              <a:t>Schematic of a tokamak: </a:t>
            </a:r>
            <a:endParaRPr lang="en-GB" altLang="de-DE" b="1" dirty="0">
              <a:solidFill>
                <a:srgbClr val="000099"/>
              </a:solidFill>
            </a:endParaRPr>
          </a:p>
        </p:txBody>
      </p:sp>
      <p:sp>
        <p:nvSpPr>
          <p:cNvPr id="204804"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5"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6"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7"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8"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10" name="Rectangle 10"/>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22" name="Rectangle 22"/>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18" name="Text Box 5"/>
          <p:cNvSpPr txBox="1">
            <a:spLocks noChangeArrowheads="1"/>
          </p:cNvSpPr>
          <p:nvPr/>
        </p:nvSpPr>
        <p:spPr bwMode="auto">
          <a:xfrm>
            <a:off x="5654978" y="1495980"/>
            <a:ext cx="3240088"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r>
              <a:rPr lang="en-GB" altLang="de-DE" sz="1600" b="1" dirty="0">
                <a:solidFill>
                  <a:srgbClr val="CC0000"/>
                </a:solidFill>
                <a:latin typeface="Times New Roman" pitchFamily="18" charset="0"/>
              </a:rPr>
              <a:t>In a tokamak the plasma is </a:t>
            </a:r>
            <a:r>
              <a:rPr lang="en-GB" altLang="de-DE" sz="1600" b="1" dirty="0" smtClean="0">
                <a:solidFill>
                  <a:srgbClr val="CC0000"/>
                </a:solidFill>
                <a:latin typeface="Times New Roman" pitchFamily="18" charset="0"/>
              </a:rPr>
              <a:t>confined </a:t>
            </a:r>
            <a:r>
              <a:rPr lang="en-GB" altLang="de-DE" sz="1600" b="1" dirty="0">
                <a:solidFill>
                  <a:srgbClr val="CC0000"/>
                </a:solidFill>
                <a:latin typeface="Times New Roman" pitchFamily="18" charset="0"/>
              </a:rPr>
              <a:t>by a combination of a </a:t>
            </a:r>
            <a:r>
              <a:rPr lang="en-GB" altLang="de-DE" sz="1600" b="1" dirty="0" smtClean="0">
                <a:solidFill>
                  <a:srgbClr val="CC0000"/>
                </a:solidFill>
                <a:latin typeface="Times New Roman" pitchFamily="18" charset="0"/>
              </a:rPr>
              <a:t>toroidal </a:t>
            </a:r>
            <a:r>
              <a:rPr lang="en-GB" altLang="de-DE" sz="1600" b="1" dirty="0">
                <a:solidFill>
                  <a:srgbClr val="CC0000"/>
                </a:solidFill>
                <a:latin typeface="Times New Roman" pitchFamily="18" charset="0"/>
              </a:rPr>
              <a:t>and a poloidal </a:t>
            </a:r>
            <a:r>
              <a:rPr lang="en-GB" altLang="de-DE" sz="1600" b="1" dirty="0" smtClean="0">
                <a:solidFill>
                  <a:srgbClr val="CC0000"/>
                </a:solidFill>
                <a:latin typeface="Times New Roman" pitchFamily="18" charset="0"/>
              </a:rPr>
              <a:t>mag-</a:t>
            </a:r>
            <a:r>
              <a:rPr lang="en-GB" altLang="de-DE" sz="1600" b="1" dirty="0" err="1" smtClean="0">
                <a:solidFill>
                  <a:srgbClr val="CC0000"/>
                </a:solidFill>
                <a:latin typeface="Times New Roman" pitchFamily="18" charset="0"/>
              </a:rPr>
              <a:t>netic</a:t>
            </a:r>
            <a:r>
              <a:rPr lang="en-GB" altLang="de-DE" sz="1600" b="1" dirty="0" smtClean="0">
                <a:solidFill>
                  <a:srgbClr val="CC0000"/>
                </a:solidFill>
                <a:latin typeface="Times New Roman" pitchFamily="18" charset="0"/>
              </a:rPr>
              <a:t> </a:t>
            </a:r>
            <a:r>
              <a:rPr lang="en-GB" altLang="de-DE" sz="1600" b="1" dirty="0">
                <a:solidFill>
                  <a:srgbClr val="CC0000"/>
                </a:solidFill>
                <a:latin typeface="Times New Roman" pitchFamily="18" charset="0"/>
              </a:rPr>
              <a:t>field.  The former is </a:t>
            </a:r>
            <a:r>
              <a:rPr lang="en-GB" altLang="de-DE" sz="1600" b="1" dirty="0" smtClean="0">
                <a:solidFill>
                  <a:srgbClr val="CC0000"/>
                </a:solidFill>
                <a:latin typeface="Times New Roman" pitchFamily="18" charset="0"/>
              </a:rPr>
              <a:t>produced </a:t>
            </a:r>
            <a:r>
              <a:rPr lang="en-GB" altLang="de-DE" sz="1600" b="1" dirty="0">
                <a:solidFill>
                  <a:srgbClr val="CC0000"/>
                </a:solidFill>
                <a:latin typeface="Times New Roman" pitchFamily="18" charset="0"/>
              </a:rPr>
              <a:t>by </a:t>
            </a:r>
            <a:r>
              <a:rPr lang="en-GB" altLang="de-DE" sz="1600" b="1" u="sng" dirty="0">
                <a:solidFill>
                  <a:srgbClr val="CC0000"/>
                </a:solidFill>
                <a:latin typeface="Times New Roman" pitchFamily="18" charset="0"/>
              </a:rPr>
              <a:t>external field coils</a:t>
            </a:r>
            <a:r>
              <a:rPr lang="en-GB" altLang="de-DE" sz="1600" b="1" dirty="0">
                <a:solidFill>
                  <a:srgbClr val="CC0000"/>
                </a:solidFill>
                <a:latin typeface="Times New Roman" pitchFamily="18" charset="0"/>
              </a:rPr>
              <a:t>, the latter by a toroidal plasma current. This, in turn is created like in a </a:t>
            </a:r>
            <a:r>
              <a:rPr lang="en-GB" altLang="de-DE" sz="1600" b="1" dirty="0" smtClean="0">
                <a:solidFill>
                  <a:srgbClr val="CC0000"/>
                </a:solidFill>
                <a:latin typeface="Times New Roman" pitchFamily="18" charset="0"/>
              </a:rPr>
              <a:t>trans-former </a:t>
            </a:r>
            <a:r>
              <a:rPr lang="en-GB" altLang="de-DE" sz="1600" b="1" dirty="0">
                <a:solidFill>
                  <a:srgbClr val="CC0000"/>
                </a:solidFill>
                <a:latin typeface="Times New Roman" pitchFamily="18" charset="0"/>
              </a:rPr>
              <a:t>via induction by a slowly increasing current in the </a:t>
            </a:r>
            <a:r>
              <a:rPr lang="en-GB" altLang="de-DE" sz="1600" b="1" u="sng" dirty="0">
                <a:solidFill>
                  <a:srgbClr val="CC0000"/>
                </a:solidFill>
                <a:latin typeface="Times New Roman" pitchFamily="18" charset="0"/>
              </a:rPr>
              <a:t>primary coil</a:t>
            </a:r>
            <a:r>
              <a:rPr lang="en-GB" altLang="de-DE" sz="1600" b="1" dirty="0">
                <a:solidFill>
                  <a:srgbClr val="CC0000"/>
                </a:solidFill>
                <a:latin typeface="Times New Roman" pitchFamily="18" charset="0"/>
              </a:rPr>
              <a:t>.  Therefore the field lines show rotational transform, i.e. a particle following a field line rotates around the "</a:t>
            </a:r>
            <a:r>
              <a:rPr lang="en-GB" altLang="de-DE" sz="1600" b="1" u="sng" dirty="0">
                <a:solidFill>
                  <a:srgbClr val="CC0000"/>
                </a:solidFill>
                <a:latin typeface="Times New Roman" pitchFamily="18" charset="0"/>
              </a:rPr>
              <a:t>major axis</a:t>
            </a:r>
            <a:r>
              <a:rPr lang="en-GB" altLang="de-DE" sz="1600" b="1" dirty="0">
                <a:solidFill>
                  <a:srgbClr val="CC0000"/>
                </a:solidFill>
                <a:latin typeface="Times New Roman" pitchFamily="18" charset="0"/>
              </a:rPr>
              <a:t>" while also rotating around the "</a:t>
            </a:r>
            <a:r>
              <a:rPr lang="en-GB" altLang="de-DE" sz="1600" b="1" u="sng" dirty="0">
                <a:solidFill>
                  <a:srgbClr val="CC0000"/>
                </a:solidFill>
                <a:latin typeface="Times New Roman" pitchFamily="18" charset="0"/>
              </a:rPr>
              <a:t>minor axis</a:t>
            </a:r>
            <a:r>
              <a:rPr lang="en-GB" altLang="de-DE" sz="1600" b="1" dirty="0">
                <a:solidFill>
                  <a:srgbClr val="CC0000"/>
                </a:solidFill>
                <a:latin typeface="Times New Roman" pitchFamily="18" charset="0"/>
              </a:rPr>
              <a:t>", which is a circle around the centre of the torus with the radius </a:t>
            </a:r>
            <a:r>
              <a:rPr lang="en-GB" altLang="de-DE" sz="1600" b="1" i="1" dirty="0">
                <a:solidFill>
                  <a:srgbClr val="CC0000"/>
                </a:solidFill>
                <a:latin typeface="Times New Roman" pitchFamily="18" charset="0"/>
              </a:rPr>
              <a:t>R</a:t>
            </a:r>
            <a:r>
              <a:rPr lang="en-GB" altLang="de-DE" sz="1600" b="1" dirty="0">
                <a:solidFill>
                  <a:srgbClr val="CC0000"/>
                </a:solidFill>
                <a:latin typeface="Times New Roman" pitchFamily="18" charset="0"/>
              </a:rPr>
              <a:t>.  </a:t>
            </a:r>
          </a:p>
        </p:txBody>
      </p:sp>
      <p:pic>
        <p:nvPicPr>
          <p:cNvPr id="19" name="Picture 6" descr="Grafik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738" y="1266190"/>
            <a:ext cx="5183187" cy="4152900"/>
          </a:xfrm>
          <a:prstGeom prst="rect">
            <a:avLst/>
          </a:prstGeom>
          <a:noFill/>
          <a:extLst>
            <a:ext uri="{909E8E84-426E-40DD-AFC4-6F175D3DCCD1}">
              <a14:hiddenFill xmlns:a14="http://schemas.microsoft.com/office/drawing/2010/main">
                <a:solidFill>
                  <a:srgbClr val="FFFFFF"/>
                </a:solidFill>
              </a14:hiddenFill>
            </a:ext>
          </a:extLst>
        </p:spPr>
      </p:pic>
      <p:sp>
        <p:nvSpPr>
          <p:cNvPr id="23" name="Text Box 12"/>
          <p:cNvSpPr txBox="1">
            <a:spLocks noChangeArrowheads="1"/>
          </p:cNvSpPr>
          <p:nvPr/>
        </p:nvSpPr>
        <p:spPr bwMode="auto">
          <a:xfrm>
            <a:off x="248588" y="5582488"/>
            <a:ext cx="4311506" cy="1014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med"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eaLnBrk="0" hangingPunct="0">
              <a:spcAft>
                <a:spcPct val="15000"/>
              </a:spcAft>
            </a:pPr>
            <a:r>
              <a:rPr lang="en-GB" altLang="de-DE" sz="1400" b="1" dirty="0">
                <a:solidFill>
                  <a:srgbClr val="000099"/>
                </a:solidFill>
                <a:latin typeface="Times New Roman" pitchFamily="18" charset="0"/>
              </a:rPr>
              <a:t>Toroidal coordinate system: </a:t>
            </a:r>
          </a:p>
          <a:p>
            <a:pPr eaLnBrk="0" hangingPunct="0">
              <a:spcAft>
                <a:spcPct val="15000"/>
              </a:spcAft>
            </a:pPr>
            <a:r>
              <a:rPr lang="en-GB" altLang="de-DE" sz="1200" b="1" dirty="0">
                <a:solidFill>
                  <a:srgbClr val="C00000"/>
                </a:solidFill>
                <a:latin typeface="Times New Roman" pitchFamily="18" charset="0"/>
              </a:rPr>
              <a:t>This system has two axes: the major axis and the minor axis which is a circle!  </a:t>
            </a:r>
          </a:p>
          <a:p>
            <a:pPr eaLnBrk="0" hangingPunct="0">
              <a:spcAft>
                <a:spcPct val="15000"/>
              </a:spcAft>
            </a:pPr>
            <a:r>
              <a:rPr lang="en-GB" altLang="de-DE" sz="1200" b="1" dirty="0">
                <a:solidFill>
                  <a:srgbClr val="C00000"/>
                </a:solidFill>
                <a:latin typeface="Times New Roman" pitchFamily="18" charset="0"/>
              </a:rPr>
              <a:t>To describe any arbitrary point A within this system, we need even four coordinates: </a:t>
            </a:r>
          </a:p>
        </p:txBody>
      </p:sp>
      <p:sp>
        <p:nvSpPr>
          <p:cNvPr id="24" name="Text Box 13"/>
          <p:cNvSpPr txBox="1">
            <a:spLocks noChangeArrowheads="1"/>
          </p:cNvSpPr>
          <p:nvPr/>
        </p:nvSpPr>
        <p:spPr bwMode="auto">
          <a:xfrm>
            <a:off x="4769326" y="5587485"/>
            <a:ext cx="4113040"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type="none" w="med"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92075" indent="-92075">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marL="92075" marR="0" lvl="0" indent="-92075" defTabSz="914400" eaLnBrk="0" fontAlgn="auto" latinLnBrk="0" hangingPunct="0">
              <a:lnSpc>
                <a:spcPct val="100000"/>
              </a:lnSpc>
              <a:spcBef>
                <a:spcPts val="0"/>
              </a:spcBef>
              <a:spcAft>
                <a:spcPct val="15000"/>
              </a:spcAft>
              <a:buClrTx/>
              <a:buSzTx/>
              <a:buFontTx/>
              <a:buChar char="•"/>
              <a:tabLst/>
              <a:defRPr/>
            </a:pPr>
            <a:r>
              <a:rPr kumimoji="0" lang="en-GB" altLang="de-DE" sz="1200" b="1" i="0" u="none" strike="noStrike" kern="0" cap="none" spc="0" normalizeH="0" baseline="0" noProof="0" dirty="0" smtClean="0">
                <a:ln>
                  <a:noFill/>
                </a:ln>
                <a:solidFill>
                  <a:srgbClr val="3333CC"/>
                </a:solidFill>
                <a:effectLst/>
                <a:uLnTx/>
                <a:uFillTx/>
                <a:latin typeface="Times New Roman" pitchFamily="18" charset="0"/>
              </a:rPr>
              <a:t>The major radius R, which is, however a fixed number, </a:t>
            </a:r>
          </a:p>
          <a:p>
            <a:pPr marL="92075" marR="0" lvl="0" indent="-92075" defTabSz="914400" eaLnBrk="0" fontAlgn="auto" latinLnBrk="0" hangingPunct="0">
              <a:lnSpc>
                <a:spcPct val="100000"/>
              </a:lnSpc>
              <a:spcBef>
                <a:spcPts val="0"/>
              </a:spcBef>
              <a:spcAft>
                <a:spcPct val="15000"/>
              </a:spcAft>
              <a:buClrTx/>
              <a:buSzTx/>
              <a:buFontTx/>
              <a:buChar char="•"/>
              <a:tabLst/>
              <a:defRPr/>
            </a:pPr>
            <a:r>
              <a:rPr kumimoji="0" lang="en-GB" altLang="de-DE" sz="1200" b="1" i="0" u="none" strike="noStrike" kern="0" cap="none" spc="0" normalizeH="0" baseline="0" noProof="0" dirty="0" smtClean="0">
                <a:ln>
                  <a:noFill/>
                </a:ln>
                <a:solidFill>
                  <a:srgbClr val="3333CC"/>
                </a:solidFill>
                <a:effectLst/>
                <a:uLnTx/>
                <a:uFillTx/>
                <a:latin typeface="Times New Roman" pitchFamily="18" charset="0"/>
              </a:rPr>
              <a:t>The </a:t>
            </a:r>
            <a:r>
              <a:rPr kumimoji="0" lang="en-GB" altLang="de-DE" sz="1200" b="1" i="0" u="none" strike="noStrike" kern="0" cap="none" spc="0" normalizeH="0" baseline="0" noProof="0" dirty="0">
                <a:ln>
                  <a:noFill/>
                </a:ln>
                <a:solidFill>
                  <a:srgbClr val="3333CC"/>
                </a:solidFill>
                <a:effectLst/>
                <a:uLnTx/>
                <a:uFillTx/>
                <a:latin typeface="Times New Roman" pitchFamily="18" charset="0"/>
              </a:rPr>
              <a:t>minor radius </a:t>
            </a:r>
            <a:r>
              <a:rPr kumimoji="0" lang="en-GB" altLang="de-DE" sz="1200" b="1" i="1" u="none" strike="noStrike" kern="0" cap="none" spc="0" normalizeH="0" baseline="0" noProof="0" dirty="0">
                <a:ln>
                  <a:noFill/>
                </a:ln>
                <a:solidFill>
                  <a:srgbClr val="3333CC"/>
                </a:solidFill>
                <a:effectLst/>
                <a:uLnTx/>
                <a:uFillTx/>
                <a:latin typeface="Times New Roman" pitchFamily="18" charset="0"/>
              </a:rPr>
              <a:t>r</a:t>
            </a:r>
            <a:r>
              <a:rPr kumimoji="0" lang="en-GB" altLang="de-DE" sz="1200" b="1" i="0" u="none" strike="noStrike" kern="0" cap="none" spc="0" normalizeH="0" baseline="0" noProof="0" dirty="0">
                <a:ln>
                  <a:noFill/>
                </a:ln>
                <a:solidFill>
                  <a:srgbClr val="3333CC"/>
                </a:solidFill>
                <a:effectLst/>
                <a:uLnTx/>
                <a:uFillTx/>
                <a:latin typeface="Times New Roman" pitchFamily="18" charset="0"/>
              </a:rPr>
              <a:t>, i.e. the shortest distance of A from the minor axis, </a:t>
            </a:r>
          </a:p>
          <a:p>
            <a:pPr marL="92075" marR="0" lvl="0" indent="-92075" defTabSz="914400" eaLnBrk="0" fontAlgn="auto" latinLnBrk="0" hangingPunct="0">
              <a:lnSpc>
                <a:spcPct val="100000"/>
              </a:lnSpc>
              <a:spcBef>
                <a:spcPts val="0"/>
              </a:spcBef>
              <a:spcAft>
                <a:spcPct val="15000"/>
              </a:spcAft>
              <a:buClrTx/>
              <a:buSzTx/>
              <a:buFontTx/>
              <a:buChar char="•"/>
              <a:tabLst/>
              <a:defRPr/>
            </a:pPr>
            <a:r>
              <a:rPr kumimoji="0" lang="en-GB" altLang="de-DE" sz="1200" b="1" i="0" u="none" strike="noStrike" kern="0" cap="none" spc="0" normalizeH="0" baseline="0" noProof="0" dirty="0">
                <a:ln>
                  <a:noFill/>
                </a:ln>
                <a:solidFill>
                  <a:srgbClr val="3333CC"/>
                </a:solidFill>
                <a:effectLst/>
                <a:uLnTx/>
                <a:uFillTx/>
                <a:latin typeface="Times New Roman" pitchFamily="18" charset="0"/>
              </a:rPr>
              <a:t>The angle </a:t>
            </a:r>
            <a:r>
              <a:rPr kumimoji="0" lang="en-GB" altLang="de-DE" sz="1200" b="1" i="0" u="none" strike="noStrike" kern="0" cap="none" spc="0" normalizeH="0" baseline="0" noProof="0" dirty="0">
                <a:ln>
                  <a:noFill/>
                </a:ln>
                <a:solidFill>
                  <a:srgbClr val="3333CC"/>
                </a:solidFill>
                <a:effectLst/>
                <a:uLnTx/>
                <a:uFillTx/>
                <a:latin typeface="Times New Roman" pitchFamily="18" charset="0"/>
                <a:sym typeface="Symbol" pitchFamily="18" charset="2"/>
              </a:rPr>
              <a:t> </a:t>
            </a:r>
            <a:r>
              <a:rPr kumimoji="0" lang="en-GB" altLang="de-DE" sz="1200" b="1" i="0" u="none" strike="noStrike" kern="0" cap="none" spc="0" normalizeH="0" baseline="0" noProof="0" dirty="0">
                <a:ln>
                  <a:noFill/>
                </a:ln>
                <a:solidFill>
                  <a:srgbClr val="3333CC"/>
                </a:solidFill>
                <a:effectLst/>
                <a:uLnTx/>
                <a:uFillTx/>
                <a:latin typeface="Times New Roman" pitchFamily="18" charset="0"/>
              </a:rPr>
              <a:t>in toroidal direction and the angle </a:t>
            </a:r>
            <a:r>
              <a:rPr kumimoji="0" lang="en-GB" altLang="de-DE" sz="1200" b="1" i="0" u="none" strike="noStrike" kern="0" cap="none" spc="0" normalizeH="0" baseline="0" noProof="0" dirty="0">
                <a:ln>
                  <a:noFill/>
                </a:ln>
                <a:solidFill>
                  <a:srgbClr val="3333CC"/>
                </a:solidFill>
                <a:effectLst/>
                <a:uLnTx/>
                <a:uFillTx/>
                <a:latin typeface="Times New Roman" pitchFamily="18" charset="0"/>
                <a:sym typeface="Symbol" pitchFamily="18" charset="2"/>
              </a:rPr>
              <a:t> </a:t>
            </a:r>
            <a:r>
              <a:rPr kumimoji="0" lang="en-GB" altLang="de-DE" sz="1200" b="1" i="0" u="none" strike="noStrike" kern="0" cap="none" spc="0" normalizeH="0" baseline="0" noProof="0" dirty="0">
                <a:ln>
                  <a:noFill/>
                </a:ln>
                <a:solidFill>
                  <a:srgbClr val="3333CC"/>
                </a:solidFill>
                <a:effectLst/>
                <a:uLnTx/>
                <a:uFillTx/>
                <a:latin typeface="Times New Roman" pitchFamily="18" charset="0"/>
              </a:rPr>
              <a:t>in poloidal direction.    </a:t>
            </a:r>
          </a:p>
        </p:txBody>
      </p:sp>
    </p:spTree>
    <p:extLst>
      <p:ext uri="{BB962C8B-B14F-4D97-AF65-F5344CB8AC3E}">
        <p14:creationId xmlns:p14="http://schemas.microsoft.com/office/powerpoint/2010/main" val="31055712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00E245B8-8FF5-40AF-A4DF-08199F5BBEF5}"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dirty="0"/>
          </a:p>
        </p:txBody>
      </p:sp>
      <p:sp>
        <p:nvSpPr>
          <p:cNvPr id="17" name="Foliennummernplatzhalter 3"/>
          <p:cNvSpPr>
            <a:spLocks noGrp="1"/>
          </p:cNvSpPr>
          <p:nvPr>
            <p:ph type="sldNum" sz="quarter" idx="12"/>
          </p:nvPr>
        </p:nvSpPr>
        <p:spPr/>
        <p:txBody>
          <a:bodyPr/>
          <a:lstStyle/>
          <a:p>
            <a:fld id="{D019FBCA-F8DC-4C47-A435-BAC05E48E88F}" type="slidenum">
              <a:rPr lang="de-DE" altLang="de-DE"/>
              <a:pPr/>
              <a:t>39</a:t>
            </a:fld>
            <a:endParaRPr lang="de-DE" altLang="de-DE"/>
          </a:p>
        </p:txBody>
      </p:sp>
      <p:sp>
        <p:nvSpPr>
          <p:cNvPr id="204802"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6/3</a:t>
            </a:r>
            <a:endParaRPr lang="en-GB" altLang="de-DE" sz="3200" b="1" dirty="0">
              <a:solidFill>
                <a:schemeClr val="bg1"/>
              </a:solidFill>
            </a:endParaRPr>
          </a:p>
        </p:txBody>
      </p:sp>
      <p:sp>
        <p:nvSpPr>
          <p:cNvPr id="204803" name="Text Box 3"/>
          <p:cNvSpPr txBox="1">
            <a:spLocks noChangeArrowheads="1"/>
          </p:cNvSpPr>
          <p:nvPr/>
        </p:nvSpPr>
        <p:spPr bwMode="auto">
          <a:xfrm>
            <a:off x="242887" y="848869"/>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rPr>
              <a:t>Cross section through a tokamak: </a:t>
            </a:r>
            <a:endParaRPr lang="en-GB" altLang="de-DE" b="1" dirty="0">
              <a:solidFill>
                <a:srgbClr val="000099"/>
              </a:solidFill>
            </a:endParaRPr>
          </a:p>
        </p:txBody>
      </p:sp>
      <p:sp>
        <p:nvSpPr>
          <p:cNvPr id="204804"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5"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6"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7"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8"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10" name="Rectangle 10"/>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22" name="Rectangle 22"/>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grpSp>
        <p:nvGrpSpPr>
          <p:cNvPr id="26" name="Group 16"/>
          <p:cNvGrpSpPr>
            <a:grpSpLocks/>
          </p:cNvGrpSpPr>
          <p:nvPr/>
        </p:nvGrpSpPr>
        <p:grpSpPr bwMode="auto">
          <a:xfrm>
            <a:off x="352425" y="1444625"/>
            <a:ext cx="8407400" cy="3146425"/>
            <a:chOff x="214" y="870"/>
            <a:chExt cx="5296" cy="1982"/>
          </a:xfrm>
        </p:grpSpPr>
        <p:pic>
          <p:nvPicPr>
            <p:cNvPr id="27" name="Picture 17" descr="20228"/>
            <p:cNvPicPr>
              <a:picLocks noChangeAspect="1" noChangeArrowheads="1"/>
            </p:cNvPicPr>
            <p:nvPr/>
          </p:nvPicPr>
          <p:blipFill>
            <a:blip r:embed="rId3" cstate="print">
              <a:extLst>
                <a:ext uri="{28A0092B-C50C-407E-A947-70E740481C1C}">
                  <a14:useLocalDpi xmlns:a14="http://schemas.microsoft.com/office/drawing/2010/main" val="0"/>
                </a:ext>
              </a:extLst>
            </a:blip>
            <a:srcRect l="2492" t="661" r="15901"/>
            <a:stretch>
              <a:fillRect/>
            </a:stretch>
          </p:blipFill>
          <p:spPr bwMode="auto">
            <a:xfrm>
              <a:off x="214" y="870"/>
              <a:ext cx="1295" cy="198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8" descr="20233"/>
            <p:cNvPicPr>
              <a:picLocks noChangeAspect="1" noChangeArrowheads="1"/>
            </p:cNvPicPr>
            <p:nvPr/>
          </p:nvPicPr>
          <p:blipFill>
            <a:blip r:embed="rId4" cstate="print">
              <a:extLst>
                <a:ext uri="{28A0092B-C50C-407E-A947-70E740481C1C}">
                  <a14:useLocalDpi xmlns:a14="http://schemas.microsoft.com/office/drawing/2010/main" val="0"/>
                </a:ext>
              </a:extLst>
            </a:blip>
            <a:srcRect l="1437" t="1418" r="12619" b="1418"/>
            <a:stretch>
              <a:fillRect/>
            </a:stretch>
          </p:blipFill>
          <p:spPr bwMode="auto">
            <a:xfrm>
              <a:off x="1566" y="880"/>
              <a:ext cx="1303" cy="194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9" descr="20234"/>
            <p:cNvPicPr>
              <a:picLocks noChangeAspect="1" noChangeArrowheads="1"/>
            </p:cNvPicPr>
            <p:nvPr/>
          </p:nvPicPr>
          <p:blipFill>
            <a:blip r:embed="rId5" cstate="print">
              <a:extLst>
                <a:ext uri="{28A0092B-C50C-407E-A947-70E740481C1C}">
                  <a14:useLocalDpi xmlns:a14="http://schemas.microsoft.com/office/drawing/2010/main" val="0"/>
                </a:ext>
              </a:extLst>
            </a:blip>
            <a:srcRect l="1859" t="2173" r="15305" b="2882"/>
            <a:stretch>
              <a:fillRect/>
            </a:stretch>
          </p:blipFill>
          <p:spPr bwMode="auto">
            <a:xfrm>
              <a:off x="2915" y="880"/>
              <a:ext cx="1302" cy="194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0" descr="2446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7" y="882"/>
              <a:ext cx="1263" cy="1923"/>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Textfeld 4"/>
          <p:cNvSpPr txBox="1">
            <a:spLocks noChangeArrowheads="1"/>
          </p:cNvSpPr>
          <p:nvPr/>
        </p:nvSpPr>
        <p:spPr bwMode="auto">
          <a:xfrm>
            <a:off x="252413" y="4900613"/>
            <a:ext cx="8637587"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Aft>
                <a:spcPct val="25000"/>
              </a:spcAft>
            </a:pPr>
            <a:r>
              <a:rPr lang="fr-FR" altLang="de-DE" sz="1800" b="1" dirty="0">
                <a:solidFill>
                  <a:schemeClr val="accent2"/>
                </a:solidFill>
                <a:cs typeface="Times New Roman" pitchFamily="18" charset="0"/>
              </a:rPr>
              <a:t>        </a:t>
            </a:r>
            <a:r>
              <a:rPr lang="fr-FR" altLang="de-DE" sz="1800" b="1" dirty="0">
                <a:solidFill>
                  <a:srgbClr val="C00000"/>
                </a:solidFill>
                <a:cs typeface="Times New Roman" pitchFamily="18" charset="0"/>
              </a:rPr>
              <a:t>H-mode #20228          L-mode #20233	  L-mode #20234	      L-mode #24469</a:t>
            </a:r>
          </a:p>
          <a:p>
            <a:pPr eaLnBrk="1" hangingPunct="1">
              <a:spcAft>
                <a:spcPct val="25000"/>
              </a:spcAft>
            </a:pPr>
            <a:r>
              <a:rPr lang="en-GB" altLang="de-DE" sz="1800" b="1" dirty="0">
                <a:solidFill>
                  <a:srgbClr val="C00000"/>
                </a:solidFill>
                <a:cs typeface="Times New Roman" pitchFamily="18" charset="0"/>
              </a:rPr>
              <a:t>                   (a)	                        (b)	                              (c)	                  (d)</a:t>
            </a:r>
          </a:p>
          <a:p>
            <a:pPr eaLnBrk="1" hangingPunct="1">
              <a:spcAft>
                <a:spcPct val="25000"/>
              </a:spcAft>
            </a:pPr>
            <a:r>
              <a:rPr lang="en-GB" altLang="de-DE" sz="1600" b="1" dirty="0">
                <a:solidFill>
                  <a:srgbClr val="000099"/>
                </a:solidFill>
                <a:cs typeface="Times New Roman" pitchFamily="18" charset="0"/>
              </a:rPr>
              <a:t>Poloidal cross sections of the AUG plasma during some of the discharges treated here; the red lines shows the LCFS. (a) diverted H-mode #20228, limiter L-mode #20233, limiter L-mode #20234, diverted L-mode #24469. </a:t>
            </a:r>
          </a:p>
        </p:txBody>
      </p:sp>
    </p:spTree>
    <p:extLst>
      <p:ext uri="{BB962C8B-B14F-4D97-AF65-F5344CB8AC3E}">
        <p14:creationId xmlns:p14="http://schemas.microsoft.com/office/powerpoint/2010/main" val="39641412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umsplatzhalter 1"/>
          <p:cNvSpPr>
            <a:spLocks noGrp="1"/>
          </p:cNvSpPr>
          <p:nvPr>
            <p:ph type="dt" sz="half" idx="10"/>
          </p:nvPr>
        </p:nvSpPr>
        <p:spPr/>
        <p:txBody>
          <a:bodyPr/>
          <a:lstStyle/>
          <a:p>
            <a:fld id="{63237DF1-7919-4B7B-B0E8-4BFE9F49D580}" type="datetime1">
              <a:rPr lang="de-DE" altLang="de-DE" smtClean="0"/>
              <a:t>04.09.2018</a:t>
            </a:fld>
            <a:endParaRPr lang="de-DE" altLang="de-DE"/>
          </a:p>
        </p:txBody>
      </p:sp>
      <p:sp>
        <p:nvSpPr>
          <p:cNvPr id="10"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1" name="Foliennummernplatzhalter 3"/>
          <p:cNvSpPr>
            <a:spLocks noGrp="1"/>
          </p:cNvSpPr>
          <p:nvPr>
            <p:ph type="sldNum" sz="quarter" idx="12"/>
          </p:nvPr>
        </p:nvSpPr>
        <p:spPr/>
        <p:txBody>
          <a:bodyPr/>
          <a:lstStyle/>
          <a:p>
            <a:fld id="{2C544DC9-3500-453C-A772-66B6430304BF}" type="slidenum">
              <a:rPr lang="de-DE" altLang="de-DE"/>
              <a:pPr/>
              <a:t>4</a:t>
            </a:fld>
            <a:endParaRPr lang="de-DE" altLang="de-DE"/>
          </a:p>
        </p:txBody>
      </p:sp>
      <p:sp>
        <p:nvSpPr>
          <p:cNvPr id="18534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a:solidFill>
                  <a:schemeClr val="bg1"/>
                </a:solidFill>
              </a:rPr>
              <a:t>Part 1/2</a:t>
            </a:r>
          </a:p>
        </p:txBody>
      </p:sp>
      <p:sp>
        <p:nvSpPr>
          <p:cNvPr id="185347" name="Text Box 3"/>
          <p:cNvSpPr txBox="1">
            <a:spLocks noChangeArrowheads="1"/>
          </p:cNvSpPr>
          <p:nvPr/>
        </p:nvSpPr>
        <p:spPr bwMode="auto">
          <a:xfrm>
            <a:off x="241301" y="860743"/>
            <a:ext cx="86375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b="1" dirty="0">
                <a:solidFill>
                  <a:srgbClr val="000099"/>
                </a:solidFill>
              </a:rPr>
              <a:t>The most important fusion reactions:</a:t>
            </a:r>
          </a:p>
        </p:txBody>
      </p:sp>
      <p:grpSp>
        <p:nvGrpSpPr>
          <p:cNvPr id="3" name="Gruppieren 2"/>
          <p:cNvGrpSpPr/>
          <p:nvPr/>
        </p:nvGrpSpPr>
        <p:grpSpPr>
          <a:xfrm>
            <a:off x="599546" y="1400587"/>
            <a:ext cx="7923009" cy="4206441"/>
            <a:chOff x="586846" y="1514887"/>
            <a:chExt cx="7923009" cy="4206441"/>
          </a:xfrm>
        </p:grpSpPr>
        <p:pic>
          <p:nvPicPr>
            <p:cNvPr id="185349" name="Picture 5" descr="kettaniTable71"/>
            <p:cNvPicPr>
              <a:picLocks noChangeAspect="1" noChangeArrowheads="1"/>
            </p:cNvPicPr>
            <p:nvPr/>
          </p:nvPicPr>
          <p:blipFill rotWithShape="1">
            <a:blip r:embed="rId3">
              <a:extLst>
                <a:ext uri="{28A0092B-C50C-407E-A947-70E740481C1C}">
                  <a14:useLocalDpi xmlns:a14="http://schemas.microsoft.com/office/drawing/2010/main" val="0"/>
                </a:ext>
              </a:extLst>
            </a:blip>
            <a:srcRect l="3395" t="2860" r="4633" b="2643"/>
            <a:stretch/>
          </p:blipFill>
          <p:spPr bwMode="auto">
            <a:xfrm>
              <a:off x="586846" y="1514887"/>
              <a:ext cx="7923009" cy="4206441"/>
            </a:xfrm>
            <a:prstGeom prst="rect">
              <a:avLst/>
            </a:prstGeom>
            <a:noFill/>
            <a:extLst>
              <a:ext uri="{909E8E84-426E-40DD-AFC4-6F175D3DCCD1}">
                <a14:hiddenFill xmlns:a14="http://schemas.microsoft.com/office/drawing/2010/main">
                  <a:solidFill>
                    <a:srgbClr val="FFFFFF"/>
                  </a:solidFill>
                </a14:hiddenFill>
              </a:ext>
            </a:extLst>
          </p:spPr>
        </p:pic>
        <p:sp>
          <p:nvSpPr>
            <p:cNvPr id="185351" name="Rectangle 7"/>
            <p:cNvSpPr>
              <a:spLocks noChangeArrowheads="1"/>
            </p:cNvSpPr>
            <p:nvPr/>
          </p:nvSpPr>
          <p:spPr bwMode="auto">
            <a:xfrm>
              <a:off x="676760" y="3311974"/>
              <a:ext cx="7737475" cy="179388"/>
            </a:xfrm>
            <a:prstGeom prst="rect">
              <a:avLst/>
            </a:prstGeom>
            <a:solidFill>
              <a:srgbClr val="FFCC00">
                <a:alpha val="37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185352" name="Rectangle 8"/>
            <p:cNvSpPr>
              <a:spLocks noChangeArrowheads="1"/>
            </p:cNvSpPr>
            <p:nvPr/>
          </p:nvSpPr>
          <p:spPr bwMode="auto">
            <a:xfrm>
              <a:off x="676760" y="3531049"/>
              <a:ext cx="7737475" cy="179388"/>
            </a:xfrm>
            <a:prstGeom prst="rect">
              <a:avLst/>
            </a:prstGeom>
            <a:solidFill>
              <a:srgbClr val="FFCC00">
                <a:alpha val="37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185353" name="Rectangle 9"/>
            <p:cNvSpPr>
              <a:spLocks noChangeArrowheads="1"/>
            </p:cNvSpPr>
            <p:nvPr/>
          </p:nvSpPr>
          <p:spPr bwMode="auto">
            <a:xfrm>
              <a:off x="704056" y="4644195"/>
              <a:ext cx="7737475" cy="179388"/>
            </a:xfrm>
            <a:prstGeom prst="rect">
              <a:avLst/>
            </a:prstGeom>
            <a:solidFill>
              <a:srgbClr val="FFCC00">
                <a:alpha val="37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185354" name="Rectangle 10"/>
            <p:cNvSpPr>
              <a:spLocks noChangeArrowheads="1"/>
            </p:cNvSpPr>
            <p:nvPr/>
          </p:nvSpPr>
          <p:spPr bwMode="auto">
            <a:xfrm>
              <a:off x="704056" y="4220333"/>
              <a:ext cx="7737475" cy="179387"/>
            </a:xfrm>
            <a:prstGeom prst="rect">
              <a:avLst/>
            </a:prstGeom>
            <a:solidFill>
              <a:srgbClr val="FFCC00">
                <a:alpha val="37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grpSp>
      <p:sp>
        <p:nvSpPr>
          <p:cNvPr id="2" name="Textfeld 1"/>
          <p:cNvSpPr txBox="1"/>
          <p:nvPr/>
        </p:nvSpPr>
        <p:spPr bwMode="auto">
          <a:xfrm>
            <a:off x="254000" y="5766735"/>
            <a:ext cx="8640000"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a:spcBef>
                <a:spcPts val="0"/>
              </a:spcBef>
              <a:spcAft>
                <a:spcPts val="600"/>
              </a:spcAft>
            </a:pPr>
            <a:r>
              <a:rPr lang="en-GB" sz="1400" b="1" i="1" dirty="0" smtClean="0">
                <a:solidFill>
                  <a:srgbClr val="000099"/>
                </a:solidFill>
              </a:rPr>
              <a:t>Concerning the D-He</a:t>
            </a:r>
            <a:r>
              <a:rPr lang="en-GB" sz="1400" b="1" i="1" baseline="30000" dirty="0" smtClean="0">
                <a:solidFill>
                  <a:srgbClr val="000099"/>
                </a:solidFill>
              </a:rPr>
              <a:t>3</a:t>
            </a:r>
            <a:r>
              <a:rPr lang="en-GB" sz="1400" b="1" i="1" dirty="0" smtClean="0">
                <a:solidFill>
                  <a:srgbClr val="000099"/>
                </a:solidFill>
              </a:rPr>
              <a:t> fusion the following book by Frank </a:t>
            </a:r>
            <a:r>
              <a:rPr lang="en-GB" sz="1400" b="1" i="1" dirty="0" err="1" smtClean="0">
                <a:solidFill>
                  <a:srgbClr val="000099"/>
                </a:solidFill>
              </a:rPr>
              <a:t>Schätzing</a:t>
            </a:r>
            <a:r>
              <a:rPr lang="en-GB" sz="1400" b="1" i="1" dirty="0" smtClean="0">
                <a:solidFill>
                  <a:srgbClr val="000099"/>
                </a:solidFill>
              </a:rPr>
              <a:t> (Original in German, but here in English translation) is interesting and thrilling to read: </a:t>
            </a:r>
          </a:p>
          <a:p>
            <a:pPr>
              <a:spcBef>
                <a:spcPts val="0"/>
              </a:spcBef>
              <a:spcAft>
                <a:spcPts val="600"/>
              </a:spcAft>
            </a:pPr>
            <a:r>
              <a:rPr lang="en-GB" sz="1400" b="1" dirty="0" smtClean="0">
                <a:solidFill>
                  <a:srgbClr val="000099"/>
                </a:solidFill>
              </a:rPr>
              <a:t>https://www.amazon.de/Limit-Frank-Sch%C3%A4tzing/dp/1849165165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11D5F383-3729-4F03-BD32-F46B8E86C909}"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dirty="0"/>
          </a:p>
        </p:txBody>
      </p:sp>
      <p:sp>
        <p:nvSpPr>
          <p:cNvPr id="17" name="Foliennummernplatzhalter 3"/>
          <p:cNvSpPr>
            <a:spLocks noGrp="1"/>
          </p:cNvSpPr>
          <p:nvPr>
            <p:ph type="sldNum" sz="quarter" idx="12"/>
          </p:nvPr>
        </p:nvSpPr>
        <p:spPr/>
        <p:txBody>
          <a:bodyPr/>
          <a:lstStyle/>
          <a:p>
            <a:fld id="{D019FBCA-F8DC-4C47-A435-BAC05E48E88F}" type="slidenum">
              <a:rPr lang="de-DE" altLang="de-DE"/>
              <a:pPr/>
              <a:t>40</a:t>
            </a:fld>
            <a:endParaRPr lang="de-DE" altLang="de-DE"/>
          </a:p>
        </p:txBody>
      </p:sp>
      <p:sp>
        <p:nvSpPr>
          <p:cNvPr id="204802"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6/4</a:t>
            </a:r>
            <a:endParaRPr lang="en-GB" altLang="de-DE" sz="3200" b="1" dirty="0">
              <a:solidFill>
                <a:schemeClr val="bg1"/>
              </a:solidFill>
            </a:endParaRPr>
          </a:p>
        </p:txBody>
      </p:sp>
      <p:sp>
        <p:nvSpPr>
          <p:cNvPr id="204803" name="Text Box 3"/>
          <p:cNvSpPr txBox="1">
            <a:spLocks noChangeArrowheads="1"/>
          </p:cNvSpPr>
          <p:nvPr/>
        </p:nvSpPr>
        <p:spPr bwMode="auto">
          <a:xfrm>
            <a:off x="242887" y="845503"/>
            <a:ext cx="8640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rPr>
              <a:t>Typical radial plasma pressure in a tokamak at H-mode and </a:t>
            </a:r>
            <a:br>
              <a:rPr lang="en-GB" altLang="de-DE" b="1" dirty="0" smtClean="0">
                <a:solidFill>
                  <a:srgbClr val="000099"/>
                </a:solidFill>
              </a:rPr>
            </a:br>
            <a:r>
              <a:rPr lang="en-GB" altLang="de-DE" b="1" dirty="0" smtClean="0">
                <a:solidFill>
                  <a:srgbClr val="000099"/>
                </a:solidFill>
              </a:rPr>
              <a:t>L-mode: </a:t>
            </a:r>
            <a:endParaRPr lang="en-GB" altLang="de-DE" b="1" dirty="0">
              <a:solidFill>
                <a:srgbClr val="000099"/>
              </a:solidFill>
            </a:endParaRPr>
          </a:p>
        </p:txBody>
      </p:sp>
      <p:sp>
        <p:nvSpPr>
          <p:cNvPr id="204804"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5"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6"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7"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8"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10" name="Rectangle 10"/>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22" name="Rectangle 22"/>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pic>
        <p:nvPicPr>
          <p:cNvPr id="22" name="Picture 10" descr="modes_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 y="1684874"/>
            <a:ext cx="5089181" cy="4893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11"/>
          <p:cNvSpPr>
            <a:spLocks noChangeArrowheads="1"/>
          </p:cNvSpPr>
          <p:nvPr/>
        </p:nvSpPr>
        <p:spPr bwMode="auto">
          <a:xfrm>
            <a:off x="5301143" y="2180174"/>
            <a:ext cx="3581744" cy="264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177800" indent="-177800">
              <a:spcBef>
                <a:spcPct val="20000"/>
              </a:spcBef>
              <a:buChar char="•"/>
              <a:defRPr sz="2800">
                <a:solidFill>
                  <a:schemeClr val="tx1"/>
                </a:solidFill>
                <a:latin typeface="Times New Roman" pitchFamily="18" charset="0"/>
              </a:defRPr>
            </a:lvl1pPr>
            <a:lvl2pPr marL="742950" indent="-285750">
              <a:spcBef>
                <a:spcPct val="20000"/>
              </a:spcBef>
              <a:buChar char="–"/>
              <a:defRPr sz="2400">
                <a:solidFill>
                  <a:schemeClr val="tx1"/>
                </a:solidFill>
                <a:latin typeface="Times New Roman" pitchFamily="18" charset="0"/>
              </a:defRPr>
            </a:lvl2pPr>
            <a:lvl3pPr marL="1143000" indent="-228600">
              <a:spcBef>
                <a:spcPct val="20000"/>
              </a:spcBef>
              <a:buChar char="•"/>
              <a:defRPr sz="2000">
                <a:solidFill>
                  <a:schemeClr val="tx1"/>
                </a:solidFill>
                <a:latin typeface="Times New Roman" pitchFamily="18" charset="0"/>
              </a:defRPr>
            </a:lvl3pPr>
            <a:lvl4pPr marL="1600200" indent="-228600">
              <a:spcBef>
                <a:spcPct val="20000"/>
              </a:spcBef>
              <a:buChar char="–"/>
              <a:defRPr>
                <a:solidFill>
                  <a:schemeClr val="tx1"/>
                </a:solidFill>
                <a:latin typeface="Times New Roman" pitchFamily="18" charset="0"/>
              </a:defRPr>
            </a:lvl4pPr>
            <a:lvl5pPr marL="2057400" indent="-228600">
              <a:spcBef>
                <a:spcPct val="20000"/>
              </a:spcBef>
              <a:buChar char="»"/>
              <a:defRPr>
                <a:solidFill>
                  <a:schemeClr val="tx1"/>
                </a:solidFill>
                <a:latin typeface="Times New Roman" pitchFamily="18" charset="0"/>
              </a:defRPr>
            </a:lvl5pPr>
            <a:lvl6pPr marL="2514600" indent="-228600" fontAlgn="base">
              <a:spcBef>
                <a:spcPct val="20000"/>
              </a:spcBef>
              <a:spcAft>
                <a:spcPct val="0"/>
              </a:spcAft>
              <a:buChar char="»"/>
              <a:defRPr>
                <a:solidFill>
                  <a:schemeClr val="tx1"/>
                </a:solidFill>
                <a:latin typeface="Times New Roman" pitchFamily="18" charset="0"/>
              </a:defRPr>
            </a:lvl6pPr>
            <a:lvl7pPr marL="2971800" indent="-228600" fontAlgn="base">
              <a:spcBef>
                <a:spcPct val="20000"/>
              </a:spcBef>
              <a:spcAft>
                <a:spcPct val="0"/>
              </a:spcAft>
              <a:buChar char="»"/>
              <a:defRPr>
                <a:solidFill>
                  <a:schemeClr val="tx1"/>
                </a:solidFill>
                <a:latin typeface="Times New Roman" pitchFamily="18" charset="0"/>
              </a:defRPr>
            </a:lvl7pPr>
            <a:lvl8pPr marL="3429000" indent="-228600" fontAlgn="base">
              <a:spcBef>
                <a:spcPct val="20000"/>
              </a:spcBef>
              <a:spcAft>
                <a:spcPct val="0"/>
              </a:spcAft>
              <a:buChar char="»"/>
              <a:defRPr>
                <a:solidFill>
                  <a:schemeClr val="tx1"/>
                </a:solidFill>
                <a:latin typeface="Times New Roman" pitchFamily="18" charset="0"/>
              </a:defRPr>
            </a:lvl8pPr>
            <a:lvl9pPr marL="3886200" indent="-228600" fontAlgn="base">
              <a:spcBef>
                <a:spcPct val="20000"/>
              </a:spcBef>
              <a:spcAft>
                <a:spcPct val="0"/>
              </a:spcAft>
              <a:buChar char="»"/>
              <a:defRPr>
                <a:solidFill>
                  <a:schemeClr val="tx1"/>
                </a:solidFill>
                <a:latin typeface="Times New Roman" pitchFamily="18" charset="0"/>
              </a:defRPr>
            </a:lvl9pPr>
          </a:lstStyle>
          <a:p>
            <a:pPr>
              <a:spcBef>
                <a:spcPct val="0"/>
              </a:spcBef>
              <a:spcAft>
                <a:spcPts val="600"/>
              </a:spcAft>
            </a:pPr>
            <a:r>
              <a:rPr lang="en-US" altLang="de-DE" sz="1800" b="1" dirty="0">
                <a:solidFill>
                  <a:srgbClr val="CC0000"/>
                </a:solidFill>
              </a:rPr>
              <a:t>Typical for H-mode are the steep density gradient at the edge – the so-called pedestal</a:t>
            </a:r>
          </a:p>
          <a:p>
            <a:pPr>
              <a:spcBef>
                <a:spcPct val="0"/>
              </a:spcBef>
              <a:spcAft>
                <a:spcPts val="600"/>
              </a:spcAft>
            </a:pPr>
            <a:r>
              <a:rPr lang="en-US" altLang="de-DE" sz="1800" b="1" dirty="0">
                <a:solidFill>
                  <a:srgbClr val="CC0000"/>
                </a:solidFill>
              </a:rPr>
              <a:t>The edge transport barrier</a:t>
            </a:r>
          </a:p>
          <a:p>
            <a:pPr>
              <a:spcBef>
                <a:spcPct val="0"/>
              </a:spcBef>
              <a:spcAft>
                <a:spcPts val="600"/>
              </a:spcAft>
            </a:pPr>
            <a:r>
              <a:rPr lang="en-US" altLang="de-DE" sz="1800" b="1" dirty="0">
                <a:solidFill>
                  <a:srgbClr val="CC0000"/>
                </a:solidFill>
              </a:rPr>
              <a:t>The </a:t>
            </a:r>
            <a:r>
              <a:rPr lang="en-US" altLang="de-DE" sz="1800" b="1" i="1" dirty="0">
                <a:solidFill>
                  <a:srgbClr val="CC0000"/>
                </a:solidFill>
              </a:rPr>
              <a:t>edge localized modes </a:t>
            </a:r>
            <a:r>
              <a:rPr lang="en-US" altLang="de-DE" sz="1800" b="1" dirty="0">
                <a:solidFill>
                  <a:srgbClr val="CC0000"/>
                </a:solidFill>
              </a:rPr>
              <a:t>(ELMs) leading to strong periodical variations of the edge steepness and strong losses of particles, energy and momentum. </a:t>
            </a:r>
          </a:p>
        </p:txBody>
      </p:sp>
    </p:spTree>
    <p:extLst>
      <p:ext uri="{BB962C8B-B14F-4D97-AF65-F5344CB8AC3E}">
        <p14:creationId xmlns:p14="http://schemas.microsoft.com/office/powerpoint/2010/main" val="12230161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14390489-0BAD-4AA3-93C1-E4AA48907181}"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dirty="0"/>
          </a:p>
        </p:txBody>
      </p:sp>
      <p:sp>
        <p:nvSpPr>
          <p:cNvPr id="17" name="Foliennummernplatzhalter 3"/>
          <p:cNvSpPr>
            <a:spLocks noGrp="1"/>
          </p:cNvSpPr>
          <p:nvPr>
            <p:ph type="sldNum" sz="quarter" idx="12"/>
          </p:nvPr>
        </p:nvSpPr>
        <p:spPr/>
        <p:txBody>
          <a:bodyPr/>
          <a:lstStyle/>
          <a:p>
            <a:fld id="{D019FBCA-F8DC-4C47-A435-BAC05E48E88F}" type="slidenum">
              <a:rPr lang="de-DE" altLang="de-DE"/>
              <a:pPr/>
              <a:t>41</a:t>
            </a:fld>
            <a:endParaRPr lang="de-DE" altLang="de-DE"/>
          </a:p>
        </p:txBody>
      </p:sp>
      <p:sp>
        <p:nvSpPr>
          <p:cNvPr id="204802"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6/5</a:t>
            </a:r>
            <a:endParaRPr lang="en-GB" altLang="de-DE" sz="3200" b="1" dirty="0">
              <a:solidFill>
                <a:schemeClr val="bg1"/>
              </a:solidFill>
            </a:endParaRPr>
          </a:p>
        </p:txBody>
      </p:sp>
      <p:sp>
        <p:nvSpPr>
          <p:cNvPr id="204803" name="Text Box 3"/>
          <p:cNvSpPr txBox="1">
            <a:spLocks noChangeArrowheads="1"/>
          </p:cNvSpPr>
          <p:nvPr/>
        </p:nvSpPr>
        <p:spPr bwMode="auto">
          <a:xfrm>
            <a:off x="242887" y="845503"/>
            <a:ext cx="8640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rPr>
              <a:t>Typical radial plasma pressure in a tokamak at H-mode and L-mode: </a:t>
            </a:r>
            <a:endParaRPr lang="en-GB" altLang="de-DE" b="1" dirty="0">
              <a:solidFill>
                <a:srgbClr val="000099"/>
              </a:solidFill>
            </a:endParaRPr>
          </a:p>
        </p:txBody>
      </p:sp>
      <p:sp>
        <p:nvSpPr>
          <p:cNvPr id="204804"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5"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6"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7"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8"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10" name="Rectangle 10"/>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22" name="Rectangle 22"/>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31" name="Text Box 7"/>
          <p:cNvSpPr txBox="1">
            <a:spLocks noChangeArrowheads="1"/>
          </p:cNvSpPr>
          <p:nvPr/>
        </p:nvSpPr>
        <p:spPr bwMode="auto">
          <a:xfrm>
            <a:off x="4547394" y="3233738"/>
            <a:ext cx="4354513" cy="565146"/>
          </a:xfrm>
          <a:prstGeom prst="rect">
            <a:avLst/>
          </a:prstGeom>
          <a:noFill/>
          <a:ln w="12700">
            <a:solidFill>
              <a:srgbClr val="333399"/>
            </a:solidFill>
            <a:miter lim="800000"/>
            <a:headEnd/>
            <a:tailEnd/>
          </a:ln>
          <a:extLst>
            <a:ext uri="{909E8E84-426E-40DD-AFC4-6F175D3DCCD1}">
              <a14:hiddenFill xmlns:a14="http://schemas.microsoft.com/office/drawing/2010/main">
                <a:solidFill>
                  <a:srgbClr val="FFFFFF"/>
                </a:solidFill>
              </a14:hiddenFill>
            </a:ext>
          </a:extLst>
        </p:spPr>
        <p:txBody>
          <a:bodyPr wrap="square" lIns="36000" tIns="36000" rIns="36000" bIns="360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altLang="de-DE" sz="1600" b="1" i="0" u="none" strike="noStrike" kern="0" cap="none" spc="0" normalizeH="0" baseline="0" noProof="0" dirty="0" smtClean="0">
                <a:ln>
                  <a:noFill/>
                </a:ln>
                <a:solidFill>
                  <a:srgbClr val="CC0000"/>
                </a:solidFill>
                <a:effectLst/>
                <a:uLnTx/>
                <a:uFillTx/>
              </a:rPr>
              <a:t>Phenomenological model of ELMs (A. Kirk et al., Plasma Phys. Control. Fusion 47 (2005) 315):</a:t>
            </a:r>
          </a:p>
        </p:txBody>
      </p:sp>
      <p:grpSp>
        <p:nvGrpSpPr>
          <p:cNvPr id="32" name="Group 25"/>
          <p:cNvGrpSpPr>
            <a:grpSpLocks/>
          </p:cNvGrpSpPr>
          <p:nvPr/>
        </p:nvGrpSpPr>
        <p:grpSpPr bwMode="auto">
          <a:xfrm>
            <a:off x="204788" y="1582033"/>
            <a:ext cx="4357687" cy="2400300"/>
            <a:chOff x="129" y="718"/>
            <a:chExt cx="2745" cy="1512"/>
          </a:xfrm>
        </p:grpSpPr>
        <p:pic>
          <p:nvPicPr>
            <p:cNvPr id="33" name="Picture 4"/>
            <p:cNvPicPr>
              <a:picLocks noChangeAspect="1" noChangeArrowheads="1"/>
            </p:cNvPicPr>
            <p:nvPr/>
          </p:nvPicPr>
          <p:blipFill>
            <a:blip r:embed="rId3">
              <a:extLst>
                <a:ext uri="{28A0092B-C50C-407E-A947-70E740481C1C}">
                  <a14:useLocalDpi xmlns:a14="http://schemas.microsoft.com/office/drawing/2010/main" val="0"/>
                </a:ext>
              </a:extLst>
            </a:blip>
            <a:srcRect l="15474" r="19342" b="16347"/>
            <a:stretch>
              <a:fillRect/>
            </a:stretch>
          </p:blipFill>
          <p:spPr bwMode="auto">
            <a:xfrm>
              <a:off x="137" y="718"/>
              <a:ext cx="2095" cy="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 Box 8"/>
            <p:cNvSpPr txBox="1">
              <a:spLocks noChangeArrowheads="1"/>
            </p:cNvSpPr>
            <p:nvPr/>
          </p:nvSpPr>
          <p:spPr bwMode="auto">
            <a:xfrm>
              <a:off x="129" y="1959"/>
              <a:ext cx="2745"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altLang="de-DE" sz="1400" b="1" i="0" u="none" strike="noStrike" kern="0" cap="none" spc="0" normalizeH="0" baseline="0" noProof="0" dirty="0" smtClean="0">
                  <a:ln>
                    <a:noFill/>
                  </a:ln>
                  <a:solidFill>
                    <a:srgbClr val="333399"/>
                  </a:solidFill>
                  <a:effectLst/>
                  <a:uLnTx/>
                  <a:uFillTx/>
                </a:rPr>
                <a:t>Type III and I ELMs with increasing input power </a:t>
              </a:r>
              <a:br>
                <a:rPr kumimoji="0" lang="en-AU" altLang="de-DE" sz="1400" b="1" i="0" u="none" strike="noStrike" kern="0" cap="none" spc="0" normalizeH="0" baseline="0" noProof="0" dirty="0" smtClean="0">
                  <a:ln>
                    <a:noFill/>
                  </a:ln>
                  <a:solidFill>
                    <a:srgbClr val="333399"/>
                  </a:solidFill>
                  <a:effectLst/>
                  <a:uLnTx/>
                  <a:uFillTx/>
                </a:rPr>
              </a:br>
              <a:r>
                <a:rPr kumimoji="0" lang="en-AU" altLang="de-DE" sz="1400" b="1" i="0" u="none" strike="noStrike" kern="0" cap="none" spc="0" normalizeH="0" baseline="0" noProof="0" dirty="0" smtClean="0">
                  <a:ln>
                    <a:noFill/>
                  </a:ln>
                  <a:solidFill>
                    <a:srgbClr val="333399"/>
                  </a:solidFill>
                  <a:effectLst/>
                  <a:uLnTx/>
                  <a:uFillTx/>
                </a:rPr>
                <a:t>(H. Zohm, Plasma Phys. Control. Fusion 38 (1996) 105).</a:t>
              </a:r>
            </a:p>
          </p:txBody>
        </p:sp>
      </p:grpSp>
      <p:grpSp>
        <p:nvGrpSpPr>
          <p:cNvPr id="35" name="Group 27"/>
          <p:cNvGrpSpPr>
            <a:grpSpLocks/>
          </p:cNvGrpSpPr>
          <p:nvPr/>
        </p:nvGrpSpPr>
        <p:grpSpPr bwMode="auto">
          <a:xfrm>
            <a:off x="230188" y="4008971"/>
            <a:ext cx="8609012" cy="2622550"/>
            <a:chOff x="145" y="2449"/>
            <a:chExt cx="5423" cy="1652"/>
          </a:xfrm>
        </p:grpSpPr>
        <p:grpSp>
          <p:nvGrpSpPr>
            <p:cNvPr id="36" name="Group 26"/>
            <p:cNvGrpSpPr>
              <a:grpSpLocks/>
            </p:cNvGrpSpPr>
            <p:nvPr/>
          </p:nvGrpSpPr>
          <p:grpSpPr bwMode="auto">
            <a:xfrm>
              <a:off x="145" y="2449"/>
              <a:ext cx="5423" cy="1512"/>
              <a:chOff x="145" y="2449"/>
              <a:chExt cx="5423" cy="1512"/>
            </a:xfrm>
          </p:grpSpPr>
          <p:pic>
            <p:nvPicPr>
              <p:cNvPr id="39" name="Picture 5" descr="schema"/>
              <p:cNvPicPr>
                <a:picLocks noChangeAspect="1" noChangeArrowheads="1"/>
              </p:cNvPicPr>
              <p:nvPr/>
            </p:nvPicPr>
            <p:blipFill>
              <a:blip r:embed="rId4">
                <a:extLst>
                  <a:ext uri="{28A0092B-C50C-407E-A947-70E740481C1C}">
                    <a14:useLocalDpi xmlns:a14="http://schemas.microsoft.com/office/drawing/2010/main" val="0"/>
                  </a:ext>
                </a:extLst>
              </a:blip>
              <a:srcRect b="52641"/>
              <a:stretch>
                <a:fillRect/>
              </a:stretch>
            </p:blipFill>
            <p:spPr bwMode="auto">
              <a:xfrm>
                <a:off x="145" y="2509"/>
                <a:ext cx="2424" cy="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0" descr="schema"/>
              <p:cNvPicPr>
                <a:picLocks noChangeAspect="1" noChangeArrowheads="1"/>
              </p:cNvPicPr>
              <p:nvPr/>
            </p:nvPicPr>
            <p:blipFill>
              <a:blip r:embed="rId4">
                <a:extLst>
                  <a:ext uri="{28A0092B-C50C-407E-A947-70E740481C1C}">
                    <a14:useLocalDpi xmlns:a14="http://schemas.microsoft.com/office/drawing/2010/main" val="0"/>
                  </a:ext>
                </a:extLst>
              </a:blip>
              <a:srcRect t="47163"/>
              <a:stretch>
                <a:fillRect/>
              </a:stretch>
            </p:blipFill>
            <p:spPr bwMode="auto">
              <a:xfrm>
                <a:off x="3241" y="2449"/>
                <a:ext cx="2327"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 name="Text Box 20"/>
            <p:cNvSpPr txBox="1">
              <a:spLocks noChangeArrowheads="1"/>
            </p:cNvSpPr>
            <p:nvPr/>
          </p:nvSpPr>
          <p:spPr bwMode="auto">
            <a:xfrm>
              <a:off x="175" y="3885"/>
              <a:ext cx="300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altLang="de-DE" sz="1600" b="1" i="0" u="none" strike="noStrike" kern="0" cap="none" spc="0" normalizeH="0" baseline="0" noProof="0" smtClean="0">
                  <a:ln>
                    <a:noFill/>
                  </a:ln>
                  <a:solidFill>
                    <a:srgbClr val="333399"/>
                  </a:solidFill>
                  <a:effectLst/>
                  <a:uLnTx/>
                  <a:uFillTx/>
                </a:rPr>
                <a:t>Radial density profiles in H-mode during type I ELMs. </a:t>
              </a:r>
            </a:p>
          </p:txBody>
        </p:sp>
        <p:sp>
          <p:nvSpPr>
            <p:cNvPr id="38" name="Text Box 21"/>
            <p:cNvSpPr txBox="1">
              <a:spLocks noChangeArrowheads="1"/>
            </p:cNvSpPr>
            <p:nvPr/>
          </p:nvSpPr>
          <p:spPr bwMode="auto">
            <a:xfrm>
              <a:off x="3352" y="3947"/>
              <a:ext cx="2097"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altLang="de-DE" sz="1600" b="1" i="0" u="none" strike="noStrike" kern="0" cap="none" spc="0" normalizeH="0" baseline="0" noProof="0" dirty="0" smtClean="0">
                  <a:ln>
                    <a:noFill/>
                  </a:ln>
                  <a:solidFill>
                    <a:srgbClr val="333399"/>
                  </a:solidFill>
                  <a:effectLst/>
                  <a:uLnTx/>
                  <a:uFillTx/>
                </a:rPr>
                <a:t>Schematic plasma density contours. </a:t>
              </a:r>
            </a:p>
          </p:txBody>
        </p:sp>
      </p:grpSp>
      <p:sp>
        <p:nvSpPr>
          <p:cNvPr id="41" name="Text Box 22"/>
          <p:cNvSpPr txBox="1">
            <a:spLocks noChangeArrowheads="1"/>
          </p:cNvSpPr>
          <p:nvPr/>
        </p:nvSpPr>
        <p:spPr bwMode="auto">
          <a:xfrm>
            <a:off x="4098924" y="1350127"/>
            <a:ext cx="4792663" cy="1514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0" marR="0" lvl="0" indent="0" defTabSz="914400" eaLnBrk="1" fontAlgn="auto" latinLnBrk="0" hangingPunct="1">
              <a:lnSpc>
                <a:spcPct val="100000"/>
              </a:lnSpc>
              <a:spcBef>
                <a:spcPts val="0"/>
              </a:spcBef>
              <a:spcAft>
                <a:spcPct val="15000"/>
              </a:spcAft>
              <a:buClrTx/>
              <a:buSzTx/>
              <a:buFontTx/>
              <a:buNone/>
              <a:tabLst/>
              <a:defRPr/>
            </a:pPr>
            <a:r>
              <a:rPr kumimoji="0" lang="en-GB" altLang="de-DE" sz="1600" b="1" i="0" u="none" strike="noStrike" kern="0" cap="none" spc="0" normalizeH="0" baseline="0" noProof="0" dirty="0" smtClean="0">
                <a:ln>
                  <a:noFill/>
                </a:ln>
                <a:solidFill>
                  <a:srgbClr val="CC0000"/>
                </a:solidFill>
                <a:effectLst/>
                <a:uLnTx/>
                <a:uFillTx/>
              </a:rPr>
              <a:t>In spite of a relatively stable magnetic confinement in the toroidal/poloidal field of a tokamak, radial plasma losses are inevitable. </a:t>
            </a:r>
          </a:p>
          <a:p>
            <a:pPr marL="0" marR="0" lvl="0" indent="0" defTabSz="914400" eaLnBrk="1" fontAlgn="auto" latinLnBrk="0" hangingPunct="1">
              <a:lnSpc>
                <a:spcPct val="100000"/>
              </a:lnSpc>
              <a:spcBef>
                <a:spcPts val="0"/>
              </a:spcBef>
              <a:spcAft>
                <a:spcPct val="15000"/>
              </a:spcAft>
              <a:buClrTx/>
              <a:buSzTx/>
              <a:buFontTx/>
              <a:buNone/>
              <a:tabLst/>
              <a:defRPr/>
            </a:pPr>
            <a:r>
              <a:rPr kumimoji="0" lang="en-GB" altLang="de-DE" sz="1600" b="1" i="0" u="none" strike="noStrike" kern="0" cap="none" spc="0" normalizeH="0" baseline="0" noProof="0" dirty="0" smtClean="0">
                <a:ln>
                  <a:noFill/>
                </a:ln>
                <a:solidFill>
                  <a:srgbClr val="CC0000"/>
                </a:solidFill>
                <a:effectLst/>
                <a:uLnTx/>
                <a:uFillTx/>
              </a:rPr>
              <a:t>And here it is especially ELMs which still are not completely understood and still present the greatest problems. </a:t>
            </a:r>
          </a:p>
        </p:txBody>
      </p:sp>
    </p:spTree>
    <p:extLst>
      <p:ext uri="{BB962C8B-B14F-4D97-AF65-F5344CB8AC3E}">
        <p14:creationId xmlns:p14="http://schemas.microsoft.com/office/powerpoint/2010/main" val="16599604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D9DA71F0-CAF5-4542-9F5C-B5BA4F411FE3}"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dirty="0"/>
          </a:p>
        </p:txBody>
      </p:sp>
      <p:sp>
        <p:nvSpPr>
          <p:cNvPr id="17" name="Foliennummernplatzhalter 3"/>
          <p:cNvSpPr>
            <a:spLocks noGrp="1"/>
          </p:cNvSpPr>
          <p:nvPr>
            <p:ph type="sldNum" sz="quarter" idx="12"/>
          </p:nvPr>
        </p:nvSpPr>
        <p:spPr/>
        <p:txBody>
          <a:bodyPr/>
          <a:lstStyle/>
          <a:p>
            <a:fld id="{D019FBCA-F8DC-4C47-A435-BAC05E48E88F}" type="slidenum">
              <a:rPr lang="de-DE" altLang="de-DE"/>
              <a:pPr/>
              <a:t>42</a:t>
            </a:fld>
            <a:endParaRPr lang="de-DE" altLang="de-DE"/>
          </a:p>
        </p:txBody>
      </p:sp>
      <p:sp>
        <p:nvSpPr>
          <p:cNvPr id="204802" name="Text Box 2"/>
          <p:cNvSpPr txBox="1">
            <a:spLocks noChangeArrowheads="1"/>
          </p:cNvSpPr>
          <p:nvPr/>
        </p:nvSpPr>
        <p:spPr bwMode="auto">
          <a:xfrm>
            <a:off x="254000" y="195532"/>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6/6</a:t>
            </a:r>
            <a:endParaRPr lang="en-GB" altLang="de-DE" sz="3200" b="1" dirty="0">
              <a:solidFill>
                <a:schemeClr val="bg1"/>
              </a:solidFill>
            </a:endParaRPr>
          </a:p>
        </p:txBody>
      </p:sp>
      <p:sp>
        <p:nvSpPr>
          <p:cNvPr id="204803" name="Text Box 3"/>
          <p:cNvSpPr txBox="1">
            <a:spLocks noChangeArrowheads="1"/>
          </p:cNvSpPr>
          <p:nvPr/>
        </p:nvSpPr>
        <p:spPr bwMode="auto">
          <a:xfrm>
            <a:off x="255587" y="836169"/>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rPr>
              <a:t>Example of a tokamak: </a:t>
            </a:r>
            <a:endParaRPr lang="en-GB" altLang="de-DE" b="1" dirty="0">
              <a:solidFill>
                <a:srgbClr val="000099"/>
              </a:solidFill>
            </a:endParaRPr>
          </a:p>
        </p:txBody>
      </p:sp>
      <p:sp>
        <p:nvSpPr>
          <p:cNvPr id="204804"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5"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6"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7"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8"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10" name="Rectangle 10"/>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22" name="Rectangle 22"/>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pic>
        <p:nvPicPr>
          <p:cNvPr id="20" name="Picture 8" descr="ASDEXmilch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6993" y="2071401"/>
            <a:ext cx="6380008" cy="4433167"/>
          </a:xfrm>
          <a:prstGeom prst="rect">
            <a:avLst/>
          </a:prstGeom>
          <a:noFill/>
          <a:extLst>
            <a:ext uri="{909E8E84-426E-40DD-AFC4-6F175D3DCCD1}">
              <a14:hiddenFill xmlns:a14="http://schemas.microsoft.com/office/drawing/2010/main">
                <a:solidFill>
                  <a:srgbClr val="FFFFFF"/>
                </a:solidFill>
              </a14:hiddenFill>
            </a:ext>
          </a:extLst>
        </p:spPr>
      </p:pic>
      <p:sp>
        <p:nvSpPr>
          <p:cNvPr id="21" name="Text Box 9"/>
          <p:cNvSpPr txBox="1">
            <a:spLocks noChangeArrowheads="1"/>
          </p:cNvSpPr>
          <p:nvPr/>
        </p:nvSpPr>
        <p:spPr bwMode="auto">
          <a:xfrm>
            <a:off x="254000" y="1364033"/>
            <a:ext cx="863758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gn="ctr" eaLnBrk="0" hangingPunct="0">
              <a:spcBef>
                <a:spcPct val="50000"/>
              </a:spcBef>
            </a:pPr>
            <a:r>
              <a:rPr lang="en-US" altLang="de-DE" sz="1800" b="1" dirty="0">
                <a:solidFill>
                  <a:srgbClr val="CC0000"/>
                </a:solidFill>
                <a:latin typeface="Times New Roman" pitchFamily="18" charset="0"/>
              </a:rPr>
              <a:t>ASDEX Upgrade = </a:t>
            </a:r>
            <a:r>
              <a:rPr lang="en-US" altLang="de-DE" sz="1800" b="1" i="1" dirty="0" err="1">
                <a:solidFill>
                  <a:srgbClr val="CC0000"/>
                </a:solidFill>
                <a:latin typeface="Times New Roman" pitchFamily="18" charset="0"/>
              </a:rPr>
              <a:t>AxiSymmetric</a:t>
            </a:r>
            <a:r>
              <a:rPr lang="en-US" altLang="de-DE" sz="1800" b="1" i="1" dirty="0">
                <a:solidFill>
                  <a:srgbClr val="CC0000"/>
                </a:solidFill>
                <a:latin typeface="Times New Roman" pitchFamily="18" charset="0"/>
              </a:rPr>
              <a:t> Divertor Experiment Upgrade (AUG) </a:t>
            </a:r>
            <a:r>
              <a:rPr lang="en-US" altLang="de-DE" sz="1800" b="1" i="1" dirty="0" smtClean="0">
                <a:solidFill>
                  <a:srgbClr val="CC0000"/>
                </a:solidFill>
                <a:latin typeface="Times New Roman" pitchFamily="18" charset="0"/>
              </a:rPr>
              <a:t/>
            </a:r>
            <a:br>
              <a:rPr lang="en-US" altLang="de-DE" sz="1800" b="1" i="1" dirty="0" smtClean="0">
                <a:solidFill>
                  <a:srgbClr val="CC0000"/>
                </a:solidFill>
                <a:latin typeface="Times New Roman" pitchFamily="18" charset="0"/>
              </a:rPr>
            </a:br>
            <a:r>
              <a:rPr lang="en-US" altLang="de-DE" sz="1800" b="1" dirty="0" smtClean="0">
                <a:solidFill>
                  <a:srgbClr val="CC0000"/>
                </a:solidFill>
                <a:latin typeface="Times New Roman" pitchFamily="18" charset="0"/>
              </a:rPr>
              <a:t>at </a:t>
            </a:r>
            <a:r>
              <a:rPr lang="en-US" altLang="de-DE" sz="1800" b="1" dirty="0">
                <a:solidFill>
                  <a:srgbClr val="CC0000"/>
                </a:solidFill>
                <a:latin typeface="Times New Roman" pitchFamily="18" charset="0"/>
              </a:rPr>
              <a:t>the Max-Planck Institute for Plasma Physics (IPP) </a:t>
            </a:r>
            <a:r>
              <a:rPr lang="en-US" altLang="de-DE" sz="1800" b="1" dirty="0" smtClean="0">
                <a:solidFill>
                  <a:srgbClr val="CC0000"/>
                </a:solidFill>
                <a:latin typeface="Times New Roman" pitchFamily="18" charset="0"/>
              </a:rPr>
              <a:t>in </a:t>
            </a:r>
            <a:r>
              <a:rPr lang="en-US" altLang="de-DE" sz="1800" b="1" dirty="0">
                <a:solidFill>
                  <a:srgbClr val="CC0000"/>
                </a:solidFill>
                <a:latin typeface="Times New Roman" pitchFamily="18" charset="0"/>
              </a:rPr>
              <a:t>Garching near Munich</a:t>
            </a:r>
          </a:p>
        </p:txBody>
      </p:sp>
    </p:spTree>
    <p:extLst>
      <p:ext uri="{BB962C8B-B14F-4D97-AF65-F5344CB8AC3E}">
        <p14:creationId xmlns:p14="http://schemas.microsoft.com/office/powerpoint/2010/main" val="16269282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A63F32E2-101E-4EDA-84D7-A03EA19FBA43}"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dirty="0"/>
          </a:p>
        </p:txBody>
      </p:sp>
      <p:sp>
        <p:nvSpPr>
          <p:cNvPr id="17" name="Foliennummernplatzhalter 3"/>
          <p:cNvSpPr>
            <a:spLocks noGrp="1"/>
          </p:cNvSpPr>
          <p:nvPr>
            <p:ph type="sldNum" sz="quarter" idx="12"/>
          </p:nvPr>
        </p:nvSpPr>
        <p:spPr/>
        <p:txBody>
          <a:bodyPr/>
          <a:lstStyle/>
          <a:p>
            <a:fld id="{D019FBCA-F8DC-4C47-A435-BAC05E48E88F}" type="slidenum">
              <a:rPr lang="de-DE" altLang="de-DE"/>
              <a:pPr/>
              <a:t>43</a:t>
            </a:fld>
            <a:endParaRPr lang="de-DE" altLang="de-DE"/>
          </a:p>
        </p:txBody>
      </p:sp>
      <p:sp>
        <p:nvSpPr>
          <p:cNvPr id="204802"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6/7</a:t>
            </a:r>
            <a:endParaRPr lang="en-GB" altLang="de-DE" sz="3200" b="1" dirty="0">
              <a:solidFill>
                <a:schemeClr val="bg1"/>
              </a:solidFill>
            </a:endParaRPr>
          </a:p>
        </p:txBody>
      </p:sp>
      <p:sp>
        <p:nvSpPr>
          <p:cNvPr id="204803" name="Text Box 3"/>
          <p:cNvSpPr txBox="1">
            <a:spLocks noChangeArrowheads="1"/>
          </p:cNvSpPr>
          <p:nvPr/>
        </p:nvSpPr>
        <p:spPr bwMode="auto">
          <a:xfrm>
            <a:off x="242887" y="823469"/>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rPr>
              <a:t>Inside a tokamak: </a:t>
            </a:r>
            <a:endParaRPr lang="en-GB" altLang="de-DE" b="1" dirty="0">
              <a:solidFill>
                <a:srgbClr val="000099"/>
              </a:solidFill>
            </a:endParaRPr>
          </a:p>
        </p:txBody>
      </p:sp>
      <p:sp>
        <p:nvSpPr>
          <p:cNvPr id="204804"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5"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6"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7"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8"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10" name="Rectangle 10"/>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22" name="Rectangle 22"/>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1" name="Text Box 9"/>
          <p:cNvSpPr txBox="1">
            <a:spLocks noChangeArrowheads="1"/>
          </p:cNvSpPr>
          <p:nvPr/>
        </p:nvSpPr>
        <p:spPr bwMode="auto">
          <a:xfrm>
            <a:off x="1972325" y="1356579"/>
            <a:ext cx="517731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gn="ctr" eaLnBrk="0" hangingPunct="0">
              <a:spcBef>
                <a:spcPct val="50000"/>
              </a:spcBef>
            </a:pPr>
            <a:r>
              <a:rPr lang="en-US" altLang="de-DE" sz="2800" b="1" dirty="0">
                <a:solidFill>
                  <a:srgbClr val="CC0000"/>
                </a:solidFill>
                <a:latin typeface="Times New Roman" pitchFamily="18" charset="0"/>
              </a:rPr>
              <a:t>ASDEX </a:t>
            </a:r>
            <a:r>
              <a:rPr lang="en-US" altLang="de-DE" sz="2800" b="1" dirty="0" smtClean="0">
                <a:solidFill>
                  <a:srgbClr val="CC0000"/>
                </a:solidFill>
                <a:latin typeface="Times New Roman" pitchFamily="18" charset="0"/>
              </a:rPr>
              <a:t>Upgrade and START</a:t>
            </a:r>
            <a:endParaRPr lang="en-US" altLang="de-DE" sz="2800" b="1" dirty="0">
              <a:solidFill>
                <a:srgbClr val="CC0000"/>
              </a:solidFill>
              <a:latin typeface="Times New Roman" pitchFamily="18" charset="0"/>
            </a:endParaRPr>
          </a:p>
        </p:txBody>
      </p:sp>
      <p:sp>
        <p:nvSpPr>
          <p:cNvPr id="18" name="Text Box 7"/>
          <p:cNvSpPr txBox="1">
            <a:spLocks noChangeArrowheads="1"/>
          </p:cNvSpPr>
          <p:nvPr/>
        </p:nvSpPr>
        <p:spPr bwMode="auto">
          <a:xfrm>
            <a:off x="4816009" y="5821822"/>
            <a:ext cx="402113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gn="ctr">
              <a:spcBef>
                <a:spcPct val="20000"/>
              </a:spcBef>
            </a:pPr>
            <a:r>
              <a:rPr lang="de-AT" altLang="de-DE" sz="1600" dirty="0" smtClean="0">
                <a:solidFill>
                  <a:srgbClr val="000099"/>
                </a:solidFill>
              </a:rPr>
              <a:t>A </a:t>
            </a:r>
            <a:r>
              <a:rPr lang="de-AT" altLang="de-DE" sz="1600" dirty="0" err="1" smtClean="0">
                <a:solidFill>
                  <a:srgbClr val="000099"/>
                </a:solidFill>
              </a:rPr>
              <a:t>discharge</a:t>
            </a:r>
            <a:r>
              <a:rPr lang="de-AT" altLang="de-DE" sz="1600" dirty="0" smtClean="0">
                <a:solidFill>
                  <a:srgbClr val="000099"/>
                </a:solidFill>
              </a:rPr>
              <a:t> in </a:t>
            </a:r>
            <a:r>
              <a:rPr lang="de-AT" altLang="de-DE" sz="1600" dirty="0" err="1" smtClean="0">
                <a:solidFill>
                  <a:srgbClr val="000099"/>
                </a:solidFill>
              </a:rPr>
              <a:t>the</a:t>
            </a:r>
            <a:r>
              <a:rPr lang="de-AT" altLang="de-DE" sz="1600" dirty="0" smtClean="0">
                <a:solidFill>
                  <a:srgbClr val="000099"/>
                </a:solidFill>
              </a:rPr>
              <a:t> </a:t>
            </a:r>
            <a:r>
              <a:rPr lang="en-GB" altLang="de-DE" sz="1600" dirty="0" smtClean="0">
                <a:solidFill>
                  <a:srgbClr val="000099"/>
                </a:solidFill>
              </a:rPr>
              <a:t>START </a:t>
            </a:r>
            <a:r>
              <a:rPr lang="en-GB" altLang="de-DE" sz="1600" dirty="0">
                <a:solidFill>
                  <a:srgbClr val="000099"/>
                </a:solidFill>
              </a:rPr>
              <a:t>in </a:t>
            </a:r>
            <a:r>
              <a:rPr lang="en-GB" altLang="de-DE" sz="1600" dirty="0" err="1">
                <a:solidFill>
                  <a:srgbClr val="000099"/>
                </a:solidFill>
              </a:rPr>
              <a:t>Culham</a:t>
            </a:r>
            <a:r>
              <a:rPr lang="en-GB" altLang="de-DE" sz="1600" dirty="0">
                <a:solidFill>
                  <a:srgbClr val="000099"/>
                </a:solidFill>
              </a:rPr>
              <a:t>, England</a:t>
            </a:r>
            <a:endParaRPr lang="de-AT" altLang="de-DE" sz="1600" dirty="0">
              <a:solidFill>
                <a:srgbClr val="000099"/>
              </a:solidFill>
            </a:endParaRPr>
          </a:p>
        </p:txBody>
      </p:sp>
      <p:pic>
        <p:nvPicPr>
          <p:cNvPr id="19" name="Picture 16" descr="hot H plasma ST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9288" y="2179577"/>
            <a:ext cx="4134580" cy="332280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7" descr="ASDEXmilch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307" y="2322799"/>
            <a:ext cx="4116389" cy="302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18"/>
          <p:cNvSpPr txBox="1">
            <a:spLocks noChangeArrowheads="1"/>
          </p:cNvSpPr>
          <p:nvPr/>
        </p:nvSpPr>
        <p:spPr bwMode="auto">
          <a:xfrm>
            <a:off x="244007" y="5845779"/>
            <a:ext cx="407524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gn="ctr">
              <a:spcBef>
                <a:spcPct val="20000"/>
              </a:spcBef>
            </a:pPr>
            <a:r>
              <a:rPr lang="de-AT" altLang="de-DE" sz="1600" dirty="0" smtClean="0">
                <a:solidFill>
                  <a:srgbClr val="000099"/>
                </a:solidFill>
              </a:rPr>
              <a:t>A </a:t>
            </a:r>
            <a:r>
              <a:rPr lang="de-AT" altLang="de-DE" sz="1600" dirty="0" err="1" smtClean="0">
                <a:solidFill>
                  <a:srgbClr val="000099"/>
                </a:solidFill>
              </a:rPr>
              <a:t>typical</a:t>
            </a:r>
            <a:r>
              <a:rPr lang="de-AT" altLang="de-DE" sz="1600" dirty="0" smtClean="0">
                <a:solidFill>
                  <a:srgbClr val="000099"/>
                </a:solidFill>
              </a:rPr>
              <a:t> </a:t>
            </a:r>
            <a:r>
              <a:rPr lang="de-AT" altLang="de-DE" sz="1600" dirty="0" err="1" smtClean="0">
                <a:solidFill>
                  <a:srgbClr val="000099"/>
                </a:solidFill>
              </a:rPr>
              <a:t>discharge</a:t>
            </a:r>
            <a:r>
              <a:rPr lang="de-AT" altLang="de-DE" sz="1600" dirty="0" smtClean="0">
                <a:solidFill>
                  <a:srgbClr val="000099"/>
                </a:solidFill>
              </a:rPr>
              <a:t> in ASDEX Upgrade</a:t>
            </a:r>
            <a:endParaRPr lang="de-AT" altLang="de-DE" sz="1600" dirty="0">
              <a:solidFill>
                <a:srgbClr val="000099"/>
              </a:solidFill>
            </a:endParaRPr>
          </a:p>
        </p:txBody>
      </p:sp>
    </p:spTree>
    <p:extLst>
      <p:ext uri="{BB962C8B-B14F-4D97-AF65-F5344CB8AC3E}">
        <p14:creationId xmlns:p14="http://schemas.microsoft.com/office/powerpoint/2010/main" val="405960205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B5DC0D14-77D4-4742-84EC-7C0316375E42}"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dirty="0"/>
          </a:p>
        </p:txBody>
      </p:sp>
      <p:sp>
        <p:nvSpPr>
          <p:cNvPr id="17" name="Foliennummernplatzhalter 3"/>
          <p:cNvSpPr>
            <a:spLocks noGrp="1"/>
          </p:cNvSpPr>
          <p:nvPr>
            <p:ph type="sldNum" sz="quarter" idx="12"/>
          </p:nvPr>
        </p:nvSpPr>
        <p:spPr/>
        <p:txBody>
          <a:bodyPr/>
          <a:lstStyle/>
          <a:p>
            <a:fld id="{D019FBCA-F8DC-4C47-A435-BAC05E48E88F}" type="slidenum">
              <a:rPr lang="de-DE" altLang="de-DE"/>
              <a:pPr/>
              <a:t>44</a:t>
            </a:fld>
            <a:endParaRPr lang="de-DE" altLang="de-DE"/>
          </a:p>
        </p:txBody>
      </p:sp>
      <p:sp>
        <p:nvSpPr>
          <p:cNvPr id="204802"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6/8</a:t>
            </a:r>
            <a:endParaRPr lang="en-GB" altLang="de-DE" sz="3200" b="1" dirty="0">
              <a:solidFill>
                <a:schemeClr val="bg1"/>
              </a:solidFill>
            </a:endParaRPr>
          </a:p>
        </p:txBody>
      </p:sp>
      <p:sp>
        <p:nvSpPr>
          <p:cNvPr id="204803" name="Text Box 3"/>
          <p:cNvSpPr txBox="1">
            <a:spLocks noChangeArrowheads="1"/>
          </p:cNvSpPr>
          <p:nvPr/>
        </p:nvSpPr>
        <p:spPr bwMode="auto">
          <a:xfrm>
            <a:off x="242887" y="823469"/>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rPr>
              <a:t>The still largest tokamak at present: </a:t>
            </a:r>
            <a:endParaRPr lang="en-GB" altLang="de-DE" b="1" dirty="0">
              <a:solidFill>
                <a:srgbClr val="000099"/>
              </a:solidFill>
            </a:endParaRPr>
          </a:p>
        </p:txBody>
      </p:sp>
      <p:sp>
        <p:nvSpPr>
          <p:cNvPr id="204804"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5"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6"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7"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8"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10" name="Rectangle 10"/>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22" name="Rectangle 22"/>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1" name="Text Box 9"/>
          <p:cNvSpPr txBox="1">
            <a:spLocks noChangeArrowheads="1"/>
          </p:cNvSpPr>
          <p:nvPr/>
        </p:nvSpPr>
        <p:spPr bwMode="auto">
          <a:xfrm>
            <a:off x="1972325" y="1356579"/>
            <a:ext cx="517731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gn="ctr" eaLnBrk="0" hangingPunct="0">
              <a:spcBef>
                <a:spcPct val="50000"/>
              </a:spcBef>
            </a:pPr>
            <a:r>
              <a:rPr lang="en-US" altLang="de-DE" sz="2800" b="1" dirty="0" smtClean="0">
                <a:solidFill>
                  <a:srgbClr val="CC0000"/>
                </a:solidFill>
                <a:latin typeface="Times New Roman" pitchFamily="18" charset="0"/>
              </a:rPr>
              <a:t>Joint European Torus - JET</a:t>
            </a:r>
            <a:endParaRPr lang="en-US" altLang="de-DE" sz="2800" b="1" dirty="0">
              <a:solidFill>
                <a:srgbClr val="CC0000"/>
              </a:solidFill>
              <a:latin typeface="Times New Roman" pitchFamily="18" charset="0"/>
            </a:endParaRPr>
          </a:p>
        </p:txBody>
      </p:sp>
      <p:sp>
        <p:nvSpPr>
          <p:cNvPr id="20" name="Text Box 7"/>
          <p:cNvSpPr txBox="1">
            <a:spLocks noChangeArrowheads="1"/>
          </p:cNvSpPr>
          <p:nvPr/>
        </p:nvSpPr>
        <p:spPr bwMode="auto">
          <a:xfrm>
            <a:off x="4786313" y="6018081"/>
            <a:ext cx="404177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20000"/>
              </a:spcBef>
            </a:pPr>
            <a:r>
              <a:rPr lang="en-GB" altLang="de-DE" sz="1600" dirty="0" smtClean="0">
                <a:solidFill>
                  <a:srgbClr val="000099"/>
                </a:solidFill>
              </a:rPr>
              <a:t>Inside JET, on the right side the robot arm to exchange wall tiles.</a:t>
            </a:r>
            <a:endParaRPr lang="en-GB" altLang="de-DE" sz="1600" dirty="0">
              <a:solidFill>
                <a:srgbClr val="000099"/>
              </a:solidFill>
            </a:endParaRPr>
          </a:p>
        </p:txBody>
      </p:sp>
      <p:sp>
        <p:nvSpPr>
          <p:cNvPr id="24" name="Text Box 11"/>
          <p:cNvSpPr txBox="1">
            <a:spLocks noChangeArrowheads="1"/>
          </p:cNvSpPr>
          <p:nvPr/>
        </p:nvSpPr>
        <p:spPr bwMode="auto">
          <a:xfrm>
            <a:off x="214313" y="6183336"/>
            <a:ext cx="410051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20000"/>
              </a:spcBef>
            </a:pPr>
            <a:r>
              <a:rPr lang="de-AT" altLang="de-DE" sz="1600" dirty="0" err="1" smtClean="0">
                <a:solidFill>
                  <a:srgbClr val="000099"/>
                </a:solidFill>
              </a:rPr>
              <a:t>Schematic</a:t>
            </a:r>
            <a:r>
              <a:rPr lang="de-AT" altLang="de-DE" sz="1600" dirty="0" smtClean="0">
                <a:solidFill>
                  <a:srgbClr val="000099"/>
                </a:solidFill>
              </a:rPr>
              <a:t> </a:t>
            </a:r>
            <a:r>
              <a:rPr lang="de-AT" altLang="de-DE" sz="1600" dirty="0" err="1" smtClean="0">
                <a:solidFill>
                  <a:srgbClr val="000099"/>
                </a:solidFill>
              </a:rPr>
              <a:t>of</a:t>
            </a:r>
            <a:r>
              <a:rPr lang="de-AT" altLang="de-DE" sz="1600" dirty="0" smtClean="0">
                <a:solidFill>
                  <a:srgbClr val="000099"/>
                </a:solidFill>
              </a:rPr>
              <a:t> JET</a:t>
            </a:r>
            <a:endParaRPr lang="de-AT" altLang="de-DE" sz="1600" dirty="0">
              <a:solidFill>
                <a:srgbClr val="000099"/>
              </a:solidFill>
            </a:endParaRPr>
          </a:p>
        </p:txBody>
      </p:sp>
      <p:pic>
        <p:nvPicPr>
          <p:cNvPr id="25" name="Picture 13" descr="j82-348c2m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685" y="1921126"/>
            <a:ext cx="4091415" cy="422006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4" descr="jp2001-36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6300" y="2412869"/>
            <a:ext cx="4325938" cy="314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6116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7BA04EF1-61C0-4708-9C31-C4DBF22510D5}"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dirty="0"/>
          </a:p>
        </p:txBody>
      </p:sp>
      <p:sp>
        <p:nvSpPr>
          <p:cNvPr id="17" name="Foliennummernplatzhalter 3"/>
          <p:cNvSpPr>
            <a:spLocks noGrp="1"/>
          </p:cNvSpPr>
          <p:nvPr>
            <p:ph type="sldNum" sz="quarter" idx="12"/>
          </p:nvPr>
        </p:nvSpPr>
        <p:spPr/>
        <p:txBody>
          <a:bodyPr/>
          <a:lstStyle/>
          <a:p>
            <a:fld id="{D019FBCA-F8DC-4C47-A435-BAC05E48E88F}" type="slidenum">
              <a:rPr lang="de-DE" altLang="de-DE"/>
              <a:pPr/>
              <a:t>45</a:t>
            </a:fld>
            <a:endParaRPr lang="de-DE" altLang="de-DE"/>
          </a:p>
        </p:txBody>
      </p:sp>
      <p:sp>
        <p:nvSpPr>
          <p:cNvPr id="204802"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6/9</a:t>
            </a:r>
            <a:endParaRPr lang="en-GB" altLang="de-DE" sz="3200" b="1" dirty="0">
              <a:solidFill>
                <a:schemeClr val="bg1"/>
              </a:solidFill>
            </a:endParaRPr>
          </a:p>
        </p:txBody>
      </p:sp>
      <p:sp>
        <p:nvSpPr>
          <p:cNvPr id="204803" name="Text Box 3"/>
          <p:cNvSpPr txBox="1">
            <a:spLocks noChangeArrowheads="1"/>
          </p:cNvSpPr>
          <p:nvPr/>
        </p:nvSpPr>
        <p:spPr bwMode="auto">
          <a:xfrm>
            <a:off x="255587" y="823469"/>
            <a:ext cx="8640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ts val="0"/>
              </a:spcBef>
            </a:pPr>
            <a:r>
              <a:rPr lang="en-GB" altLang="de-DE" b="1" dirty="0" smtClean="0">
                <a:solidFill>
                  <a:srgbClr val="000099"/>
                </a:solidFill>
              </a:rPr>
              <a:t>ITER – the </a:t>
            </a:r>
            <a:r>
              <a:rPr lang="en-GB" altLang="de-DE" b="1" dirty="0" smtClean="0">
                <a:solidFill>
                  <a:srgbClr val="000099"/>
                </a:solidFill>
              </a:rPr>
              <a:t>way (Latin): </a:t>
            </a:r>
            <a:r>
              <a:rPr lang="en-GB" altLang="de-DE" b="1" dirty="0" smtClean="0">
                <a:solidFill>
                  <a:srgbClr val="000099"/>
                </a:solidFill>
              </a:rPr>
              <a:t/>
            </a:r>
            <a:br>
              <a:rPr lang="en-GB" altLang="de-DE" b="1" dirty="0" smtClean="0">
                <a:solidFill>
                  <a:srgbClr val="000099"/>
                </a:solidFill>
              </a:rPr>
            </a:br>
            <a:r>
              <a:rPr lang="en-GB" altLang="de-DE" b="1" dirty="0" smtClean="0">
                <a:solidFill>
                  <a:srgbClr val="000099"/>
                </a:solidFill>
              </a:rPr>
              <a:t>International Thermonuclear Experimental Reactor</a:t>
            </a:r>
            <a:endParaRPr lang="en-GB" altLang="de-DE" b="1" dirty="0">
              <a:solidFill>
                <a:srgbClr val="000099"/>
              </a:solidFill>
            </a:endParaRPr>
          </a:p>
        </p:txBody>
      </p:sp>
      <p:sp>
        <p:nvSpPr>
          <p:cNvPr id="204804"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5"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6"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7"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8"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10" name="Rectangle 10"/>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22" name="Rectangle 22"/>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grpSp>
        <p:nvGrpSpPr>
          <p:cNvPr id="19" name="Gruppieren 18"/>
          <p:cNvGrpSpPr/>
          <p:nvPr/>
        </p:nvGrpSpPr>
        <p:grpSpPr>
          <a:xfrm>
            <a:off x="77728" y="1785662"/>
            <a:ext cx="8966200" cy="4800600"/>
            <a:chOff x="254000" y="838200"/>
            <a:chExt cx="8966200" cy="4800600"/>
          </a:xfrm>
        </p:grpSpPr>
        <p:sp>
          <p:nvSpPr>
            <p:cNvPr id="22" name="Rectangle 10"/>
            <p:cNvSpPr>
              <a:spLocks noChangeArrowheads="1"/>
            </p:cNvSpPr>
            <p:nvPr/>
          </p:nvSpPr>
          <p:spPr bwMode="auto">
            <a:xfrm flipH="1">
              <a:off x="7254875" y="3378200"/>
              <a:ext cx="1584325"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indent="6350">
                <a:spcBef>
                  <a:spcPct val="20000"/>
                </a:spcBef>
                <a:buChar char="•"/>
                <a:defRPr sz="3200">
                  <a:solidFill>
                    <a:schemeClr val="tx1"/>
                  </a:solidFill>
                  <a:latin typeface="Arial" pitchFamily="34" charset="0"/>
                </a:defRPr>
              </a:lvl1pPr>
              <a:lvl2pPr marL="635000" indent="-228600">
                <a:spcBef>
                  <a:spcPct val="20000"/>
                </a:spcBef>
                <a:buChar char="–"/>
                <a:defRPr sz="2800">
                  <a:solidFill>
                    <a:schemeClr val="tx1"/>
                  </a:solidFill>
                  <a:latin typeface="Arial" pitchFamily="34" charset="0"/>
                </a:defRPr>
              </a:lvl2pPr>
              <a:lvl3pPr marL="977900" indent="-228600">
                <a:spcBef>
                  <a:spcPct val="20000"/>
                </a:spcBef>
                <a:buChar char="•"/>
                <a:defRPr sz="2400">
                  <a:solidFill>
                    <a:schemeClr val="tx1"/>
                  </a:solidFill>
                  <a:latin typeface="Arial" pitchFamily="34" charset="0"/>
                </a:defRPr>
              </a:lvl3pPr>
              <a:lvl4pPr marL="1543050" indent="-171450">
                <a:spcBef>
                  <a:spcPct val="20000"/>
                </a:spcBef>
                <a:buChar char="–"/>
                <a:defRPr sz="2000">
                  <a:solidFill>
                    <a:schemeClr val="tx1"/>
                  </a:solidFill>
                  <a:latin typeface="Arial" pitchFamily="34" charset="0"/>
                </a:defRPr>
              </a:lvl4pPr>
              <a:lvl5pPr marL="2000250" indent="-171450">
                <a:spcBef>
                  <a:spcPct val="20000"/>
                </a:spcBef>
                <a:buChar char="»"/>
                <a:defRPr sz="2000">
                  <a:solidFill>
                    <a:schemeClr val="tx1"/>
                  </a:solidFill>
                  <a:latin typeface="Arial" pitchFamily="34" charset="0"/>
                </a:defRPr>
              </a:lvl5pPr>
              <a:lvl6pPr marL="2457450" indent="-171450" fontAlgn="base">
                <a:spcBef>
                  <a:spcPct val="20000"/>
                </a:spcBef>
                <a:spcAft>
                  <a:spcPct val="0"/>
                </a:spcAft>
                <a:buChar char="»"/>
                <a:defRPr sz="2000">
                  <a:solidFill>
                    <a:schemeClr val="tx1"/>
                  </a:solidFill>
                  <a:latin typeface="Arial" pitchFamily="34" charset="0"/>
                </a:defRPr>
              </a:lvl6pPr>
              <a:lvl7pPr marL="2914650" indent="-171450" fontAlgn="base">
                <a:spcBef>
                  <a:spcPct val="20000"/>
                </a:spcBef>
                <a:spcAft>
                  <a:spcPct val="0"/>
                </a:spcAft>
                <a:buChar char="»"/>
                <a:defRPr sz="2000">
                  <a:solidFill>
                    <a:schemeClr val="tx1"/>
                  </a:solidFill>
                  <a:latin typeface="Arial" pitchFamily="34" charset="0"/>
                </a:defRPr>
              </a:lvl7pPr>
              <a:lvl8pPr marL="3371850" indent="-171450" fontAlgn="base">
                <a:spcBef>
                  <a:spcPct val="20000"/>
                </a:spcBef>
                <a:spcAft>
                  <a:spcPct val="0"/>
                </a:spcAft>
                <a:buChar char="»"/>
                <a:defRPr sz="2000">
                  <a:solidFill>
                    <a:schemeClr val="tx1"/>
                  </a:solidFill>
                  <a:latin typeface="Arial" pitchFamily="34" charset="0"/>
                </a:defRPr>
              </a:lvl8pPr>
              <a:lvl9pPr marL="3829050" indent="-171450" fontAlgn="base">
                <a:spcBef>
                  <a:spcPct val="20000"/>
                </a:spcBef>
                <a:spcAft>
                  <a:spcPct val="0"/>
                </a:spcAft>
                <a:buChar char="»"/>
                <a:defRPr sz="2000">
                  <a:solidFill>
                    <a:schemeClr val="tx1"/>
                  </a:solidFill>
                  <a:latin typeface="Arial" pitchFamily="34" charset="0"/>
                </a:defRPr>
              </a:lvl9pPr>
            </a:lstStyle>
            <a:p>
              <a:pPr>
                <a:buFontTx/>
                <a:buNone/>
              </a:pPr>
              <a:r>
                <a:rPr lang="en-US" altLang="en-GB" sz="1600" b="1"/>
                <a:t>Divertor</a:t>
              </a:r>
            </a:p>
          </p:txBody>
        </p:sp>
        <p:pic>
          <p:nvPicPr>
            <p:cNvPr id="23"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2800" y="838200"/>
              <a:ext cx="4432300" cy="4800600"/>
            </a:xfrm>
            <a:prstGeom prst="rect">
              <a:avLst/>
            </a:prstGeom>
            <a:noFill/>
            <a:extLst>
              <a:ext uri="{909E8E84-426E-40DD-AFC4-6F175D3DCCD1}">
                <a14:hiddenFill xmlns:a14="http://schemas.microsoft.com/office/drawing/2010/main">
                  <a:solidFill>
                    <a:srgbClr val="FFFFFF"/>
                  </a:solidFill>
                </a14:hiddenFill>
              </a:ext>
            </a:extLst>
          </p:spPr>
        </p:pic>
        <p:sp>
          <p:nvSpPr>
            <p:cNvPr id="27" name="Text Box 12"/>
            <p:cNvSpPr txBox="1">
              <a:spLocks noChangeArrowheads="1"/>
            </p:cNvSpPr>
            <p:nvPr/>
          </p:nvSpPr>
          <p:spPr bwMode="auto">
            <a:xfrm>
              <a:off x="254000" y="1143000"/>
              <a:ext cx="1336675" cy="5175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de-DE" sz="1400" b="1">
                  <a:latin typeface="Helvetica" pitchFamily="34" charset="0"/>
                </a:rPr>
                <a:t>Central Solenoid</a:t>
              </a:r>
            </a:p>
          </p:txBody>
        </p:sp>
        <p:sp>
          <p:nvSpPr>
            <p:cNvPr id="28" name="Line 13"/>
            <p:cNvSpPr>
              <a:spLocks noChangeShapeType="1"/>
            </p:cNvSpPr>
            <p:nvPr/>
          </p:nvSpPr>
          <p:spPr bwMode="auto">
            <a:xfrm>
              <a:off x="1449388" y="1371600"/>
              <a:ext cx="2814637" cy="13716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9" name="Text Box 14"/>
            <p:cNvSpPr txBox="1">
              <a:spLocks noChangeArrowheads="1"/>
            </p:cNvSpPr>
            <p:nvPr/>
          </p:nvSpPr>
          <p:spPr bwMode="auto">
            <a:xfrm>
              <a:off x="254000" y="1828800"/>
              <a:ext cx="1476375" cy="5175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0">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de-DE" sz="1400" b="1">
                  <a:latin typeface="Helvetica" pitchFamily="34" charset="0"/>
                </a:rPr>
                <a:t>Outer Intercoil Structure</a:t>
              </a:r>
            </a:p>
          </p:txBody>
        </p:sp>
        <p:sp>
          <p:nvSpPr>
            <p:cNvPr id="30" name="Line 15"/>
            <p:cNvSpPr>
              <a:spLocks noChangeShapeType="1"/>
            </p:cNvSpPr>
            <p:nvPr/>
          </p:nvSpPr>
          <p:spPr bwMode="auto">
            <a:xfrm>
              <a:off x="1308100" y="2057400"/>
              <a:ext cx="2041525" cy="9144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31" name="Text Box 16"/>
            <p:cNvSpPr txBox="1">
              <a:spLocks noChangeArrowheads="1"/>
            </p:cNvSpPr>
            <p:nvPr/>
          </p:nvSpPr>
          <p:spPr bwMode="auto">
            <a:xfrm>
              <a:off x="254000" y="2468563"/>
              <a:ext cx="1728788"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de-DE" sz="1400" b="1">
                  <a:latin typeface="Helvetica" pitchFamily="34" charset="0"/>
                </a:rPr>
                <a:t>Toroidal Field Coil</a:t>
              </a:r>
              <a:endParaRPr lang="en-US" altLang="de-DE" sz="2400" b="1">
                <a:latin typeface="Book Antiqua" pitchFamily="18" charset="0"/>
              </a:endParaRPr>
            </a:p>
          </p:txBody>
        </p:sp>
        <p:sp>
          <p:nvSpPr>
            <p:cNvPr id="32" name="Line 17"/>
            <p:cNvSpPr>
              <a:spLocks noChangeShapeType="1"/>
            </p:cNvSpPr>
            <p:nvPr/>
          </p:nvSpPr>
          <p:spPr bwMode="auto">
            <a:xfrm>
              <a:off x="1590675" y="2667000"/>
              <a:ext cx="1828800" cy="5334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33" name="Text Box 18"/>
            <p:cNvSpPr txBox="1">
              <a:spLocks noChangeArrowheads="1"/>
            </p:cNvSpPr>
            <p:nvPr/>
          </p:nvSpPr>
          <p:spPr bwMode="auto">
            <a:xfrm>
              <a:off x="254000" y="3078163"/>
              <a:ext cx="1719263"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de-DE" sz="1400" b="1">
                  <a:latin typeface="Helvetica" pitchFamily="34" charset="0"/>
                </a:rPr>
                <a:t>Poloidal Field Coil</a:t>
              </a:r>
              <a:endParaRPr lang="en-US" altLang="de-DE" sz="2400" b="1">
                <a:latin typeface="Book Antiqua" pitchFamily="18" charset="0"/>
              </a:endParaRPr>
            </a:p>
          </p:txBody>
        </p:sp>
        <p:sp>
          <p:nvSpPr>
            <p:cNvPr id="34" name="Line 19"/>
            <p:cNvSpPr>
              <a:spLocks noChangeShapeType="1"/>
            </p:cNvSpPr>
            <p:nvPr/>
          </p:nvSpPr>
          <p:spPr bwMode="auto">
            <a:xfrm>
              <a:off x="1449388" y="3200400"/>
              <a:ext cx="1689100" cy="6858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35" name="Text Box 20"/>
            <p:cNvSpPr txBox="1">
              <a:spLocks noChangeArrowheads="1"/>
            </p:cNvSpPr>
            <p:nvPr/>
          </p:nvSpPr>
          <p:spPr bwMode="auto">
            <a:xfrm>
              <a:off x="309563" y="3829050"/>
              <a:ext cx="2379662"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de-DE" sz="1400" b="1">
                  <a:latin typeface="Helvetica" pitchFamily="34" charset="0"/>
                </a:rPr>
                <a:t>Machine Gravity Supports</a:t>
              </a:r>
              <a:endParaRPr lang="en-US" altLang="de-DE" sz="2400" b="1">
                <a:latin typeface="Book Antiqua" pitchFamily="18" charset="0"/>
              </a:endParaRPr>
            </a:p>
          </p:txBody>
        </p:sp>
        <p:sp>
          <p:nvSpPr>
            <p:cNvPr id="36" name="Line 21"/>
            <p:cNvSpPr>
              <a:spLocks noChangeShapeType="1"/>
            </p:cNvSpPr>
            <p:nvPr/>
          </p:nvSpPr>
          <p:spPr bwMode="auto">
            <a:xfrm>
              <a:off x="2012950" y="4038600"/>
              <a:ext cx="1406525" cy="3810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37" name="Text Box 22"/>
            <p:cNvSpPr txBox="1">
              <a:spLocks noChangeArrowheads="1"/>
            </p:cNvSpPr>
            <p:nvPr/>
          </p:nvSpPr>
          <p:spPr bwMode="auto">
            <a:xfrm>
              <a:off x="7148513" y="1143000"/>
              <a:ext cx="1055687" cy="5175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de-DE" sz="1400" b="1">
                  <a:latin typeface="Helvetica" pitchFamily="34" charset="0"/>
                </a:rPr>
                <a:t>Blanket Module</a:t>
              </a:r>
              <a:endParaRPr lang="en-US" altLang="de-DE" sz="2400" b="1">
                <a:latin typeface="Book Antiqua" pitchFamily="18" charset="0"/>
              </a:endParaRPr>
            </a:p>
          </p:txBody>
        </p:sp>
        <p:sp>
          <p:nvSpPr>
            <p:cNvPr id="38" name="Text Box 23"/>
            <p:cNvSpPr txBox="1">
              <a:spLocks noChangeArrowheads="1"/>
            </p:cNvSpPr>
            <p:nvPr/>
          </p:nvSpPr>
          <p:spPr bwMode="auto">
            <a:xfrm>
              <a:off x="7134225" y="1695450"/>
              <a:ext cx="1485900"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de-DE" sz="1400" b="1">
                  <a:latin typeface="Helvetica" pitchFamily="34" charset="0"/>
                </a:rPr>
                <a:t>Vacuum Vessel</a:t>
              </a:r>
              <a:endParaRPr lang="en-US" altLang="de-DE" sz="2400" b="1">
                <a:latin typeface="Book Antiqua" pitchFamily="18" charset="0"/>
              </a:endParaRPr>
            </a:p>
          </p:txBody>
        </p:sp>
        <p:sp>
          <p:nvSpPr>
            <p:cNvPr id="39" name="Text Box 24"/>
            <p:cNvSpPr txBox="1">
              <a:spLocks noChangeArrowheads="1"/>
            </p:cNvSpPr>
            <p:nvPr/>
          </p:nvSpPr>
          <p:spPr bwMode="auto">
            <a:xfrm>
              <a:off x="7218363" y="2239963"/>
              <a:ext cx="903287"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de-DE" sz="1400" b="1">
                  <a:latin typeface="Helvetica" pitchFamily="34" charset="0"/>
                </a:rPr>
                <a:t>Cryostat</a:t>
              </a:r>
              <a:endParaRPr lang="en-US" altLang="de-DE" sz="2400" b="1">
                <a:latin typeface="Book Antiqua" pitchFamily="18" charset="0"/>
              </a:endParaRPr>
            </a:p>
          </p:txBody>
        </p:sp>
        <p:sp>
          <p:nvSpPr>
            <p:cNvPr id="40" name="Text Box 25"/>
            <p:cNvSpPr txBox="1">
              <a:spLocks noChangeArrowheads="1"/>
            </p:cNvSpPr>
            <p:nvPr/>
          </p:nvSpPr>
          <p:spPr bwMode="auto">
            <a:xfrm>
              <a:off x="7204075" y="2838450"/>
              <a:ext cx="2016125"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de-DE" sz="1400" b="1">
                  <a:latin typeface="Helvetica" pitchFamily="34" charset="0"/>
                </a:rPr>
                <a:t>Port Plug (IC Heating)</a:t>
              </a:r>
              <a:endParaRPr lang="en-US" altLang="de-DE" sz="2400" b="1">
                <a:latin typeface="Book Antiqua" pitchFamily="18" charset="0"/>
              </a:endParaRPr>
            </a:p>
          </p:txBody>
        </p:sp>
        <p:sp>
          <p:nvSpPr>
            <p:cNvPr id="41" name="Text Box 26"/>
            <p:cNvSpPr txBox="1">
              <a:spLocks noChangeArrowheads="1"/>
            </p:cNvSpPr>
            <p:nvPr/>
          </p:nvSpPr>
          <p:spPr bwMode="auto">
            <a:xfrm>
              <a:off x="7242175" y="3967163"/>
              <a:ext cx="1612900"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de-DE" sz="1400" b="1">
                  <a:latin typeface="Helvetica" pitchFamily="34" charset="0"/>
                </a:rPr>
                <a:t>Torus Cryopump</a:t>
              </a:r>
              <a:endParaRPr lang="en-US" altLang="de-DE" sz="2400" b="1">
                <a:latin typeface="Book Antiqua" pitchFamily="18" charset="0"/>
              </a:endParaRPr>
            </a:p>
          </p:txBody>
        </p:sp>
        <p:sp>
          <p:nvSpPr>
            <p:cNvPr id="42" name="Line 27"/>
            <p:cNvSpPr>
              <a:spLocks noChangeShapeType="1"/>
            </p:cNvSpPr>
            <p:nvPr/>
          </p:nvSpPr>
          <p:spPr bwMode="auto">
            <a:xfrm flipV="1">
              <a:off x="5178425" y="1447800"/>
              <a:ext cx="1970088" cy="1600200"/>
            </a:xfrm>
            <a:prstGeom prst="line">
              <a:avLst/>
            </a:prstGeom>
            <a:noFill/>
            <a:ln w="127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43" name="Line 28"/>
            <p:cNvSpPr>
              <a:spLocks noChangeShapeType="1"/>
            </p:cNvSpPr>
            <p:nvPr/>
          </p:nvSpPr>
          <p:spPr bwMode="auto">
            <a:xfrm flipH="1">
              <a:off x="5319713" y="1905000"/>
              <a:ext cx="1828800" cy="12192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44" name="Line 29"/>
            <p:cNvSpPr>
              <a:spLocks noChangeShapeType="1"/>
            </p:cNvSpPr>
            <p:nvPr/>
          </p:nvSpPr>
          <p:spPr bwMode="auto">
            <a:xfrm flipH="1">
              <a:off x="6022975" y="2438400"/>
              <a:ext cx="1125538" cy="5334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45" name="Line 30"/>
            <p:cNvSpPr>
              <a:spLocks noChangeShapeType="1"/>
            </p:cNvSpPr>
            <p:nvPr/>
          </p:nvSpPr>
          <p:spPr bwMode="auto">
            <a:xfrm flipH="1">
              <a:off x="5389563" y="3048000"/>
              <a:ext cx="1758950" cy="3810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46" name="Line 31"/>
            <p:cNvSpPr>
              <a:spLocks noChangeShapeType="1"/>
            </p:cNvSpPr>
            <p:nvPr/>
          </p:nvSpPr>
          <p:spPr bwMode="auto">
            <a:xfrm flipH="1">
              <a:off x="4967288" y="3505200"/>
              <a:ext cx="2251075" cy="5334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47" name="Line 32"/>
            <p:cNvSpPr>
              <a:spLocks noChangeShapeType="1"/>
            </p:cNvSpPr>
            <p:nvPr/>
          </p:nvSpPr>
          <p:spPr bwMode="auto">
            <a:xfrm flipH="1">
              <a:off x="5741988" y="4114800"/>
              <a:ext cx="1476375" cy="1524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grpSp>
    </p:spTree>
    <p:extLst>
      <p:ext uri="{BB962C8B-B14F-4D97-AF65-F5344CB8AC3E}">
        <p14:creationId xmlns:p14="http://schemas.microsoft.com/office/powerpoint/2010/main" val="384791364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A2C6C77A-FB68-45BB-A6D2-65AC0011AC31}"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dirty="0"/>
          </a:p>
        </p:txBody>
      </p:sp>
      <p:sp>
        <p:nvSpPr>
          <p:cNvPr id="17" name="Foliennummernplatzhalter 3"/>
          <p:cNvSpPr>
            <a:spLocks noGrp="1"/>
          </p:cNvSpPr>
          <p:nvPr>
            <p:ph type="sldNum" sz="quarter" idx="12"/>
          </p:nvPr>
        </p:nvSpPr>
        <p:spPr/>
        <p:txBody>
          <a:bodyPr/>
          <a:lstStyle/>
          <a:p>
            <a:fld id="{D019FBCA-F8DC-4C47-A435-BAC05E48E88F}" type="slidenum">
              <a:rPr lang="de-DE" altLang="de-DE"/>
              <a:pPr/>
              <a:t>46</a:t>
            </a:fld>
            <a:endParaRPr lang="de-DE" altLang="de-DE"/>
          </a:p>
        </p:txBody>
      </p:sp>
      <p:sp>
        <p:nvSpPr>
          <p:cNvPr id="204802"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6/10</a:t>
            </a:r>
            <a:endParaRPr lang="en-GB" altLang="de-DE" sz="3200" b="1" dirty="0">
              <a:solidFill>
                <a:schemeClr val="bg1"/>
              </a:solidFill>
            </a:endParaRPr>
          </a:p>
        </p:txBody>
      </p:sp>
      <p:sp>
        <p:nvSpPr>
          <p:cNvPr id="204803" name="Text Box 3"/>
          <p:cNvSpPr txBox="1">
            <a:spLocks noChangeArrowheads="1"/>
          </p:cNvSpPr>
          <p:nvPr/>
        </p:nvSpPr>
        <p:spPr bwMode="auto">
          <a:xfrm>
            <a:off x="433387" y="823469"/>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rPr>
              <a:t>The ITER site</a:t>
            </a:r>
            <a:endParaRPr lang="en-GB" altLang="de-DE" b="1" dirty="0">
              <a:solidFill>
                <a:srgbClr val="000099"/>
              </a:solidFill>
            </a:endParaRPr>
          </a:p>
        </p:txBody>
      </p:sp>
      <p:sp>
        <p:nvSpPr>
          <p:cNvPr id="204804"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5"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6"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7"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08"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10" name="Rectangle 10"/>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4822" name="Rectangle 22"/>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pic>
        <p:nvPicPr>
          <p:cNvPr id="48" name="Picture 13" descr="cadarachesite-lar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4000" y="1138523"/>
            <a:ext cx="3302000" cy="2605649"/>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19" descr="ITER construction si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0954" y="3922005"/>
            <a:ext cx="6930634" cy="2567906"/>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https://www.iter.org/doc/www/content/com/Lists/WebText_2014/Attachments/233/video_ornl_2.jpg"/>
          <p:cNvSpPr>
            <a:spLocks noChangeAspect="1" noChangeArrowheads="1"/>
          </p:cNvSpPr>
          <p:nvPr/>
        </p:nvSpPr>
        <p:spPr bwMode="auto">
          <a:xfrm>
            <a:off x="155575" y="-2986088"/>
            <a:ext cx="11010900" cy="62293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78300" y="1008135"/>
            <a:ext cx="4572000" cy="2584412"/>
          </a:xfrm>
          <a:prstGeom prst="rect">
            <a:avLst/>
          </a:prstGeom>
        </p:spPr>
      </p:pic>
    </p:spTree>
    <p:extLst>
      <p:ext uri="{BB962C8B-B14F-4D97-AF65-F5344CB8AC3E}">
        <p14:creationId xmlns:p14="http://schemas.microsoft.com/office/powerpoint/2010/main" val="12923150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11BF92F9-1500-429F-9E4C-48D4739F9092}"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47</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7/1</a:t>
            </a:r>
            <a:endParaRPr lang="en-GB" altLang="de-DE" sz="3200" b="1" dirty="0">
              <a:solidFill>
                <a:schemeClr val="bg1"/>
              </a:solidFill>
            </a:endParaRPr>
          </a:p>
        </p:txBody>
      </p:sp>
      <p:sp>
        <p:nvSpPr>
          <p:cNvPr id="205827" name="Text Box 3"/>
          <p:cNvSpPr txBox="1">
            <a:spLocks noChangeArrowheads="1"/>
          </p:cNvSpPr>
          <p:nvPr/>
        </p:nvSpPr>
        <p:spPr bwMode="auto">
          <a:xfrm>
            <a:off x="255587" y="9572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Tokamaks and stellarators: </a:t>
            </a: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6" name="Text Box 12"/>
          <p:cNvSpPr txBox="1">
            <a:spLocks noChangeArrowheads="1"/>
          </p:cNvSpPr>
          <p:nvPr/>
        </p:nvSpPr>
        <p:spPr bwMode="auto">
          <a:xfrm>
            <a:off x="250825" y="4903788"/>
            <a:ext cx="4041775"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sz="1800">
                <a:solidFill>
                  <a:srgbClr val="CC0000"/>
                </a:solidFill>
              </a:rPr>
              <a:t>Schematic view of a </a:t>
            </a:r>
            <a:r>
              <a:rPr lang="en-GB" altLang="de-DE" sz="1800" b="1">
                <a:solidFill>
                  <a:srgbClr val="CC0000"/>
                </a:solidFill>
              </a:rPr>
              <a:t>tokamak</a:t>
            </a:r>
            <a:r>
              <a:rPr lang="en-GB" altLang="de-DE" sz="1800">
                <a:solidFill>
                  <a:srgbClr val="CC0000"/>
                </a:solidFill>
              </a:rPr>
              <a:t> where the rotational transform is created by a current in the plasma in toroidal direction, which gives rise to an additional magnetic field in poloidal direction. Advantages: simple geometry and ohmic heating </a:t>
            </a:r>
            <a:r>
              <a:rPr lang="en-GB" altLang="de-DE" sz="1800">
                <a:solidFill>
                  <a:srgbClr val="CC0000"/>
                </a:solidFill>
                <a:sym typeface="Symbol" pitchFamily="18" charset="2"/>
              </a:rPr>
              <a:t> possible. </a:t>
            </a:r>
          </a:p>
        </p:txBody>
      </p:sp>
      <p:sp>
        <p:nvSpPr>
          <p:cNvPr id="205837" name="Text Box 13"/>
          <p:cNvSpPr txBox="1">
            <a:spLocks noChangeArrowheads="1"/>
          </p:cNvSpPr>
          <p:nvPr/>
        </p:nvSpPr>
        <p:spPr bwMode="auto">
          <a:xfrm>
            <a:off x="4827588" y="4903788"/>
            <a:ext cx="4041775"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sz="1800" dirty="0">
                <a:solidFill>
                  <a:srgbClr val="CC0000"/>
                </a:solidFill>
              </a:rPr>
              <a:t>Schematic of a </a:t>
            </a:r>
            <a:r>
              <a:rPr lang="en-GB" altLang="de-DE" sz="1800" b="1" dirty="0">
                <a:solidFill>
                  <a:srgbClr val="CC0000"/>
                </a:solidFill>
              </a:rPr>
              <a:t>stellarator</a:t>
            </a:r>
            <a:r>
              <a:rPr lang="en-GB" altLang="de-DE" sz="1800" dirty="0">
                <a:solidFill>
                  <a:srgbClr val="CC0000"/>
                </a:solidFill>
              </a:rPr>
              <a:t> where the </a:t>
            </a:r>
            <a:r>
              <a:rPr lang="en-GB" altLang="de-DE" sz="1800" dirty="0" smtClean="0">
                <a:solidFill>
                  <a:srgbClr val="CC0000"/>
                </a:solidFill>
              </a:rPr>
              <a:t>rotational </a:t>
            </a:r>
            <a:r>
              <a:rPr lang="en-GB" altLang="de-DE" sz="1800" dirty="0">
                <a:solidFill>
                  <a:srgbClr val="CC0000"/>
                </a:solidFill>
              </a:rPr>
              <a:t>transform is created by additional </a:t>
            </a:r>
            <a:r>
              <a:rPr lang="en-GB" altLang="de-DE" sz="1800" dirty="0" smtClean="0">
                <a:solidFill>
                  <a:srgbClr val="CC0000"/>
                </a:solidFill>
              </a:rPr>
              <a:t>helical </a:t>
            </a:r>
            <a:r>
              <a:rPr lang="en-GB" altLang="de-DE" sz="1800" dirty="0">
                <a:solidFill>
                  <a:srgbClr val="CC0000"/>
                </a:solidFill>
              </a:rPr>
              <a:t>coils (magnetic bottle). Advantages: no plasma current necessary. </a:t>
            </a:r>
            <a:r>
              <a:rPr lang="en-GB" altLang="de-DE" sz="1800" dirty="0">
                <a:solidFill>
                  <a:srgbClr val="CC0000"/>
                </a:solidFill>
                <a:sym typeface="Symbol" pitchFamily="18" charset="2"/>
              </a:rPr>
              <a:t> </a:t>
            </a:r>
          </a:p>
        </p:txBody>
      </p:sp>
      <p:sp>
        <p:nvSpPr>
          <p:cNvPr id="205838" name="Rectangle 14"/>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pic>
        <p:nvPicPr>
          <p:cNvPr id="205839" name="Picture 15" descr="Shohet Fig2"/>
          <p:cNvPicPr>
            <a:picLocks noChangeAspect="1" noChangeArrowheads="1"/>
          </p:cNvPicPr>
          <p:nvPr/>
        </p:nvPicPr>
        <p:blipFill>
          <a:blip r:embed="rId3">
            <a:extLst>
              <a:ext uri="{28A0092B-C50C-407E-A947-70E740481C1C}">
                <a14:useLocalDpi xmlns:a14="http://schemas.microsoft.com/office/drawing/2010/main" val="0"/>
              </a:ext>
            </a:extLst>
          </a:blip>
          <a:srcRect l="18141" t="49480" r="18745" b="7277"/>
          <a:stretch>
            <a:fillRect/>
          </a:stretch>
        </p:blipFill>
        <p:spPr bwMode="auto">
          <a:xfrm>
            <a:off x="477838" y="1468438"/>
            <a:ext cx="3349625" cy="3336925"/>
          </a:xfrm>
          <a:prstGeom prst="rect">
            <a:avLst/>
          </a:prstGeom>
          <a:noFill/>
          <a:extLst>
            <a:ext uri="{909E8E84-426E-40DD-AFC4-6F175D3DCCD1}">
              <a14:hiddenFill xmlns:a14="http://schemas.microsoft.com/office/drawing/2010/main">
                <a:solidFill>
                  <a:srgbClr val="FFFFFF"/>
                </a:solidFill>
              </a14:hiddenFill>
            </a:ext>
          </a:extLst>
        </p:spPr>
      </p:pic>
      <p:pic>
        <p:nvPicPr>
          <p:cNvPr id="205840" name="Picture 16" descr="Shohet Fig2"/>
          <p:cNvPicPr>
            <a:picLocks noChangeAspect="1" noChangeArrowheads="1"/>
          </p:cNvPicPr>
          <p:nvPr/>
        </p:nvPicPr>
        <p:blipFill>
          <a:blip r:embed="rId3">
            <a:extLst>
              <a:ext uri="{28A0092B-C50C-407E-A947-70E740481C1C}">
                <a14:useLocalDpi xmlns:a14="http://schemas.microsoft.com/office/drawing/2010/main" val="0"/>
              </a:ext>
            </a:extLst>
          </a:blip>
          <a:srcRect l="18771" t="2063" r="18771" b="53868"/>
          <a:stretch>
            <a:fillRect/>
          </a:stretch>
        </p:blipFill>
        <p:spPr bwMode="auto">
          <a:xfrm>
            <a:off x="5173663" y="1466850"/>
            <a:ext cx="3311525" cy="33988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2A827298-CC1A-44D9-B3B0-91AF503D58D1}"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48</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7/2</a:t>
            </a:r>
            <a:endParaRPr lang="en-GB" altLang="de-DE" sz="3200" b="1" dirty="0">
              <a:solidFill>
                <a:schemeClr val="bg1"/>
              </a:solidFill>
            </a:endParaRPr>
          </a:p>
        </p:txBody>
      </p:sp>
      <p:sp>
        <p:nvSpPr>
          <p:cNvPr id="205827" name="Text Box 3"/>
          <p:cNvSpPr txBox="1">
            <a:spLocks noChangeArrowheads="1"/>
          </p:cNvSpPr>
          <p:nvPr/>
        </p:nvSpPr>
        <p:spPr bwMode="auto">
          <a:xfrm>
            <a:off x="255587" y="9572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smtClean="0">
                <a:solidFill>
                  <a:srgbClr val="000099"/>
                </a:solidFill>
              </a:rPr>
              <a:t>Stellarators and </a:t>
            </a:r>
            <a:r>
              <a:rPr lang="en-GB" altLang="de-DE" b="1" dirty="0" err="1" smtClean="0">
                <a:solidFill>
                  <a:srgbClr val="000099"/>
                </a:solidFill>
              </a:rPr>
              <a:t>torsatrons</a:t>
            </a:r>
            <a:r>
              <a:rPr lang="en-GB" altLang="de-DE" b="1" dirty="0" smtClean="0">
                <a:solidFill>
                  <a:srgbClr val="000099"/>
                </a:solidFill>
              </a:rPr>
              <a:t>: </a:t>
            </a:r>
            <a:endParaRPr lang="en-GB" altLang="de-DE"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8" name="Rectangle 14"/>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pic>
        <p:nvPicPr>
          <p:cNvPr id="18" name="Bild 58" descr="shohet Fig12"/>
          <p:cNvPicPr>
            <a:picLocks noChangeAspect="1"/>
          </p:cNvPicPr>
          <p:nvPr/>
        </p:nvPicPr>
        <p:blipFill rotWithShape="1">
          <a:blip r:embed="rId3">
            <a:extLst>
              <a:ext uri="{28A0092B-C50C-407E-A947-70E740481C1C}">
                <a14:useLocalDpi xmlns:a14="http://schemas.microsoft.com/office/drawing/2010/main" val="0"/>
              </a:ext>
            </a:extLst>
          </a:blip>
          <a:srcRect l="11251" r="1315" b="2293"/>
          <a:stretch/>
        </p:blipFill>
        <p:spPr bwMode="auto">
          <a:xfrm>
            <a:off x="3217690" y="1788050"/>
            <a:ext cx="5747077" cy="4686569"/>
          </a:xfrm>
          <a:prstGeom prst="rect">
            <a:avLst/>
          </a:prstGeom>
          <a:noFill/>
          <a:ln>
            <a:noFill/>
          </a:ln>
        </p:spPr>
      </p:pic>
      <p:sp>
        <p:nvSpPr>
          <p:cNvPr id="2" name="Rechteck 1"/>
          <p:cNvSpPr/>
          <p:nvPr/>
        </p:nvSpPr>
        <p:spPr>
          <a:xfrm>
            <a:off x="254000" y="3429000"/>
            <a:ext cx="3254096" cy="338554"/>
          </a:xfrm>
          <a:prstGeom prst="rect">
            <a:avLst/>
          </a:prstGeom>
        </p:spPr>
        <p:txBody>
          <a:bodyPr wrap="none" lIns="0" tIns="0" rIns="0" bIns="0">
            <a:spAutoFit/>
          </a:bodyPr>
          <a:lstStyle/>
          <a:p>
            <a:r>
              <a:rPr lang="en-GB" sz="2200" dirty="0">
                <a:solidFill>
                  <a:srgbClr val="C00000"/>
                </a:solidFill>
              </a:rPr>
              <a:t>From </a:t>
            </a:r>
            <a:r>
              <a:rPr lang="en-GB" sz="2200" dirty="0" err="1">
                <a:solidFill>
                  <a:srgbClr val="C00000"/>
                </a:solidFill>
              </a:rPr>
              <a:t>Shohet</a:t>
            </a:r>
            <a:r>
              <a:rPr lang="en-GB" sz="2200" dirty="0">
                <a:solidFill>
                  <a:srgbClr val="C00000"/>
                </a:solidFill>
              </a:rPr>
              <a:t>, p. 255, Fig. 12</a:t>
            </a:r>
            <a:endParaRPr lang="de-AT" sz="2200" dirty="0">
              <a:solidFill>
                <a:srgbClr val="C00000"/>
              </a:solidFill>
            </a:endParaRPr>
          </a:p>
        </p:txBody>
      </p:sp>
    </p:spTree>
    <p:extLst>
      <p:ext uri="{BB962C8B-B14F-4D97-AF65-F5344CB8AC3E}">
        <p14:creationId xmlns:p14="http://schemas.microsoft.com/office/powerpoint/2010/main" val="116032197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C3E1CFF6-ABBB-4D55-93BB-B61B46F64B02}"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49</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7/3</a:t>
            </a:r>
            <a:endParaRPr lang="en-GB" altLang="de-DE" sz="3200" b="1" dirty="0">
              <a:solidFill>
                <a:schemeClr val="bg1"/>
              </a:solidFill>
            </a:endParaRPr>
          </a:p>
        </p:txBody>
      </p:sp>
      <p:sp>
        <p:nvSpPr>
          <p:cNvPr id="205827" name="Text Box 3"/>
          <p:cNvSpPr txBox="1">
            <a:spLocks noChangeArrowheads="1"/>
          </p:cNvSpPr>
          <p:nvPr/>
        </p:nvSpPr>
        <p:spPr bwMode="auto">
          <a:xfrm>
            <a:off x="253904" y="968278"/>
            <a:ext cx="311159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b="1" dirty="0" err="1" smtClean="0">
                <a:solidFill>
                  <a:srgbClr val="000099"/>
                </a:solidFill>
              </a:rPr>
              <a:t>Torsatron</a:t>
            </a:r>
            <a:r>
              <a:rPr lang="en-GB" altLang="de-DE" b="1" dirty="0" smtClean="0">
                <a:solidFill>
                  <a:srgbClr val="000099"/>
                </a:solidFill>
              </a:rPr>
              <a:t> and </a:t>
            </a:r>
            <a:r>
              <a:rPr lang="en-GB" altLang="de-DE" b="1" dirty="0" smtClean="0">
                <a:solidFill>
                  <a:srgbClr val="000099"/>
                </a:solidFill>
              </a:rPr>
              <a:t>ultimate </a:t>
            </a:r>
            <a:r>
              <a:rPr lang="en-GB" altLang="de-DE" b="1" dirty="0" err="1" smtClean="0">
                <a:solidFill>
                  <a:srgbClr val="000099"/>
                </a:solidFill>
              </a:rPr>
              <a:t>torsatron</a:t>
            </a:r>
            <a:r>
              <a:rPr lang="en-GB" altLang="de-DE" b="1" dirty="0" smtClean="0">
                <a:solidFill>
                  <a:srgbClr val="000099"/>
                </a:solidFill>
              </a:rPr>
              <a:t>: </a:t>
            </a:r>
            <a:endParaRPr lang="en-GB" altLang="de-DE"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8" name="Rectangle 14"/>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 name="Rechteck 1"/>
          <p:cNvSpPr/>
          <p:nvPr/>
        </p:nvSpPr>
        <p:spPr>
          <a:xfrm>
            <a:off x="254000" y="3290500"/>
            <a:ext cx="3254096" cy="338554"/>
          </a:xfrm>
          <a:prstGeom prst="rect">
            <a:avLst/>
          </a:prstGeom>
        </p:spPr>
        <p:txBody>
          <a:bodyPr wrap="none" lIns="0" tIns="0" rIns="0" bIns="0">
            <a:spAutoFit/>
          </a:bodyPr>
          <a:lstStyle/>
          <a:p>
            <a:r>
              <a:rPr lang="en-GB" sz="2200" dirty="0">
                <a:solidFill>
                  <a:srgbClr val="C00000"/>
                </a:solidFill>
              </a:rPr>
              <a:t>From </a:t>
            </a:r>
            <a:r>
              <a:rPr lang="en-GB" sz="2200" dirty="0" err="1">
                <a:solidFill>
                  <a:srgbClr val="C00000"/>
                </a:solidFill>
              </a:rPr>
              <a:t>Shohet</a:t>
            </a:r>
            <a:r>
              <a:rPr lang="en-GB" sz="2200" dirty="0">
                <a:solidFill>
                  <a:srgbClr val="C00000"/>
                </a:solidFill>
              </a:rPr>
              <a:t>, p. 256, Fig. </a:t>
            </a:r>
            <a:r>
              <a:rPr lang="en-GB" sz="2200" dirty="0" smtClean="0">
                <a:solidFill>
                  <a:srgbClr val="C00000"/>
                </a:solidFill>
              </a:rPr>
              <a:t>13</a:t>
            </a:r>
            <a:endParaRPr lang="de-AT" sz="2200" dirty="0">
              <a:solidFill>
                <a:srgbClr val="C00000"/>
              </a:solidFill>
            </a:endParaRPr>
          </a:p>
        </p:txBody>
      </p:sp>
      <p:pic>
        <p:nvPicPr>
          <p:cNvPr id="19" name="Bild 60" descr="Shohet Fig13"/>
          <p:cNvPicPr>
            <a:picLocks noChangeAspect="1"/>
          </p:cNvPicPr>
          <p:nvPr/>
        </p:nvPicPr>
        <p:blipFill>
          <a:blip r:embed="rId3">
            <a:extLst>
              <a:ext uri="{28A0092B-C50C-407E-A947-70E740481C1C}">
                <a14:useLocalDpi xmlns:a14="http://schemas.microsoft.com/office/drawing/2010/main" val="0"/>
              </a:ext>
            </a:extLst>
          </a:blip>
          <a:srcRect l="2158" r="2045"/>
          <a:stretch>
            <a:fillRect/>
          </a:stretch>
        </p:blipFill>
        <p:spPr bwMode="auto">
          <a:xfrm>
            <a:off x="3585592" y="1064676"/>
            <a:ext cx="5355023" cy="5494020"/>
          </a:xfrm>
          <a:prstGeom prst="rect">
            <a:avLst/>
          </a:prstGeom>
          <a:noFill/>
          <a:ln>
            <a:noFill/>
          </a:ln>
        </p:spPr>
      </p:pic>
    </p:spTree>
    <p:extLst>
      <p:ext uri="{BB962C8B-B14F-4D97-AF65-F5344CB8AC3E}">
        <p14:creationId xmlns:p14="http://schemas.microsoft.com/office/powerpoint/2010/main" val="24731578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splatzhalter 1"/>
          <p:cNvSpPr>
            <a:spLocks noGrp="1"/>
          </p:cNvSpPr>
          <p:nvPr>
            <p:ph type="dt" sz="half" idx="10"/>
          </p:nvPr>
        </p:nvSpPr>
        <p:spPr/>
        <p:txBody>
          <a:bodyPr/>
          <a:lstStyle/>
          <a:p>
            <a:fld id="{6364BD0F-E746-4559-B89B-6FFECDF4B174}" type="datetime1">
              <a:rPr lang="de-DE" altLang="de-DE" smtClean="0"/>
              <a:t>04.09.2018</a:t>
            </a:fld>
            <a:endParaRPr lang="de-DE" altLang="de-DE"/>
          </a:p>
        </p:txBody>
      </p:sp>
      <p:sp>
        <p:nvSpPr>
          <p:cNvPr id="7"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8" name="Foliennummernplatzhalter 3"/>
          <p:cNvSpPr>
            <a:spLocks noGrp="1"/>
          </p:cNvSpPr>
          <p:nvPr>
            <p:ph type="sldNum" sz="quarter" idx="12"/>
          </p:nvPr>
        </p:nvSpPr>
        <p:spPr/>
        <p:txBody>
          <a:bodyPr/>
          <a:lstStyle/>
          <a:p>
            <a:fld id="{AD36242C-AE7A-4347-AE3F-1BB78E7A99A7}" type="slidenum">
              <a:rPr lang="de-DE" altLang="de-DE"/>
              <a:pPr/>
              <a:t>5</a:t>
            </a:fld>
            <a:endParaRPr lang="de-DE" altLang="de-DE"/>
          </a:p>
        </p:txBody>
      </p:sp>
      <p:sp>
        <p:nvSpPr>
          <p:cNvPr id="189442"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a:solidFill>
                  <a:schemeClr val="bg1"/>
                </a:solidFill>
              </a:rPr>
              <a:t>Part 1/3</a:t>
            </a:r>
          </a:p>
        </p:txBody>
      </p:sp>
      <p:sp>
        <p:nvSpPr>
          <p:cNvPr id="189443" name="Text Box 3"/>
          <p:cNvSpPr txBox="1">
            <a:spLocks noChangeArrowheads="1"/>
          </p:cNvSpPr>
          <p:nvPr/>
        </p:nvSpPr>
        <p:spPr bwMode="auto">
          <a:xfrm>
            <a:off x="254000" y="917060"/>
            <a:ext cx="86375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b="1" dirty="0">
                <a:solidFill>
                  <a:srgbClr val="000099"/>
                </a:solidFill>
              </a:rPr>
              <a:t>Some </a:t>
            </a:r>
            <a:r>
              <a:rPr lang="en-GB" altLang="de-DE" b="1" dirty="0" smtClean="0">
                <a:solidFill>
                  <a:srgbClr val="000099"/>
                </a:solidFill>
              </a:rPr>
              <a:t>nuclear </a:t>
            </a:r>
            <a:r>
              <a:rPr lang="en-GB" altLang="de-DE" b="1" dirty="0">
                <a:solidFill>
                  <a:srgbClr val="000099"/>
                </a:solidFill>
              </a:rPr>
              <a:t>fusion cross sections:</a:t>
            </a:r>
          </a:p>
        </p:txBody>
      </p:sp>
      <p:pic>
        <p:nvPicPr>
          <p:cNvPr id="189449" name="Picture 9" descr="kettaniFig7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4000" y="1533525"/>
            <a:ext cx="5629275" cy="4854575"/>
          </a:xfrm>
          <a:prstGeom prst="rect">
            <a:avLst/>
          </a:prstGeom>
          <a:noFill/>
          <a:extLst>
            <a:ext uri="{909E8E84-426E-40DD-AFC4-6F175D3DCCD1}">
              <a14:hiddenFill xmlns:a14="http://schemas.microsoft.com/office/drawing/2010/main">
                <a:solidFill>
                  <a:srgbClr val="FFFFFF"/>
                </a:solidFill>
              </a14:hiddenFill>
            </a:ext>
          </a:extLst>
        </p:spPr>
      </p:pic>
      <p:sp>
        <p:nvSpPr>
          <p:cNvPr id="189450" name="Text Box 10"/>
          <p:cNvSpPr txBox="1">
            <a:spLocks noChangeArrowheads="1"/>
          </p:cNvSpPr>
          <p:nvPr/>
        </p:nvSpPr>
        <p:spPr bwMode="auto">
          <a:xfrm>
            <a:off x="5130800" y="3168649"/>
            <a:ext cx="3760788"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dirty="0">
                <a:solidFill>
                  <a:srgbClr val="CC0000"/>
                </a:solidFill>
              </a:rPr>
              <a:t>The D-T reaction has by far the largest cross section and the lowest </a:t>
            </a:r>
            <a:r>
              <a:rPr lang="en-GB" altLang="de-DE" dirty="0" smtClean="0">
                <a:solidFill>
                  <a:srgbClr val="CC0000"/>
                </a:solidFill>
              </a:rPr>
              <a:t>threshold energy</a:t>
            </a:r>
            <a:r>
              <a:rPr lang="en-GB" altLang="de-DE" dirty="0">
                <a:solidFill>
                  <a:srgbClr val="CC0000"/>
                </a:solidFill>
              </a:rPr>
              <a:t>.</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4D8B95AB-379C-4BBE-84FC-132810F9B880}"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50</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7/4</a:t>
            </a:r>
            <a:endParaRPr lang="en-GB" altLang="de-DE" sz="3200" b="1" dirty="0">
              <a:solidFill>
                <a:schemeClr val="bg1"/>
              </a:solidFill>
            </a:endParaRPr>
          </a:p>
        </p:txBody>
      </p:sp>
      <p:sp>
        <p:nvSpPr>
          <p:cNvPr id="205827" name="Text Box 3"/>
          <p:cNvSpPr txBox="1">
            <a:spLocks noChangeArrowheads="1"/>
          </p:cNvSpPr>
          <p:nvPr/>
        </p:nvSpPr>
        <p:spPr bwMode="auto">
          <a:xfrm>
            <a:off x="253905" y="904778"/>
            <a:ext cx="27945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b="1" dirty="0" smtClean="0">
                <a:solidFill>
                  <a:srgbClr val="000099"/>
                </a:solidFill>
              </a:rPr>
              <a:t>Early experiments: </a:t>
            </a:r>
            <a:endParaRPr lang="en-GB" altLang="de-DE"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8" name="Rectangle 14"/>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pic>
        <p:nvPicPr>
          <p:cNvPr id="18" name="Bild 74" descr="Shohet Fig2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013" y="1488503"/>
            <a:ext cx="6841164" cy="4994464"/>
          </a:xfrm>
          <a:prstGeom prst="rect">
            <a:avLst/>
          </a:prstGeom>
          <a:noFill/>
          <a:ln>
            <a:noFill/>
          </a:ln>
        </p:spPr>
      </p:pic>
      <p:sp>
        <p:nvSpPr>
          <p:cNvPr id="2" name="Rechteck 1"/>
          <p:cNvSpPr/>
          <p:nvPr/>
        </p:nvSpPr>
        <p:spPr>
          <a:xfrm>
            <a:off x="253904" y="1898650"/>
            <a:ext cx="2425795" cy="677108"/>
          </a:xfrm>
          <a:prstGeom prst="rect">
            <a:avLst/>
          </a:prstGeom>
        </p:spPr>
        <p:txBody>
          <a:bodyPr wrap="square" lIns="0" tIns="0" rIns="0" bIns="0">
            <a:spAutoFit/>
          </a:bodyPr>
          <a:lstStyle/>
          <a:p>
            <a:r>
              <a:rPr lang="en-GB" sz="2200" dirty="0">
                <a:solidFill>
                  <a:srgbClr val="C00000"/>
                </a:solidFill>
              </a:rPr>
              <a:t>From </a:t>
            </a:r>
            <a:r>
              <a:rPr lang="en-GB" sz="2200" dirty="0" err="1">
                <a:solidFill>
                  <a:srgbClr val="C00000"/>
                </a:solidFill>
              </a:rPr>
              <a:t>Shohet</a:t>
            </a:r>
            <a:r>
              <a:rPr lang="en-GB" sz="2200" dirty="0">
                <a:solidFill>
                  <a:srgbClr val="C00000"/>
                </a:solidFill>
              </a:rPr>
              <a:t>, p. 279, Fig. 29</a:t>
            </a:r>
            <a:endParaRPr lang="de-AT" sz="2200" dirty="0">
              <a:solidFill>
                <a:srgbClr val="C00000"/>
              </a:solidFill>
            </a:endParaRPr>
          </a:p>
        </p:txBody>
      </p:sp>
    </p:spTree>
    <p:extLst>
      <p:ext uri="{BB962C8B-B14F-4D97-AF65-F5344CB8AC3E}">
        <p14:creationId xmlns:p14="http://schemas.microsoft.com/office/powerpoint/2010/main" val="15998225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5A7467E7-5881-44DA-82B3-A089976BFD9D}"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51</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7/5</a:t>
            </a:r>
            <a:endParaRPr lang="en-GB" altLang="de-DE" sz="3200" b="1" dirty="0">
              <a:solidFill>
                <a:schemeClr val="bg1"/>
              </a:solidFill>
            </a:endParaRPr>
          </a:p>
        </p:txBody>
      </p:sp>
      <p:sp>
        <p:nvSpPr>
          <p:cNvPr id="205827" name="Text Box 3"/>
          <p:cNvSpPr txBox="1">
            <a:spLocks noChangeArrowheads="1"/>
          </p:cNvSpPr>
          <p:nvPr/>
        </p:nvSpPr>
        <p:spPr bwMode="auto">
          <a:xfrm>
            <a:off x="241203" y="853978"/>
            <a:ext cx="8640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b="1" dirty="0" smtClean="0">
                <a:solidFill>
                  <a:srgbClr val="000099"/>
                </a:solidFill>
              </a:rPr>
              <a:t>The largest stellarator </a:t>
            </a:r>
            <a:r>
              <a:rPr lang="en-GB" altLang="de-DE" b="1" dirty="0" smtClean="0">
                <a:solidFill>
                  <a:srgbClr val="000099"/>
                </a:solidFill>
              </a:rPr>
              <a:t>of the world, </a:t>
            </a:r>
            <a:r>
              <a:rPr lang="en-GB" altLang="de-DE" b="1" dirty="0" err="1" smtClean="0">
                <a:solidFill>
                  <a:srgbClr val="000099"/>
                </a:solidFill>
              </a:rPr>
              <a:t>Wendelstein</a:t>
            </a:r>
            <a:r>
              <a:rPr lang="en-GB" altLang="de-DE" b="1" dirty="0" smtClean="0">
                <a:solidFill>
                  <a:srgbClr val="000099"/>
                </a:solidFill>
              </a:rPr>
              <a:t> 7-X, recently </a:t>
            </a:r>
            <a:r>
              <a:rPr lang="en-GB" altLang="de-DE" b="1" dirty="0" smtClean="0">
                <a:solidFill>
                  <a:srgbClr val="000099"/>
                </a:solidFill>
              </a:rPr>
              <a:t>went into operation</a:t>
            </a:r>
            <a:endParaRPr lang="en-GB" altLang="de-DE"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8" name="Rectangle 14"/>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 name="Rechteck 1"/>
          <p:cNvSpPr/>
          <p:nvPr/>
        </p:nvSpPr>
        <p:spPr>
          <a:xfrm>
            <a:off x="254000" y="5104028"/>
            <a:ext cx="2365796" cy="1308050"/>
          </a:xfrm>
          <a:prstGeom prst="rect">
            <a:avLst/>
          </a:prstGeom>
        </p:spPr>
        <p:txBody>
          <a:bodyPr wrap="square" lIns="0" tIns="0" rIns="0" bIns="0">
            <a:spAutoFit/>
          </a:bodyPr>
          <a:lstStyle/>
          <a:p>
            <a:pPr>
              <a:spcAft>
                <a:spcPts val="600"/>
              </a:spcAft>
            </a:pPr>
            <a:r>
              <a:rPr lang="en-GB" sz="2000" dirty="0" smtClean="0">
                <a:solidFill>
                  <a:srgbClr val="C00000"/>
                </a:solidFill>
              </a:rPr>
              <a:t>From</a:t>
            </a:r>
          </a:p>
          <a:p>
            <a:pPr>
              <a:spcAft>
                <a:spcPts val="600"/>
              </a:spcAft>
            </a:pPr>
            <a:r>
              <a:rPr lang="en-GB" sz="2000" u="sng" dirty="0" smtClean="0">
                <a:solidFill>
                  <a:schemeClr val="accent2"/>
                </a:solidFill>
              </a:rPr>
              <a:t>http</a:t>
            </a:r>
            <a:r>
              <a:rPr lang="en-GB" sz="2000" u="sng" dirty="0">
                <a:solidFill>
                  <a:schemeClr val="accent2"/>
                </a:solidFill>
              </a:rPr>
              <a:t>://</a:t>
            </a:r>
            <a:r>
              <a:rPr lang="en-GB" sz="2000" u="sng" dirty="0" smtClean="0">
                <a:solidFill>
                  <a:schemeClr val="accent2"/>
                </a:solidFill>
              </a:rPr>
              <a:t>www.bigel-labs.de/8.Jufo2008/2.Theorie.htm</a:t>
            </a:r>
            <a:endParaRPr lang="de-AT" sz="2000" dirty="0">
              <a:solidFill>
                <a:schemeClr val="accent2"/>
              </a:solidFill>
            </a:endParaRPr>
          </a:p>
        </p:txBody>
      </p:sp>
      <p:pic>
        <p:nvPicPr>
          <p:cNvPr id="19" name="Bild 77" descr="Wendelstein 7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40000" y="1891327"/>
            <a:ext cx="6385545" cy="4518733"/>
          </a:xfrm>
          <a:prstGeom prst="rect">
            <a:avLst/>
          </a:prstGeom>
          <a:noFill/>
          <a:ln>
            <a:noFill/>
          </a:ln>
        </p:spPr>
      </p:pic>
      <p:sp>
        <p:nvSpPr>
          <p:cNvPr id="4" name="Textfeld 3"/>
          <p:cNvSpPr txBox="1"/>
          <p:nvPr/>
        </p:nvSpPr>
        <p:spPr bwMode="auto">
          <a:xfrm>
            <a:off x="248492" y="1714500"/>
            <a:ext cx="4742608" cy="1015663"/>
          </a:xfrm>
          <a:prstGeom prst="rect">
            <a:avLst/>
          </a:prstGeom>
          <a:noFill/>
          <a:ln w="9525">
            <a:noFill/>
            <a:miter lim="800000"/>
            <a:headEnd/>
            <a:tailEnd/>
          </a:ln>
          <a:effectLst/>
          <a:extLst/>
        </p:spPr>
        <p:txBody>
          <a:bodyPr wrap="square" lIns="0" tIns="0" rIns="0" bIns="0" rtlCol="0">
            <a:spAutoFit/>
          </a:bodyPr>
          <a:lstStyle/>
          <a:p>
            <a:r>
              <a:rPr lang="en-GB" sz="2200" dirty="0" smtClean="0">
                <a:solidFill>
                  <a:srgbClr val="C00000"/>
                </a:solidFill>
              </a:rPr>
              <a:t>Max-Planck-Institute for Plasma Physics, Greifswald, Mecklenburg-</a:t>
            </a:r>
            <a:br>
              <a:rPr lang="en-GB" sz="2200" dirty="0" smtClean="0">
                <a:solidFill>
                  <a:srgbClr val="C00000"/>
                </a:solidFill>
              </a:rPr>
            </a:br>
            <a:r>
              <a:rPr lang="en-GB" sz="2200" dirty="0" err="1" smtClean="0">
                <a:solidFill>
                  <a:srgbClr val="C00000"/>
                </a:solidFill>
              </a:rPr>
              <a:t>Vorpommern</a:t>
            </a:r>
            <a:r>
              <a:rPr lang="en-GB" sz="2200" dirty="0" smtClean="0">
                <a:solidFill>
                  <a:srgbClr val="C00000"/>
                </a:solidFill>
              </a:rPr>
              <a:t>, Germany </a:t>
            </a:r>
            <a:endParaRPr lang="en-GB" sz="2200" dirty="0">
              <a:solidFill>
                <a:srgbClr val="C00000"/>
              </a:solidFill>
            </a:endParaRPr>
          </a:p>
        </p:txBody>
      </p:sp>
    </p:spTree>
    <p:extLst>
      <p:ext uri="{BB962C8B-B14F-4D97-AF65-F5344CB8AC3E}">
        <p14:creationId xmlns:p14="http://schemas.microsoft.com/office/powerpoint/2010/main" val="64190412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A8A72D49-3DE3-49EC-8F9E-4FE5548D6EB4}"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52</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a:solidFill>
                  <a:schemeClr val="bg1"/>
                </a:solidFill>
              </a:rPr>
              <a:t>Part </a:t>
            </a:r>
            <a:r>
              <a:rPr lang="en-GB" altLang="de-DE" sz="3200" b="1" smtClean="0">
                <a:solidFill>
                  <a:schemeClr val="bg1"/>
                </a:solidFill>
              </a:rPr>
              <a:t>7/6</a:t>
            </a:r>
            <a:endParaRPr lang="en-GB" altLang="de-DE" sz="3200" b="1" dirty="0">
              <a:solidFill>
                <a:schemeClr val="bg1"/>
              </a:solidFill>
            </a:endParaRPr>
          </a:p>
        </p:txBody>
      </p:sp>
      <p:sp>
        <p:nvSpPr>
          <p:cNvPr id="205827" name="Text Box 3"/>
          <p:cNvSpPr txBox="1">
            <a:spLocks noChangeArrowheads="1"/>
          </p:cNvSpPr>
          <p:nvPr/>
        </p:nvSpPr>
        <p:spPr bwMode="auto">
          <a:xfrm>
            <a:off x="253903" y="853978"/>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b="1" dirty="0" err="1">
                <a:solidFill>
                  <a:srgbClr val="000099"/>
                </a:solidFill>
              </a:rPr>
              <a:t>Wendelstein</a:t>
            </a:r>
            <a:r>
              <a:rPr lang="en-GB" altLang="de-DE" b="1" dirty="0">
                <a:solidFill>
                  <a:srgbClr val="000099"/>
                </a:solidFill>
              </a:rPr>
              <a:t> </a:t>
            </a:r>
            <a:r>
              <a:rPr lang="en-GB" altLang="de-DE" b="1" dirty="0" smtClean="0">
                <a:solidFill>
                  <a:srgbClr val="000099"/>
                </a:solidFill>
              </a:rPr>
              <a:t>7-X </a:t>
            </a:r>
            <a:r>
              <a:rPr lang="en-GB" altLang="de-DE" b="1" dirty="0">
                <a:solidFill>
                  <a:srgbClr val="000099"/>
                </a:solidFill>
              </a:rPr>
              <a:t>recently </a:t>
            </a:r>
            <a:r>
              <a:rPr lang="en-GB" altLang="de-DE" b="1" dirty="0" smtClean="0">
                <a:solidFill>
                  <a:srgbClr val="000099"/>
                </a:solidFill>
              </a:rPr>
              <a:t>went into operation</a:t>
            </a:r>
            <a:endParaRPr lang="en-GB" altLang="de-DE"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8" name="Rectangle 14"/>
          <p:cNvSpPr>
            <a:spLocks noChangeArrowheads="1"/>
          </p:cNvSpPr>
          <p:nvPr/>
        </p:nvSpPr>
        <p:spPr bwMode="auto">
          <a:xfrm>
            <a:off x="4622800" y="1638300"/>
            <a:ext cx="495300" cy="622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AT"/>
          </a:p>
        </p:txBody>
      </p:sp>
      <p:sp>
        <p:nvSpPr>
          <p:cNvPr id="2" name="Rechteck 1"/>
          <p:cNvSpPr/>
          <p:nvPr/>
        </p:nvSpPr>
        <p:spPr>
          <a:xfrm>
            <a:off x="254000" y="1378098"/>
            <a:ext cx="2459712" cy="1615827"/>
          </a:xfrm>
          <a:prstGeom prst="rect">
            <a:avLst/>
          </a:prstGeom>
        </p:spPr>
        <p:txBody>
          <a:bodyPr wrap="square" lIns="0" tIns="0" rIns="0" bIns="0">
            <a:spAutoFit/>
          </a:bodyPr>
          <a:lstStyle/>
          <a:p>
            <a:pPr>
              <a:spcAft>
                <a:spcPts val="600"/>
              </a:spcAft>
            </a:pPr>
            <a:r>
              <a:rPr lang="en-GB" sz="2000" dirty="0" smtClean="0">
                <a:solidFill>
                  <a:srgbClr val="C00000"/>
                </a:solidFill>
              </a:rPr>
              <a:t>From</a:t>
            </a:r>
          </a:p>
          <a:p>
            <a:pPr>
              <a:spcAft>
                <a:spcPts val="600"/>
              </a:spcAft>
            </a:pPr>
            <a:r>
              <a:rPr lang="en-GB" sz="2000" u="sng" dirty="0">
                <a:solidFill>
                  <a:schemeClr val="accent2"/>
                </a:solidFill>
              </a:rPr>
              <a:t>https://upload.wikimedia.org/wikipedia/commons/8/8f/Wendelstein7-X_Torushall-2011.jpg</a:t>
            </a:r>
            <a:endParaRPr lang="de-AT" sz="2000" dirty="0">
              <a:solidFill>
                <a:schemeClr val="accent2"/>
              </a:solidFill>
            </a:endParaRPr>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8853" y="1449818"/>
            <a:ext cx="5916771" cy="4986183"/>
          </a:xfrm>
          <a:prstGeom prst="rect">
            <a:avLst/>
          </a:prstGeom>
        </p:spPr>
      </p:pic>
      <p:pic>
        <p:nvPicPr>
          <p:cNvPr id="8" name="Grafik 7"/>
          <p:cNvPicPr>
            <a:picLocks noChangeAspect="1"/>
          </p:cNvPicPr>
          <p:nvPr/>
        </p:nvPicPr>
        <p:blipFill rotWithShape="1">
          <a:blip r:embed="rId4" cstate="print">
            <a:extLst>
              <a:ext uri="{28A0092B-C50C-407E-A947-70E740481C1C}">
                <a14:useLocalDpi xmlns:a14="http://schemas.microsoft.com/office/drawing/2010/main" val="0"/>
              </a:ext>
            </a:extLst>
          </a:blip>
          <a:srcRect l="15196" t="5749" r="32549"/>
          <a:stretch/>
        </p:blipFill>
        <p:spPr>
          <a:xfrm>
            <a:off x="254000" y="3209828"/>
            <a:ext cx="2459712" cy="2495549"/>
          </a:xfrm>
          <a:prstGeom prst="rect">
            <a:avLst/>
          </a:prstGeom>
        </p:spPr>
      </p:pic>
      <p:sp>
        <p:nvSpPr>
          <p:cNvPr id="9" name="Textfeld 8"/>
          <p:cNvSpPr txBox="1"/>
          <p:nvPr/>
        </p:nvSpPr>
        <p:spPr bwMode="auto">
          <a:xfrm>
            <a:off x="254001" y="5745792"/>
            <a:ext cx="2459712"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a:spcBef>
                <a:spcPts val="0"/>
              </a:spcBef>
              <a:spcAft>
                <a:spcPts val="600"/>
              </a:spcAft>
            </a:pPr>
            <a:r>
              <a:rPr lang="de-AT" sz="1400" dirty="0" smtClean="0">
                <a:solidFill>
                  <a:srgbClr val="CC0000"/>
                </a:solidFill>
              </a:rPr>
              <a:t>Die deutsche Bundeskanzlerin Angelika Merkel bei der Zündung des ersten D-Plasmas im </a:t>
            </a:r>
            <a:r>
              <a:rPr lang="de-AT" sz="1400" dirty="0" smtClean="0">
                <a:solidFill>
                  <a:srgbClr val="CC0000"/>
                </a:solidFill>
              </a:rPr>
              <a:t>Wendel-stein </a:t>
            </a:r>
            <a:r>
              <a:rPr lang="de-AT" sz="1400" dirty="0" smtClean="0">
                <a:solidFill>
                  <a:srgbClr val="CC0000"/>
                </a:solidFill>
              </a:rPr>
              <a:t>7-X am 03.02.2016</a:t>
            </a:r>
          </a:p>
        </p:txBody>
      </p:sp>
    </p:spTree>
    <p:extLst>
      <p:ext uri="{BB962C8B-B14F-4D97-AF65-F5344CB8AC3E}">
        <p14:creationId xmlns:p14="http://schemas.microsoft.com/office/powerpoint/2010/main" val="99391839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4CAB0974-76EB-481D-AD60-6A22269BF64F}"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53</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8/1</a:t>
            </a:r>
            <a:endParaRPr lang="en-GB" altLang="de-DE" sz="3200" b="1" dirty="0">
              <a:solidFill>
                <a:schemeClr val="bg1"/>
              </a:solidFill>
            </a:endParaRPr>
          </a:p>
        </p:txBody>
      </p:sp>
      <p:sp>
        <p:nvSpPr>
          <p:cNvPr id="205827" name="Text Box 3"/>
          <p:cNvSpPr txBox="1">
            <a:spLocks noChangeArrowheads="1"/>
          </p:cNvSpPr>
          <p:nvPr/>
        </p:nvSpPr>
        <p:spPr bwMode="auto">
          <a:xfrm>
            <a:off x="250100" y="867124"/>
            <a:ext cx="8641488"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600"/>
              </a:spcAft>
            </a:pPr>
            <a:r>
              <a:rPr lang="en-GB" altLang="de-DE" sz="3200" b="1" dirty="0" smtClean="0">
                <a:solidFill>
                  <a:srgbClr val="000099"/>
                </a:solidFill>
              </a:rPr>
              <a:t>Nonmagnetic fusion</a:t>
            </a:r>
          </a:p>
          <a:p>
            <a:pPr>
              <a:spcBef>
                <a:spcPts val="0"/>
              </a:spcBef>
              <a:spcAft>
                <a:spcPts val="600"/>
              </a:spcAft>
            </a:pPr>
            <a:r>
              <a:rPr lang="en-GB" altLang="de-DE" b="1" dirty="0" smtClean="0">
                <a:solidFill>
                  <a:srgbClr val="000099"/>
                </a:solidFill>
              </a:rPr>
              <a:t>1) Laser fusion or inertial confinement fusion</a:t>
            </a:r>
            <a:endParaRPr lang="en-GB" altLang="de-DE"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7" name="Rectangle 1"/>
          <p:cNvSpPr>
            <a:spLocks noChangeArrowheads="1"/>
          </p:cNvSpPr>
          <p:nvPr/>
        </p:nvSpPr>
        <p:spPr bwMode="auto">
          <a:xfrm>
            <a:off x="249359" y="2244073"/>
            <a:ext cx="8640000" cy="3847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ts val="600"/>
              </a:spcAft>
              <a:buClrTx/>
              <a:buSzTx/>
              <a:buFont typeface="Arial" panose="020B0604020202020204" pitchFamily="34" charset="0"/>
              <a:buChar char="•"/>
              <a:tabLst/>
            </a:pPr>
            <a:r>
              <a:rPr kumimoji="0" lang="en-GB" altLang="zh-CN" b="1" i="0" u="none" strike="noStrike" cap="none" normalizeH="0" baseline="0" dirty="0" smtClean="0">
                <a:ln>
                  <a:noFill/>
                </a:ln>
                <a:solidFill>
                  <a:srgbClr val="CC0000"/>
                </a:solidFill>
                <a:effectLst/>
                <a:latin typeface="+mn-lt"/>
                <a:ea typeface="Times New Roman" pitchFamily="18" charset="0"/>
                <a:cs typeface="Arial" pitchFamily="34" charset="0"/>
              </a:rPr>
              <a:t>A tiny sphere of frozen deuterium and tritium,</a:t>
            </a:r>
            <a:r>
              <a:rPr kumimoji="0" lang="en-GB" altLang="zh-CN" b="1" i="0" u="none" strike="noStrike" cap="none" normalizeH="0" dirty="0" smtClean="0">
                <a:ln>
                  <a:noFill/>
                </a:ln>
                <a:solidFill>
                  <a:srgbClr val="CC0000"/>
                </a:solidFill>
                <a:effectLst/>
                <a:latin typeface="+mn-lt"/>
                <a:ea typeface="Times New Roman" pitchFamily="18" charset="0"/>
                <a:cs typeface="Arial" pitchFamily="34" charset="0"/>
              </a:rPr>
              <a:t> a so-</a:t>
            </a:r>
            <a:r>
              <a:rPr kumimoji="0" lang="en-GB" altLang="zh-CN" b="1" i="0" u="none" strike="noStrike" cap="none" normalizeH="0" baseline="0" dirty="0" smtClean="0">
                <a:ln>
                  <a:noFill/>
                </a:ln>
                <a:solidFill>
                  <a:srgbClr val="CC0000"/>
                </a:solidFill>
                <a:effectLst/>
                <a:latin typeface="+mn-lt"/>
                <a:ea typeface="Times New Roman" pitchFamily="18" charset="0"/>
                <a:cs typeface="Arial" pitchFamily="34" charset="0"/>
              </a:rPr>
              <a:t>called</a:t>
            </a:r>
            <a:r>
              <a:rPr kumimoji="0" lang="en-GB" altLang="zh-CN" b="1" i="0" u="none" strike="noStrike" cap="none" normalizeH="0" dirty="0" smtClean="0">
                <a:ln>
                  <a:noFill/>
                </a:ln>
                <a:solidFill>
                  <a:srgbClr val="CC0000"/>
                </a:solidFill>
                <a:effectLst/>
                <a:latin typeface="+mn-lt"/>
                <a:ea typeface="Times New Roman" pitchFamily="18" charset="0"/>
                <a:cs typeface="Arial" pitchFamily="34" charset="0"/>
              </a:rPr>
              <a:t> pellet,</a:t>
            </a:r>
            <a:r>
              <a:rPr kumimoji="0" lang="en-GB" altLang="zh-CN" b="1" i="0" u="none" strike="noStrike" cap="none" normalizeH="0" baseline="0" dirty="0" smtClean="0">
                <a:ln>
                  <a:noFill/>
                </a:ln>
                <a:solidFill>
                  <a:srgbClr val="CC0000"/>
                </a:solidFill>
                <a:effectLst/>
                <a:latin typeface="+mn-lt"/>
                <a:ea typeface="Times New Roman" pitchFamily="18" charset="0"/>
                <a:cs typeface="Arial" pitchFamily="34" charset="0"/>
              </a:rPr>
              <a:t> is shot into the evacuated reaction chamber. In the centre of the chamber, the pellet is irradiated from as many as possible sides by extremely strong focused laser beams. </a:t>
            </a:r>
          </a:p>
          <a:p>
            <a:pPr marL="342900" marR="0" lvl="0" indent="-342900" algn="l" defTabSz="914400" rtl="0" eaLnBrk="1" fontAlgn="base" latinLnBrk="0" hangingPunct="1">
              <a:lnSpc>
                <a:spcPct val="100000"/>
              </a:lnSpc>
              <a:spcBef>
                <a:spcPct val="0"/>
              </a:spcBef>
              <a:spcAft>
                <a:spcPts val="600"/>
              </a:spcAft>
              <a:buClrTx/>
              <a:buSzTx/>
              <a:buFont typeface="Arial" panose="020B0604020202020204" pitchFamily="34" charset="0"/>
              <a:buChar char="•"/>
              <a:tabLst/>
            </a:pPr>
            <a:r>
              <a:rPr kumimoji="0" lang="en-GB" altLang="zh-CN" b="1" i="0" u="none" strike="noStrike" cap="none" normalizeH="0" baseline="0" dirty="0" smtClean="0">
                <a:ln>
                  <a:noFill/>
                </a:ln>
                <a:solidFill>
                  <a:srgbClr val="CC0000"/>
                </a:solidFill>
                <a:effectLst/>
                <a:latin typeface="+mn-lt"/>
                <a:ea typeface="Times New Roman" pitchFamily="18" charset="0"/>
                <a:cs typeface="Arial" pitchFamily="34" charset="0"/>
              </a:rPr>
              <a:t>What then happens comes close to a miniaturized </a:t>
            </a:r>
            <a:r>
              <a:rPr kumimoji="0" lang="en-GB" altLang="zh-CN" b="1" i="0" u="none" strike="noStrike" cap="none" normalizeH="0" baseline="0" dirty="0" err="1" smtClean="0">
                <a:ln>
                  <a:noFill/>
                </a:ln>
                <a:solidFill>
                  <a:srgbClr val="CC0000"/>
                </a:solidFill>
                <a:effectLst/>
                <a:latin typeface="+mn-lt"/>
                <a:ea typeface="Times New Roman" pitchFamily="18" charset="0"/>
                <a:cs typeface="Arial" pitchFamily="34" charset="0"/>
              </a:rPr>
              <a:t>thermonucl</a:t>
            </a:r>
            <a:r>
              <a:rPr kumimoji="0" lang="en-GB" altLang="zh-CN" b="1" i="0" u="none" strike="noStrike" cap="none" normalizeH="0" baseline="0" dirty="0" smtClean="0">
                <a:ln>
                  <a:noFill/>
                </a:ln>
                <a:solidFill>
                  <a:srgbClr val="CC0000"/>
                </a:solidFill>
                <a:effectLst/>
                <a:latin typeface="+mn-lt"/>
                <a:ea typeface="Times New Roman" pitchFamily="18" charset="0"/>
                <a:cs typeface="Arial" pitchFamily="34" charset="0"/>
              </a:rPr>
              <a:t>-ear bomb so that many laser fusion experiments have a military background or goal.</a:t>
            </a:r>
          </a:p>
          <a:p>
            <a:pPr marL="342900" marR="0" lvl="0" indent="-342900" algn="l" defTabSz="914400" rtl="0" eaLnBrk="1" fontAlgn="base" latinLnBrk="0" hangingPunct="1">
              <a:lnSpc>
                <a:spcPct val="100000"/>
              </a:lnSpc>
              <a:spcBef>
                <a:spcPct val="0"/>
              </a:spcBef>
              <a:spcAft>
                <a:spcPts val="600"/>
              </a:spcAft>
              <a:buClrTx/>
              <a:buSzTx/>
              <a:buFont typeface="Arial" panose="020B0604020202020204" pitchFamily="34" charset="0"/>
              <a:buChar char="•"/>
              <a:tabLst/>
            </a:pPr>
            <a:r>
              <a:rPr kumimoji="0" lang="en-GB" altLang="zh-CN" b="1" i="0" u="none" strike="noStrike" cap="none" normalizeH="0" baseline="0" dirty="0" smtClean="0">
                <a:ln>
                  <a:noFill/>
                </a:ln>
                <a:solidFill>
                  <a:srgbClr val="CC0000"/>
                </a:solidFill>
                <a:effectLst/>
                <a:latin typeface="+mn-lt"/>
                <a:ea typeface="Times New Roman" pitchFamily="18" charset="0"/>
                <a:cs typeface="Arial" pitchFamily="34" charset="0"/>
              </a:rPr>
              <a:t>In the USA lots of money for these experiments comes from the army or the department of defence, and only a small part of the scientific results may be published. The rest is classified. </a:t>
            </a:r>
            <a:endParaRPr kumimoji="0" lang="en-GB" altLang="zh-CN" b="1" i="0" u="none" strike="noStrike" cap="none" normalizeH="0" baseline="0" dirty="0" smtClean="0">
              <a:ln>
                <a:noFill/>
              </a:ln>
              <a:solidFill>
                <a:srgbClr val="CC0000"/>
              </a:solidFill>
              <a:effectLst/>
              <a:latin typeface="+mn-lt"/>
              <a:cs typeface="Arial" pitchFamily="34" charset="0"/>
            </a:endParaRPr>
          </a:p>
        </p:txBody>
      </p:sp>
    </p:spTree>
    <p:extLst>
      <p:ext uri="{BB962C8B-B14F-4D97-AF65-F5344CB8AC3E}">
        <p14:creationId xmlns:p14="http://schemas.microsoft.com/office/powerpoint/2010/main" val="356412591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AAA8E8DC-8D8A-4A14-A233-69513B462B1A}"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54</a:t>
            </a:fld>
            <a:endParaRPr lang="de-DE" altLang="de-DE"/>
          </a:p>
        </p:txBody>
      </p:sp>
      <p:sp>
        <p:nvSpPr>
          <p:cNvPr id="205826" name="Text Box 2"/>
          <p:cNvSpPr txBox="1">
            <a:spLocks noChangeArrowheads="1"/>
          </p:cNvSpPr>
          <p:nvPr/>
        </p:nvSpPr>
        <p:spPr bwMode="auto">
          <a:xfrm>
            <a:off x="254000" y="192756"/>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8/2</a:t>
            </a:r>
            <a:endParaRPr lang="en-GB" altLang="de-DE" sz="3200" b="1" dirty="0">
              <a:solidFill>
                <a:schemeClr val="bg1"/>
              </a:solidFill>
            </a:endParaRPr>
          </a:p>
        </p:txBody>
      </p:sp>
      <p:sp>
        <p:nvSpPr>
          <p:cNvPr id="205827" name="Text Box 3"/>
          <p:cNvSpPr txBox="1">
            <a:spLocks noChangeArrowheads="1"/>
          </p:cNvSpPr>
          <p:nvPr/>
        </p:nvSpPr>
        <p:spPr bwMode="auto">
          <a:xfrm>
            <a:off x="250100" y="870055"/>
            <a:ext cx="8641488" cy="71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300"/>
              </a:spcAft>
            </a:pPr>
            <a:r>
              <a:rPr lang="en-GB" altLang="de-DE" sz="2600" b="1" dirty="0" smtClean="0">
                <a:solidFill>
                  <a:srgbClr val="000099"/>
                </a:solidFill>
              </a:rPr>
              <a:t>Nonmagnetic fusion</a:t>
            </a:r>
          </a:p>
          <a:p>
            <a:pPr>
              <a:spcBef>
                <a:spcPts val="0"/>
              </a:spcBef>
              <a:spcAft>
                <a:spcPts val="300"/>
              </a:spcAft>
            </a:pPr>
            <a:r>
              <a:rPr lang="en-GB" altLang="de-DE" sz="1800" b="1" dirty="0" smtClean="0">
                <a:solidFill>
                  <a:srgbClr val="000099"/>
                </a:solidFill>
              </a:rPr>
              <a:t>1) Laser fusion or inertial confinement fusion</a:t>
            </a:r>
            <a:endParaRPr lang="en-GB" altLang="de-DE" sz="1800"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2" name="Rechteck 1"/>
          <p:cNvSpPr/>
          <p:nvPr/>
        </p:nvSpPr>
        <p:spPr>
          <a:xfrm>
            <a:off x="254000" y="1723305"/>
            <a:ext cx="8640000" cy="4585871"/>
          </a:xfrm>
          <a:prstGeom prst="rect">
            <a:avLst/>
          </a:prstGeom>
        </p:spPr>
        <p:txBody>
          <a:bodyPr lIns="0" tIns="0" rIns="0" bIns="0">
            <a:spAutoFit/>
          </a:bodyPr>
          <a:lstStyle/>
          <a:p>
            <a:pPr marL="342900" indent="-342900">
              <a:spcAft>
                <a:spcPts val="300"/>
              </a:spcAft>
              <a:buFont typeface="Arial" panose="020B0604020202020204" pitchFamily="34" charset="0"/>
              <a:buChar char="•"/>
            </a:pPr>
            <a:r>
              <a:rPr lang="en-GB" b="1" dirty="0" smtClean="0">
                <a:solidFill>
                  <a:srgbClr val="CC0000"/>
                </a:solidFill>
              </a:rPr>
              <a:t>Under laser </a:t>
            </a:r>
            <a:r>
              <a:rPr lang="en-GB" b="1" dirty="0">
                <a:solidFill>
                  <a:srgbClr val="CC0000"/>
                </a:solidFill>
              </a:rPr>
              <a:t>irradiation the </a:t>
            </a:r>
            <a:r>
              <a:rPr lang="en-GB" b="1" dirty="0" smtClean="0">
                <a:solidFill>
                  <a:srgbClr val="CC0000"/>
                </a:solidFill>
              </a:rPr>
              <a:t>pellet is adiabatically compressed to much more than the solid state density and extremely heated, becoming a plasma and reaching fusion conditions.</a:t>
            </a:r>
          </a:p>
          <a:p>
            <a:pPr marL="342900" indent="-342900">
              <a:spcAft>
                <a:spcPts val="300"/>
              </a:spcAft>
              <a:buFont typeface="Arial" panose="020B0604020202020204" pitchFamily="34" charset="0"/>
              <a:buChar char="•"/>
            </a:pPr>
            <a:r>
              <a:rPr lang="en-GB" b="1" dirty="0" smtClean="0">
                <a:solidFill>
                  <a:srgbClr val="CC0000"/>
                </a:solidFill>
              </a:rPr>
              <a:t>Then the plasma starts expanding rapidly</a:t>
            </a:r>
            <a:r>
              <a:rPr lang="en-GB" b="1" dirty="0">
                <a:solidFill>
                  <a:srgbClr val="CC0000"/>
                </a:solidFill>
              </a:rPr>
              <a:t>, </a:t>
            </a:r>
            <a:r>
              <a:rPr lang="en-GB" b="1" dirty="0" smtClean="0">
                <a:solidFill>
                  <a:srgbClr val="CC0000"/>
                </a:solidFill>
              </a:rPr>
              <a:t>because </a:t>
            </a:r>
            <a:r>
              <a:rPr lang="en-GB" b="1" dirty="0">
                <a:solidFill>
                  <a:srgbClr val="CC0000"/>
                </a:solidFill>
              </a:rPr>
              <a:t>of </a:t>
            </a:r>
            <a:r>
              <a:rPr lang="en-GB" b="1" dirty="0" smtClean="0">
                <a:solidFill>
                  <a:srgbClr val="CC0000"/>
                </a:solidFill>
              </a:rPr>
              <a:t>thermal </a:t>
            </a:r>
            <a:r>
              <a:rPr lang="en-GB" b="1" dirty="0">
                <a:solidFill>
                  <a:srgbClr val="CC0000"/>
                </a:solidFill>
              </a:rPr>
              <a:t>expansion </a:t>
            </a:r>
            <a:r>
              <a:rPr lang="en-GB" b="1" dirty="0" smtClean="0">
                <a:solidFill>
                  <a:srgbClr val="CC0000"/>
                </a:solidFill>
              </a:rPr>
              <a:t>and the nuclear </a:t>
            </a:r>
            <a:r>
              <a:rPr lang="en-GB" b="1" dirty="0">
                <a:solidFill>
                  <a:srgbClr val="CC0000"/>
                </a:solidFill>
              </a:rPr>
              <a:t>fusion reactions. </a:t>
            </a:r>
            <a:endParaRPr lang="en-GB" b="1" dirty="0" smtClean="0">
              <a:solidFill>
                <a:srgbClr val="CC0000"/>
              </a:solidFill>
            </a:endParaRPr>
          </a:p>
          <a:p>
            <a:pPr marL="342900" indent="-342900">
              <a:spcAft>
                <a:spcPts val="300"/>
              </a:spcAft>
              <a:buFont typeface="Arial" panose="020B0604020202020204" pitchFamily="34" charset="0"/>
              <a:buChar char="•"/>
            </a:pPr>
            <a:r>
              <a:rPr lang="en-GB" b="1" dirty="0" smtClean="0">
                <a:solidFill>
                  <a:srgbClr val="CC0000"/>
                </a:solidFill>
              </a:rPr>
              <a:t>Because </a:t>
            </a:r>
            <a:r>
              <a:rPr lang="en-GB" b="1" dirty="0">
                <a:solidFill>
                  <a:srgbClr val="CC0000"/>
                </a:solidFill>
              </a:rPr>
              <a:t>of its inertia the expansion still occurs in a </a:t>
            </a:r>
            <a:r>
              <a:rPr lang="en-GB" b="1" i="1" dirty="0">
                <a:solidFill>
                  <a:srgbClr val="CC0000"/>
                </a:solidFill>
              </a:rPr>
              <a:t>finite</a:t>
            </a:r>
            <a:r>
              <a:rPr lang="en-GB" b="1" dirty="0">
                <a:solidFill>
                  <a:srgbClr val="CC0000"/>
                </a:solidFill>
              </a:rPr>
              <a:t> </a:t>
            </a:r>
            <a:r>
              <a:rPr lang="en-GB" b="1" dirty="0" smtClean="0">
                <a:solidFill>
                  <a:srgbClr val="CC0000"/>
                </a:solidFill>
              </a:rPr>
              <a:t>time </a:t>
            </a:r>
            <a:r>
              <a:rPr lang="en-GB" b="1" dirty="0">
                <a:solidFill>
                  <a:srgbClr val="CC0000"/>
                </a:solidFill>
                <a:sym typeface="Symbol"/>
              </a:rPr>
              <a:t></a:t>
            </a:r>
            <a:r>
              <a:rPr lang="en-GB" b="1" dirty="0" smtClean="0">
                <a:solidFill>
                  <a:srgbClr val="CC0000"/>
                </a:solidFill>
              </a:rPr>
              <a:t>, </a:t>
            </a:r>
            <a:r>
              <a:rPr lang="en-GB" b="1" dirty="0">
                <a:solidFill>
                  <a:srgbClr val="CC0000"/>
                </a:solidFill>
              </a:rPr>
              <a:t>whilst the density of the plasma decreases rapidly. </a:t>
            </a:r>
            <a:endParaRPr lang="en-GB" b="1" dirty="0" smtClean="0">
              <a:solidFill>
                <a:srgbClr val="CC0000"/>
              </a:solidFill>
            </a:endParaRPr>
          </a:p>
          <a:p>
            <a:pPr marL="342900" indent="-342900">
              <a:spcAft>
                <a:spcPts val="300"/>
              </a:spcAft>
              <a:buFont typeface="Arial" panose="020B0604020202020204" pitchFamily="34" charset="0"/>
              <a:buChar char="•"/>
            </a:pPr>
            <a:r>
              <a:rPr lang="en-GB" b="1" dirty="0" smtClean="0">
                <a:solidFill>
                  <a:srgbClr val="CC0000"/>
                </a:solidFill>
              </a:rPr>
              <a:t>Thus plasma </a:t>
            </a:r>
            <a:r>
              <a:rPr lang="en-GB" b="1" dirty="0" smtClean="0">
                <a:solidFill>
                  <a:srgbClr val="CC0000"/>
                </a:solidFill>
              </a:rPr>
              <a:t>remains </a:t>
            </a:r>
            <a:r>
              <a:rPr lang="en-GB" b="1" dirty="0">
                <a:solidFill>
                  <a:srgbClr val="CC0000"/>
                </a:solidFill>
              </a:rPr>
              <a:t>"confined" </a:t>
            </a:r>
            <a:r>
              <a:rPr lang="en-GB" b="1" dirty="0" smtClean="0">
                <a:solidFill>
                  <a:srgbClr val="CC0000"/>
                </a:solidFill>
              </a:rPr>
              <a:t>in </a:t>
            </a:r>
            <a:r>
              <a:rPr lang="en-GB" b="1" dirty="0">
                <a:solidFill>
                  <a:srgbClr val="CC0000"/>
                </a:solidFill>
              </a:rPr>
              <a:t>an extremely small volume </a:t>
            </a:r>
            <a:r>
              <a:rPr lang="en-GB" b="1" dirty="0" smtClean="0">
                <a:solidFill>
                  <a:srgbClr val="CC0000"/>
                </a:solidFill>
              </a:rPr>
              <a:t>during the </a:t>
            </a:r>
            <a:r>
              <a:rPr lang="en-GB" b="1" dirty="0">
                <a:solidFill>
                  <a:srgbClr val="CC0000"/>
                </a:solidFill>
              </a:rPr>
              <a:t>confinement </a:t>
            </a:r>
            <a:r>
              <a:rPr lang="en-GB" b="1" dirty="0" smtClean="0">
                <a:solidFill>
                  <a:srgbClr val="CC0000"/>
                </a:solidFill>
              </a:rPr>
              <a:t>time </a:t>
            </a:r>
            <a:r>
              <a:rPr lang="en-GB" b="1" dirty="0" smtClean="0">
                <a:solidFill>
                  <a:srgbClr val="CC0000"/>
                </a:solidFill>
                <a:sym typeface="Symbol"/>
              </a:rPr>
              <a:t></a:t>
            </a:r>
            <a:r>
              <a:rPr lang="en-GB" b="1" dirty="0" smtClean="0">
                <a:solidFill>
                  <a:srgbClr val="CC0000"/>
                </a:solidFill>
              </a:rPr>
              <a:t>. </a:t>
            </a:r>
          </a:p>
          <a:p>
            <a:pPr marL="342900" indent="-342900">
              <a:spcAft>
                <a:spcPts val="300"/>
              </a:spcAft>
              <a:buFont typeface="Arial" panose="020B0604020202020204" pitchFamily="34" charset="0"/>
              <a:buChar char="•"/>
            </a:pPr>
            <a:r>
              <a:rPr lang="en-GB" b="1" dirty="0" smtClean="0">
                <a:solidFill>
                  <a:srgbClr val="CC0000"/>
                </a:solidFill>
              </a:rPr>
              <a:t>During </a:t>
            </a:r>
            <a:r>
              <a:rPr lang="en-GB" b="1" dirty="0">
                <a:solidFill>
                  <a:srgbClr val="CC0000"/>
                </a:solidFill>
                <a:sym typeface="Symbol"/>
              </a:rPr>
              <a:t></a:t>
            </a:r>
            <a:r>
              <a:rPr lang="en-GB" b="1" dirty="0">
                <a:solidFill>
                  <a:srgbClr val="CC0000"/>
                </a:solidFill>
              </a:rPr>
              <a:t> so many fusion reactions should take place that the gained fusion energy exceeds the heating energy, </a:t>
            </a:r>
            <a:r>
              <a:rPr lang="en-GB" b="1" dirty="0" smtClean="0">
                <a:solidFill>
                  <a:srgbClr val="CC0000"/>
                </a:solidFill>
              </a:rPr>
              <a:t>i.e. mainly </a:t>
            </a:r>
            <a:r>
              <a:rPr lang="en-GB" b="1" dirty="0">
                <a:solidFill>
                  <a:srgbClr val="CC0000"/>
                </a:solidFill>
              </a:rPr>
              <a:t>the energy needed for the lasers. </a:t>
            </a:r>
            <a:endParaRPr lang="de-AT" b="1" dirty="0">
              <a:solidFill>
                <a:srgbClr val="CC0000"/>
              </a:solidFill>
            </a:endParaRPr>
          </a:p>
        </p:txBody>
      </p:sp>
    </p:spTree>
    <p:extLst>
      <p:ext uri="{BB962C8B-B14F-4D97-AF65-F5344CB8AC3E}">
        <p14:creationId xmlns:p14="http://schemas.microsoft.com/office/powerpoint/2010/main" val="272192771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EBB7D7BF-9D87-47EC-AD96-167FA84CC357}"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55</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8/3</a:t>
            </a:r>
            <a:endParaRPr lang="en-GB" altLang="de-DE" sz="3200" b="1" dirty="0">
              <a:solidFill>
                <a:schemeClr val="bg1"/>
              </a:solidFill>
            </a:endParaRPr>
          </a:p>
        </p:txBody>
      </p:sp>
      <p:sp>
        <p:nvSpPr>
          <p:cNvPr id="205827" name="Text Box 3"/>
          <p:cNvSpPr txBox="1">
            <a:spLocks noChangeArrowheads="1"/>
          </p:cNvSpPr>
          <p:nvPr/>
        </p:nvSpPr>
        <p:spPr bwMode="auto">
          <a:xfrm>
            <a:off x="250100" y="870055"/>
            <a:ext cx="8641488" cy="71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300"/>
              </a:spcAft>
            </a:pPr>
            <a:r>
              <a:rPr lang="en-GB" altLang="de-DE" sz="2600" b="1" dirty="0" smtClean="0">
                <a:solidFill>
                  <a:srgbClr val="000099"/>
                </a:solidFill>
              </a:rPr>
              <a:t>Nonmagnetic fusion</a:t>
            </a:r>
          </a:p>
          <a:p>
            <a:pPr>
              <a:spcBef>
                <a:spcPts val="0"/>
              </a:spcBef>
              <a:spcAft>
                <a:spcPts val="300"/>
              </a:spcAft>
            </a:pPr>
            <a:r>
              <a:rPr lang="en-GB" altLang="de-DE" sz="1800" b="1" dirty="0" smtClean="0">
                <a:solidFill>
                  <a:srgbClr val="000099"/>
                </a:solidFill>
              </a:rPr>
              <a:t>1) Laser fusion or inertial confinement fusion</a:t>
            </a:r>
            <a:endParaRPr lang="en-GB" altLang="de-DE" sz="1800" b="1" dirty="0">
              <a:solidFill>
                <a:srgbClr val="000099"/>
              </a:solidFill>
            </a:endParaRPr>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rrowheads="1"/>
          </p:cNvSpPr>
          <p:nvPr/>
        </p:nvSpPr>
        <p:spPr bwMode="auto">
          <a:xfrm>
            <a:off x="246185" y="2171697"/>
            <a:ext cx="2687515" cy="2031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spAutoFit/>
          </a:bodyPr>
          <a:lstStyle/>
          <a:p>
            <a:r>
              <a:rPr lang="en-GB" sz="2200" b="1" dirty="0" smtClean="0">
                <a:solidFill>
                  <a:srgbClr val="C00000"/>
                </a:solidFill>
              </a:rPr>
              <a:t>Irradiation of pellet by </a:t>
            </a:r>
            <a:r>
              <a:rPr lang="en-GB" sz="2200" b="1" dirty="0" smtClean="0">
                <a:solidFill>
                  <a:srgbClr val="C00000"/>
                </a:solidFill>
              </a:rPr>
              <a:t>extremely strong, </a:t>
            </a:r>
            <a:r>
              <a:rPr lang="en-GB" sz="2200" b="1" dirty="0" smtClean="0">
                <a:solidFill>
                  <a:srgbClr val="C00000"/>
                </a:solidFill>
              </a:rPr>
              <a:t>focused laser beams as </a:t>
            </a:r>
            <a:r>
              <a:rPr lang="en-GB" sz="2200" b="1" dirty="0" smtClean="0">
                <a:solidFill>
                  <a:srgbClr val="C00000"/>
                </a:solidFill>
              </a:rPr>
              <a:t>spherically homo-</a:t>
            </a:r>
            <a:r>
              <a:rPr lang="en-GB" sz="2200" b="1" dirty="0" err="1" smtClean="0">
                <a:solidFill>
                  <a:srgbClr val="C00000"/>
                </a:solidFill>
              </a:rPr>
              <a:t>geneously</a:t>
            </a:r>
            <a:r>
              <a:rPr lang="en-GB" sz="2200" b="1" dirty="0" smtClean="0">
                <a:solidFill>
                  <a:srgbClr val="C00000"/>
                </a:solidFill>
              </a:rPr>
              <a:t> </a:t>
            </a:r>
            <a:r>
              <a:rPr lang="en-GB" sz="2200" b="1" dirty="0" smtClean="0">
                <a:solidFill>
                  <a:srgbClr val="C00000"/>
                </a:solidFill>
              </a:rPr>
              <a:t>as possible from all </a:t>
            </a:r>
            <a:r>
              <a:rPr lang="en-GB" sz="2200" b="1" dirty="0" smtClean="0">
                <a:solidFill>
                  <a:srgbClr val="C00000"/>
                </a:solidFill>
              </a:rPr>
              <a:t>sides.</a:t>
            </a:r>
            <a:endParaRPr lang="en-GB" sz="2200" b="1" dirty="0">
              <a:solidFill>
                <a:srgbClr val="C00000"/>
              </a:solidFill>
            </a:endParaRPr>
          </a:p>
        </p:txBody>
      </p:sp>
      <p:sp>
        <p:nvSpPr>
          <p:cNvPr id="6" name="Rectangle 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AT"/>
          </a:p>
        </p:txBody>
      </p:sp>
      <p:pic>
        <p:nvPicPr>
          <p:cNvPr id="204801" name="Bild 3" descr="CPunkt Abb2"/>
          <p:cNvPicPr>
            <a:picLocks noChangeAspect="1" noChangeArrowheads="1"/>
          </p:cNvPicPr>
          <p:nvPr/>
        </p:nvPicPr>
        <p:blipFill rotWithShape="1">
          <a:blip r:embed="rId3">
            <a:extLst>
              <a:ext uri="{28A0092B-C50C-407E-A947-70E740481C1C}">
                <a14:useLocalDpi xmlns:a14="http://schemas.microsoft.com/office/drawing/2010/main" val="0"/>
              </a:ext>
            </a:extLst>
          </a:blip>
          <a:srcRect l="31756" t="3432" r="596" b="63234"/>
          <a:stretch/>
        </p:blipFill>
        <p:spPr bwMode="auto">
          <a:xfrm>
            <a:off x="3146670" y="1664739"/>
            <a:ext cx="5806827" cy="39331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3083169" y="5964296"/>
            <a:ext cx="580301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lvl="0" algn="ctr"/>
            <a:r>
              <a:rPr kumimoji="0" lang="en-GB" altLang="zh-CN" sz="1600" b="1" i="1" u="none" strike="noStrike" cap="none" normalizeH="0" baseline="0" dirty="0" smtClean="0">
                <a:ln>
                  <a:noFill/>
                </a:ln>
                <a:solidFill>
                  <a:schemeClr val="accent2"/>
                </a:solidFill>
                <a:effectLst/>
                <a:latin typeface="+mn-lt"/>
                <a:ea typeface="Times New Roman" pitchFamily="18" charset="0"/>
                <a:cs typeface="Arial" pitchFamily="34" charset="0"/>
              </a:rPr>
              <a:t>From </a:t>
            </a:r>
            <a:r>
              <a:rPr lang="en-GB" sz="1600" b="1" i="1" dirty="0">
                <a:solidFill>
                  <a:schemeClr val="accent2"/>
                </a:solidFill>
                <a:latin typeface="+mn-lt"/>
              </a:rPr>
              <a:t>Christoph Leubner </a:t>
            </a:r>
            <a:r>
              <a:rPr lang="en-GB" sz="1600" b="1" i="1" dirty="0" smtClean="0">
                <a:solidFill>
                  <a:schemeClr val="accent2"/>
                </a:solidFill>
                <a:latin typeface="+mn-lt"/>
              </a:rPr>
              <a:t>“Feasibility study on laser fusion</a:t>
            </a:r>
            <a:r>
              <a:rPr lang="en-GB" sz="1600" b="1" i="1" dirty="0">
                <a:solidFill>
                  <a:schemeClr val="accent2"/>
                </a:solidFill>
                <a:latin typeface="+mn-lt"/>
              </a:rPr>
              <a:t>" </a:t>
            </a:r>
            <a:r>
              <a:rPr lang="en-GB" sz="1600" b="1" i="1" dirty="0" smtClean="0">
                <a:solidFill>
                  <a:schemeClr val="accent2"/>
                </a:solidFill>
                <a:latin typeface="+mn-lt"/>
              </a:rPr>
              <a:t>(in German, Univ. of </a:t>
            </a:r>
            <a:r>
              <a:rPr lang="en-GB" sz="1600" b="1" i="1" dirty="0">
                <a:solidFill>
                  <a:schemeClr val="accent2"/>
                </a:solidFill>
                <a:latin typeface="+mn-lt"/>
              </a:rPr>
              <a:t>Innsbruck, </a:t>
            </a:r>
            <a:r>
              <a:rPr lang="en-GB" sz="1600" b="1" i="1" dirty="0" smtClean="0">
                <a:solidFill>
                  <a:schemeClr val="accent2"/>
                </a:solidFill>
                <a:latin typeface="+mn-lt"/>
              </a:rPr>
              <a:t>Sept. 1981) </a:t>
            </a:r>
            <a:r>
              <a:rPr kumimoji="0" lang="en-GB" altLang="zh-CN" sz="1600" b="1" i="1" u="none" strike="noStrike" cap="none" normalizeH="0" baseline="0" dirty="0" smtClean="0">
                <a:ln>
                  <a:noFill/>
                </a:ln>
                <a:solidFill>
                  <a:schemeClr val="accent2"/>
                </a:solidFill>
                <a:effectLst/>
                <a:latin typeface="+mn-lt"/>
                <a:ea typeface="Times New Roman" pitchFamily="18" charset="0"/>
                <a:cs typeface="Arial" pitchFamily="34" charset="0"/>
              </a:rPr>
              <a:t> p. 2-17,Abb. 2.4a)</a:t>
            </a:r>
            <a:endParaRPr kumimoji="0" lang="en-GB" altLang="zh-CN" sz="1600" b="1" i="1" u="none" strike="noStrike" cap="none" normalizeH="0" baseline="0" dirty="0" smtClean="0">
              <a:ln>
                <a:noFill/>
              </a:ln>
              <a:solidFill>
                <a:schemeClr val="accent2"/>
              </a:solidFill>
              <a:effectLst/>
              <a:latin typeface="+mn-lt"/>
              <a:cs typeface="Arial" pitchFamily="34" charset="0"/>
            </a:endParaRPr>
          </a:p>
        </p:txBody>
      </p:sp>
    </p:spTree>
    <p:extLst>
      <p:ext uri="{BB962C8B-B14F-4D97-AF65-F5344CB8AC3E}">
        <p14:creationId xmlns:p14="http://schemas.microsoft.com/office/powerpoint/2010/main" val="28744634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8F4ED2B0-BBC5-4E8E-A895-B966E2DE8938}"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56</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8/4</a:t>
            </a:r>
            <a:endParaRPr lang="en-GB" altLang="de-DE" sz="3200" b="1" dirty="0">
              <a:solidFill>
                <a:schemeClr val="bg1"/>
              </a:solidFill>
            </a:endParaRPr>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6" name="Rectangle 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AT"/>
          </a:p>
        </p:txBody>
      </p:sp>
      <p:sp>
        <p:nvSpPr>
          <p:cNvPr id="7" name="Rectangle 3"/>
          <p:cNvSpPr>
            <a:spLocks noChangeArrowheads="1"/>
          </p:cNvSpPr>
          <p:nvPr/>
        </p:nvSpPr>
        <p:spPr bwMode="auto">
          <a:xfrm>
            <a:off x="2332893" y="5893958"/>
            <a:ext cx="655329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lvl="0" algn="ctr"/>
            <a:r>
              <a:rPr kumimoji="0" lang="en-GB" altLang="zh-CN" sz="1600" b="1" i="1" u="none" strike="noStrike" cap="none" normalizeH="0" baseline="0" dirty="0" smtClean="0">
                <a:ln>
                  <a:noFill/>
                </a:ln>
                <a:solidFill>
                  <a:schemeClr val="accent2"/>
                </a:solidFill>
                <a:effectLst/>
                <a:latin typeface="+mn-lt"/>
                <a:ea typeface="Times New Roman" pitchFamily="18" charset="0"/>
                <a:cs typeface="Arial" pitchFamily="34" charset="0"/>
              </a:rPr>
              <a:t>From </a:t>
            </a:r>
            <a:r>
              <a:rPr lang="en-GB" sz="1600" b="1" i="1" dirty="0">
                <a:solidFill>
                  <a:schemeClr val="accent2"/>
                </a:solidFill>
                <a:latin typeface="+mn-lt"/>
              </a:rPr>
              <a:t>Christoph Leubner </a:t>
            </a:r>
            <a:r>
              <a:rPr lang="en-GB" sz="1600" b="1" i="1" dirty="0" smtClean="0">
                <a:solidFill>
                  <a:schemeClr val="accent2"/>
                </a:solidFill>
                <a:latin typeface="+mn-lt"/>
              </a:rPr>
              <a:t>“Feasibility study on laser fusion</a:t>
            </a:r>
            <a:r>
              <a:rPr lang="en-GB" sz="1600" b="1" i="1" dirty="0">
                <a:solidFill>
                  <a:schemeClr val="accent2"/>
                </a:solidFill>
                <a:latin typeface="+mn-lt"/>
              </a:rPr>
              <a:t>" </a:t>
            </a:r>
            <a:r>
              <a:rPr lang="en-GB" sz="1600" b="1" i="1" dirty="0" smtClean="0">
                <a:solidFill>
                  <a:schemeClr val="accent2"/>
                </a:solidFill>
                <a:latin typeface="+mn-lt"/>
              </a:rPr>
              <a:t>(in German, Univ. of </a:t>
            </a:r>
            <a:r>
              <a:rPr lang="en-GB" sz="1600" b="1" i="1" dirty="0">
                <a:solidFill>
                  <a:schemeClr val="accent2"/>
                </a:solidFill>
                <a:latin typeface="+mn-lt"/>
              </a:rPr>
              <a:t>Innsbruck, </a:t>
            </a:r>
            <a:r>
              <a:rPr lang="en-GB" sz="1600" b="1" i="1" dirty="0" smtClean="0">
                <a:solidFill>
                  <a:schemeClr val="accent2"/>
                </a:solidFill>
                <a:latin typeface="+mn-lt"/>
              </a:rPr>
              <a:t>Sept. 1981) </a:t>
            </a:r>
            <a:r>
              <a:rPr kumimoji="0" lang="en-GB" altLang="zh-CN" sz="1600" b="1" i="1" u="none" strike="noStrike" cap="none" normalizeH="0" baseline="0" dirty="0" smtClean="0">
                <a:ln>
                  <a:noFill/>
                </a:ln>
                <a:solidFill>
                  <a:schemeClr val="accent2"/>
                </a:solidFill>
                <a:effectLst/>
                <a:latin typeface="+mn-lt"/>
                <a:ea typeface="Times New Roman" pitchFamily="18" charset="0"/>
                <a:cs typeface="Arial" pitchFamily="34" charset="0"/>
              </a:rPr>
              <a:t> p. 2-17,Abb. 2.4b)</a:t>
            </a:r>
            <a:endParaRPr kumimoji="0" lang="en-GB" altLang="zh-CN" sz="1600" b="1" i="1" u="none" strike="noStrike" cap="none" normalizeH="0" baseline="0" dirty="0" smtClean="0">
              <a:ln>
                <a:noFill/>
              </a:ln>
              <a:solidFill>
                <a:schemeClr val="accent2"/>
              </a:solidFill>
              <a:effectLst/>
              <a:latin typeface="+mn-lt"/>
              <a:cs typeface="Arial" pitchFamily="34" charset="0"/>
            </a:endParaRPr>
          </a:p>
        </p:txBody>
      </p:sp>
      <p:pic>
        <p:nvPicPr>
          <p:cNvPr id="18" name="Bild 4" descr="CPunkt Abb2"/>
          <p:cNvPicPr>
            <a:picLocks noChangeAspect="1"/>
          </p:cNvPicPr>
          <p:nvPr/>
        </p:nvPicPr>
        <p:blipFill rotWithShape="1">
          <a:blip r:embed="rId3" cstate="print">
            <a:extLst>
              <a:ext uri="{28A0092B-C50C-407E-A947-70E740481C1C}">
                <a14:useLocalDpi xmlns:a14="http://schemas.microsoft.com/office/drawing/2010/main" val="0"/>
              </a:ext>
            </a:extLst>
          </a:blip>
          <a:srcRect t="42329" r="2917" b="6360"/>
          <a:stretch/>
        </p:blipFill>
        <p:spPr bwMode="auto">
          <a:xfrm>
            <a:off x="2515866" y="938286"/>
            <a:ext cx="6421028" cy="4641898"/>
          </a:xfrm>
          <a:prstGeom prst="rect">
            <a:avLst/>
          </a:prstGeom>
          <a:noFill/>
          <a:ln>
            <a:noFill/>
          </a:ln>
        </p:spPr>
      </p:pic>
      <p:sp>
        <p:nvSpPr>
          <p:cNvPr id="19" name="AutoShape 6" descr="https://upload.wikimedia.org/wikipedia/commons/8/8f/Wendelstein7-X_Torushall-2011.jpg"/>
          <p:cNvSpPr>
            <a:spLocks noChangeArrowheads="1"/>
          </p:cNvSpPr>
          <p:nvPr/>
        </p:nvSpPr>
        <p:spPr bwMode="auto">
          <a:xfrm>
            <a:off x="265722" y="1777546"/>
            <a:ext cx="1956777" cy="44781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spAutoFit/>
          </a:bodyPr>
          <a:lstStyle/>
          <a:p>
            <a:pPr>
              <a:spcAft>
                <a:spcPts val="300"/>
              </a:spcAft>
            </a:pPr>
            <a:r>
              <a:rPr lang="en-GB" sz="2200" b="1" dirty="0">
                <a:solidFill>
                  <a:srgbClr val="CC0000"/>
                </a:solidFill>
              </a:rPr>
              <a:t>Spherical </a:t>
            </a:r>
            <a:r>
              <a:rPr lang="en-GB" sz="2200" b="1" dirty="0" err="1" smtClean="0">
                <a:solidFill>
                  <a:srgbClr val="CC0000"/>
                </a:solidFill>
              </a:rPr>
              <a:t>abla-tion</a:t>
            </a:r>
            <a:r>
              <a:rPr lang="en-GB" sz="2200" b="1" dirty="0" smtClean="0">
                <a:solidFill>
                  <a:srgbClr val="CC0000"/>
                </a:solidFill>
              </a:rPr>
              <a:t> </a:t>
            </a:r>
            <a:r>
              <a:rPr lang="en-GB" sz="2200" b="1" dirty="0">
                <a:solidFill>
                  <a:srgbClr val="CC0000"/>
                </a:solidFill>
              </a:rPr>
              <a:t>of hot </a:t>
            </a:r>
            <a:r>
              <a:rPr lang="en-GB" sz="2200" b="1" dirty="0" smtClean="0">
                <a:solidFill>
                  <a:srgbClr val="CC0000"/>
                </a:solidFill>
              </a:rPr>
              <a:t>“co-</a:t>
            </a:r>
            <a:r>
              <a:rPr lang="en-GB" sz="2200" b="1" dirty="0" err="1" smtClean="0">
                <a:solidFill>
                  <a:srgbClr val="CC0000"/>
                </a:solidFill>
              </a:rPr>
              <a:t>rona</a:t>
            </a:r>
            <a:r>
              <a:rPr lang="en-GB" sz="2200" b="1" dirty="0" smtClean="0">
                <a:solidFill>
                  <a:srgbClr val="CC0000"/>
                </a:solidFill>
              </a:rPr>
              <a:t>” plasma. </a:t>
            </a:r>
          </a:p>
          <a:p>
            <a:pPr>
              <a:spcAft>
                <a:spcPts val="300"/>
              </a:spcAft>
            </a:pPr>
            <a:r>
              <a:rPr lang="en-GB" sz="2200" b="1" dirty="0" smtClean="0">
                <a:solidFill>
                  <a:srgbClr val="CC0000"/>
                </a:solidFill>
              </a:rPr>
              <a:t>By repulsion a spherical shock-wave </a:t>
            </a:r>
            <a:r>
              <a:rPr lang="en-GB" sz="2200" b="1" dirty="0" smtClean="0">
                <a:solidFill>
                  <a:srgbClr val="CC0000"/>
                </a:solidFill>
              </a:rPr>
              <a:t>propagates </a:t>
            </a:r>
            <a:r>
              <a:rPr lang="en-GB" sz="2200" b="1" dirty="0" smtClean="0">
                <a:solidFill>
                  <a:srgbClr val="CC0000"/>
                </a:solidFill>
              </a:rPr>
              <a:t>inward. </a:t>
            </a:r>
          </a:p>
          <a:p>
            <a:pPr>
              <a:spcAft>
                <a:spcPts val="300"/>
              </a:spcAft>
            </a:pPr>
            <a:r>
              <a:rPr lang="en-GB" sz="2200" b="1" dirty="0" smtClean="0">
                <a:solidFill>
                  <a:srgbClr val="CC0000"/>
                </a:solidFill>
              </a:rPr>
              <a:t>Thereby </a:t>
            </a:r>
            <a:r>
              <a:rPr lang="en-GB" sz="2200" b="1" dirty="0" smtClean="0">
                <a:solidFill>
                  <a:srgbClr val="CC0000"/>
                </a:solidFill>
              </a:rPr>
              <a:t>further compression occurs </a:t>
            </a:r>
            <a:r>
              <a:rPr lang="en-GB" sz="2200" b="1" dirty="0" smtClean="0">
                <a:solidFill>
                  <a:srgbClr val="CC0000"/>
                </a:solidFill>
              </a:rPr>
              <a:t>to </a:t>
            </a:r>
            <a:r>
              <a:rPr lang="en-GB" sz="2200" b="1" dirty="0" smtClean="0">
                <a:solidFill>
                  <a:srgbClr val="CC0000"/>
                </a:solidFill>
              </a:rPr>
              <a:t>much more </a:t>
            </a:r>
            <a:r>
              <a:rPr lang="en-GB" sz="2200" b="1" dirty="0" smtClean="0">
                <a:solidFill>
                  <a:srgbClr val="CC0000"/>
                </a:solidFill>
              </a:rPr>
              <a:t>than solid state density.</a:t>
            </a:r>
            <a:endParaRPr lang="en-GB" sz="2200" b="1" dirty="0">
              <a:solidFill>
                <a:srgbClr val="CC0000"/>
              </a:solidFill>
            </a:endParaRPr>
          </a:p>
        </p:txBody>
      </p:sp>
      <p:sp>
        <p:nvSpPr>
          <p:cNvPr id="205827" name="Text Box 3"/>
          <p:cNvSpPr txBox="1">
            <a:spLocks noChangeArrowheads="1"/>
          </p:cNvSpPr>
          <p:nvPr/>
        </p:nvSpPr>
        <p:spPr bwMode="auto">
          <a:xfrm>
            <a:off x="250100" y="870055"/>
            <a:ext cx="4106000" cy="6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300"/>
              </a:spcAft>
            </a:pPr>
            <a:r>
              <a:rPr lang="en-GB" altLang="de-DE" b="1" dirty="0" smtClean="0">
                <a:solidFill>
                  <a:srgbClr val="000099"/>
                </a:solidFill>
              </a:rPr>
              <a:t>Nonmagnetic fusion</a:t>
            </a:r>
          </a:p>
          <a:p>
            <a:pPr>
              <a:spcBef>
                <a:spcPts val="0"/>
              </a:spcBef>
              <a:spcAft>
                <a:spcPts val="300"/>
              </a:spcAft>
            </a:pPr>
            <a:r>
              <a:rPr lang="en-GB" altLang="de-DE" sz="1600" b="1" dirty="0" smtClean="0">
                <a:solidFill>
                  <a:srgbClr val="000099"/>
                </a:solidFill>
              </a:rPr>
              <a:t>1) Laser fusion or inertial confinement fusion</a:t>
            </a:r>
            <a:endParaRPr lang="en-GB" altLang="de-DE" sz="1600" b="1" dirty="0">
              <a:solidFill>
                <a:srgbClr val="000099"/>
              </a:solidFill>
            </a:endParaRPr>
          </a:p>
        </p:txBody>
      </p:sp>
    </p:spTree>
    <p:extLst>
      <p:ext uri="{BB962C8B-B14F-4D97-AF65-F5344CB8AC3E}">
        <p14:creationId xmlns:p14="http://schemas.microsoft.com/office/powerpoint/2010/main" val="206178520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10B9D33B-B2BA-4379-8F90-01D3EDD8ED24}"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57</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8/5</a:t>
            </a:r>
            <a:endParaRPr lang="en-GB" altLang="de-DE" sz="3200" b="1" dirty="0">
              <a:solidFill>
                <a:schemeClr val="bg1"/>
              </a:solidFill>
            </a:endParaRPr>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6" name="Rectangle 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AT"/>
          </a:p>
        </p:txBody>
      </p:sp>
      <p:sp>
        <p:nvSpPr>
          <p:cNvPr id="7" name="Rectangle 3"/>
          <p:cNvSpPr>
            <a:spLocks noChangeArrowheads="1"/>
          </p:cNvSpPr>
          <p:nvPr/>
        </p:nvSpPr>
        <p:spPr bwMode="auto">
          <a:xfrm>
            <a:off x="2332893" y="6034634"/>
            <a:ext cx="655329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lvl="0" algn="ctr"/>
            <a:r>
              <a:rPr kumimoji="0" lang="en-GB" altLang="zh-CN" sz="1600" b="1" i="1" u="none" strike="noStrike" cap="none" normalizeH="0" baseline="0" dirty="0" smtClean="0">
                <a:ln>
                  <a:noFill/>
                </a:ln>
                <a:solidFill>
                  <a:schemeClr val="accent2"/>
                </a:solidFill>
                <a:effectLst/>
                <a:latin typeface="+mn-lt"/>
                <a:ea typeface="Times New Roman" pitchFamily="18" charset="0"/>
                <a:cs typeface="Arial" pitchFamily="34" charset="0"/>
              </a:rPr>
              <a:t>From </a:t>
            </a:r>
            <a:r>
              <a:rPr lang="en-GB" sz="1600" b="1" i="1" dirty="0">
                <a:solidFill>
                  <a:schemeClr val="accent2"/>
                </a:solidFill>
                <a:latin typeface="+mn-lt"/>
              </a:rPr>
              <a:t>Christoph Leubner </a:t>
            </a:r>
            <a:r>
              <a:rPr lang="en-GB" sz="1600" b="1" i="1" dirty="0" smtClean="0">
                <a:solidFill>
                  <a:schemeClr val="accent2"/>
                </a:solidFill>
                <a:latin typeface="+mn-lt"/>
              </a:rPr>
              <a:t>“Feasibility study on laser fusion</a:t>
            </a:r>
            <a:r>
              <a:rPr lang="en-GB" sz="1600" b="1" i="1" dirty="0">
                <a:solidFill>
                  <a:schemeClr val="accent2"/>
                </a:solidFill>
                <a:latin typeface="+mn-lt"/>
              </a:rPr>
              <a:t>" </a:t>
            </a:r>
            <a:r>
              <a:rPr lang="en-GB" sz="1600" b="1" i="1" dirty="0" smtClean="0">
                <a:solidFill>
                  <a:schemeClr val="accent2"/>
                </a:solidFill>
                <a:latin typeface="+mn-lt"/>
              </a:rPr>
              <a:t>(in German, Univ. of </a:t>
            </a:r>
            <a:r>
              <a:rPr lang="en-GB" sz="1600" b="1" i="1" dirty="0">
                <a:solidFill>
                  <a:schemeClr val="accent2"/>
                </a:solidFill>
                <a:latin typeface="+mn-lt"/>
              </a:rPr>
              <a:t>Innsbruck, </a:t>
            </a:r>
            <a:r>
              <a:rPr lang="en-GB" sz="1600" b="1" i="1" dirty="0" smtClean="0">
                <a:solidFill>
                  <a:schemeClr val="accent2"/>
                </a:solidFill>
                <a:latin typeface="+mn-lt"/>
              </a:rPr>
              <a:t>Sept. 1981) </a:t>
            </a:r>
            <a:r>
              <a:rPr kumimoji="0" lang="en-GB" altLang="zh-CN" sz="1600" b="1" i="1" u="none" strike="noStrike" cap="none" normalizeH="0" baseline="0" dirty="0" smtClean="0">
                <a:ln>
                  <a:noFill/>
                </a:ln>
                <a:solidFill>
                  <a:schemeClr val="accent2"/>
                </a:solidFill>
                <a:effectLst/>
                <a:latin typeface="+mn-lt"/>
                <a:ea typeface="Times New Roman" pitchFamily="18" charset="0"/>
                <a:cs typeface="Arial" pitchFamily="34" charset="0"/>
              </a:rPr>
              <a:t> p. 2-18,Abb. 2.4c)</a:t>
            </a:r>
            <a:endParaRPr kumimoji="0" lang="en-GB" altLang="zh-CN" sz="1600" b="1" i="1" u="none" strike="noStrike" cap="none" normalizeH="0" baseline="0" dirty="0" smtClean="0">
              <a:ln>
                <a:noFill/>
              </a:ln>
              <a:solidFill>
                <a:schemeClr val="accent2"/>
              </a:solidFill>
              <a:effectLst/>
              <a:latin typeface="+mn-lt"/>
              <a:cs typeface="Arial" pitchFamily="34" charset="0"/>
            </a:endParaRPr>
          </a:p>
        </p:txBody>
      </p:sp>
      <p:sp>
        <p:nvSpPr>
          <p:cNvPr id="19" name="AutoShape 6" descr="https://upload.wikimedia.org/wikipedia/commons/8/8f/Wendelstein7-X_Torushall-2011.jpg"/>
          <p:cNvSpPr>
            <a:spLocks noChangeArrowheads="1"/>
          </p:cNvSpPr>
          <p:nvPr/>
        </p:nvSpPr>
        <p:spPr bwMode="auto">
          <a:xfrm>
            <a:off x="253022" y="2156171"/>
            <a:ext cx="2302610" cy="274690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spAutoFit/>
          </a:bodyPr>
          <a:lstStyle/>
          <a:p>
            <a:pPr>
              <a:spcAft>
                <a:spcPts val="300"/>
              </a:spcAft>
            </a:pPr>
            <a:r>
              <a:rPr lang="en-GB" sz="2200" b="1" dirty="0" smtClean="0">
                <a:solidFill>
                  <a:srgbClr val="CC0000"/>
                </a:solidFill>
              </a:rPr>
              <a:t>About 80% of pellet is ablated. The rest is strong-</a:t>
            </a:r>
            <a:r>
              <a:rPr lang="en-GB" sz="2200" b="1" dirty="0" err="1" smtClean="0">
                <a:solidFill>
                  <a:srgbClr val="CC0000"/>
                </a:solidFill>
              </a:rPr>
              <a:t>ly</a:t>
            </a:r>
            <a:r>
              <a:rPr lang="en-GB" sz="2200" b="1" dirty="0" smtClean="0">
                <a:solidFill>
                  <a:srgbClr val="CC0000"/>
                </a:solidFill>
              </a:rPr>
              <a:t> compressed.</a:t>
            </a:r>
          </a:p>
          <a:p>
            <a:pPr>
              <a:spcAft>
                <a:spcPts val="300"/>
              </a:spcAft>
            </a:pPr>
            <a:r>
              <a:rPr lang="en-GB" sz="2200" b="1" dirty="0" smtClean="0">
                <a:solidFill>
                  <a:srgbClr val="CC0000"/>
                </a:solidFill>
              </a:rPr>
              <a:t>Only in a very small centre zone fusion conditions are reached.</a:t>
            </a:r>
            <a:endParaRPr lang="en-GB" sz="2200" b="1" dirty="0">
              <a:solidFill>
                <a:srgbClr val="CC0000"/>
              </a:solidFill>
            </a:endParaRPr>
          </a:p>
        </p:txBody>
      </p:sp>
      <p:grpSp>
        <p:nvGrpSpPr>
          <p:cNvPr id="2" name="Gruppieren 1"/>
          <p:cNvGrpSpPr/>
          <p:nvPr/>
        </p:nvGrpSpPr>
        <p:grpSpPr>
          <a:xfrm>
            <a:off x="2644532" y="936226"/>
            <a:ext cx="6330552" cy="4796359"/>
            <a:chOff x="2555632" y="936226"/>
            <a:chExt cx="6330552" cy="4796359"/>
          </a:xfrm>
        </p:grpSpPr>
        <p:pic>
          <p:nvPicPr>
            <p:cNvPr id="20" name="Bild 7" descr="CPunkt Abb2"/>
            <p:cNvPicPr>
              <a:picLocks noChangeAspect="1"/>
            </p:cNvPicPr>
            <p:nvPr/>
          </p:nvPicPr>
          <p:blipFill rotWithShape="1">
            <a:blip r:embed="rId3" cstate="print">
              <a:extLst>
                <a:ext uri="{28A0092B-C50C-407E-A947-70E740481C1C}">
                  <a14:useLocalDpi xmlns:a14="http://schemas.microsoft.com/office/drawing/2010/main" val="0"/>
                </a:ext>
              </a:extLst>
            </a:blip>
            <a:srcRect l="-1917" r="-1" b="11603"/>
            <a:stretch/>
          </p:blipFill>
          <p:spPr bwMode="auto">
            <a:xfrm>
              <a:off x="2555632" y="936226"/>
              <a:ext cx="6330552" cy="4796359"/>
            </a:xfrm>
            <a:prstGeom prst="rect">
              <a:avLst/>
            </a:prstGeom>
            <a:noFill/>
            <a:ln>
              <a:noFill/>
            </a:ln>
          </p:spPr>
        </p:pic>
        <p:sp>
          <p:nvSpPr>
            <p:cNvPr id="23" name="Text Box 588"/>
            <p:cNvSpPr txBox="1">
              <a:spLocks noChangeArrowheads="1"/>
            </p:cNvSpPr>
            <p:nvPr/>
          </p:nvSpPr>
          <p:spPr bwMode="auto">
            <a:xfrm>
              <a:off x="2641357" y="4233406"/>
              <a:ext cx="95250" cy="4231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spAutoFit/>
            </a:bodyPr>
            <a:lstStyle/>
            <a:p>
              <a:pPr algn="ctr">
                <a:lnSpc>
                  <a:spcPts val="1050"/>
                </a:lnSpc>
                <a:spcAft>
                  <a:spcPts val="0"/>
                </a:spcAft>
              </a:pPr>
              <a:r>
                <a:rPr lang="de-AT" sz="1100" b="1" dirty="0">
                  <a:effectLst/>
                  <a:latin typeface="Courier New"/>
                  <a:ea typeface="Times New Roman"/>
                  <a:cs typeface="Arial Unicode MS"/>
                </a:rPr>
                <a:t>k</a:t>
              </a:r>
              <a:br>
                <a:rPr lang="de-AT" sz="1100" b="1" dirty="0">
                  <a:effectLst/>
                  <a:latin typeface="Courier New"/>
                  <a:ea typeface="Times New Roman"/>
                  <a:cs typeface="Arial Unicode MS"/>
                </a:rPr>
              </a:br>
              <a:r>
                <a:rPr lang="de-AT" sz="1100" b="1" dirty="0">
                  <a:effectLst/>
                  <a:latin typeface="Courier New"/>
                  <a:ea typeface="Times New Roman"/>
                  <a:cs typeface="Arial Unicode MS"/>
                </a:rPr>
                <a:t>e</a:t>
              </a:r>
              <a:endParaRPr lang="de-AT" sz="1100" dirty="0">
                <a:effectLst/>
                <a:latin typeface="Times New Roman"/>
                <a:ea typeface="Times New Roman"/>
                <a:cs typeface="Arial Unicode MS"/>
              </a:endParaRPr>
            </a:p>
            <a:p>
              <a:pPr algn="ctr">
                <a:lnSpc>
                  <a:spcPts val="1050"/>
                </a:lnSpc>
                <a:spcAft>
                  <a:spcPts val="0"/>
                </a:spcAft>
              </a:pPr>
              <a:r>
                <a:rPr lang="de-AT" sz="1100" b="1" dirty="0">
                  <a:effectLst/>
                  <a:latin typeface="Courier New"/>
                  <a:ea typeface="Times New Roman"/>
                  <a:cs typeface="Arial Unicode MS"/>
                </a:rPr>
                <a:t>z</a:t>
              </a:r>
              <a:endParaRPr lang="de-AT" sz="1100" dirty="0">
                <a:effectLst/>
                <a:latin typeface="Times New Roman"/>
                <a:ea typeface="Times New Roman"/>
                <a:cs typeface="Arial Unicode MS"/>
              </a:endParaRPr>
            </a:p>
          </p:txBody>
        </p:sp>
      </p:grpSp>
      <p:sp>
        <p:nvSpPr>
          <p:cNvPr id="205827" name="Text Box 3"/>
          <p:cNvSpPr txBox="1">
            <a:spLocks noChangeArrowheads="1"/>
          </p:cNvSpPr>
          <p:nvPr/>
        </p:nvSpPr>
        <p:spPr bwMode="auto">
          <a:xfrm>
            <a:off x="250100" y="870055"/>
            <a:ext cx="3358288" cy="900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300"/>
              </a:spcAft>
            </a:pPr>
            <a:r>
              <a:rPr lang="en-GB" altLang="de-DE" b="1" dirty="0" smtClean="0">
                <a:solidFill>
                  <a:srgbClr val="000099"/>
                </a:solidFill>
              </a:rPr>
              <a:t>Nonmagnetic fusion</a:t>
            </a:r>
          </a:p>
          <a:p>
            <a:pPr>
              <a:spcBef>
                <a:spcPts val="0"/>
              </a:spcBef>
              <a:spcAft>
                <a:spcPts val="300"/>
              </a:spcAft>
            </a:pPr>
            <a:r>
              <a:rPr lang="en-GB" altLang="de-DE" sz="1600" b="1" dirty="0" smtClean="0">
                <a:solidFill>
                  <a:srgbClr val="000099"/>
                </a:solidFill>
              </a:rPr>
              <a:t>1) Laser fusion or inertial confinement fusion</a:t>
            </a:r>
            <a:endParaRPr lang="en-GB" altLang="de-DE" sz="1600" b="1" dirty="0">
              <a:solidFill>
                <a:srgbClr val="000099"/>
              </a:solidFill>
            </a:endParaRPr>
          </a:p>
        </p:txBody>
      </p:sp>
    </p:spTree>
    <p:extLst>
      <p:ext uri="{BB962C8B-B14F-4D97-AF65-F5344CB8AC3E}">
        <p14:creationId xmlns:p14="http://schemas.microsoft.com/office/powerpoint/2010/main" val="202257781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E3B38418-2633-4DCC-8112-828D075D4A8B}"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58</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8/6</a:t>
            </a:r>
            <a:endParaRPr lang="en-GB" altLang="de-DE" sz="3200" b="1" dirty="0">
              <a:solidFill>
                <a:schemeClr val="bg1"/>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2" name="Rechteck 1"/>
          <p:cNvSpPr/>
          <p:nvPr/>
        </p:nvSpPr>
        <p:spPr>
          <a:xfrm>
            <a:off x="240388" y="2285107"/>
            <a:ext cx="2587625" cy="3954929"/>
          </a:xfrm>
          <a:prstGeom prst="rect">
            <a:avLst/>
          </a:prstGeom>
        </p:spPr>
        <p:txBody>
          <a:bodyPr wrap="square" lIns="0" tIns="0" rIns="0" bIns="0">
            <a:spAutoFit/>
          </a:bodyPr>
          <a:lstStyle/>
          <a:p>
            <a:pPr>
              <a:spcAft>
                <a:spcPts val="600"/>
              </a:spcAft>
            </a:pPr>
            <a:r>
              <a:rPr lang="en-GB" sz="2100" b="1" dirty="0" smtClean="0">
                <a:solidFill>
                  <a:srgbClr val="CC0000"/>
                </a:solidFill>
              </a:rPr>
              <a:t>Then the process </a:t>
            </a:r>
            <a:r>
              <a:rPr lang="en-GB" sz="2100" b="1" dirty="0" smtClean="0">
                <a:solidFill>
                  <a:srgbClr val="CC0000"/>
                </a:solidFill>
              </a:rPr>
              <a:t>reverses </a:t>
            </a:r>
            <a:r>
              <a:rPr lang="en-GB" sz="2100" b="1" dirty="0" smtClean="0">
                <a:solidFill>
                  <a:srgbClr val="CC0000"/>
                </a:solidFill>
              </a:rPr>
              <a:t>and the </a:t>
            </a:r>
            <a:r>
              <a:rPr lang="en-GB" sz="2100" b="1" dirty="0" smtClean="0">
                <a:solidFill>
                  <a:srgbClr val="CC0000"/>
                </a:solidFill>
              </a:rPr>
              <a:t>re-</a:t>
            </a:r>
            <a:r>
              <a:rPr lang="en-GB" sz="2100" b="1" dirty="0" err="1" smtClean="0">
                <a:solidFill>
                  <a:srgbClr val="CC0000"/>
                </a:solidFill>
              </a:rPr>
              <a:t>maining</a:t>
            </a:r>
            <a:r>
              <a:rPr lang="en-GB" sz="2100" b="1" dirty="0" smtClean="0">
                <a:solidFill>
                  <a:srgbClr val="CC0000"/>
                </a:solidFill>
              </a:rPr>
              <a:t> </a:t>
            </a:r>
            <a:r>
              <a:rPr lang="en-GB" sz="2100" b="1" dirty="0" smtClean="0">
                <a:solidFill>
                  <a:srgbClr val="CC0000"/>
                </a:solidFill>
              </a:rPr>
              <a:t>pellet expands in a </a:t>
            </a:r>
            <a:r>
              <a:rPr lang="en-GB" sz="2100" b="1" dirty="0" smtClean="0">
                <a:solidFill>
                  <a:srgbClr val="CC0000"/>
                </a:solidFill>
              </a:rPr>
              <a:t>thermo-nuclear explosion</a:t>
            </a:r>
            <a:r>
              <a:rPr lang="en-GB" sz="2100" b="1" dirty="0" smtClean="0">
                <a:solidFill>
                  <a:srgbClr val="CC0000"/>
                </a:solidFill>
              </a:rPr>
              <a:t>.</a:t>
            </a:r>
          </a:p>
          <a:p>
            <a:pPr>
              <a:spcAft>
                <a:spcPts val="300"/>
              </a:spcAft>
            </a:pPr>
            <a:r>
              <a:rPr lang="en-GB" sz="2100" b="1" dirty="0" smtClean="0">
                <a:solidFill>
                  <a:srgbClr val="CC0000"/>
                </a:solidFill>
              </a:rPr>
              <a:t>If one laser pulse is not enough for sufficient </a:t>
            </a:r>
            <a:r>
              <a:rPr lang="en-GB" sz="2100" b="1" dirty="0" err="1" smtClean="0">
                <a:solidFill>
                  <a:srgbClr val="CC0000"/>
                </a:solidFill>
              </a:rPr>
              <a:t>compres-sion</a:t>
            </a:r>
            <a:r>
              <a:rPr lang="en-GB" sz="2100" b="1" dirty="0" smtClean="0">
                <a:solidFill>
                  <a:srgbClr val="CC0000"/>
                </a:solidFill>
              </a:rPr>
              <a:t>, it might be necessary to use several laser pulses after each other. </a:t>
            </a:r>
            <a:endParaRPr lang="de-AT" sz="2100" b="1" dirty="0">
              <a:solidFill>
                <a:srgbClr val="CC0000"/>
              </a:solidFill>
            </a:endParaRPr>
          </a:p>
        </p:txBody>
      </p:sp>
      <p:pic>
        <p:nvPicPr>
          <p:cNvPr id="18" name="Bild 6" descr="CPunkt Abb2"/>
          <p:cNvPicPr>
            <a:picLocks noChangeAspect="1"/>
          </p:cNvPicPr>
          <p:nvPr/>
        </p:nvPicPr>
        <p:blipFill rotWithShape="1">
          <a:blip r:embed="rId3" cstate="print">
            <a:extLst>
              <a:ext uri="{28A0092B-C50C-407E-A947-70E740481C1C}">
                <a14:useLocalDpi xmlns:a14="http://schemas.microsoft.com/office/drawing/2010/main" val="0"/>
              </a:ext>
            </a:extLst>
          </a:blip>
          <a:srcRect b="9460"/>
          <a:stretch/>
        </p:blipFill>
        <p:spPr bwMode="auto">
          <a:xfrm>
            <a:off x="2828013" y="827405"/>
            <a:ext cx="5600341" cy="5360035"/>
          </a:xfrm>
          <a:prstGeom prst="rect">
            <a:avLst/>
          </a:prstGeom>
          <a:noFill/>
          <a:ln>
            <a:noFill/>
          </a:ln>
        </p:spPr>
      </p:pic>
      <p:sp>
        <p:nvSpPr>
          <p:cNvPr id="19" name="Text Box 3"/>
          <p:cNvSpPr txBox="1">
            <a:spLocks noChangeArrowheads="1"/>
          </p:cNvSpPr>
          <p:nvPr/>
        </p:nvSpPr>
        <p:spPr bwMode="auto">
          <a:xfrm>
            <a:off x="250099" y="829415"/>
            <a:ext cx="2594699" cy="1392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300"/>
              </a:spcAft>
            </a:pPr>
            <a:r>
              <a:rPr lang="en-GB" altLang="de-DE" sz="2600" b="1" dirty="0" smtClean="0">
                <a:solidFill>
                  <a:srgbClr val="000099"/>
                </a:solidFill>
              </a:rPr>
              <a:t>Nonmagnetic fusion</a:t>
            </a:r>
          </a:p>
          <a:p>
            <a:pPr>
              <a:spcBef>
                <a:spcPts val="0"/>
              </a:spcBef>
              <a:spcAft>
                <a:spcPts val="300"/>
              </a:spcAft>
            </a:pPr>
            <a:r>
              <a:rPr lang="en-GB" altLang="de-DE" sz="1800" b="1" dirty="0" smtClean="0">
                <a:solidFill>
                  <a:srgbClr val="000099"/>
                </a:solidFill>
              </a:rPr>
              <a:t>1) Laser fusion or inertial confinement fusion</a:t>
            </a:r>
            <a:endParaRPr lang="en-GB" altLang="de-DE" sz="1800" b="1" dirty="0">
              <a:solidFill>
                <a:srgbClr val="000099"/>
              </a:solidFill>
            </a:endParaRPr>
          </a:p>
        </p:txBody>
      </p:sp>
      <p:sp>
        <p:nvSpPr>
          <p:cNvPr id="6" name="Textfeld 5"/>
          <p:cNvSpPr txBox="1"/>
          <p:nvPr/>
        </p:nvSpPr>
        <p:spPr bwMode="auto">
          <a:xfrm>
            <a:off x="6156960" y="2857818"/>
            <a:ext cx="2734629" cy="3031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a:spcBef>
                <a:spcPts val="0"/>
              </a:spcBef>
              <a:spcAft>
                <a:spcPts val="300"/>
              </a:spcAft>
            </a:pPr>
            <a:r>
              <a:rPr lang="en-GB" sz="1600" b="1" dirty="0" smtClean="0">
                <a:solidFill>
                  <a:srgbClr val="000099"/>
                </a:solidFill>
              </a:rPr>
              <a:t>Sequence of laser pulses to reach a compression of 10000. Each subsequent laser pulse has higher energy and is shorter. </a:t>
            </a:r>
          </a:p>
          <a:p>
            <a:pPr>
              <a:spcBef>
                <a:spcPts val="0"/>
              </a:spcBef>
              <a:spcAft>
                <a:spcPts val="300"/>
              </a:spcAft>
            </a:pPr>
            <a:r>
              <a:rPr lang="en-GB" sz="1600" b="1" dirty="0" smtClean="0">
                <a:solidFill>
                  <a:srgbClr val="000099"/>
                </a:solidFill>
              </a:rPr>
              <a:t>By ablation each </a:t>
            </a:r>
            <a:r>
              <a:rPr lang="en-GB" sz="1600" b="1" dirty="0">
                <a:solidFill>
                  <a:srgbClr val="000099"/>
                </a:solidFill>
              </a:rPr>
              <a:t>pulse </a:t>
            </a:r>
            <a:r>
              <a:rPr lang="en-GB" sz="1600" b="1" dirty="0" err="1" smtClean="0">
                <a:solidFill>
                  <a:srgbClr val="000099"/>
                </a:solidFill>
              </a:rPr>
              <a:t>produ-ces</a:t>
            </a:r>
            <a:r>
              <a:rPr lang="en-GB" sz="1600" b="1" dirty="0" smtClean="0">
                <a:solidFill>
                  <a:srgbClr val="000099"/>
                </a:solidFill>
              </a:rPr>
              <a:t> a compressional spherical shockwave propagating in-ward, thereby further com-pressing the pellet centre.</a:t>
            </a:r>
          </a:p>
          <a:p>
            <a:pPr>
              <a:spcBef>
                <a:spcPts val="0"/>
              </a:spcBef>
              <a:spcAft>
                <a:spcPts val="300"/>
              </a:spcAft>
            </a:pPr>
            <a:r>
              <a:rPr lang="en-GB" sz="1600" b="1" dirty="0">
                <a:solidFill>
                  <a:srgbClr val="000099"/>
                </a:solidFill>
              </a:rPr>
              <a:t>Each subsequent shockwave propagates in a denser medium</a:t>
            </a:r>
            <a:r>
              <a:rPr lang="en-GB" sz="1600" b="1" dirty="0" smtClean="0">
                <a:solidFill>
                  <a:srgbClr val="000099"/>
                </a:solidFill>
              </a:rPr>
              <a:t> </a:t>
            </a:r>
          </a:p>
        </p:txBody>
      </p:sp>
      <p:sp>
        <p:nvSpPr>
          <p:cNvPr id="7" name="Rechteck 6"/>
          <p:cNvSpPr/>
          <p:nvPr/>
        </p:nvSpPr>
        <p:spPr>
          <a:xfrm>
            <a:off x="5445760" y="5887293"/>
            <a:ext cx="3435894" cy="738664"/>
          </a:xfrm>
          <a:prstGeom prst="rect">
            <a:avLst/>
          </a:prstGeom>
        </p:spPr>
        <p:txBody>
          <a:bodyPr wrap="square" lIns="0" tIns="0" rIns="0" bIns="0">
            <a:spAutoFit/>
          </a:bodyPr>
          <a:lstStyle/>
          <a:p>
            <a:pPr>
              <a:spcBef>
                <a:spcPts val="0"/>
              </a:spcBef>
              <a:spcAft>
                <a:spcPts val="600"/>
              </a:spcAft>
            </a:pPr>
            <a:r>
              <a:rPr lang="en-GB" sz="1600" b="1" dirty="0" smtClean="0">
                <a:solidFill>
                  <a:srgbClr val="000099"/>
                </a:solidFill>
              </a:rPr>
              <a:t>and </a:t>
            </a:r>
            <a:r>
              <a:rPr lang="en-GB" sz="1600" b="1" dirty="0">
                <a:solidFill>
                  <a:srgbClr val="000099"/>
                </a:solidFill>
              </a:rPr>
              <a:t>therefore faster than the previous one so that all shockwaves will arrive at the same time in the centre.</a:t>
            </a:r>
          </a:p>
        </p:txBody>
      </p:sp>
    </p:spTree>
    <p:extLst>
      <p:ext uri="{BB962C8B-B14F-4D97-AF65-F5344CB8AC3E}">
        <p14:creationId xmlns:p14="http://schemas.microsoft.com/office/powerpoint/2010/main" val="400509504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6399F18E-7841-4FD7-AB2A-B2BE88E4A6F1}"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59</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8/7</a:t>
            </a:r>
            <a:endParaRPr lang="en-GB" altLang="de-DE" sz="3200" b="1" dirty="0">
              <a:solidFill>
                <a:schemeClr val="bg1"/>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2" name="Rechteck 1"/>
          <p:cNvSpPr/>
          <p:nvPr/>
        </p:nvSpPr>
        <p:spPr>
          <a:xfrm>
            <a:off x="247013" y="1611323"/>
            <a:ext cx="8640000" cy="307777"/>
          </a:xfrm>
          <a:prstGeom prst="rect">
            <a:avLst/>
          </a:prstGeom>
        </p:spPr>
        <p:txBody>
          <a:bodyPr wrap="square" lIns="0" tIns="0" rIns="0" bIns="0">
            <a:spAutoFit/>
          </a:bodyPr>
          <a:lstStyle/>
          <a:p>
            <a:pPr>
              <a:spcAft>
                <a:spcPts val="600"/>
              </a:spcAft>
            </a:pPr>
            <a:r>
              <a:rPr lang="en-GB" sz="2000" b="1" dirty="0" smtClean="0">
                <a:solidFill>
                  <a:srgbClr val="CC0000"/>
                </a:solidFill>
              </a:rPr>
              <a:t>Here once again the sequence of events in inertial fusion</a:t>
            </a:r>
            <a:r>
              <a:rPr lang="en-GB" sz="1800" b="1" dirty="0" smtClean="0">
                <a:solidFill>
                  <a:srgbClr val="CC0000"/>
                </a:solidFill>
              </a:rPr>
              <a:t>: </a:t>
            </a:r>
            <a:endParaRPr lang="de-AT" sz="1800" b="1" dirty="0">
              <a:solidFill>
                <a:srgbClr val="CC0000"/>
              </a:solidFill>
            </a:endParaRPr>
          </a:p>
        </p:txBody>
      </p:sp>
      <p:sp>
        <p:nvSpPr>
          <p:cNvPr id="19" name="Text Box 3"/>
          <p:cNvSpPr txBox="1">
            <a:spLocks noChangeArrowheads="1"/>
          </p:cNvSpPr>
          <p:nvPr/>
        </p:nvSpPr>
        <p:spPr bwMode="auto">
          <a:xfrm>
            <a:off x="250100" y="804015"/>
            <a:ext cx="8631554" cy="71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300"/>
              </a:spcAft>
            </a:pPr>
            <a:r>
              <a:rPr lang="en-GB" altLang="de-DE" sz="2600" b="1" dirty="0" smtClean="0">
                <a:solidFill>
                  <a:srgbClr val="000099"/>
                </a:solidFill>
              </a:rPr>
              <a:t>Nonmagnetic fusion</a:t>
            </a:r>
          </a:p>
          <a:p>
            <a:pPr>
              <a:spcBef>
                <a:spcPts val="0"/>
              </a:spcBef>
              <a:spcAft>
                <a:spcPts val="300"/>
              </a:spcAft>
            </a:pPr>
            <a:r>
              <a:rPr lang="en-GB" altLang="de-DE" sz="1800" b="1" dirty="0" smtClean="0">
                <a:solidFill>
                  <a:srgbClr val="000099"/>
                </a:solidFill>
              </a:rPr>
              <a:t>1) Laser fusion or inertial confinement fusion</a:t>
            </a:r>
            <a:endParaRPr lang="en-GB" altLang="de-DE" sz="1800" b="1" dirty="0">
              <a:solidFill>
                <a:srgbClr val="000099"/>
              </a:solidFill>
            </a:endParaRPr>
          </a:p>
        </p:txBody>
      </p:sp>
      <p:pic>
        <p:nvPicPr>
          <p:cNvPr id="22" name="Bild 11" descr="2000px-Inertial_confinement_fusion"/>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4719" y="2033800"/>
            <a:ext cx="7274561" cy="2064447"/>
          </a:xfrm>
          <a:prstGeom prst="rect">
            <a:avLst/>
          </a:prstGeom>
          <a:noFill/>
          <a:ln>
            <a:noFill/>
          </a:ln>
        </p:spPr>
      </p:pic>
      <p:sp>
        <p:nvSpPr>
          <p:cNvPr id="23" name="Textfeld 22"/>
          <p:cNvSpPr txBox="1"/>
          <p:nvPr/>
        </p:nvSpPr>
        <p:spPr bwMode="auto">
          <a:xfrm>
            <a:off x="244064" y="4165973"/>
            <a:ext cx="8640000" cy="2085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marL="263525" indent="-263525">
              <a:spcBef>
                <a:spcPts val="0"/>
              </a:spcBef>
              <a:spcAft>
                <a:spcPts val="300"/>
              </a:spcAft>
              <a:buFont typeface="+mj-lt"/>
              <a:buAutoNum type="arabicPeriod"/>
            </a:pPr>
            <a:r>
              <a:rPr lang="en-US" sz="1600" b="1" dirty="0" smtClean="0">
                <a:solidFill>
                  <a:srgbClr val="C00000"/>
                </a:solidFill>
              </a:rPr>
              <a:t>Laser </a:t>
            </a:r>
            <a:r>
              <a:rPr lang="en-US" sz="1600" b="1" dirty="0">
                <a:solidFill>
                  <a:srgbClr val="C00000"/>
                </a:solidFill>
              </a:rPr>
              <a:t>beams or laser-produced X-rays rapidly heat the surface of the fusion target, forming a surrounding plasma </a:t>
            </a:r>
            <a:r>
              <a:rPr lang="en-US" sz="1600" b="1" dirty="0" smtClean="0">
                <a:solidFill>
                  <a:srgbClr val="C00000"/>
                </a:solidFill>
              </a:rPr>
              <a:t>envelope (the corona plasma).</a:t>
            </a:r>
            <a:endParaRPr lang="en-US" sz="1600" b="1" dirty="0">
              <a:solidFill>
                <a:srgbClr val="C00000"/>
              </a:solidFill>
            </a:endParaRPr>
          </a:p>
          <a:p>
            <a:pPr marL="263525" indent="-263525">
              <a:spcBef>
                <a:spcPts val="0"/>
              </a:spcBef>
              <a:spcAft>
                <a:spcPts val="300"/>
              </a:spcAft>
              <a:buFont typeface="+mj-lt"/>
              <a:buAutoNum type="arabicPeriod"/>
            </a:pPr>
            <a:r>
              <a:rPr lang="en-US" sz="1600" b="1" dirty="0" smtClean="0">
                <a:solidFill>
                  <a:srgbClr val="C00000"/>
                </a:solidFill>
              </a:rPr>
              <a:t>Fuel </a:t>
            </a:r>
            <a:r>
              <a:rPr lang="en-US" sz="1600" b="1" dirty="0">
                <a:solidFill>
                  <a:srgbClr val="C00000"/>
                </a:solidFill>
              </a:rPr>
              <a:t>is compressed by the rocket-like </a:t>
            </a:r>
            <a:r>
              <a:rPr lang="en-US" sz="1600" b="1" dirty="0" smtClean="0">
                <a:solidFill>
                  <a:srgbClr val="C00000"/>
                </a:solidFill>
              </a:rPr>
              <a:t>blow-off </a:t>
            </a:r>
            <a:r>
              <a:rPr lang="en-US" sz="1600" b="1" dirty="0">
                <a:solidFill>
                  <a:srgbClr val="C00000"/>
                </a:solidFill>
              </a:rPr>
              <a:t>of the hot surface </a:t>
            </a:r>
            <a:r>
              <a:rPr lang="en-US" sz="1600" b="1" dirty="0" smtClean="0">
                <a:solidFill>
                  <a:srgbClr val="C00000"/>
                </a:solidFill>
              </a:rPr>
              <a:t>material (ablation of the corona plasma).</a:t>
            </a:r>
            <a:endParaRPr lang="en-US" sz="1600" b="1" dirty="0">
              <a:solidFill>
                <a:srgbClr val="C00000"/>
              </a:solidFill>
            </a:endParaRPr>
          </a:p>
          <a:p>
            <a:pPr marL="263525" indent="-263525">
              <a:spcBef>
                <a:spcPts val="0"/>
              </a:spcBef>
              <a:spcAft>
                <a:spcPts val="300"/>
              </a:spcAft>
              <a:buFont typeface="+mj-lt"/>
              <a:buAutoNum type="arabicPeriod"/>
            </a:pPr>
            <a:r>
              <a:rPr lang="en-US" sz="1600" b="1" dirty="0" smtClean="0">
                <a:solidFill>
                  <a:srgbClr val="C00000"/>
                </a:solidFill>
              </a:rPr>
              <a:t>During </a:t>
            </a:r>
            <a:r>
              <a:rPr lang="en-US" sz="1600" b="1" dirty="0">
                <a:solidFill>
                  <a:srgbClr val="C00000"/>
                </a:solidFill>
              </a:rPr>
              <a:t>the final part of the capsule implosion, the fuel core reaches 20 times the density of lead and ignites at </a:t>
            </a:r>
            <a:r>
              <a:rPr lang="en-US" sz="1600" b="1" dirty="0" smtClean="0">
                <a:solidFill>
                  <a:srgbClr val="C00000"/>
                </a:solidFill>
              </a:rPr>
              <a:t>about 10</a:t>
            </a:r>
            <a:r>
              <a:rPr lang="en-US" sz="1600" b="1" baseline="30000" dirty="0" smtClean="0">
                <a:solidFill>
                  <a:srgbClr val="C00000"/>
                </a:solidFill>
              </a:rPr>
              <a:t>8</a:t>
            </a:r>
            <a:r>
              <a:rPr lang="en-US" sz="1600" b="1" dirty="0" smtClean="0">
                <a:solidFill>
                  <a:srgbClr val="C00000"/>
                </a:solidFill>
              </a:rPr>
              <a:t> K </a:t>
            </a:r>
            <a:r>
              <a:rPr lang="en-US" sz="1600" b="1" dirty="0" smtClean="0">
                <a:solidFill>
                  <a:srgbClr val="C00000"/>
                </a:solidFill>
                <a:sym typeface="Symbol"/>
              </a:rPr>
              <a:t> 10</a:t>
            </a:r>
            <a:r>
              <a:rPr lang="en-US" sz="1600" b="1" baseline="30000" dirty="0" smtClean="0">
                <a:solidFill>
                  <a:srgbClr val="C00000"/>
                </a:solidFill>
                <a:sym typeface="Symbol"/>
              </a:rPr>
              <a:t>4</a:t>
            </a:r>
            <a:r>
              <a:rPr lang="en-US" sz="1600" b="1" dirty="0" smtClean="0">
                <a:solidFill>
                  <a:srgbClr val="C00000"/>
                </a:solidFill>
                <a:sym typeface="Symbol"/>
              </a:rPr>
              <a:t> eV</a:t>
            </a:r>
            <a:r>
              <a:rPr lang="en-US" sz="1600" b="1" dirty="0" smtClean="0">
                <a:solidFill>
                  <a:srgbClr val="C00000"/>
                </a:solidFill>
              </a:rPr>
              <a:t>.</a:t>
            </a:r>
            <a:endParaRPr lang="en-US" sz="1600" b="1" dirty="0">
              <a:solidFill>
                <a:srgbClr val="C00000"/>
              </a:solidFill>
            </a:endParaRPr>
          </a:p>
          <a:p>
            <a:pPr marL="263525" indent="-263525">
              <a:spcBef>
                <a:spcPts val="0"/>
              </a:spcBef>
              <a:spcAft>
                <a:spcPts val="300"/>
              </a:spcAft>
              <a:buFont typeface="+mj-lt"/>
              <a:buAutoNum type="arabicPeriod"/>
            </a:pPr>
            <a:r>
              <a:rPr lang="en-US" sz="1600" b="1" dirty="0" smtClean="0">
                <a:solidFill>
                  <a:srgbClr val="C00000"/>
                </a:solidFill>
              </a:rPr>
              <a:t>Thermonuclear </a:t>
            </a:r>
            <a:r>
              <a:rPr lang="en-US" sz="1600" b="1" dirty="0">
                <a:solidFill>
                  <a:srgbClr val="C00000"/>
                </a:solidFill>
              </a:rPr>
              <a:t>burn spreads rapidly through the compressed fuel, yielding many times the input energy.</a:t>
            </a:r>
            <a:endParaRPr lang="en-GB" sz="1600" b="1" dirty="0" smtClean="0">
              <a:solidFill>
                <a:srgbClr val="C00000"/>
              </a:solidFill>
            </a:endParaRPr>
          </a:p>
        </p:txBody>
      </p:sp>
      <p:sp>
        <p:nvSpPr>
          <p:cNvPr id="10" name="Textfeld 9"/>
          <p:cNvSpPr txBox="1"/>
          <p:nvPr/>
        </p:nvSpPr>
        <p:spPr bwMode="auto">
          <a:xfrm>
            <a:off x="243840" y="6279255"/>
            <a:ext cx="862765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a:spcBef>
                <a:spcPts val="0"/>
              </a:spcBef>
              <a:spcAft>
                <a:spcPts val="600"/>
              </a:spcAft>
            </a:pPr>
            <a:r>
              <a:rPr lang="de-AT" sz="1600" b="1" dirty="0" err="1" smtClean="0">
                <a:solidFill>
                  <a:schemeClr val="accent2"/>
                </a:solidFill>
              </a:rPr>
              <a:t>From</a:t>
            </a:r>
            <a:r>
              <a:rPr lang="de-AT" sz="1600" b="1" dirty="0" smtClean="0">
                <a:solidFill>
                  <a:schemeClr val="accent2"/>
                </a:solidFill>
              </a:rPr>
              <a:t>: https</a:t>
            </a:r>
            <a:r>
              <a:rPr lang="de-AT" sz="1600" b="1" dirty="0">
                <a:solidFill>
                  <a:schemeClr val="accent2"/>
                </a:solidFill>
              </a:rPr>
              <a:t>://</a:t>
            </a:r>
            <a:r>
              <a:rPr lang="de-AT" sz="1600" b="1" dirty="0" smtClean="0">
                <a:solidFill>
                  <a:schemeClr val="accent2"/>
                </a:solidFill>
              </a:rPr>
              <a:t>en.wikipedia.org/wiki/Inertial_confinement_fusion </a:t>
            </a:r>
          </a:p>
        </p:txBody>
      </p:sp>
    </p:spTree>
    <p:extLst>
      <p:ext uri="{BB962C8B-B14F-4D97-AF65-F5344CB8AC3E}">
        <p14:creationId xmlns:p14="http://schemas.microsoft.com/office/powerpoint/2010/main" val="11925208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umsplatzhalter 1"/>
          <p:cNvSpPr>
            <a:spLocks noGrp="1"/>
          </p:cNvSpPr>
          <p:nvPr>
            <p:ph type="dt" sz="half" idx="10"/>
          </p:nvPr>
        </p:nvSpPr>
        <p:spPr/>
        <p:txBody>
          <a:bodyPr/>
          <a:lstStyle/>
          <a:p>
            <a:fld id="{14C86AD8-26AA-41AF-806D-231C1E77BF57}" type="datetime1">
              <a:rPr lang="de-DE" altLang="de-DE" smtClean="0"/>
              <a:t>04.09.2018</a:t>
            </a:fld>
            <a:endParaRPr lang="de-DE" altLang="de-DE"/>
          </a:p>
        </p:txBody>
      </p:sp>
      <p:sp>
        <p:nvSpPr>
          <p:cNvPr id="9"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0" name="Foliennummernplatzhalter 3"/>
          <p:cNvSpPr>
            <a:spLocks noGrp="1"/>
          </p:cNvSpPr>
          <p:nvPr>
            <p:ph type="sldNum" sz="quarter" idx="12"/>
          </p:nvPr>
        </p:nvSpPr>
        <p:spPr/>
        <p:txBody>
          <a:bodyPr/>
          <a:lstStyle/>
          <a:p>
            <a:fld id="{84239B76-B543-46B6-A4C9-0ED2FBD0F9CA}" type="slidenum">
              <a:rPr lang="de-DE" altLang="de-DE"/>
              <a:pPr/>
              <a:t>6</a:t>
            </a:fld>
            <a:endParaRPr lang="de-DE" altLang="de-DE"/>
          </a:p>
        </p:txBody>
      </p:sp>
      <p:sp>
        <p:nvSpPr>
          <p:cNvPr id="186370" name="Text Box 2"/>
          <p:cNvSpPr txBox="1">
            <a:spLocks noChangeArrowheads="1"/>
          </p:cNvSpPr>
          <p:nvPr/>
        </p:nvSpPr>
        <p:spPr bwMode="auto">
          <a:xfrm>
            <a:off x="254000" y="144000"/>
            <a:ext cx="8640000"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a:solidFill>
                  <a:schemeClr val="bg1"/>
                </a:solidFill>
              </a:rPr>
              <a:t>Part 1/4</a:t>
            </a:r>
          </a:p>
        </p:txBody>
      </p:sp>
      <p:sp>
        <p:nvSpPr>
          <p:cNvPr id="186371" name="Text Box 3"/>
          <p:cNvSpPr txBox="1">
            <a:spLocks noChangeArrowheads="1"/>
          </p:cNvSpPr>
          <p:nvPr/>
        </p:nvSpPr>
        <p:spPr bwMode="auto">
          <a:xfrm>
            <a:off x="255587" y="8810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The fusion reaction of the future fusion reactor: </a:t>
            </a:r>
          </a:p>
        </p:txBody>
      </p:sp>
      <p:sp>
        <p:nvSpPr>
          <p:cNvPr id="186377" name="Rectangle 9"/>
          <p:cNvSpPr>
            <a:spLocks noChangeArrowheads="1"/>
          </p:cNvSpPr>
          <p:nvPr/>
        </p:nvSpPr>
        <p:spPr bwMode="auto">
          <a:xfrm>
            <a:off x="1587500" y="1457325"/>
            <a:ext cx="5967413" cy="611188"/>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ltLang="zh-CN" baseline="30000" dirty="0">
                <a:ea typeface="SimSun" pitchFamily="2" charset="-122"/>
              </a:rPr>
              <a:t>2</a:t>
            </a:r>
            <a:r>
              <a:rPr lang="en-GB" altLang="zh-CN" dirty="0">
                <a:ea typeface="SimSun" pitchFamily="2" charset="-122"/>
              </a:rPr>
              <a:t>D</a:t>
            </a:r>
            <a:r>
              <a:rPr lang="en-GB" altLang="zh-CN" baseline="-25000" dirty="0">
                <a:ea typeface="SimSun" pitchFamily="2" charset="-122"/>
              </a:rPr>
              <a:t>1</a:t>
            </a:r>
            <a:r>
              <a:rPr lang="en-GB" altLang="zh-CN" dirty="0">
                <a:ea typeface="SimSun" pitchFamily="2" charset="-122"/>
              </a:rPr>
              <a:t> + </a:t>
            </a:r>
            <a:r>
              <a:rPr lang="en-GB" altLang="zh-CN" baseline="30000" dirty="0">
                <a:ea typeface="SimSun" pitchFamily="2" charset="-122"/>
              </a:rPr>
              <a:t>3</a:t>
            </a:r>
            <a:r>
              <a:rPr lang="en-GB" altLang="zh-CN" dirty="0">
                <a:ea typeface="SimSun" pitchFamily="2" charset="-122"/>
              </a:rPr>
              <a:t>T</a:t>
            </a:r>
            <a:r>
              <a:rPr lang="en-GB" altLang="zh-CN" baseline="-25000" dirty="0">
                <a:ea typeface="SimSun" pitchFamily="2" charset="-122"/>
              </a:rPr>
              <a:t>1</a:t>
            </a:r>
            <a:r>
              <a:rPr lang="en-GB" altLang="zh-CN" dirty="0">
                <a:ea typeface="SimSun" pitchFamily="2" charset="-122"/>
              </a:rPr>
              <a:t> </a:t>
            </a:r>
            <a:r>
              <a:rPr lang="en-GB" altLang="zh-CN" dirty="0">
                <a:ea typeface="SimSun" pitchFamily="2" charset="-122"/>
                <a:sym typeface="Symbol" pitchFamily="18" charset="2"/>
              </a:rPr>
              <a:t></a:t>
            </a:r>
            <a:r>
              <a:rPr lang="en-GB" altLang="zh-CN" dirty="0">
                <a:ea typeface="SimSun" pitchFamily="2" charset="-122"/>
              </a:rPr>
              <a:t> </a:t>
            </a:r>
            <a:r>
              <a:rPr lang="en-GB" altLang="zh-CN" baseline="30000" dirty="0">
                <a:ea typeface="SimSun" pitchFamily="2" charset="-122"/>
                <a:sym typeface="Symbol" pitchFamily="18" charset="2"/>
              </a:rPr>
              <a:t>4</a:t>
            </a:r>
            <a:r>
              <a:rPr lang="en-GB" altLang="zh-CN" dirty="0">
                <a:ea typeface="SimSun" pitchFamily="2" charset="-122"/>
                <a:sym typeface="Symbol" pitchFamily="18" charset="2"/>
              </a:rPr>
              <a:t>He</a:t>
            </a:r>
            <a:r>
              <a:rPr lang="en-GB" altLang="zh-CN" baseline="-25000" dirty="0">
                <a:ea typeface="SimSun" pitchFamily="2" charset="-122"/>
                <a:sym typeface="Symbol" pitchFamily="18" charset="2"/>
              </a:rPr>
              <a:t>2</a:t>
            </a:r>
            <a:r>
              <a:rPr lang="en-GB" altLang="zh-CN" dirty="0">
                <a:ea typeface="SimSun" pitchFamily="2" charset="-122"/>
                <a:sym typeface="Symbol" pitchFamily="18" charset="2"/>
              </a:rPr>
              <a:t> (3,5 MeV) + </a:t>
            </a:r>
            <a:r>
              <a:rPr lang="en-GB" altLang="zh-CN" baseline="30000" dirty="0">
                <a:ea typeface="SimSun" pitchFamily="2" charset="-122"/>
                <a:sym typeface="Symbol" pitchFamily="18" charset="2"/>
              </a:rPr>
              <a:t>1</a:t>
            </a:r>
            <a:r>
              <a:rPr lang="en-GB" altLang="zh-CN" dirty="0">
                <a:ea typeface="SimSun" pitchFamily="2" charset="-122"/>
                <a:sym typeface="Symbol" pitchFamily="18" charset="2"/>
              </a:rPr>
              <a:t>n</a:t>
            </a:r>
            <a:r>
              <a:rPr lang="en-GB" altLang="zh-CN" baseline="-25000" dirty="0">
                <a:ea typeface="SimSun" pitchFamily="2" charset="-122"/>
                <a:sym typeface="Symbol" pitchFamily="18" charset="2"/>
              </a:rPr>
              <a:t>0</a:t>
            </a:r>
            <a:r>
              <a:rPr lang="en-GB" altLang="zh-CN" dirty="0">
                <a:ea typeface="SimSun" pitchFamily="2" charset="-122"/>
                <a:sym typeface="Symbol" pitchFamily="18" charset="2"/>
              </a:rPr>
              <a:t> (14,1 MeV)</a:t>
            </a:r>
            <a:r>
              <a:rPr lang="de-DE" altLang="zh-CN" dirty="0">
                <a:ea typeface="SimSun" pitchFamily="2" charset="-122"/>
                <a:sym typeface="Symbol" pitchFamily="18" charset="2"/>
              </a:rPr>
              <a:t> </a:t>
            </a:r>
          </a:p>
        </p:txBody>
      </p:sp>
      <p:sp>
        <p:nvSpPr>
          <p:cNvPr id="186378" name="Text Box 10"/>
          <p:cNvSpPr txBox="1">
            <a:spLocks noChangeArrowheads="1"/>
          </p:cNvSpPr>
          <p:nvPr/>
        </p:nvSpPr>
        <p:spPr bwMode="auto">
          <a:xfrm>
            <a:off x="433388" y="2220913"/>
            <a:ext cx="8277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50000"/>
              </a:spcBef>
            </a:pPr>
            <a:r>
              <a:rPr lang="en-GB" altLang="de-DE" b="1">
                <a:solidFill>
                  <a:srgbClr val="CC0000"/>
                </a:solidFill>
              </a:rPr>
              <a:t>Disadvantages and advantages: </a:t>
            </a:r>
          </a:p>
        </p:txBody>
      </p:sp>
      <p:sp>
        <p:nvSpPr>
          <p:cNvPr id="186379" name="Rectangle 11"/>
          <p:cNvSpPr>
            <a:spLocks noChangeArrowheads="1"/>
          </p:cNvSpPr>
          <p:nvPr/>
        </p:nvSpPr>
        <p:spPr bwMode="auto">
          <a:xfrm>
            <a:off x="254000" y="2750850"/>
            <a:ext cx="8637588"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lvl1pPr marL="185738" indent="-185738">
              <a:tabLst>
                <a:tab pos="180975" algn="l"/>
              </a:tabLst>
              <a:defRPr sz="2400">
                <a:solidFill>
                  <a:schemeClr val="tx1"/>
                </a:solidFill>
                <a:latin typeface="Times New Roman" pitchFamily="18" charset="0"/>
              </a:defRPr>
            </a:lvl1pPr>
            <a:lvl2pPr>
              <a:tabLst>
                <a:tab pos="180975" algn="l"/>
              </a:tabLst>
              <a:defRPr sz="2400">
                <a:solidFill>
                  <a:schemeClr val="tx1"/>
                </a:solidFill>
                <a:latin typeface="Times New Roman" pitchFamily="18" charset="0"/>
              </a:defRPr>
            </a:lvl2pPr>
            <a:lvl3pPr>
              <a:tabLst>
                <a:tab pos="180975" algn="l"/>
              </a:tabLst>
              <a:defRPr sz="2400">
                <a:solidFill>
                  <a:schemeClr val="tx1"/>
                </a:solidFill>
                <a:latin typeface="Times New Roman" pitchFamily="18" charset="0"/>
              </a:defRPr>
            </a:lvl3pPr>
            <a:lvl4pPr>
              <a:tabLst>
                <a:tab pos="180975" algn="l"/>
              </a:tabLst>
              <a:defRPr sz="2400">
                <a:solidFill>
                  <a:schemeClr val="tx1"/>
                </a:solidFill>
                <a:latin typeface="Times New Roman" pitchFamily="18" charset="0"/>
              </a:defRPr>
            </a:lvl4pPr>
            <a:lvl5pPr>
              <a:tabLst>
                <a:tab pos="180975" algn="l"/>
              </a:tabLst>
              <a:defRPr sz="2400">
                <a:solidFill>
                  <a:schemeClr val="tx1"/>
                </a:solidFill>
                <a:latin typeface="Times New Roman" pitchFamily="18" charset="0"/>
              </a:defRPr>
            </a:lvl5pPr>
            <a:lvl6pPr eaLnBrk="0" fontAlgn="base" hangingPunct="0">
              <a:spcBef>
                <a:spcPct val="0"/>
              </a:spcBef>
              <a:spcAft>
                <a:spcPct val="0"/>
              </a:spcAft>
              <a:tabLst>
                <a:tab pos="180975" algn="l"/>
              </a:tabLst>
              <a:defRPr sz="2400">
                <a:solidFill>
                  <a:schemeClr val="tx1"/>
                </a:solidFill>
                <a:latin typeface="Times New Roman" pitchFamily="18" charset="0"/>
              </a:defRPr>
            </a:lvl6pPr>
            <a:lvl7pPr eaLnBrk="0" fontAlgn="base" hangingPunct="0">
              <a:spcBef>
                <a:spcPct val="0"/>
              </a:spcBef>
              <a:spcAft>
                <a:spcPct val="0"/>
              </a:spcAft>
              <a:tabLst>
                <a:tab pos="180975" algn="l"/>
              </a:tabLst>
              <a:defRPr sz="2400">
                <a:solidFill>
                  <a:schemeClr val="tx1"/>
                </a:solidFill>
                <a:latin typeface="Times New Roman" pitchFamily="18" charset="0"/>
              </a:defRPr>
            </a:lvl7pPr>
            <a:lvl8pPr eaLnBrk="0" fontAlgn="base" hangingPunct="0">
              <a:spcBef>
                <a:spcPct val="0"/>
              </a:spcBef>
              <a:spcAft>
                <a:spcPct val="0"/>
              </a:spcAft>
              <a:tabLst>
                <a:tab pos="180975" algn="l"/>
              </a:tabLst>
              <a:defRPr sz="2400">
                <a:solidFill>
                  <a:schemeClr val="tx1"/>
                </a:solidFill>
                <a:latin typeface="Times New Roman" pitchFamily="18" charset="0"/>
              </a:defRPr>
            </a:lvl8pPr>
            <a:lvl9pPr eaLnBrk="0" fontAlgn="base" hangingPunct="0">
              <a:spcBef>
                <a:spcPct val="0"/>
              </a:spcBef>
              <a:spcAft>
                <a:spcPct val="0"/>
              </a:spcAft>
              <a:tabLst>
                <a:tab pos="180975" algn="l"/>
              </a:tabLst>
              <a:defRPr sz="2400">
                <a:solidFill>
                  <a:schemeClr val="tx1"/>
                </a:solidFill>
                <a:latin typeface="Times New Roman" pitchFamily="18" charset="0"/>
              </a:defRPr>
            </a:lvl9pPr>
          </a:lstStyle>
          <a:p>
            <a:pPr marL="252000" indent="-252000">
              <a:buFontTx/>
              <a:buChar char="•"/>
            </a:pPr>
            <a:r>
              <a:rPr lang="en-GB" altLang="zh-CN" sz="2200" dirty="0">
                <a:solidFill>
                  <a:srgbClr val="CC0000"/>
                </a:solidFill>
                <a:ea typeface="SimSun" pitchFamily="2" charset="-122"/>
              </a:rPr>
              <a:t>We need the radioactive, and therefore dangerous tritium. </a:t>
            </a:r>
            <a:endParaRPr lang="de-DE" altLang="zh-CN" sz="2200" dirty="0">
              <a:solidFill>
                <a:srgbClr val="CC0000"/>
              </a:solidFill>
              <a:ea typeface="SimSun" pitchFamily="2" charset="-122"/>
            </a:endParaRPr>
          </a:p>
          <a:p>
            <a:pPr marL="252000" indent="-252000">
              <a:buFontTx/>
              <a:buChar char="•"/>
            </a:pPr>
            <a:r>
              <a:rPr lang="en-GB" altLang="zh-CN" sz="2200" dirty="0">
                <a:solidFill>
                  <a:srgbClr val="CC0000"/>
                </a:solidFill>
                <a:ea typeface="SimSun" pitchFamily="2" charset="-122"/>
              </a:rPr>
              <a:t>Tritium is (fortunately) extremely rare in nature and has therefore to be produced </a:t>
            </a:r>
            <a:r>
              <a:rPr lang="en-GB" altLang="zh-CN" sz="2200" i="1" dirty="0">
                <a:solidFill>
                  <a:srgbClr val="CC0000"/>
                </a:solidFill>
                <a:ea typeface="SimSun" pitchFamily="2" charset="-122"/>
              </a:rPr>
              <a:t>in situ</a:t>
            </a:r>
            <a:r>
              <a:rPr lang="en-GB" altLang="zh-CN" sz="2200" dirty="0">
                <a:solidFill>
                  <a:srgbClr val="CC0000"/>
                </a:solidFill>
                <a:ea typeface="SimSun" pitchFamily="2" charset="-122"/>
              </a:rPr>
              <a:t>. </a:t>
            </a:r>
            <a:endParaRPr lang="de-DE" altLang="zh-CN" sz="2200" dirty="0">
              <a:solidFill>
                <a:srgbClr val="CC0000"/>
              </a:solidFill>
              <a:ea typeface="SimSun" pitchFamily="2" charset="-122"/>
            </a:endParaRPr>
          </a:p>
          <a:p>
            <a:pPr marL="252000" indent="-252000">
              <a:buFontTx/>
              <a:buChar char="•"/>
            </a:pPr>
            <a:r>
              <a:rPr lang="en-GB" altLang="zh-CN" sz="2200" dirty="0">
                <a:solidFill>
                  <a:srgbClr val="CC0000"/>
                </a:solidFill>
                <a:ea typeface="SimSun" pitchFamily="2" charset="-122"/>
              </a:rPr>
              <a:t>During the fusion reactions a neutron is produced which cannot be confined in the magnetic field and therefore hits the wall of the fusion vacuum chamber with its high kinetic energy, there sputtering and activating the material. </a:t>
            </a:r>
          </a:p>
          <a:p>
            <a:pPr marL="252000" indent="-252000">
              <a:buFontTx/>
              <a:buChar char="•"/>
            </a:pPr>
            <a:r>
              <a:rPr lang="en-GB" altLang="zh-CN" sz="2200" dirty="0">
                <a:solidFill>
                  <a:srgbClr val="CC0000"/>
                </a:solidFill>
                <a:ea typeface="SimSun" pitchFamily="2" charset="-122"/>
              </a:rPr>
              <a:t>On the other hand, this neutron is able to breed tritium by the fission process: </a:t>
            </a:r>
          </a:p>
        </p:txBody>
      </p:sp>
      <p:sp>
        <p:nvSpPr>
          <p:cNvPr id="186380" name="Rectangle 12"/>
          <p:cNvSpPr>
            <a:spLocks noChangeArrowheads="1"/>
          </p:cNvSpPr>
          <p:nvPr/>
        </p:nvSpPr>
        <p:spPr bwMode="auto">
          <a:xfrm>
            <a:off x="2185988" y="5916613"/>
            <a:ext cx="4773612" cy="611187"/>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ltLang="zh-CN" baseline="30000">
                <a:ea typeface="SimSun" pitchFamily="2" charset="-122"/>
              </a:rPr>
              <a:t>6</a:t>
            </a:r>
            <a:r>
              <a:rPr lang="en-GB" altLang="zh-CN">
                <a:ea typeface="SimSun" pitchFamily="2" charset="-122"/>
              </a:rPr>
              <a:t>Li</a:t>
            </a:r>
            <a:r>
              <a:rPr lang="en-GB" altLang="zh-CN" baseline="-25000">
                <a:ea typeface="SimSun" pitchFamily="2" charset="-122"/>
              </a:rPr>
              <a:t>3</a:t>
            </a:r>
            <a:r>
              <a:rPr lang="en-GB" altLang="zh-CN">
                <a:ea typeface="SimSun" pitchFamily="2" charset="-122"/>
              </a:rPr>
              <a:t> + </a:t>
            </a:r>
            <a:r>
              <a:rPr lang="en-GB" altLang="zh-CN" baseline="30000">
                <a:ea typeface="SimSun" pitchFamily="2" charset="-122"/>
              </a:rPr>
              <a:t>1</a:t>
            </a:r>
            <a:r>
              <a:rPr lang="en-GB" altLang="zh-CN">
                <a:ea typeface="SimSun" pitchFamily="2" charset="-122"/>
              </a:rPr>
              <a:t>n</a:t>
            </a:r>
            <a:r>
              <a:rPr lang="en-GB" altLang="zh-CN" baseline="-25000">
                <a:ea typeface="SimSun" pitchFamily="2" charset="-122"/>
              </a:rPr>
              <a:t>0</a:t>
            </a:r>
            <a:r>
              <a:rPr lang="en-GB" altLang="zh-CN">
                <a:ea typeface="SimSun" pitchFamily="2" charset="-122"/>
              </a:rPr>
              <a:t> </a:t>
            </a:r>
            <a:r>
              <a:rPr lang="en-GB" altLang="zh-CN">
                <a:ea typeface="SimSun" pitchFamily="2" charset="-122"/>
                <a:sym typeface="Symbol" pitchFamily="18" charset="2"/>
              </a:rPr>
              <a:t></a:t>
            </a:r>
            <a:r>
              <a:rPr lang="en-GB" altLang="zh-CN">
                <a:ea typeface="SimSun" pitchFamily="2" charset="-122"/>
              </a:rPr>
              <a:t> </a:t>
            </a:r>
            <a:r>
              <a:rPr lang="en-GB" altLang="zh-CN" baseline="30000">
                <a:ea typeface="SimSun" pitchFamily="2" charset="-122"/>
                <a:sym typeface="Symbol" pitchFamily="18" charset="2"/>
              </a:rPr>
              <a:t>4</a:t>
            </a:r>
            <a:r>
              <a:rPr lang="en-GB" altLang="zh-CN">
                <a:ea typeface="SimSun" pitchFamily="2" charset="-122"/>
                <a:sym typeface="Symbol" pitchFamily="18" charset="2"/>
              </a:rPr>
              <a:t>He</a:t>
            </a:r>
            <a:r>
              <a:rPr lang="en-GB" altLang="zh-CN" baseline="-25000">
                <a:ea typeface="SimSun" pitchFamily="2" charset="-122"/>
                <a:sym typeface="Symbol" pitchFamily="18" charset="2"/>
              </a:rPr>
              <a:t>2</a:t>
            </a:r>
            <a:r>
              <a:rPr lang="en-GB" altLang="zh-CN">
                <a:ea typeface="SimSun" pitchFamily="2" charset="-122"/>
                <a:sym typeface="Symbol" pitchFamily="18" charset="2"/>
              </a:rPr>
              <a:t> + </a:t>
            </a:r>
            <a:r>
              <a:rPr lang="en-GB" altLang="zh-CN" baseline="30000">
                <a:ea typeface="SimSun" pitchFamily="2" charset="-122"/>
                <a:sym typeface="Symbol" pitchFamily="18" charset="2"/>
              </a:rPr>
              <a:t>3</a:t>
            </a:r>
            <a:r>
              <a:rPr lang="en-GB" altLang="zh-CN">
                <a:ea typeface="SimSun" pitchFamily="2" charset="-122"/>
                <a:sym typeface="Symbol" pitchFamily="18" charset="2"/>
              </a:rPr>
              <a:t>T</a:t>
            </a:r>
            <a:r>
              <a:rPr lang="en-GB" altLang="zh-CN" baseline="-25000">
                <a:ea typeface="SimSun" pitchFamily="2" charset="-122"/>
                <a:sym typeface="Symbol" pitchFamily="18" charset="2"/>
              </a:rPr>
              <a:t>1</a:t>
            </a:r>
            <a:r>
              <a:rPr lang="en-GB" altLang="zh-CN">
                <a:ea typeface="SimSun" pitchFamily="2" charset="-122"/>
                <a:sym typeface="Symbol" pitchFamily="18" charset="2"/>
              </a:rPr>
              <a:t> + 4,78 MeV.</a:t>
            </a:r>
            <a:r>
              <a:rPr lang="de-DE" altLang="zh-CN">
                <a:ea typeface="SimSun" pitchFamily="2" charset="-122"/>
                <a:sym typeface="Symbol" pitchFamily="18" charset="2"/>
              </a:rPr>
              <a:t>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326EDF6B-17E2-4BC3-A919-C8714ED06286}"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60</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8/8</a:t>
            </a:r>
            <a:endParaRPr lang="en-GB" altLang="de-DE" sz="3200" b="1" dirty="0">
              <a:solidFill>
                <a:schemeClr val="bg1"/>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2" name="Rechteck 1"/>
          <p:cNvSpPr/>
          <p:nvPr/>
        </p:nvSpPr>
        <p:spPr>
          <a:xfrm>
            <a:off x="247013" y="1649423"/>
            <a:ext cx="8624481" cy="307777"/>
          </a:xfrm>
          <a:prstGeom prst="rect">
            <a:avLst/>
          </a:prstGeom>
        </p:spPr>
        <p:txBody>
          <a:bodyPr wrap="square" lIns="0" tIns="0" rIns="0" bIns="0">
            <a:spAutoFit/>
          </a:bodyPr>
          <a:lstStyle/>
          <a:p>
            <a:pPr>
              <a:spcAft>
                <a:spcPts val="600"/>
              </a:spcAft>
            </a:pPr>
            <a:r>
              <a:rPr lang="en-GB" sz="2000" b="1" dirty="0" smtClean="0">
                <a:solidFill>
                  <a:srgbClr val="C00000"/>
                </a:solidFill>
              </a:rPr>
              <a:t>Modern experiments work with metallic capsules filled with D+T</a:t>
            </a:r>
            <a:r>
              <a:rPr lang="en-GB" sz="1800" b="1" dirty="0" smtClean="0">
                <a:solidFill>
                  <a:srgbClr val="C00000"/>
                </a:solidFill>
              </a:rPr>
              <a:t>: </a:t>
            </a:r>
            <a:endParaRPr lang="de-AT" sz="1800" b="1" dirty="0">
              <a:solidFill>
                <a:srgbClr val="C00000"/>
              </a:solidFill>
            </a:endParaRPr>
          </a:p>
        </p:txBody>
      </p:sp>
      <p:sp>
        <p:nvSpPr>
          <p:cNvPr id="19" name="Text Box 3"/>
          <p:cNvSpPr txBox="1">
            <a:spLocks noChangeArrowheads="1"/>
          </p:cNvSpPr>
          <p:nvPr/>
        </p:nvSpPr>
        <p:spPr bwMode="auto">
          <a:xfrm>
            <a:off x="250100" y="829415"/>
            <a:ext cx="8631554" cy="71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300"/>
              </a:spcAft>
            </a:pPr>
            <a:r>
              <a:rPr lang="en-GB" altLang="de-DE" sz="2600" b="1" dirty="0" smtClean="0">
                <a:solidFill>
                  <a:srgbClr val="000099"/>
                </a:solidFill>
              </a:rPr>
              <a:t>Nonmagnetic fusion</a:t>
            </a:r>
          </a:p>
          <a:p>
            <a:pPr>
              <a:spcBef>
                <a:spcPts val="0"/>
              </a:spcBef>
              <a:spcAft>
                <a:spcPts val="300"/>
              </a:spcAft>
            </a:pPr>
            <a:r>
              <a:rPr lang="en-GB" altLang="de-DE" sz="1800" b="1" dirty="0" smtClean="0">
                <a:solidFill>
                  <a:srgbClr val="000099"/>
                </a:solidFill>
              </a:rPr>
              <a:t>1) Laser fusion or inertial confinement fusion</a:t>
            </a:r>
            <a:endParaRPr lang="en-GB" altLang="de-DE" sz="1800" b="1" dirty="0">
              <a:solidFill>
                <a:srgbClr val="000099"/>
              </a:solidFill>
            </a:endParaRPr>
          </a:p>
        </p:txBody>
      </p:sp>
      <p:sp>
        <p:nvSpPr>
          <p:cNvPr id="23" name="Textfeld 22"/>
          <p:cNvSpPr txBox="1"/>
          <p:nvPr/>
        </p:nvSpPr>
        <p:spPr bwMode="auto">
          <a:xfrm>
            <a:off x="247015" y="5484312"/>
            <a:ext cx="8640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a:spcBef>
                <a:spcPts val="0"/>
              </a:spcBef>
              <a:spcAft>
                <a:spcPts val="300"/>
              </a:spcAft>
            </a:pPr>
            <a:r>
              <a:rPr lang="en-US" sz="1600" b="1" dirty="0">
                <a:solidFill>
                  <a:srgbClr val="000099"/>
                </a:solidFill>
              </a:rPr>
              <a:t>Indirect drive laser ICF uses a </a:t>
            </a:r>
            <a:r>
              <a:rPr lang="en-US" sz="1600" b="1" dirty="0" err="1">
                <a:solidFill>
                  <a:srgbClr val="000099"/>
                </a:solidFill>
              </a:rPr>
              <a:t>hohlraum</a:t>
            </a:r>
            <a:r>
              <a:rPr lang="en-US" sz="1600" b="1" dirty="0">
                <a:solidFill>
                  <a:srgbClr val="000099"/>
                </a:solidFill>
              </a:rPr>
              <a:t> which is irradiated with laser beam cones from either side on its inner surface to bathe a fusion microcapsule inside with smooth high intensity X-rays. The highest energy X-rays can be seen leaking through the </a:t>
            </a:r>
            <a:r>
              <a:rPr lang="en-US" sz="1600" b="1" dirty="0" err="1">
                <a:solidFill>
                  <a:srgbClr val="000099"/>
                </a:solidFill>
              </a:rPr>
              <a:t>hohlraum</a:t>
            </a:r>
            <a:r>
              <a:rPr lang="en-US" sz="1600" b="1" dirty="0">
                <a:solidFill>
                  <a:srgbClr val="000099"/>
                </a:solidFill>
              </a:rPr>
              <a:t>, represented here in orange/red.</a:t>
            </a:r>
            <a:endParaRPr lang="en-GB" sz="1600" b="1" dirty="0" smtClean="0">
              <a:solidFill>
                <a:srgbClr val="000099"/>
              </a:solidFill>
            </a:endParaRPr>
          </a:p>
        </p:txBody>
      </p:sp>
      <p:sp>
        <p:nvSpPr>
          <p:cNvPr id="10" name="Textfeld 9"/>
          <p:cNvSpPr txBox="1"/>
          <p:nvPr/>
        </p:nvSpPr>
        <p:spPr bwMode="auto">
          <a:xfrm>
            <a:off x="243840" y="6279255"/>
            <a:ext cx="862765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a:spcBef>
                <a:spcPts val="0"/>
              </a:spcBef>
              <a:spcAft>
                <a:spcPts val="600"/>
              </a:spcAft>
            </a:pPr>
            <a:r>
              <a:rPr lang="de-AT" sz="1600" b="1" dirty="0" err="1" smtClean="0">
                <a:solidFill>
                  <a:schemeClr val="accent2"/>
                </a:solidFill>
              </a:rPr>
              <a:t>From</a:t>
            </a:r>
            <a:r>
              <a:rPr lang="de-AT" sz="1600" b="1" dirty="0" smtClean="0">
                <a:solidFill>
                  <a:schemeClr val="accent2"/>
                </a:solidFill>
              </a:rPr>
              <a:t>: https</a:t>
            </a:r>
            <a:r>
              <a:rPr lang="de-AT" sz="1600" b="1" dirty="0">
                <a:solidFill>
                  <a:schemeClr val="accent2"/>
                </a:solidFill>
              </a:rPr>
              <a:t>://</a:t>
            </a:r>
            <a:r>
              <a:rPr lang="de-AT" sz="1600" b="1" dirty="0" smtClean="0">
                <a:solidFill>
                  <a:schemeClr val="accent2"/>
                </a:solidFill>
              </a:rPr>
              <a:t>en.wikipedia.org/wiki/Inertial_confinement_fusion </a:t>
            </a:r>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519" y="2153412"/>
            <a:ext cx="4316148" cy="3043814"/>
          </a:xfrm>
          <a:prstGeom prst="rect">
            <a:avLst/>
          </a:prstGeom>
        </p:spPr>
      </p:pic>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7286" y="2153413"/>
            <a:ext cx="2435051" cy="3043814"/>
          </a:xfrm>
          <a:prstGeom prst="rect">
            <a:avLst/>
          </a:prstGeom>
        </p:spPr>
      </p:pic>
    </p:spTree>
    <p:extLst>
      <p:ext uri="{BB962C8B-B14F-4D97-AF65-F5344CB8AC3E}">
        <p14:creationId xmlns:p14="http://schemas.microsoft.com/office/powerpoint/2010/main" val="245546349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C93B7A39-C16D-4FB3-B682-0A3FE0F6966B}"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61</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8/9</a:t>
            </a:r>
            <a:endParaRPr lang="en-GB" altLang="de-DE" sz="3200" b="1" dirty="0">
              <a:solidFill>
                <a:schemeClr val="bg1"/>
              </a:solidFill>
            </a:endParaRPr>
          </a:p>
        </p:txBody>
      </p:sp>
      <p:sp>
        <p:nvSpPr>
          <p:cNvPr id="205827" name="Text Box 3"/>
          <p:cNvSpPr txBox="1">
            <a:spLocks noChangeArrowheads="1"/>
          </p:cNvSpPr>
          <p:nvPr/>
        </p:nvSpPr>
        <p:spPr bwMode="auto">
          <a:xfrm>
            <a:off x="250100" y="905224"/>
            <a:ext cx="8641488"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600"/>
              </a:spcAft>
            </a:pPr>
            <a:r>
              <a:rPr lang="en-GB" altLang="de-DE" sz="3200" b="1" dirty="0" smtClean="0">
                <a:solidFill>
                  <a:srgbClr val="000099"/>
                </a:solidFill>
              </a:rPr>
              <a:t>Nonmagnetic fusion</a:t>
            </a:r>
          </a:p>
          <a:p>
            <a:pPr>
              <a:spcBef>
                <a:spcPts val="0"/>
              </a:spcBef>
              <a:spcAft>
                <a:spcPts val="600"/>
              </a:spcAft>
            </a:pPr>
            <a:r>
              <a:rPr lang="en-GB" altLang="de-DE" b="1" dirty="0" smtClean="0">
                <a:solidFill>
                  <a:srgbClr val="000099"/>
                </a:solidFill>
              </a:rPr>
              <a:t>2) Muon-catalysed fusion</a:t>
            </a:r>
            <a:endParaRPr lang="en-GB" altLang="de-DE"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2" name="Rechteck 1"/>
          <p:cNvSpPr/>
          <p:nvPr/>
        </p:nvSpPr>
        <p:spPr>
          <a:xfrm>
            <a:off x="250100" y="2002607"/>
            <a:ext cx="8637588" cy="4178067"/>
          </a:xfrm>
          <a:prstGeom prst="rect">
            <a:avLst/>
          </a:prstGeom>
        </p:spPr>
        <p:txBody>
          <a:bodyPr wrap="square" lIns="0" tIns="0" rIns="0" bIns="0">
            <a:spAutoFit/>
          </a:bodyPr>
          <a:lstStyle/>
          <a:p>
            <a:pPr marL="342900" indent="-342900">
              <a:spcAft>
                <a:spcPts val="300"/>
              </a:spcAft>
              <a:buFont typeface="Arial" panose="020B0604020202020204" pitchFamily="34" charset="0"/>
              <a:buChar char="•"/>
            </a:pPr>
            <a:r>
              <a:rPr lang="en-GB" sz="2200" b="1" dirty="0" smtClean="0">
                <a:solidFill>
                  <a:srgbClr val="C00000"/>
                </a:solidFill>
              </a:rPr>
              <a:t>A muon </a:t>
            </a:r>
            <a:r>
              <a:rPr lang="en-GB" sz="2200" b="1" dirty="0">
                <a:solidFill>
                  <a:srgbClr val="C00000"/>
                </a:solidFill>
              </a:rPr>
              <a:t>is an elementary particle with negative charge and a spin of </a:t>
            </a:r>
            <a:r>
              <a:rPr lang="en-GB" sz="2200" b="1" baseline="30000" dirty="0">
                <a:solidFill>
                  <a:srgbClr val="C00000"/>
                </a:solidFill>
              </a:rPr>
              <a:t>1</a:t>
            </a:r>
            <a:r>
              <a:rPr lang="en-GB" sz="2200" b="1" dirty="0">
                <a:solidFill>
                  <a:srgbClr val="C00000"/>
                </a:solidFill>
              </a:rPr>
              <a:t>⁄</a:t>
            </a:r>
            <a:r>
              <a:rPr lang="en-GB" sz="2200" b="1" baseline="-25000" dirty="0">
                <a:solidFill>
                  <a:srgbClr val="C00000"/>
                </a:solidFill>
              </a:rPr>
              <a:t>2</a:t>
            </a:r>
            <a:r>
              <a:rPr lang="en-GB" sz="2200" b="1" dirty="0">
                <a:solidFill>
                  <a:srgbClr val="C00000"/>
                </a:solidFill>
              </a:rPr>
              <a:t>. Together with the electron, the </a:t>
            </a:r>
            <a:r>
              <a:rPr lang="en-GB" sz="2200" b="1" dirty="0" err="1">
                <a:solidFill>
                  <a:srgbClr val="C00000"/>
                </a:solidFill>
              </a:rPr>
              <a:t>tauon</a:t>
            </a:r>
            <a:r>
              <a:rPr lang="en-GB" sz="2200" b="1" dirty="0">
                <a:solidFill>
                  <a:srgbClr val="C00000"/>
                </a:solidFill>
              </a:rPr>
              <a:t>, and the three neutrinos, it is </a:t>
            </a:r>
            <a:r>
              <a:rPr lang="en-GB" sz="2200" b="1" dirty="0" smtClean="0">
                <a:solidFill>
                  <a:srgbClr val="C00000"/>
                </a:solidFill>
              </a:rPr>
              <a:t>now classified </a:t>
            </a:r>
            <a:r>
              <a:rPr lang="en-GB" sz="2200" b="1" dirty="0">
                <a:solidFill>
                  <a:srgbClr val="C00000"/>
                </a:solidFill>
              </a:rPr>
              <a:t>as a </a:t>
            </a:r>
            <a:r>
              <a:rPr lang="en-GB" sz="2200" b="1" dirty="0" smtClean="0">
                <a:solidFill>
                  <a:srgbClr val="C00000"/>
                </a:solidFill>
              </a:rPr>
              <a:t>lepton </a:t>
            </a:r>
            <a:r>
              <a:rPr lang="en-GB" sz="2200" b="1" dirty="0" smtClean="0">
                <a:solidFill>
                  <a:schemeClr val="accent2"/>
                </a:solidFill>
              </a:rPr>
              <a:t>(</a:t>
            </a:r>
            <a:r>
              <a:rPr lang="en-GB" sz="2200" b="1" u="sng" dirty="0">
                <a:solidFill>
                  <a:srgbClr val="000099"/>
                </a:solidFill>
              </a:rPr>
              <a:t>http://</a:t>
            </a:r>
            <a:r>
              <a:rPr lang="en-GB" sz="2200" b="1" u="sng" dirty="0" smtClean="0">
                <a:solidFill>
                  <a:srgbClr val="000099"/>
                </a:solidFill>
              </a:rPr>
              <a:t>en.wikipedia.org/wiki/Muon</a:t>
            </a:r>
            <a:r>
              <a:rPr lang="en-GB" sz="2200" b="1" dirty="0" smtClean="0">
                <a:solidFill>
                  <a:schemeClr val="accent2"/>
                </a:solidFill>
              </a:rPr>
              <a:t>). </a:t>
            </a:r>
          </a:p>
          <a:p>
            <a:pPr marL="342900" indent="-342900">
              <a:spcAft>
                <a:spcPts val="300"/>
              </a:spcAft>
              <a:buFont typeface="Arial" panose="020B0604020202020204" pitchFamily="34" charset="0"/>
              <a:buChar char="•"/>
            </a:pPr>
            <a:r>
              <a:rPr lang="en-GB" sz="2200" b="1" dirty="0" smtClean="0">
                <a:solidFill>
                  <a:srgbClr val="C00000"/>
                </a:solidFill>
              </a:rPr>
              <a:t>It </a:t>
            </a:r>
            <a:r>
              <a:rPr lang="en-GB" sz="2200" b="1" dirty="0">
                <a:solidFill>
                  <a:srgbClr val="C00000"/>
                </a:solidFill>
              </a:rPr>
              <a:t>is a subatomic particle with the second longest mean lifetime (2,2 µs), behind the </a:t>
            </a:r>
            <a:r>
              <a:rPr lang="en-GB" sz="2200" b="1" dirty="0" smtClean="0">
                <a:solidFill>
                  <a:srgbClr val="C00000"/>
                </a:solidFill>
              </a:rPr>
              <a:t>free neutron </a:t>
            </a:r>
            <a:r>
              <a:rPr lang="en-GB" sz="2200" b="1" dirty="0">
                <a:solidFill>
                  <a:srgbClr val="C00000"/>
                </a:solidFill>
              </a:rPr>
              <a:t>(14,7 min). </a:t>
            </a:r>
            <a:endParaRPr lang="en-GB" sz="2200" b="1" dirty="0" smtClean="0">
              <a:solidFill>
                <a:srgbClr val="C00000"/>
              </a:solidFill>
            </a:endParaRPr>
          </a:p>
          <a:p>
            <a:pPr marL="342900" indent="-342900">
              <a:spcAft>
                <a:spcPts val="300"/>
              </a:spcAft>
              <a:buFont typeface="Arial" panose="020B0604020202020204" pitchFamily="34" charset="0"/>
              <a:buChar char="•"/>
            </a:pPr>
            <a:r>
              <a:rPr lang="en-GB" sz="2200" b="1" dirty="0" smtClean="0">
                <a:solidFill>
                  <a:srgbClr val="C00000"/>
                </a:solidFill>
              </a:rPr>
              <a:t>Like </a:t>
            </a:r>
            <a:r>
              <a:rPr lang="en-GB" sz="2200" b="1" dirty="0">
                <a:solidFill>
                  <a:srgbClr val="C00000"/>
                </a:solidFill>
              </a:rPr>
              <a:t>all elementary particles, the muon has a corresponding </a:t>
            </a:r>
            <a:r>
              <a:rPr lang="en-GB" sz="2200" b="1" dirty="0" smtClean="0">
                <a:solidFill>
                  <a:srgbClr val="C00000"/>
                </a:solidFill>
              </a:rPr>
              <a:t>anti-particle </a:t>
            </a:r>
            <a:r>
              <a:rPr lang="en-GB" sz="2200" b="1" dirty="0">
                <a:solidFill>
                  <a:srgbClr val="C00000"/>
                </a:solidFill>
              </a:rPr>
              <a:t>of opposite charge but equal mass and spin: the </a:t>
            </a:r>
            <a:r>
              <a:rPr lang="en-GB" sz="2200" b="1" dirty="0" err="1">
                <a:solidFill>
                  <a:srgbClr val="C00000"/>
                </a:solidFill>
              </a:rPr>
              <a:t>antimuon</a:t>
            </a:r>
            <a:r>
              <a:rPr lang="en-GB" sz="2200" b="1" dirty="0">
                <a:solidFill>
                  <a:srgbClr val="C00000"/>
                </a:solidFill>
              </a:rPr>
              <a:t> (also called a positive muon). </a:t>
            </a:r>
            <a:endParaRPr lang="en-GB" sz="2200" b="1" dirty="0" smtClean="0">
              <a:solidFill>
                <a:srgbClr val="C00000"/>
              </a:solidFill>
            </a:endParaRPr>
          </a:p>
          <a:p>
            <a:pPr marL="342900" indent="-342900">
              <a:spcAft>
                <a:spcPts val="300"/>
              </a:spcAft>
              <a:buFont typeface="Arial" panose="020B0604020202020204" pitchFamily="34" charset="0"/>
              <a:buChar char="•"/>
            </a:pPr>
            <a:r>
              <a:rPr lang="en-GB" sz="2200" b="1" dirty="0" smtClean="0">
                <a:solidFill>
                  <a:srgbClr val="C00000"/>
                </a:solidFill>
              </a:rPr>
              <a:t>Muons </a:t>
            </a:r>
            <a:r>
              <a:rPr lang="en-GB" sz="2200" b="1" dirty="0">
                <a:solidFill>
                  <a:srgbClr val="C00000"/>
                </a:solidFill>
              </a:rPr>
              <a:t>are denoted by μ</a:t>
            </a:r>
            <a:r>
              <a:rPr lang="en-GB" sz="2200" b="1" baseline="30000" dirty="0">
                <a:solidFill>
                  <a:srgbClr val="C00000"/>
                </a:solidFill>
              </a:rPr>
              <a:t>−</a:t>
            </a:r>
            <a:r>
              <a:rPr lang="en-GB" sz="2200" b="1" dirty="0">
                <a:solidFill>
                  <a:srgbClr val="C00000"/>
                </a:solidFill>
              </a:rPr>
              <a:t> and </a:t>
            </a:r>
            <a:r>
              <a:rPr lang="en-GB" sz="2200" b="1" dirty="0" err="1">
                <a:solidFill>
                  <a:srgbClr val="C00000"/>
                </a:solidFill>
              </a:rPr>
              <a:t>antimuons</a:t>
            </a:r>
            <a:r>
              <a:rPr lang="en-GB" sz="2200" b="1" dirty="0">
                <a:solidFill>
                  <a:srgbClr val="C00000"/>
                </a:solidFill>
              </a:rPr>
              <a:t> by μ</a:t>
            </a:r>
            <a:r>
              <a:rPr lang="en-GB" sz="2200" b="1" baseline="30000" dirty="0">
                <a:solidFill>
                  <a:srgbClr val="C00000"/>
                </a:solidFill>
              </a:rPr>
              <a:t>+</a:t>
            </a:r>
            <a:r>
              <a:rPr lang="en-GB" sz="2200" b="1" dirty="0">
                <a:solidFill>
                  <a:srgbClr val="C00000"/>
                </a:solidFill>
              </a:rPr>
              <a:t>. Muons were </a:t>
            </a:r>
            <a:r>
              <a:rPr lang="en-GB" sz="2200" b="1" dirty="0" smtClean="0">
                <a:solidFill>
                  <a:srgbClr val="C00000"/>
                </a:solidFill>
              </a:rPr>
              <a:t>some-times </a:t>
            </a:r>
            <a:r>
              <a:rPr lang="en-GB" sz="2200" b="1" dirty="0">
                <a:solidFill>
                  <a:srgbClr val="C00000"/>
                </a:solidFill>
              </a:rPr>
              <a:t>referred to as mu-mesons or </a:t>
            </a:r>
            <a:r>
              <a:rPr lang="en-GB" sz="2200" b="1" dirty="0">
                <a:solidFill>
                  <a:srgbClr val="C00000"/>
                </a:solidFill>
                <a:sym typeface="Symbol"/>
              </a:rPr>
              <a:t></a:t>
            </a:r>
            <a:r>
              <a:rPr lang="en-GB" sz="2200" b="1" dirty="0">
                <a:solidFill>
                  <a:srgbClr val="C00000"/>
                </a:solidFill>
              </a:rPr>
              <a:t>-mesons in the past, even though they are not classified anymore as mesons by modern particle physicists.</a:t>
            </a:r>
            <a:endParaRPr lang="de-AT" sz="2200" b="1" dirty="0">
              <a:solidFill>
                <a:srgbClr val="C00000"/>
              </a:solidFill>
            </a:endParaRPr>
          </a:p>
        </p:txBody>
      </p:sp>
    </p:spTree>
    <p:extLst>
      <p:ext uri="{BB962C8B-B14F-4D97-AF65-F5344CB8AC3E}">
        <p14:creationId xmlns:p14="http://schemas.microsoft.com/office/powerpoint/2010/main" val="29182595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04293119-1FD3-4BB4-8A00-88B070D4A881}"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62</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8/10</a:t>
            </a:r>
            <a:endParaRPr lang="en-GB" altLang="de-DE" sz="3200" b="1" dirty="0">
              <a:solidFill>
                <a:schemeClr val="bg1"/>
              </a:solidFill>
            </a:endParaRPr>
          </a:p>
        </p:txBody>
      </p:sp>
      <p:sp>
        <p:nvSpPr>
          <p:cNvPr id="205827" name="Text Box 3"/>
          <p:cNvSpPr txBox="1">
            <a:spLocks noChangeArrowheads="1"/>
          </p:cNvSpPr>
          <p:nvPr/>
        </p:nvSpPr>
        <p:spPr bwMode="auto">
          <a:xfrm>
            <a:off x="250100" y="905224"/>
            <a:ext cx="8641488"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600"/>
              </a:spcAft>
            </a:pPr>
            <a:r>
              <a:rPr lang="en-GB" altLang="de-DE" sz="2600" b="1" dirty="0" smtClean="0">
                <a:solidFill>
                  <a:srgbClr val="000099"/>
                </a:solidFill>
              </a:rPr>
              <a:t>Nonmagnetic fusion</a:t>
            </a:r>
          </a:p>
          <a:p>
            <a:pPr>
              <a:spcBef>
                <a:spcPts val="0"/>
              </a:spcBef>
              <a:spcAft>
                <a:spcPts val="600"/>
              </a:spcAft>
            </a:pPr>
            <a:r>
              <a:rPr lang="en-GB" altLang="de-DE" sz="2000" b="1" dirty="0" smtClean="0">
                <a:solidFill>
                  <a:srgbClr val="000099"/>
                </a:solidFill>
              </a:rPr>
              <a:t>2) Muon-catalysed fusion</a:t>
            </a:r>
            <a:endParaRPr lang="en-GB" altLang="de-DE" sz="2000"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2" name="Rechteck 1"/>
          <p:cNvSpPr/>
          <p:nvPr/>
        </p:nvSpPr>
        <p:spPr>
          <a:xfrm>
            <a:off x="250100" y="1826762"/>
            <a:ext cx="8637588" cy="4516621"/>
          </a:xfrm>
          <a:prstGeom prst="rect">
            <a:avLst/>
          </a:prstGeom>
        </p:spPr>
        <p:txBody>
          <a:bodyPr wrap="square" lIns="0" tIns="0" rIns="0" bIns="0">
            <a:spAutoFit/>
          </a:bodyPr>
          <a:lstStyle/>
          <a:p>
            <a:pPr marL="363538" indent="-363538">
              <a:spcAft>
                <a:spcPts val="300"/>
              </a:spcAft>
              <a:buFont typeface="Arial" panose="020B0604020202020204" pitchFamily="34" charset="0"/>
              <a:buChar char="•"/>
            </a:pPr>
            <a:r>
              <a:rPr lang="en-GB" sz="2200" b="1" dirty="0" smtClean="0">
                <a:solidFill>
                  <a:srgbClr val="CC0000"/>
                </a:solidFill>
              </a:rPr>
              <a:t>Muons make unusually strong bonds between hydrogen atoms. The nuclei of deuterium and tritium can approach each other up to </a:t>
            </a:r>
            <a:r>
              <a:rPr lang="en-GB" sz="2200" b="1" dirty="0" smtClean="0">
                <a:solidFill>
                  <a:srgbClr val="CC0000"/>
                </a:solidFill>
              </a:rPr>
              <a:t>sever-al </a:t>
            </a:r>
            <a:r>
              <a:rPr lang="en-GB" sz="2200" b="1" dirty="0" err="1" smtClean="0">
                <a:solidFill>
                  <a:srgbClr val="CC0000"/>
                </a:solidFill>
              </a:rPr>
              <a:t>fm</a:t>
            </a:r>
            <a:r>
              <a:rPr lang="en-GB" sz="2200" b="1" dirty="0" smtClean="0">
                <a:solidFill>
                  <a:srgbClr val="CC0000"/>
                </a:solidFill>
              </a:rPr>
              <a:t> and fuse. Then the muon is released and can catalyse further fusion processes.  This leads to a heating of the chamber, and this heat could be utilized as usual. </a:t>
            </a:r>
          </a:p>
          <a:p>
            <a:pPr marL="363538" indent="-363538">
              <a:spcAft>
                <a:spcPts val="300"/>
              </a:spcAft>
              <a:buFont typeface="Arial" panose="020B0604020202020204" pitchFamily="34" charset="0"/>
              <a:buChar char="•"/>
            </a:pPr>
            <a:r>
              <a:rPr lang="en-GB" sz="2200" b="1" dirty="0" smtClean="0">
                <a:solidFill>
                  <a:srgbClr val="CC0000"/>
                </a:solidFill>
              </a:rPr>
              <a:t>Muon catalysed fusion is temperature-dependent: </a:t>
            </a:r>
          </a:p>
          <a:p>
            <a:pPr marL="363538" indent="-363538">
              <a:spcAft>
                <a:spcPts val="300"/>
              </a:spcAft>
              <a:buFont typeface="Arial" panose="020B0604020202020204" pitchFamily="34" charset="0"/>
              <a:buChar char="•"/>
            </a:pPr>
            <a:r>
              <a:rPr lang="en-GB" sz="2200" b="1" dirty="0" smtClean="0">
                <a:solidFill>
                  <a:srgbClr val="CC0000"/>
                </a:solidFill>
              </a:rPr>
              <a:t>It works especially well at low temperatures of 13 K, i.e. in a mixture of liquid deuterium and tritium since there the density is much larger than in a gaseous mixture of D and T. </a:t>
            </a:r>
          </a:p>
          <a:p>
            <a:pPr marL="363538" indent="-363538">
              <a:spcAft>
                <a:spcPts val="300"/>
              </a:spcAft>
              <a:buFont typeface="Arial" panose="020B0604020202020204" pitchFamily="34" charset="0"/>
              <a:buChar char="•"/>
            </a:pPr>
            <a:r>
              <a:rPr lang="en-GB" sz="2200" b="1" dirty="0" smtClean="0">
                <a:solidFill>
                  <a:srgbClr val="CC0000"/>
                </a:solidFill>
              </a:rPr>
              <a:t>It also works well at higher temperatures, but still far below the tem-</a:t>
            </a:r>
            <a:r>
              <a:rPr lang="en-GB" sz="2200" b="1" dirty="0" err="1" smtClean="0">
                <a:solidFill>
                  <a:srgbClr val="CC0000"/>
                </a:solidFill>
              </a:rPr>
              <a:t>peratures</a:t>
            </a:r>
            <a:r>
              <a:rPr lang="en-GB" sz="2200" b="1" dirty="0" smtClean="0">
                <a:solidFill>
                  <a:srgbClr val="CC0000"/>
                </a:solidFill>
              </a:rPr>
              <a:t> of normal fusion. Best efficiency is reached at 900</a:t>
            </a:r>
            <a:r>
              <a:rPr lang="en-GB" sz="2200" b="1" dirty="0" smtClean="0">
                <a:solidFill>
                  <a:srgbClr val="CC0000"/>
                </a:solidFill>
                <a:sym typeface="Symbol"/>
              </a:rPr>
              <a:t></a:t>
            </a:r>
            <a:r>
              <a:rPr lang="en-GB" sz="2200" b="1" dirty="0" smtClean="0">
                <a:solidFill>
                  <a:srgbClr val="CC0000"/>
                </a:solidFill>
              </a:rPr>
              <a:t>C. This temperature would be favourable for the production of high pressure water vapour for the operation of steam turbines. </a:t>
            </a:r>
            <a:endParaRPr lang="en-GB" sz="2200" b="1" dirty="0">
              <a:solidFill>
                <a:srgbClr val="CC0000"/>
              </a:solidFill>
            </a:endParaRPr>
          </a:p>
        </p:txBody>
      </p:sp>
    </p:spTree>
    <p:extLst>
      <p:ext uri="{BB962C8B-B14F-4D97-AF65-F5344CB8AC3E}">
        <p14:creationId xmlns:p14="http://schemas.microsoft.com/office/powerpoint/2010/main" val="287682289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188CBD76-E1DD-46EF-9658-9ED79CFC3D94}"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63</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8/11</a:t>
            </a:r>
            <a:endParaRPr lang="en-GB" altLang="de-DE" sz="3200" b="1" dirty="0">
              <a:solidFill>
                <a:schemeClr val="bg1"/>
              </a:solidFill>
            </a:endParaRPr>
          </a:p>
        </p:txBody>
      </p:sp>
      <p:sp>
        <p:nvSpPr>
          <p:cNvPr id="205827" name="Text Box 3"/>
          <p:cNvSpPr txBox="1">
            <a:spLocks noChangeArrowheads="1"/>
          </p:cNvSpPr>
          <p:nvPr/>
        </p:nvSpPr>
        <p:spPr bwMode="auto">
          <a:xfrm>
            <a:off x="250100" y="812032"/>
            <a:ext cx="2962023" cy="746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300"/>
              </a:spcAft>
            </a:pPr>
            <a:r>
              <a:rPr lang="en-GB" altLang="de-DE" sz="2600" b="1" dirty="0" smtClean="0">
                <a:solidFill>
                  <a:srgbClr val="000099"/>
                </a:solidFill>
              </a:rPr>
              <a:t>Nonmagnetic fusion</a:t>
            </a:r>
          </a:p>
          <a:p>
            <a:pPr>
              <a:spcBef>
                <a:spcPts val="0"/>
              </a:spcBef>
              <a:spcAft>
                <a:spcPts val="300"/>
              </a:spcAft>
            </a:pPr>
            <a:r>
              <a:rPr lang="en-GB" altLang="de-DE" sz="2000" b="1" dirty="0" smtClean="0">
                <a:solidFill>
                  <a:srgbClr val="000099"/>
                </a:solidFill>
              </a:rPr>
              <a:t>2) Muon-catalysed fusion</a:t>
            </a:r>
            <a:endParaRPr lang="en-GB" altLang="de-DE" sz="2000"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2" name="Rechteck 1"/>
          <p:cNvSpPr/>
          <p:nvPr/>
        </p:nvSpPr>
        <p:spPr>
          <a:xfrm>
            <a:off x="250100" y="1621629"/>
            <a:ext cx="8637588" cy="1577355"/>
          </a:xfrm>
          <a:prstGeom prst="rect">
            <a:avLst/>
          </a:prstGeom>
        </p:spPr>
        <p:txBody>
          <a:bodyPr wrap="square" lIns="0" tIns="0" rIns="0" bIns="0">
            <a:spAutoFit/>
          </a:bodyPr>
          <a:lstStyle/>
          <a:p>
            <a:pPr>
              <a:spcAft>
                <a:spcPts val="300"/>
              </a:spcAft>
            </a:pPr>
            <a:r>
              <a:rPr lang="en-GB" sz="2000" b="1" dirty="0">
                <a:solidFill>
                  <a:srgbClr val="CC0000"/>
                </a:solidFill>
                <a:latin typeface="Times New Roman"/>
                <a:ea typeface="Times New Roman"/>
              </a:rPr>
              <a:t>Muons have a mass about 207 times larger than that of electrons, and this is the main advantage of muons compared to </a:t>
            </a:r>
            <a:r>
              <a:rPr lang="en-GB" sz="2000" b="1" dirty="0" smtClean="0">
                <a:solidFill>
                  <a:srgbClr val="CC0000"/>
                </a:solidFill>
                <a:latin typeface="Times New Roman"/>
                <a:ea typeface="Times New Roman"/>
              </a:rPr>
              <a:t>electrons, since the radius of an atom is inversely </a:t>
            </a:r>
            <a:r>
              <a:rPr lang="en-GB" sz="2000" b="1" dirty="0" smtClean="0">
                <a:solidFill>
                  <a:srgbClr val="CC0000"/>
                </a:solidFill>
                <a:latin typeface="Times New Roman"/>
                <a:ea typeface="Times New Roman"/>
              </a:rPr>
              <a:t>proportional to </a:t>
            </a:r>
            <a:r>
              <a:rPr lang="en-GB" sz="2000" b="1" dirty="0" smtClean="0">
                <a:solidFill>
                  <a:srgbClr val="CC0000"/>
                </a:solidFill>
                <a:latin typeface="Times New Roman"/>
                <a:ea typeface="Times New Roman"/>
              </a:rPr>
              <a:t>the mass of the negative particle in the orbital : </a:t>
            </a:r>
          </a:p>
          <a:p>
            <a:pPr algn="just">
              <a:spcAft>
                <a:spcPts val="300"/>
              </a:spcAft>
            </a:pPr>
            <a:r>
              <a:rPr lang="en-GB" sz="2000" b="1" dirty="0" smtClean="0">
                <a:solidFill>
                  <a:srgbClr val="CC0000"/>
                </a:solidFill>
                <a:latin typeface="Times New Roman"/>
                <a:ea typeface="Times New Roman"/>
              </a:rPr>
              <a:t>The Bohr radius is the radius of the hydrogen atom in its ground state; with an electron it is:</a:t>
            </a:r>
          </a:p>
        </p:txBody>
      </p:sp>
      <p:graphicFrame>
        <p:nvGraphicFramePr>
          <p:cNvPr id="7" name="Objekt 6"/>
          <p:cNvGraphicFramePr>
            <a:graphicFrameLocks noChangeAspect="1"/>
          </p:cNvGraphicFramePr>
          <p:nvPr>
            <p:extLst>
              <p:ext uri="{D42A27DB-BD31-4B8C-83A1-F6EECF244321}">
                <p14:modId xmlns:p14="http://schemas.microsoft.com/office/powerpoint/2010/main" val="2018755284"/>
              </p:ext>
            </p:extLst>
          </p:nvPr>
        </p:nvGraphicFramePr>
        <p:xfrm>
          <a:off x="2299363" y="3030950"/>
          <a:ext cx="4470400" cy="914400"/>
        </p:xfrm>
        <a:graphic>
          <a:graphicData uri="http://schemas.openxmlformats.org/presentationml/2006/ole">
            <mc:AlternateContent xmlns:mc="http://schemas.openxmlformats.org/markup-compatibility/2006">
              <mc:Choice xmlns:v="urn:schemas-microsoft-com:vml" Requires="v">
                <p:oleObj spid="_x0000_s203862" name="Equation" r:id="rId4" imgW="2234880" imgH="457200" progId="Equation.3">
                  <p:embed/>
                </p:oleObj>
              </mc:Choice>
              <mc:Fallback>
                <p:oleObj name="Equation" r:id="rId4" imgW="2234880" imgH="457200" progId="Equation.3">
                  <p:embed/>
                  <p:pic>
                    <p:nvPicPr>
                      <p:cNvPr id="0" name="Object 15"/>
                      <p:cNvPicPr>
                        <a:picLocks noChangeAspect="1" noChangeArrowheads="1"/>
                      </p:cNvPicPr>
                      <p:nvPr/>
                    </p:nvPicPr>
                    <p:blipFill>
                      <a:blip r:embed="rId5"/>
                      <a:srcRect/>
                      <a:stretch>
                        <a:fillRect/>
                      </a:stretch>
                    </p:blipFill>
                    <p:spPr bwMode="auto">
                      <a:xfrm>
                        <a:off x="2299363" y="3030950"/>
                        <a:ext cx="4470400" cy="914400"/>
                      </a:xfrm>
                      <a:prstGeom prst="rect">
                        <a:avLst/>
                      </a:prstGeom>
                      <a:solidFill>
                        <a:srgbClr val="FFFF99"/>
                      </a:solidFill>
                      <a:ln>
                        <a:noFill/>
                      </a:ln>
                    </p:spPr>
                  </p:pic>
                </p:oleObj>
              </mc:Fallback>
            </mc:AlternateContent>
          </a:graphicData>
        </a:graphic>
      </p:graphicFrame>
      <p:sp>
        <p:nvSpPr>
          <p:cNvPr id="19" name="Rechteck 18"/>
          <p:cNvSpPr/>
          <p:nvPr/>
        </p:nvSpPr>
        <p:spPr>
          <a:xfrm>
            <a:off x="250248" y="4053316"/>
            <a:ext cx="8637588" cy="307777"/>
          </a:xfrm>
          <a:prstGeom prst="rect">
            <a:avLst/>
          </a:prstGeom>
        </p:spPr>
        <p:txBody>
          <a:bodyPr wrap="square" lIns="0" tIns="0" rIns="0" bIns="0">
            <a:spAutoFit/>
          </a:bodyPr>
          <a:lstStyle/>
          <a:p>
            <a:pPr>
              <a:spcAft>
                <a:spcPts val="300"/>
              </a:spcAft>
            </a:pPr>
            <a:r>
              <a:rPr lang="en-GB" sz="2000" b="1" dirty="0" smtClean="0">
                <a:solidFill>
                  <a:srgbClr val="CC0000"/>
                </a:solidFill>
                <a:latin typeface="Times New Roman"/>
                <a:ea typeface="Times New Roman"/>
              </a:rPr>
              <a:t>But if we insert into this formula the mass of a muon, </a:t>
            </a:r>
            <a:r>
              <a:rPr lang="en-GB" sz="2000" b="1" i="1" dirty="0" smtClean="0">
                <a:solidFill>
                  <a:srgbClr val="CC0000"/>
                </a:solidFill>
                <a:latin typeface="Times New Roman"/>
                <a:ea typeface="Times New Roman"/>
              </a:rPr>
              <a:t>m</a:t>
            </a:r>
            <a:r>
              <a:rPr lang="en-GB" sz="2000" b="1" baseline="-25000" dirty="0" smtClean="0">
                <a:solidFill>
                  <a:srgbClr val="CC0000"/>
                </a:solidFill>
                <a:latin typeface="Times New Roman"/>
                <a:ea typeface="Times New Roman"/>
                <a:sym typeface="Symbol"/>
              </a:rPr>
              <a:t></a:t>
            </a:r>
            <a:r>
              <a:rPr lang="en-GB" sz="2000" b="1" dirty="0" smtClean="0">
                <a:solidFill>
                  <a:srgbClr val="CC0000"/>
                </a:solidFill>
                <a:latin typeface="Times New Roman"/>
                <a:ea typeface="Times New Roman"/>
                <a:sym typeface="Symbol"/>
              </a:rPr>
              <a:t> = 207</a:t>
            </a:r>
            <a:r>
              <a:rPr lang="en-GB" sz="2000" b="1" i="1" dirty="0" smtClean="0">
                <a:solidFill>
                  <a:srgbClr val="CC0000"/>
                </a:solidFill>
                <a:latin typeface="Times New Roman"/>
                <a:ea typeface="Times New Roman"/>
                <a:sym typeface="Symbol"/>
              </a:rPr>
              <a:t>m</a:t>
            </a:r>
            <a:r>
              <a:rPr lang="en-GB" sz="2000" b="1" i="1" baseline="-25000" dirty="0" smtClean="0">
                <a:solidFill>
                  <a:srgbClr val="CC0000"/>
                </a:solidFill>
                <a:latin typeface="Times New Roman"/>
                <a:ea typeface="Times New Roman"/>
                <a:sym typeface="Symbol"/>
              </a:rPr>
              <a:t>e</a:t>
            </a:r>
            <a:r>
              <a:rPr lang="en-GB" sz="2000" b="1" dirty="0" smtClean="0">
                <a:solidFill>
                  <a:srgbClr val="CC0000"/>
                </a:solidFill>
                <a:latin typeface="Times New Roman"/>
                <a:ea typeface="Times New Roman"/>
                <a:sym typeface="Symbol"/>
              </a:rPr>
              <a:t>, we obtain: </a:t>
            </a:r>
            <a:endParaRPr lang="en-GB" sz="2000" b="1" dirty="0" smtClean="0">
              <a:solidFill>
                <a:srgbClr val="CC0000"/>
              </a:solidFill>
              <a:latin typeface="Times New Roman"/>
              <a:ea typeface="Times New Roman"/>
            </a:endParaRPr>
          </a:p>
        </p:txBody>
      </p:sp>
      <p:graphicFrame>
        <p:nvGraphicFramePr>
          <p:cNvPr id="8" name="Objekt 7"/>
          <p:cNvGraphicFramePr>
            <a:graphicFrameLocks noChangeAspect="1"/>
          </p:cNvGraphicFramePr>
          <p:nvPr>
            <p:extLst>
              <p:ext uri="{D42A27DB-BD31-4B8C-83A1-F6EECF244321}">
                <p14:modId xmlns:p14="http://schemas.microsoft.com/office/powerpoint/2010/main" val="2700528656"/>
              </p:ext>
            </p:extLst>
          </p:nvPr>
        </p:nvGraphicFramePr>
        <p:xfrm>
          <a:off x="3194050" y="4490850"/>
          <a:ext cx="2743200" cy="965200"/>
        </p:xfrm>
        <a:graphic>
          <a:graphicData uri="http://schemas.openxmlformats.org/presentationml/2006/ole">
            <mc:AlternateContent xmlns:mc="http://schemas.openxmlformats.org/markup-compatibility/2006">
              <mc:Choice xmlns:v="urn:schemas-microsoft-com:vml" Requires="v">
                <p:oleObj spid="_x0000_s203863" name="Equation" r:id="rId6" imgW="1371600" imgH="482400" progId="Equation.3">
                  <p:embed/>
                </p:oleObj>
              </mc:Choice>
              <mc:Fallback>
                <p:oleObj name="Equation" r:id="rId6" imgW="1371600" imgH="482400" progId="Equation.3">
                  <p:embed/>
                  <p:pic>
                    <p:nvPicPr>
                      <p:cNvPr id="0" name="Objekt 6"/>
                      <p:cNvPicPr>
                        <a:picLocks noChangeAspect="1" noChangeArrowheads="1"/>
                      </p:cNvPicPr>
                      <p:nvPr/>
                    </p:nvPicPr>
                    <p:blipFill>
                      <a:blip r:embed="rId7"/>
                      <a:srcRect/>
                      <a:stretch>
                        <a:fillRect/>
                      </a:stretch>
                    </p:blipFill>
                    <p:spPr bwMode="auto">
                      <a:xfrm>
                        <a:off x="3194050" y="4490850"/>
                        <a:ext cx="2743200" cy="9652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 name="Rechteck 21"/>
          <p:cNvSpPr/>
          <p:nvPr/>
        </p:nvSpPr>
        <p:spPr>
          <a:xfrm>
            <a:off x="248175" y="5536809"/>
            <a:ext cx="8637588" cy="923330"/>
          </a:xfrm>
          <a:prstGeom prst="rect">
            <a:avLst/>
          </a:prstGeom>
        </p:spPr>
        <p:txBody>
          <a:bodyPr wrap="square" lIns="0" tIns="0" rIns="0" bIns="0">
            <a:spAutoFit/>
          </a:bodyPr>
          <a:lstStyle/>
          <a:p>
            <a:pPr>
              <a:spcAft>
                <a:spcPts val="300"/>
              </a:spcAft>
            </a:pPr>
            <a:r>
              <a:rPr lang="en-GB" sz="2000" b="1" dirty="0" smtClean="0">
                <a:solidFill>
                  <a:srgbClr val="CC0000"/>
                </a:solidFill>
                <a:latin typeface="Times New Roman"/>
                <a:ea typeface="Times New Roman"/>
              </a:rPr>
              <a:t>So a </a:t>
            </a:r>
            <a:r>
              <a:rPr lang="en-GB" sz="2000" b="1" dirty="0" err="1" smtClean="0">
                <a:solidFill>
                  <a:srgbClr val="CC0000"/>
                </a:solidFill>
                <a:latin typeface="Times New Roman"/>
                <a:ea typeface="Times New Roman"/>
              </a:rPr>
              <a:t>muonized</a:t>
            </a:r>
            <a:r>
              <a:rPr lang="en-GB" sz="2000" b="1" dirty="0" smtClean="0">
                <a:solidFill>
                  <a:srgbClr val="CC0000"/>
                </a:solidFill>
                <a:latin typeface="Times New Roman"/>
                <a:ea typeface="Times New Roman"/>
              </a:rPr>
              <a:t> hydrogen atom is much smaller than a normal electron hydro-gen atom. Nevertheless comparing this to the approximate diameter of a proton of 1,7 </a:t>
            </a:r>
            <a:r>
              <a:rPr lang="en-GB" sz="2000" b="1" dirty="0" err="1" smtClean="0">
                <a:solidFill>
                  <a:srgbClr val="CC0000"/>
                </a:solidFill>
                <a:latin typeface="Times New Roman"/>
                <a:ea typeface="Times New Roman"/>
              </a:rPr>
              <a:t>fm</a:t>
            </a:r>
            <a:r>
              <a:rPr lang="en-GB" sz="2000" b="1" dirty="0" smtClean="0">
                <a:solidFill>
                  <a:srgbClr val="CC0000"/>
                </a:solidFill>
                <a:latin typeface="Times New Roman"/>
                <a:ea typeface="Times New Roman"/>
              </a:rPr>
              <a:t>, we see that such an atom is still much </a:t>
            </a:r>
            <a:r>
              <a:rPr lang="en-GB" sz="2000" b="1" dirty="0" smtClean="0">
                <a:solidFill>
                  <a:srgbClr val="CC0000"/>
                </a:solidFill>
                <a:latin typeface="Times New Roman"/>
                <a:ea typeface="Times New Roman"/>
                <a:sym typeface="Symbol"/>
              </a:rPr>
              <a:t>larger than the bare proton. </a:t>
            </a:r>
            <a:endParaRPr lang="en-GB" sz="2000" b="1" dirty="0" smtClean="0">
              <a:solidFill>
                <a:srgbClr val="CC0000"/>
              </a:solidFill>
              <a:latin typeface="Times New Roman"/>
              <a:ea typeface="Times New Roman"/>
            </a:endParaRPr>
          </a:p>
        </p:txBody>
      </p:sp>
    </p:spTree>
    <p:extLst>
      <p:ext uri="{BB962C8B-B14F-4D97-AF65-F5344CB8AC3E}">
        <p14:creationId xmlns:p14="http://schemas.microsoft.com/office/powerpoint/2010/main" val="94551687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A7161090-507C-4232-B1E2-D16E1C4D97F1}"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64</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8/12</a:t>
            </a:r>
            <a:endParaRPr lang="en-GB" altLang="de-DE" sz="3200" b="1" dirty="0">
              <a:solidFill>
                <a:schemeClr val="bg1"/>
              </a:solidFill>
            </a:endParaRPr>
          </a:p>
        </p:txBody>
      </p:sp>
      <p:sp>
        <p:nvSpPr>
          <p:cNvPr id="205827" name="Text Box 3"/>
          <p:cNvSpPr txBox="1">
            <a:spLocks noChangeArrowheads="1"/>
          </p:cNvSpPr>
          <p:nvPr/>
        </p:nvSpPr>
        <p:spPr bwMode="auto">
          <a:xfrm>
            <a:off x="250100" y="858332"/>
            <a:ext cx="2962023"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600"/>
              </a:spcAft>
            </a:pPr>
            <a:r>
              <a:rPr lang="en-GB" altLang="de-DE" sz="2600" b="1" dirty="0" smtClean="0">
                <a:solidFill>
                  <a:srgbClr val="000099"/>
                </a:solidFill>
              </a:rPr>
              <a:t>Nonmagnetic fusion</a:t>
            </a:r>
          </a:p>
          <a:p>
            <a:pPr>
              <a:spcBef>
                <a:spcPts val="0"/>
              </a:spcBef>
              <a:spcAft>
                <a:spcPts val="600"/>
              </a:spcAft>
            </a:pPr>
            <a:r>
              <a:rPr lang="en-GB" altLang="de-DE" sz="2000" b="1" dirty="0" smtClean="0">
                <a:solidFill>
                  <a:srgbClr val="000099"/>
                </a:solidFill>
              </a:rPr>
              <a:t>2) Muon-catalysed fusion</a:t>
            </a:r>
            <a:endParaRPr lang="en-GB" altLang="de-DE" sz="2000"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grpSp>
        <p:nvGrpSpPr>
          <p:cNvPr id="13" name="Gruppieren 12"/>
          <p:cNvGrpSpPr/>
          <p:nvPr/>
        </p:nvGrpSpPr>
        <p:grpSpPr>
          <a:xfrm>
            <a:off x="254000" y="1755922"/>
            <a:ext cx="8691563" cy="4606707"/>
            <a:chOff x="254000" y="1837202"/>
            <a:chExt cx="8691563" cy="4606707"/>
          </a:xfrm>
        </p:grpSpPr>
        <p:sp>
          <p:nvSpPr>
            <p:cNvPr id="2" name="Rechteck 1"/>
            <p:cNvSpPr/>
            <p:nvPr/>
          </p:nvSpPr>
          <p:spPr>
            <a:xfrm>
              <a:off x="307975" y="1837202"/>
              <a:ext cx="8637588" cy="4539704"/>
            </a:xfrm>
            <a:prstGeom prst="rect">
              <a:avLst/>
            </a:prstGeom>
          </p:spPr>
          <p:txBody>
            <a:bodyPr wrap="square" lIns="0" tIns="0" rIns="0" bIns="0">
              <a:spAutoFit/>
            </a:bodyPr>
            <a:lstStyle/>
            <a:p>
              <a:pPr>
                <a:spcBef>
                  <a:spcPts val="600"/>
                </a:spcBef>
                <a:spcAft>
                  <a:spcPts val="1200"/>
                </a:spcAft>
              </a:pPr>
              <a:r>
                <a:rPr lang="en-GB" sz="2200" b="1" dirty="0" smtClean="0">
                  <a:solidFill>
                    <a:srgbClr val="CC0000"/>
                  </a:solidFill>
                  <a:latin typeface="Times New Roman"/>
                  <a:ea typeface="Times New Roman"/>
                </a:rPr>
                <a:t>The </a:t>
              </a:r>
              <a:r>
                <a:rPr lang="en-GB" sz="2200" b="1" dirty="0">
                  <a:solidFill>
                    <a:srgbClr val="CC0000"/>
                  </a:solidFill>
                  <a:latin typeface="Times New Roman"/>
                  <a:ea typeface="Times New Roman"/>
                </a:rPr>
                <a:t>process to create a </a:t>
              </a:r>
              <a:r>
                <a:rPr lang="en-GB" sz="2200" b="1" dirty="0" smtClean="0">
                  <a:solidFill>
                    <a:srgbClr val="CC0000"/>
                  </a:solidFill>
                  <a:latin typeface="Times New Roman"/>
                  <a:ea typeface="Times New Roman"/>
                </a:rPr>
                <a:t>muon with the sign </a:t>
              </a:r>
              <a:r>
                <a:rPr lang="en-GB" sz="2200" b="1" dirty="0" smtClean="0">
                  <a:solidFill>
                    <a:srgbClr val="CC0000"/>
                  </a:solidFill>
                  <a:latin typeface="Times New Roman"/>
                  <a:ea typeface="Times New Roman"/>
                  <a:sym typeface="Symbol"/>
                </a:rPr>
                <a:t></a:t>
              </a:r>
              <a:r>
                <a:rPr lang="en-GB" sz="2200" b="1" dirty="0" smtClean="0">
                  <a:solidFill>
                    <a:srgbClr val="CC0000"/>
                  </a:solidFill>
                  <a:latin typeface="Times New Roman"/>
                  <a:ea typeface="Times New Roman"/>
                </a:rPr>
                <a:t> </a:t>
              </a:r>
              <a:r>
                <a:rPr lang="en-GB" sz="2200" b="1" dirty="0">
                  <a:solidFill>
                    <a:srgbClr val="CC0000"/>
                  </a:solidFill>
                  <a:latin typeface="Times New Roman"/>
                  <a:ea typeface="Times New Roman"/>
                </a:rPr>
                <a:t>is the following: </a:t>
              </a:r>
              <a:endParaRPr lang="de-AT" sz="2200" b="1" dirty="0">
                <a:solidFill>
                  <a:srgbClr val="CC0000"/>
                </a:solidFill>
                <a:latin typeface="Times New Roman"/>
                <a:ea typeface="Times New Roman"/>
              </a:endParaRPr>
            </a:p>
            <a:p>
              <a:pPr>
                <a:spcBef>
                  <a:spcPts val="600"/>
                </a:spcBef>
                <a:spcAft>
                  <a:spcPts val="1200"/>
                </a:spcAft>
              </a:pPr>
              <a:endParaRPr lang="de-AT" sz="2200" b="1" dirty="0">
                <a:solidFill>
                  <a:schemeClr val="accent2"/>
                </a:solidFill>
                <a:latin typeface="Times New Roman"/>
                <a:ea typeface="Times New Roman"/>
              </a:endParaRPr>
            </a:p>
            <a:p>
              <a:pPr>
                <a:spcBef>
                  <a:spcPts val="600"/>
                </a:spcBef>
                <a:spcAft>
                  <a:spcPts val="1200"/>
                </a:spcAft>
              </a:pPr>
              <a:r>
                <a:rPr lang="en-GB" sz="2200" b="1" dirty="0" smtClean="0">
                  <a:solidFill>
                    <a:srgbClr val="CC0000"/>
                  </a:solidFill>
                  <a:latin typeface="Times New Roman"/>
                  <a:ea typeface="Times New Roman"/>
                </a:rPr>
                <a:t>Here </a:t>
              </a:r>
              <a:r>
                <a:rPr lang="en-GB" sz="2200" b="1" dirty="0">
                  <a:solidFill>
                    <a:srgbClr val="CC0000"/>
                  </a:solidFill>
                  <a:latin typeface="Times New Roman"/>
                  <a:ea typeface="Times New Roman"/>
                </a:rPr>
                <a:t>A can be any </a:t>
              </a:r>
              <a:r>
                <a:rPr lang="en-GB" sz="2200" b="1" dirty="0" smtClean="0">
                  <a:solidFill>
                    <a:srgbClr val="CC0000"/>
                  </a:solidFill>
                  <a:latin typeface="Times New Roman"/>
                  <a:ea typeface="Times New Roman"/>
                </a:rPr>
                <a:t>nucleus, p is a proton, and </a:t>
              </a:r>
              <a:r>
                <a:rPr lang="en-GB" sz="2200" b="1" dirty="0" smtClean="0">
                  <a:solidFill>
                    <a:srgbClr val="CC0000"/>
                  </a:solidFill>
                  <a:latin typeface="Times New Roman"/>
                  <a:ea typeface="Times New Roman"/>
                  <a:sym typeface="Symbol"/>
                </a:rPr>
                <a:t> is the sign for a pion, which h</a:t>
              </a:r>
              <a:r>
                <a:rPr lang="en-GB" sz="2200" b="1" dirty="0" smtClean="0">
                  <a:solidFill>
                    <a:srgbClr val="CC0000"/>
                  </a:solidFill>
                  <a:latin typeface="Times New Roman"/>
                  <a:ea typeface="Times New Roman"/>
                </a:rPr>
                <a:t>as a </a:t>
              </a:r>
              <a:r>
                <a:rPr lang="en-GB" sz="2200" b="1" dirty="0">
                  <a:solidFill>
                    <a:srgbClr val="CC0000"/>
                  </a:solidFill>
                  <a:latin typeface="Times New Roman"/>
                  <a:ea typeface="Times New Roman"/>
                </a:rPr>
                <a:t>mean lifetime of about 10</a:t>
              </a:r>
              <a:r>
                <a:rPr lang="en-GB" sz="2200" b="1" baseline="30000" dirty="0">
                  <a:solidFill>
                    <a:srgbClr val="CC0000"/>
                  </a:solidFill>
                  <a:latin typeface="Times New Roman"/>
                  <a:ea typeface="Times New Roman"/>
                </a:rPr>
                <a:t>–8</a:t>
              </a:r>
              <a:r>
                <a:rPr lang="en-GB" sz="2200" b="1" dirty="0">
                  <a:solidFill>
                    <a:srgbClr val="CC0000"/>
                  </a:solidFill>
                  <a:latin typeface="Times New Roman"/>
                  <a:ea typeface="Times New Roman"/>
                </a:rPr>
                <a:t> s. </a:t>
              </a:r>
              <a:r>
                <a:rPr lang="en-GB" sz="2200" b="1" dirty="0" smtClean="0">
                  <a:solidFill>
                    <a:srgbClr val="CC0000"/>
                  </a:solidFill>
                  <a:latin typeface="Times New Roman"/>
                  <a:ea typeface="Times New Roman"/>
                </a:rPr>
                <a:t>Now just considering </a:t>
              </a:r>
              <a:r>
                <a:rPr lang="en-GB" sz="2200" b="1" dirty="0">
                  <a:solidFill>
                    <a:srgbClr val="CC0000"/>
                  </a:solidFill>
                  <a:latin typeface="Times New Roman"/>
                  <a:ea typeface="Times New Roman"/>
                </a:rPr>
                <a:t>the negative pion, after 10</a:t>
              </a:r>
              <a:r>
                <a:rPr lang="en-GB" sz="2200" b="1" baseline="30000" dirty="0">
                  <a:solidFill>
                    <a:srgbClr val="CC0000"/>
                  </a:solidFill>
                  <a:latin typeface="Times New Roman"/>
                  <a:ea typeface="Times New Roman"/>
                </a:rPr>
                <a:t>–8</a:t>
              </a:r>
              <a:r>
                <a:rPr lang="en-GB" sz="2200" b="1" dirty="0">
                  <a:solidFill>
                    <a:srgbClr val="CC0000"/>
                  </a:solidFill>
                  <a:latin typeface="Times New Roman"/>
                  <a:ea typeface="Times New Roman"/>
                </a:rPr>
                <a:t> s </a:t>
              </a:r>
              <a:r>
                <a:rPr lang="en-GB" sz="2200" b="1" dirty="0" smtClean="0">
                  <a:solidFill>
                    <a:srgbClr val="CC0000"/>
                  </a:solidFill>
                  <a:latin typeface="Times New Roman"/>
                  <a:ea typeface="Times New Roman"/>
                </a:rPr>
                <a:t>it </a:t>
              </a:r>
              <a:r>
                <a:rPr lang="en-GB" sz="2200" b="1" dirty="0">
                  <a:solidFill>
                    <a:srgbClr val="CC0000"/>
                  </a:solidFill>
                  <a:latin typeface="Times New Roman"/>
                  <a:ea typeface="Times New Roman"/>
                </a:rPr>
                <a:t>will decay as follows: </a:t>
              </a:r>
            </a:p>
            <a:p>
              <a:pPr>
                <a:spcBef>
                  <a:spcPts val="600"/>
                </a:spcBef>
                <a:spcAft>
                  <a:spcPts val="1200"/>
                </a:spcAft>
              </a:pPr>
              <a:endParaRPr lang="en-GB" sz="2200" b="1" dirty="0" smtClean="0">
                <a:solidFill>
                  <a:schemeClr val="accent2"/>
                </a:solidFill>
                <a:latin typeface="Times New Roman"/>
                <a:ea typeface="Times New Roman"/>
              </a:endParaRPr>
            </a:p>
            <a:p>
              <a:pPr>
                <a:spcBef>
                  <a:spcPts val="600"/>
                </a:spcBef>
                <a:spcAft>
                  <a:spcPts val="1200"/>
                </a:spcAft>
              </a:pPr>
              <a:r>
                <a:rPr lang="en-GB" sz="2200" b="1" dirty="0" smtClean="0">
                  <a:solidFill>
                    <a:srgbClr val="CC0000"/>
                  </a:solidFill>
                  <a:latin typeface="Times New Roman"/>
                  <a:ea typeface="Times New Roman"/>
                </a:rPr>
                <a:t>with      being a </a:t>
              </a:r>
              <a:r>
                <a:rPr lang="en-GB" sz="2200" b="1" dirty="0" err="1" smtClean="0">
                  <a:solidFill>
                    <a:srgbClr val="CC0000"/>
                  </a:solidFill>
                  <a:latin typeface="Times New Roman"/>
                  <a:ea typeface="Times New Roman"/>
                </a:rPr>
                <a:t>muonic</a:t>
              </a:r>
              <a:r>
                <a:rPr lang="en-GB" sz="2200" b="1" dirty="0" smtClean="0">
                  <a:solidFill>
                    <a:srgbClr val="CC0000"/>
                  </a:solidFill>
                  <a:latin typeface="Times New Roman"/>
                  <a:ea typeface="Times New Roman"/>
                </a:rPr>
                <a:t> antineutrino.  After </a:t>
              </a:r>
              <a:r>
                <a:rPr lang="en-GB" sz="2200" b="1" dirty="0">
                  <a:solidFill>
                    <a:srgbClr val="CC0000"/>
                  </a:solidFill>
                  <a:latin typeface="Times New Roman"/>
                  <a:ea typeface="Times New Roman"/>
                </a:rPr>
                <a:t>2,2 </a:t>
              </a:r>
              <a:r>
                <a:rPr lang="en-GB" sz="2200" b="1" dirty="0">
                  <a:solidFill>
                    <a:srgbClr val="CC0000"/>
                  </a:solidFill>
                  <a:latin typeface="Times New Roman"/>
                  <a:ea typeface="Times New Roman"/>
                  <a:sym typeface="Symbol"/>
                </a:rPr>
                <a:t></a:t>
              </a:r>
              <a:r>
                <a:rPr lang="en-GB" sz="2200" b="1" dirty="0">
                  <a:solidFill>
                    <a:srgbClr val="CC0000"/>
                  </a:solidFill>
                  <a:latin typeface="Times New Roman"/>
                  <a:ea typeface="Times New Roman"/>
                </a:rPr>
                <a:t>s the muon decays as follows: </a:t>
              </a:r>
              <a:endParaRPr lang="en-GB" sz="2200" b="1" dirty="0" smtClean="0">
                <a:solidFill>
                  <a:srgbClr val="CC0000"/>
                </a:solidFill>
                <a:latin typeface="Times New Roman"/>
                <a:ea typeface="Times New Roman"/>
              </a:endParaRPr>
            </a:p>
            <a:p>
              <a:pPr>
                <a:spcBef>
                  <a:spcPts val="600"/>
                </a:spcBef>
                <a:spcAft>
                  <a:spcPts val="1200"/>
                </a:spcAft>
              </a:pPr>
              <a:r>
                <a:rPr lang="en-GB" sz="2200" b="1" dirty="0" smtClean="0">
                  <a:solidFill>
                    <a:srgbClr val="CC0000"/>
                  </a:solidFill>
                  <a:latin typeface="Times New Roman"/>
                  <a:ea typeface="Times New Roman"/>
                </a:rPr>
                <a:t/>
              </a:r>
              <a:br>
                <a:rPr lang="en-GB" sz="2200" b="1" dirty="0" smtClean="0">
                  <a:solidFill>
                    <a:srgbClr val="CC0000"/>
                  </a:solidFill>
                  <a:latin typeface="Times New Roman"/>
                  <a:ea typeface="Times New Roman"/>
                </a:rPr>
              </a:br>
              <a:r>
                <a:rPr lang="de-AT" sz="2200" b="1" dirty="0" smtClean="0">
                  <a:solidFill>
                    <a:srgbClr val="CC0000"/>
                  </a:solidFill>
                  <a:latin typeface="Times New Roman"/>
                  <a:ea typeface="Times New Roman"/>
                </a:rPr>
                <a:t>     </a:t>
              </a:r>
              <a:r>
                <a:rPr lang="de-AT" sz="2200" b="1" dirty="0" err="1" smtClean="0">
                  <a:solidFill>
                    <a:srgbClr val="CC0000"/>
                  </a:solidFill>
                  <a:latin typeface="Times New Roman"/>
                  <a:ea typeface="Times New Roman"/>
                </a:rPr>
                <a:t>is</a:t>
              </a:r>
              <a:r>
                <a:rPr lang="de-AT" sz="2200" b="1" dirty="0" smtClean="0">
                  <a:solidFill>
                    <a:srgbClr val="CC0000"/>
                  </a:solidFill>
                  <a:latin typeface="Times New Roman"/>
                  <a:ea typeface="Times New Roman"/>
                </a:rPr>
                <a:t> an electronic </a:t>
              </a:r>
              <a:r>
                <a:rPr lang="de-AT" sz="2200" b="1" dirty="0" err="1" smtClean="0">
                  <a:solidFill>
                    <a:srgbClr val="CC0000"/>
                  </a:solidFill>
                  <a:latin typeface="Times New Roman"/>
                  <a:ea typeface="Times New Roman"/>
                </a:rPr>
                <a:t>antineutrino</a:t>
              </a:r>
              <a:r>
                <a:rPr lang="de-AT" sz="2200" b="1" dirty="0" smtClean="0">
                  <a:solidFill>
                    <a:srgbClr val="CC0000"/>
                  </a:solidFill>
                  <a:latin typeface="Times New Roman"/>
                  <a:ea typeface="Times New Roman"/>
                </a:rPr>
                <a:t>. </a:t>
              </a:r>
              <a:endParaRPr lang="de-AT" sz="2200" b="1" dirty="0">
                <a:solidFill>
                  <a:srgbClr val="CC0000"/>
                </a:solidFill>
                <a:latin typeface="Times New Roman"/>
                <a:ea typeface="Times New Roman"/>
              </a:endParaRPr>
            </a:p>
          </p:txBody>
        </p:sp>
        <p:graphicFrame>
          <p:nvGraphicFramePr>
            <p:cNvPr id="6" name="Objekt 5"/>
            <p:cNvGraphicFramePr>
              <a:graphicFrameLocks noChangeAspect="1"/>
            </p:cNvGraphicFramePr>
            <p:nvPr>
              <p:extLst>
                <p:ext uri="{D42A27DB-BD31-4B8C-83A1-F6EECF244321}">
                  <p14:modId xmlns:p14="http://schemas.microsoft.com/office/powerpoint/2010/main" val="1805496428"/>
                </p:ext>
              </p:extLst>
            </p:nvPr>
          </p:nvGraphicFramePr>
          <p:xfrm>
            <a:off x="3011025" y="2325038"/>
            <a:ext cx="3098800" cy="482600"/>
          </p:xfrm>
          <a:graphic>
            <a:graphicData uri="http://schemas.openxmlformats.org/presentationml/2006/ole">
              <mc:AlternateContent xmlns:mc="http://schemas.openxmlformats.org/markup-compatibility/2006">
                <mc:Choice xmlns:v="urn:schemas-microsoft-com:vml" Requires="v">
                  <p:oleObj spid="_x0000_s204995" name="Equation" r:id="rId4" imgW="1549080" imgH="241200" progId="Equation.3">
                    <p:embed/>
                  </p:oleObj>
                </mc:Choice>
                <mc:Fallback>
                  <p:oleObj name="Equation" r:id="rId4" imgW="1549080" imgH="241200" progId="Equation.3">
                    <p:embed/>
                    <p:pic>
                      <p:nvPicPr>
                        <p:cNvPr id="0" name="Objekt 6"/>
                        <p:cNvPicPr>
                          <a:picLocks noChangeAspect="1" noChangeArrowheads="1"/>
                        </p:cNvPicPr>
                        <p:nvPr/>
                      </p:nvPicPr>
                      <p:blipFill>
                        <a:blip r:embed="rId5"/>
                        <a:srcRect/>
                        <a:stretch>
                          <a:fillRect/>
                        </a:stretch>
                      </p:blipFill>
                      <p:spPr bwMode="auto">
                        <a:xfrm>
                          <a:off x="3011025" y="2325038"/>
                          <a:ext cx="3098800" cy="4826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kt 6"/>
            <p:cNvGraphicFramePr>
              <a:graphicFrameLocks noChangeAspect="1"/>
            </p:cNvGraphicFramePr>
            <p:nvPr>
              <p:extLst>
                <p:ext uri="{D42A27DB-BD31-4B8C-83A1-F6EECF244321}">
                  <p14:modId xmlns:p14="http://schemas.microsoft.com/office/powerpoint/2010/main" val="2593698752"/>
                </p:ext>
              </p:extLst>
            </p:nvPr>
          </p:nvGraphicFramePr>
          <p:xfrm>
            <a:off x="3697288" y="4130675"/>
            <a:ext cx="1752600" cy="533400"/>
          </p:xfrm>
          <a:graphic>
            <a:graphicData uri="http://schemas.openxmlformats.org/presentationml/2006/ole">
              <mc:AlternateContent xmlns:mc="http://schemas.openxmlformats.org/markup-compatibility/2006">
                <mc:Choice xmlns:v="urn:schemas-microsoft-com:vml" Requires="v">
                  <p:oleObj spid="_x0000_s204996" name="Equation" r:id="rId6" imgW="876240" imgH="266400" progId="Equation.3">
                    <p:embed/>
                  </p:oleObj>
                </mc:Choice>
                <mc:Fallback>
                  <p:oleObj name="Equation" r:id="rId6" imgW="876240" imgH="266400" progId="Equation.3">
                    <p:embed/>
                    <p:pic>
                      <p:nvPicPr>
                        <p:cNvPr id="0" name="Objekt 5"/>
                        <p:cNvPicPr>
                          <a:picLocks noChangeAspect="1" noChangeArrowheads="1"/>
                        </p:cNvPicPr>
                        <p:nvPr/>
                      </p:nvPicPr>
                      <p:blipFill>
                        <a:blip r:embed="rId7"/>
                        <a:srcRect/>
                        <a:stretch>
                          <a:fillRect/>
                        </a:stretch>
                      </p:blipFill>
                      <p:spPr bwMode="auto">
                        <a:xfrm>
                          <a:off x="3697288" y="4130675"/>
                          <a:ext cx="1752600" cy="5334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Objekt 8"/>
            <p:cNvGraphicFramePr>
              <a:graphicFrameLocks noChangeAspect="1"/>
            </p:cNvGraphicFramePr>
            <p:nvPr>
              <p:extLst>
                <p:ext uri="{D42A27DB-BD31-4B8C-83A1-F6EECF244321}">
                  <p14:modId xmlns:p14="http://schemas.microsoft.com/office/powerpoint/2010/main" val="2208098433"/>
                </p:ext>
              </p:extLst>
            </p:nvPr>
          </p:nvGraphicFramePr>
          <p:xfrm>
            <a:off x="861070" y="4762878"/>
            <a:ext cx="333270" cy="422100"/>
          </p:xfrm>
          <a:graphic>
            <a:graphicData uri="http://schemas.openxmlformats.org/presentationml/2006/ole">
              <mc:AlternateContent xmlns:mc="http://schemas.openxmlformats.org/markup-compatibility/2006">
                <mc:Choice xmlns:v="urn:schemas-microsoft-com:vml" Requires="v">
                  <p:oleObj spid="_x0000_s204997" name="Equation" r:id="rId8" imgW="190440" imgH="241200" progId="Equation.DSMT4">
                    <p:embed/>
                  </p:oleObj>
                </mc:Choice>
                <mc:Fallback>
                  <p:oleObj name="Equation" r:id="rId8" imgW="190440" imgH="241200" progId="Equation.DSMT4">
                    <p:embed/>
                    <p:pic>
                      <p:nvPicPr>
                        <p:cNvPr id="0" name="Objekt 6"/>
                        <p:cNvPicPr>
                          <a:picLocks noChangeAspect="1" noChangeArrowheads="1"/>
                        </p:cNvPicPr>
                        <p:nvPr/>
                      </p:nvPicPr>
                      <p:blipFill>
                        <a:blip r:embed="rId9"/>
                        <a:srcRect/>
                        <a:stretch>
                          <a:fillRect/>
                        </a:stretch>
                      </p:blipFill>
                      <p:spPr bwMode="auto">
                        <a:xfrm>
                          <a:off x="861070" y="4762878"/>
                          <a:ext cx="333270" cy="422100"/>
                        </a:xfrm>
                        <a:prstGeom prst="rect">
                          <a:avLst/>
                        </a:prstGeom>
                        <a:noFill/>
                        <a:ln>
                          <a:noFill/>
                        </a:ln>
                      </p:spPr>
                    </p:pic>
                  </p:oleObj>
                </mc:Fallback>
              </mc:AlternateContent>
            </a:graphicData>
          </a:graphic>
        </p:graphicFrame>
        <p:graphicFrame>
          <p:nvGraphicFramePr>
            <p:cNvPr id="10" name="Objekt 9"/>
            <p:cNvGraphicFramePr>
              <a:graphicFrameLocks noChangeAspect="1"/>
            </p:cNvGraphicFramePr>
            <p:nvPr>
              <p:extLst>
                <p:ext uri="{D42A27DB-BD31-4B8C-83A1-F6EECF244321}">
                  <p14:modId xmlns:p14="http://schemas.microsoft.com/office/powerpoint/2010/main" val="317208350"/>
                </p:ext>
              </p:extLst>
            </p:nvPr>
          </p:nvGraphicFramePr>
          <p:xfrm>
            <a:off x="3367088" y="5300980"/>
            <a:ext cx="2286000" cy="533400"/>
          </p:xfrm>
          <a:graphic>
            <a:graphicData uri="http://schemas.openxmlformats.org/presentationml/2006/ole">
              <mc:AlternateContent xmlns:mc="http://schemas.openxmlformats.org/markup-compatibility/2006">
                <mc:Choice xmlns:v="urn:schemas-microsoft-com:vml" Requires="v">
                  <p:oleObj spid="_x0000_s204998" name="Equation" r:id="rId10" imgW="1143000" imgH="266400" progId="Equation.3">
                    <p:embed/>
                  </p:oleObj>
                </mc:Choice>
                <mc:Fallback>
                  <p:oleObj name="Equation" r:id="rId10" imgW="1143000" imgH="266400" progId="Equation.3">
                    <p:embed/>
                    <p:pic>
                      <p:nvPicPr>
                        <p:cNvPr id="0" name="Objekt 6"/>
                        <p:cNvPicPr>
                          <a:picLocks noChangeAspect="1" noChangeArrowheads="1"/>
                        </p:cNvPicPr>
                        <p:nvPr/>
                      </p:nvPicPr>
                      <p:blipFill>
                        <a:blip r:embed="rId11"/>
                        <a:srcRect/>
                        <a:stretch>
                          <a:fillRect/>
                        </a:stretch>
                      </p:blipFill>
                      <p:spPr bwMode="auto">
                        <a:xfrm>
                          <a:off x="3367088" y="5300980"/>
                          <a:ext cx="2286000" cy="5334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Objekt 11"/>
            <p:cNvGraphicFramePr>
              <a:graphicFrameLocks noChangeAspect="1"/>
            </p:cNvGraphicFramePr>
            <p:nvPr>
              <p:extLst>
                <p:ext uri="{D42A27DB-BD31-4B8C-83A1-F6EECF244321}">
                  <p14:modId xmlns:p14="http://schemas.microsoft.com/office/powerpoint/2010/main" val="3129509581"/>
                </p:ext>
              </p:extLst>
            </p:nvPr>
          </p:nvGraphicFramePr>
          <p:xfrm>
            <a:off x="254000" y="6021634"/>
            <a:ext cx="333375" cy="422275"/>
          </p:xfrm>
          <a:graphic>
            <a:graphicData uri="http://schemas.openxmlformats.org/presentationml/2006/ole">
              <mc:AlternateContent xmlns:mc="http://schemas.openxmlformats.org/markup-compatibility/2006">
                <mc:Choice xmlns:v="urn:schemas-microsoft-com:vml" Requires="v">
                  <p:oleObj spid="_x0000_s204999" name="Equation" r:id="rId12" imgW="190440" imgH="241200" progId="Equation.3">
                    <p:embed/>
                  </p:oleObj>
                </mc:Choice>
                <mc:Fallback>
                  <p:oleObj name="Equation" r:id="rId12" imgW="190440" imgH="241200" progId="Equation.3">
                    <p:embed/>
                    <p:pic>
                      <p:nvPicPr>
                        <p:cNvPr id="0" name="Objekt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4000" y="6021634"/>
                          <a:ext cx="3333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extLst>
      <p:ext uri="{BB962C8B-B14F-4D97-AF65-F5344CB8AC3E}">
        <p14:creationId xmlns:p14="http://schemas.microsoft.com/office/powerpoint/2010/main" val="100146072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3EF74F8A-2556-42E6-8716-1267EB0DE9B6}"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65</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8/13</a:t>
            </a:r>
            <a:endParaRPr lang="en-GB" altLang="de-DE" sz="3200" b="1" dirty="0">
              <a:solidFill>
                <a:schemeClr val="bg1"/>
              </a:solidFill>
            </a:endParaRPr>
          </a:p>
        </p:txBody>
      </p:sp>
      <p:sp>
        <p:nvSpPr>
          <p:cNvPr id="205827" name="Text Box 3"/>
          <p:cNvSpPr txBox="1">
            <a:spLocks noChangeArrowheads="1"/>
          </p:cNvSpPr>
          <p:nvPr/>
        </p:nvSpPr>
        <p:spPr bwMode="auto">
          <a:xfrm>
            <a:off x="250100" y="858332"/>
            <a:ext cx="2962023"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600"/>
              </a:spcAft>
            </a:pPr>
            <a:r>
              <a:rPr lang="en-GB" altLang="de-DE" sz="2600" b="1" dirty="0" smtClean="0">
                <a:solidFill>
                  <a:srgbClr val="000099"/>
                </a:solidFill>
              </a:rPr>
              <a:t>Nonmagnetic fusion</a:t>
            </a:r>
          </a:p>
          <a:p>
            <a:pPr>
              <a:spcBef>
                <a:spcPts val="0"/>
              </a:spcBef>
              <a:spcAft>
                <a:spcPts val="600"/>
              </a:spcAft>
            </a:pPr>
            <a:r>
              <a:rPr lang="en-GB" altLang="de-DE" sz="2000" b="1" dirty="0" smtClean="0">
                <a:solidFill>
                  <a:srgbClr val="000099"/>
                </a:solidFill>
              </a:rPr>
              <a:t>2) Muon-catalysed fusion</a:t>
            </a:r>
            <a:endParaRPr lang="en-GB" altLang="de-DE" sz="2000"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6" name="Rechteck 5"/>
          <p:cNvSpPr/>
          <p:nvPr/>
        </p:nvSpPr>
        <p:spPr>
          <a:xfrm>
            <a:off x="250098" y="5567493"/>
            <a:ext cx="8641489" cy="923330"/>
          </a:xfrm>
          <a:prstGeom prst="rect">
            <a:avLst/>
          </a:prstGeom>
        </p:spPr>
        <p:txBody>
          <a:bodyPr wrap="square" lIns="0" tIns="0" rIns="0" bIns="0">
            <a:spAutoFit/>
          </a:bodyPr>
          <a:lstStyle/>
          <a:p>
            <a:r>
              <a:rPr lang="en-GB" sz="2000" b="1" dirty="0">
                <a:solidFill>
                  <a:srgbClr val="CC0000"/>
                </a:solidFill>
                <a:latin typeface="Times New Roman"/>
                <a:ea typeface="Times New Roman"/>
              </a:rPr>
              <a:t>The worst problem is the short lifetime of the muon. To produce a positive </a:t>
            </a:r>
            <a:r>
              <a:rPr lang="en-GB" sz="2000" b="1" dirty="0" err="1" smtClean="0">
                <a:solidFill>
                  <a:srgbClr val="CC0000"/>
                </a:solidFill>
                <a:latin typeface="Times New Roman"/>
                <a:ea typeface="Times New Roman"/>
              </a:rPr>
              <a:t>ener-gy</a:t>
            </a:r>
            <a:r>
              <a:rPr lang="en-GB" sz="2000" b="1" dirty="0" smtClean="0">
                <a:solidFill>
                  <a:srgbClr val="CC0000"/>
                </a:solidFill>
                <a:latin typeface="Times New Roman"/>
                <a:ea typeface="Times New Roman"/>
              </a:rPr>
              <a:t> </a:t>
            </a:r>
            <a:r>
              <a:rPr lang="en-GB" sz="2000" b="1" dirty="0">
                <a:solidFill>
                  <a:srgbClr val="CC0000"/>
                </a:solidFill>
                <a:latin typeface="Times New Roman"/>
                <a:ea typeface="Times New Roman"/>
              </a:rPr>
              <a:t>balance one single muon has to </a:t>
            </a:r>
            <a:r>
              <a:rPr lang="en-GB" sz="2000" b="1" dirty="0" smtClean="0">
                <a:solidFill>
                  <a:srgbClr val="CC0000"/>
                </a:solidFill>
                <a:latin typeface="Times New Roman"/>
                <a:ea typeface="Times New Roman"/>
              </a:rPr>
              <a:t>catalyse </a:t>
            </a:r>
            <a:r>
              <a:rPr lang="en-GB" sz="2000" b="1" dirty="0">
                <a:solidFill>
                  <a:srgbClr val="CC0000"/>
                </a:solidFill>
                <a:latin typeface="Times New Roman"/>
                <a:ea typeface="Times New Roman"/>
              </a:rPr>
              <a:t>as many fusion reactions that at least the accelerator to produce fast protons can be supplied with energy.</a:t>
            </a:r>
            <a:endParaRPr lang="en-GB" sz="2000" b="1" dirty="0">
              <a:solidFill>
                <a:srgbClr val="CC0000"/>
              </a:solidFill>
            </a:endParaRPr>
          </a:p>
        </p:txBody>
      </p:sp>
      <p:pic>
        <p:nvPicPr>
          <p:cNvPr id="18" name="Bild 14" descr="Scientific American 257_July 1987 p67"/>
          <p:cNvPicPr>
            <a:picLocks noChangeAspect="1"/>
          </p:cNvPicPr>
          <p:nvPr/>
        </p:nvPicPr>
        <p:blipFill rotWithShape="1">
          <a:blip r:embed="rId3" cstate="print">
            <a:extLst>
              <a:ext uri="{28A0092B-C50C-407E-A947-70E740481C1C}">
                <a14:useLocalDpi xmlns:a14="http://schemas.microsoft.com/office/drawing/2010/main" val="0"/>
              </a:ext>
            </a:extLst>
          </a:blip>
          <a:srcRect b="14489"/>
          <a:stretch/>
        </p:blipFill>
        <p:spPr bwMode="auto">
          <a:xfrm>
            <a:off x="4589736" y="909132"/>
            <a:ext cx="4362812" cy="4546787"/>
          </a:xfrm>
          <a:prstGeom prst="rect">
            <a:avLst/>
          </a:prstGeom>
          <a:noFill/>
          <a:ln>
            <a:noFill/>
          </a:ln>
        </p:spPr>
      </p:pic>
      <p:grpSp>
        <p:nvGrpSpPr>
          <p:cNvPr id="2" name="Gruppieren 1"/>
          <p:cNvGrpSpPr/>
          <p:nvPr/>
        </p:nvGrpSpPr>
        <p:grpSpPr>
          <a:xfrm>
            <a:off x="229778" y="2115820"/>
            <a:ext cx="4177523" cy="2801874"/>
            <a:chOff x="249935" y="2095500"/>
            <a:chExt cx="4177523" cy="2801874"/>
          </a:xfrm>
        </p:grpSpPr>
        <p:pic>
          <p:nvPicPr>
            <p:cNvPr id="19" name="Bild 14" descr="Scientific American 257_July 1987 p67"/>
            <p:cNvPicPr>
              <a:picLocks noChangeAspect="1"/>
            </p:cNvPicPr>
            <p:nvPr/>
          </p:nvPicPr>
          <p:blipFill rotWithShape="1">
            <a:blip r:embed="rId4">
              <a:extLst>
                <a:ext uri="{28A0092B-C50C-407E-A947-70E740481C1C}">
                  <a14:useLocalDpi xmlns:a14="http://schemas.microsoft.com/office/drawing/2010/main" val="0"/>
                </a:ext>
              </a:extLst>
            </a:blip>
            <a:srcRect l="2607" t="86123" r="49684" b="700"/>
            <a:stretch/>
          </p:blipFill>
          <p:spPr bwMode="auto">
            <a:xfrm>
              <a:off x="251458" y="2095500"/>
              <a:ext cx="4176000" cy="1405653"/>
            </a:xfrm>
            <a:prstGeom prst="rect">
              <a:avLst/>
            </a:prstGeom>
            <a:noFill/>
            <a:ln>
              <a:noFill/>
            </a:ln>
          </p:spPr>
        </p:pic>
        <p:pic>
          <p:nvPicPr>
            <p:cNvPr id="20" name="Bild 14" descr="Scientific American 257_July 1987 p67"/>
            <p:cNvPicPr>
              <a:picLocks noChangeAspect="1"/>
            </p:cNvPicPr>
            <p:nvPr/>
          </p:nvPicPr>
          <p:blipFill rotWithShape="1">
            <a:blip r:embed="rId4">
              <a:extLst>
                <a:ext uri="{28A0092B-C50C-407E-A947-70E740481C1C}">
                  <a14:useLocalDpi xmlns:a14="http://schemas.microsoft.com/office/drawing/2010/main" val="0"/>
                </a:ext>
              </a:extLst>
            </a:blip>
            <a:srcRect l="51313" t="86013" r="981" b="897"/>
            <a:stretch/>
          </p:blipFill>
          <p:spPr bwMode="auto">
            <a:xfrm>
              <a:off x="249935" y="3501390"/>
              <a:ext cx="4174620" cy="1395984"/>
            </a:xfrm>
            <a:prstGeom prst="rect">
              <a:avLst/>
            </a:prstGeom>
            <a:noFill/>
            <a:ln>
              <a:noFill/>
            </a:ln>
          </p:spPr>
        </p:pic>
      </p:grpSp>
      <p:sp>
        <p:nvSpPr>
          <p:cNvPr id="7" name="Textfeld 6"/>
          <p:cNvSpPr txBox="1"/>
          <p:nvPr/>
        </p:nvSpPr>
        <p:spPr bwMode="auto">
          <a:xfrm>
            <a:off x="250825" y="5003800"/>
            <a:ext cx="409642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a:spcBef>
                <a:spcPts val="0"/>
              </a:spcBef>
              <a:spcAft>
                <a:spcPts val="600"/>
              </a:spcAft>
            </a:pPr>
            <a:r>
              <a:rPr lang="en-GB" sz="1600" dirty="0" smtClean="0">
                <a:solidFill>
                  <a:srgbClr val="000099"/>
                </a:solidFill>
              </a:rPr>
              <a:t>From: J</a:t>
            </a:r>
            <a:r>
              <a:rPr lang="en-GB" sz="1600" dirty="0">
                <a:solidFill>
                  <a:srgbClr val="000099"/>
                </a:solidFill>
              </a:rPr>
              <a:t>. </a:t>
            </a:r>
            <a:r>
              <a:rPr lang="en-GB" sz="1600" dirty="0" err="1">
                <a:solidFill>
                  <a:srgbClr val="000099"/>
                </a:solidFill>
              </a:rPr>
              <a:t>Rafelski</a:t>
            </a:r>
            <a:r>
              <a:rPr lang="en-GB" sz="1600" dirty="0">
                <a:solidFill>
                  <a:srgbClr val="000099"/>
                </a:solidFill>
              </a:rPr>
              <a:t> and S.E. </a:t>
            </a:r>
            <a:r>
              <a:rPr lang="en-GB" sz="1600" dirty="0" smtClean="0">
                <a:solidFill>
                  <a:srgbClr val="000099"/>
                </a:solidFill>
              </a:rPr>
              <a:t>Jones, </a:t>
            </a:r>
            <a:r>
              <a:rPr lang="en-GB" sz="1600" i="1" dirty="0" smtClean="0">
                <a:solidFill>
                  <a:srgbClr val="000099"/>
                </a:solidFill>
              </a:rPr>
              <a:t>Scientific </a:t>
            </a:r>
            <a:r>
              <a:rPr lang="en-GB" sz="1600" i="1" dirty="0">
                <a:solidFill>
                  <a:srgbClr val="000099"/>
                </a:solidFill>
              </a:rPr>
              <a:t>American </a:t>
            </a:r>
            <a:r>
              <a:rPr lang="en-GB" sz="1600" b="1" dirty="0">
                <a:solidFill>
                  <a:srgbClr val="000099"/>
                </a:solidFill>
              </a:rPr>
              <a:t>257</a:t>
            </a:r>
            <a:r>
              <a:rPr lang="en-GB" sz="1600" dirty="0">
                <a:solidFill>
                  <a:srgbClr val="000099"/>
                </a:solidFill>
              </a:rPr>
              <a:t>, July </a:t>
            </a:r>
            <a:r>
              <a:rPr lang="en-GB" sz="1600" dirty="0" smtClean="0">
                <a:solidFill>
                  <a:srgbClr val="000099"/>
                </a:solidFill>
              </a:rPr>
              <a:t>1987, p. 67)</a:t>
            </a:r>
            <a:endParaRPr lang="de-AT" sz="1600" b="1" dirty="0" smtClean="0">
              <a:solidFill>
                <a:srgbClr val="000099"/>
              </a:solidFill>
            </a:endParaRPr>
          </a:p>
        </p:txBody>
      </p:sp>
    </p:spTree>
    <p:extLst>
      <p:ext uri="{BB962C8B-B14F-4D97-AF65-F5344CB8AC3E}">
        <p14:creationId xmlns:p14="http://schemas.microsoft.com/office/powerpoint/2010/main" val="273574396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DAAF70DD-9CD4-4AE7-B8E8-E9227D1ED0BB}"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66</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8/14</a:t>
            </a:r>
            <a:endParaRPr lang="en-GB" altLang="de-DE" sz="3200" b="1" dirty="0">
              <a:solidFill>
                <a:schemeClr val="bg1"/>
              </a:solidFill>
            </a:endParaRPr>
          </a:p>
        </p:txBody>
      </p:sp>
      <p:sp>
        <p:nvSpPr>
          <p:cNvPr id="205827" name="Text Box 3"/>
          <p:cNvSpPr txBox="1">
            <a:spLocks noChangeArrowheads="1"/>
          </p:cNvSpPr>
          <p:nvPr/>
        </p:nvSpPr>
        <p:spPr bwMode="auto">
          <a:xfrm>
            <a:off x="250100" y="858332"/>
            <a:ext cx="2962023"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600"/>
              </a:spcAft>
            </a:pPr>
            <a:r>
              <a:rPr lang="en-GB" altLang="de-DE" sz="2600" b="1" dirty="0" smtClean="0">
                <a:solidFill>
                  <a:srgbClr val="000099"/>
                </a:solidFill>
              </a:rPr>
              <a:t>Nonmagnetic fusion</a:t>
            </a:r>
          </a:p>
          <a:p>
            <a:pPr>
              <a:spcBef>
                <a:spcPts val="0"/>
              </a:spcBef>
              <a:spcAft>
                <a:spcPts val="600"/>
              </a:spcAft>
            </a:pPr>
            <a:r>
              <a:rPr lang="en-GB" altLang="de-DE" sz="2000" b="1" dirty="0" smtClean="0">
                <a:solidFill>
                  <a:srgbClr val="000099"/>
                </a:solidFill>
              </a:rPr>
              <a:t>2) Muon-catalysed fusion</a:t>
            </a:r>
            <a:endParaRPr lang="en-GB" altLang="de-DE" sz="2000"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7" name="Textfeld 6"/>
          <p:cNvSpPr txBox="1"/>
          <p:nvPr/>
        </p:nvSpPr>
        <p:spPr bwMode="auto">
          <a:xfrm>
            <a:off x="250101" y="6046089"/>
            <a:ext cx="383422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a:spcBef>
                <a:spcPts val="0"/>
              </a:spcBef>
              <a:spcAft>
                <a:spcPts val="600"/>
              </a:spcAft>
            </a:pPr>
            <a:r>
              <a:rPr lang="en-GB" sz="1600" dirty="0" smtClean="0">
                <a:solidFill>
                  <a:srgbClr val="000099"/>
                </a:solidFill>
              </a:rPr>
              <a:t>From: J</a:t>
            </a:r>
            <a:r>
              <a:rPr lang="en-GB" sz="1600" dirty="0">
                <a:solidFill>
                  <a:srgbClr val="000099"/>
                </a:solidFill>
              </a:rPr>
              <a:t>. </a:t>
            </a:r>
            <a:r>
              <a:rPr lang="en-GB" sz="1600" dirty="0" err="1">
                <a:solidFill>
                  <a:srgbClr val="000099"/>
                </a:solidFill>
              </a:rPr>
              <a:t>Rafelski</a:t>
            </a:r>
            <a:r>
              <a:rPr lang="en-GB" sz="1600" dirty="0">
                <a:solidFill>
                  <a:srgbClr val="000099"/>
                </a:solidFill>
              </a:rPr>
              <a:t> and S.E. Jones in </a:t>
            </a:r>
            <a:r>
              <a:rPr lang="en-GB" sz="1600" i="1" dirty="0">
                <a:solidFill>
                  <a:srgbClr val="000099"/>
                </a:solidFill>
              </a:rPr>
              <a:t>Scientific American </a:t>
            </a:r>
            <a:r>
              <a:rPr lang="en-GB" sz="1600" b="1" dirty="0">
                <a:solidFill>
                  <a:srgbClr val="000099"/>
                </a:solidFill>
              </a:rPr>
              <a:t>257</a:t>
            </a:r>
            <a:r>
              <a:rPr lang="en-GB" sz="1600" dirty="0">
                <a:solidFill>
                  <a:srgbClr val="000099"/>
                </a:solidFill>
              </a:rPr>
              <a:t>, July </a:t>
            </a:r>
            <a:r>
              <a:rPr lang="en-GB" sz="1600" dirty="0" smtClean="0">
                <a:solidFill>
                  <a:srgbClr val="000099"/>
                </a:solidFill>
              </a:rPr>
              <a:t>1987, p. 68)</a:t>
            </a:r>
            <a:endParaRPr lang="de-AT" sz="1600" b="1" dirty="0" smtClean="0">
              <a:solidFill>
                <a:srgbClr val="000099"/>
              </a:solidFill>
            </a:endParaRPr>
          </a:p>
        </p:txBody>
      </p:sp>
      <p:pic>
        <p:nvPicPr>
          <p:cNvPr id="23" name="Bild 15" descr="Scientific American 257_July 1987 p68"/>
          <p:cNvPicPr>
            <a:picLocks noChangeAspect="1"/>
          </p:cNvPicPr>
          <p:nvPr/>
        </p:nvPicPr>
        <p:blipFill rotWithShape="1">
          <a:blip r:embed="rId3">
            <a:extLst>
              <a:ext uri="{28A0092B-C50C-407E-A947-70E740481C1C}">
                <a14:useLocalDpi xmlns:a14="http://schemas.microsoft.com/office/drawing/2010/main" val="0"/>
              </a:ext>
            </a:extLst>
          </a:blip>
          <a:srcRect l="1991" t="1552" b="24502"/>
          <a:stretch/>
        </p:blipFill>
        <p:spPr bwMode="auto">
          <a:xfrm>
            <a:off x="4267201" y="923335"/>
            <a:ext cx="4678028" cy="5487293"/>
          </a:xfrm>
          <a:prstGeom prst="rect">
            <a:avLst/>
          </a:prstGeom>
          <a:noFill/>
          <a:ln>
            <a:noFill/>
          </a:ln>
        </p:spPr>
      </p:pic>
      <p:pic>
        <p:nvPicPr>
          <p:cNvPr id="22" name="Bild 15" descr="Scientific American 257_July 1987 p68"/>
          <p:cNvPicPr>
            <a:picLocks noChangeAspect="1"/>
          </p:cNvPicPr>
          <p:nvPr/>
        </p:nvPicPr>
        <p:blipFill rotWithShape="1">
          <a:blip r:embed="rId3">
            <a:extLst>
              <a:ext uri="{28A0092B-C50C-407E-A947-70E740481C1C}">
                <a14:useLocalDpi xmlns:a14="http://schemas.microsoft.com/office/drawing/2010/main" val="0"/>
              </a:ext>
            </a:extLst>
          </a:blip>
          <a:srcRect l="2870" t="76459" r="1378" b="930"/>
          <a:stretch/>
        </p:blipFill>
        <p:spPr bwMode="auto">
          <a:xfrm>
            <a:off x="142239" y="2461431"/>
            <a:ext cx="4062208" cy="1533101"/>
          </a:xfrm>
          <a:prstGeom prst="rect">
            <a:avLst/>
          </a:prstGeom>
          <a:noFill/>
          <a:ln>
            <a:noFill/>
          </a:ln>
        </p:spPr>
      </p:pic>
    </p:spTree>
    <p:extLst>
      <p:ext uri="{BB962C8B-B14F-4D97-AF65-F5344CB8AC3E}">
        <p14:creationId xmlns:p14="http://schemas.microsoft.com/office/powerpoint/2010/main" val="128856465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D4A66DAE-53CC-4CD6-9A91-10AA6DDE5E29}"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67</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8/15</a:t>
            </a:r>
          </a:p>
        </p:txBody>
      </p:sp>
      <p:sp>
        <p:nvSpPr>
          <p:cNvPr id="205827" name="Text Box 3"/>
          <p:cNvSpPr txBox="1">
            <a:spLocks noChangeArrowheads="1"/>
          </p:cNvSpPr>
          <p:nvPr/>
        </p:nvSpPr>
        <p:spPr bwMode="auto">
          <a:xfrm>
            <a:off x="250100" y="858332"/>
            <a:ext cx="2962023"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600"/>
              </a:spcAft>
            </a:pPr>
            <a:r>
              <a:rPr lang="en-GB" altLang="de-DE" sz="2600" b="1" dirty="0" smtClean="0">
                <a:solidFill>
                  <a:srgbClr val="000099"/>
                </a:solidFill>
              </a:rPr>
              <a:t>Nonmagnetic fusion</a:t>
            </a:r>
          </a:p>
          <a:p>
            <a:pPr>
              <a:spcBef>
                <a:spcPts val="0"/>
              </a:spcBef>
              <a:spcAft>
                <a:spcPts val="600"/>
              </a:spcAft>
            </a:pPr>
            <a:r>
              <a:rPr lang="en-GB" altLang="de-DE" sz="2000" b="1" dirty="0" smtClean="0">
                <a:solidFill>
                  <a:srgbClr val="000099"/>
                </a:solidFill>
              </a:rPr>
              <a:t>2) Muon-catalysed fusion</a:t>
            </a:r>
            <a:endParaRPr lang="en-GB" altLang="de-DE" sz="2000"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7" name="Textfeld 6"/>
          <p:cNvSpPr txBox="1"/>
          <p:nvPr/>
        </p:nvSpPr>
        <p:spPr bwMode="auto">
          <a:xfrm>
            <a:off x="250100" y="2966006"/>
            <a:ext cx="284784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a:spcBef>
                <a:spcPts val="0"/>
              </a:spcBef>
              <a:spcAft>
                <a:spcPts val="600"/>
              </a:spcAft>
            </a:pPr>
            <a:r>
              <a:rPr lang="en-GB" sz="1600" dirty="0" smtClean="0">
                <a:solidFill>
                  <a:srgbClr val="000099"/>
                </a:solidFill>
              </a:rPr>
              <a:t>From: J</a:t>
            </a:r>
            <a:r>
              <a:rPr lang="en-GB" sz="1600" dirty="0">
                <a:solidFill>
                  <a:srgbClr val="000099"/>
                </a:solidFill>
              </a:rPr>
              <a:t>. </a:t>
            </a:r>
            <a:r>
              <a:rPr lang="en-GB" sz="1600" dirty="0" err="1">
                <a:solidFill>
                  <a:srgbClr val="000099"/>
                </a:solidFill>
              </a:rPr>
              <a:t>Rafelski</a:t>
            </a:r>
            <a:r>
              <a:rPr lang="en-GB" sz="1600" dirty="0">
                <a:solidFill>
                  <a:srgbClr val="000099"/>
                </a:solidFill>
              </a:rPr>
              <a:t> and S.E. Jones in </a:t>
            </a:r>
            <a:r>
              <a:rPr lang="en-GB" sz="1600" i="1" dirty="0">
                <a:solidFill>
                  <a:srgbClr val="000099"/>
                </a:solidFill>
              </a:rPr>
              <a:t>Scientific American </a:t>
            </a:r>
            <a:r>
              <a:rPr lang="en-GB" sz="1600" b="1" dirty="0">
                <a:solidFill>
                  <a:srgbClr val="000099"/>
                </a:solidFill>
              </a:rPr>
              <a:t>257</a:t>
            </a:r>
            <a:r>
              <a:rPr lang="en-GB" sz="1600" dirty="0">
                <a:solidFill>
                  <a:srgbClr val="000099"/>
                </a:solidFill>
              </a:rPr>
              <a:t>, July </a:t>
            </a:r>
            <a:r>
              <a:rPr lang="en-GB" sz="1600" dirty="0" smtClean="0">
                <a:solidFill>
                  <a:srgbClr val="000099"/>
                </a:solidFill>
              </a:rPr>
              <a:t>1987, p. 69)</a:t>
            </a:r>
            <a:endParaRPr lang="de-AT" sz="1600" b="1" dirty="0" smtClean="0">
              <a:solidFill>
                <a:srgbClr val="000099"/>
              </a:solidFill>
            </a:endParaRPr>
          </a:p>
        </p:txBody>
      </p:sp>
      <p:pic>
        <p:nvPicPr>
          <p:cNvPr id="20" name="Bild 16" descr="Scientific American 257_July 1987 p69"/>
          <p:cNvPicPr>
            <a:picLocks noChangeAspect="1"/>
          </p:cNvPicPr>
          <p:nvPr/>
        </p:nvPicPr>
        <p:blipFill>
          <a:blip r:embed="rId3">
            <a:extLst>
              <a:ext uri="{28A0092B-C50C-407E-A947-70E740481C1C}">
                <a14:useLocalDpi xmlns:a14="http://schemas.microsoft.com/office/drawing/2010/main" val="0"/>
              </a:ext>
            </a:extLst>
          </a:blip>
          <a:srcRect l="757" r="2272" b="1511"/>
          <a:stretch>
            <a:fillRect/>
          </a:stretch>
        </p:blipFill>
        <p:spPr bwMode="auto">
          <a:xfrm>
            <a:off x="3402957" y="926602"/>
            <a:ext cx="5503305" cy="5618409"/>
          </a:xfrm>
          <a:prstGeom prst="rect">
            <a:avLst/>
          </a:prstGeom>
          <a:noFill/>
          <a:ln>
            <a:noFill/>
          </a:ln>
        </p:spPr>
      </p:pic>
    </p:spTree>
    <p:extLst>
      <p:ext uri="{BB962C8B-B14F-4D97-AF65-F5344CB8AC3E}">
        <p14:creationId xmlns:p14="http://schemas.microsoft.com/office/powerpoint/2010/main" val="424557947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06DD6E94-F106-4080-BDD1-A60FA032E798}"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68</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8/16</a:t>
            </a:r>
          </a:p>
        </p:txBody>
      </p:sp>
      <p:sp>
        <p:nvSpPr>
          <p:cNvPr id="205827" name="Text Box 3"/>
          <p:cNvSpPr txBox="1">
            <a:spLocks noChangeArrowheads="1"/>
          </p:cNvSpPr>
          <p:nvPr/>
        </p:nvSpPr>
        <p:spPr bwMode="auto">
          <a:xfrm>
            <a:off x="250100" y="858332"/>
            <a:ext cx="2962023"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600"/>
              </a:spcAft>
            </a:pPr>
            <a:r>
              <a:rPr lang="en-GB" altLang="de-DE" sz="2600" b="1" dirty="0" smtClean="0">
                <a:solidFill>
                  <a:srgbClr val="000099"/>
                </a:solidFill>
              </a:rPr>
              <a:t>Nonmagnetic fusion</a:t>
            </a:r>
          </a:p>
          <a:p>
            <a:pPr>
              <a:spcBef>
                <a:spcPts val="0"/>
              </a:spcBef>
              <a:spcAft>
                <a:spcPts val="600"/>
              </a:spcAft>
            </a:pPr>
            <a:r>
              <a:rPr lang="en-GB" altLang="de-DE" sz="2000" b="1" dirty="0" smtClean="0">
                <a:solidFill>
                  <a:srgbClr val="000099"/>
                </a:solidFill>
              </a:rPr>
              <a:t>2) Muon-catalysed fusion</a:t>
            </a:r>
            <a:endParaRPr lang="en-GB" altLang="de-DE" sz="2000"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dirty="0"/>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7" name="Textfeld 6"/>
          <p:cNvSpPr txBox="1"/>
          <p:nvPr/>
        </p:nvSpPr>
        <p:spPr bwMode="auto">
          <a:xfrm>
            <a:off x="259750" y="6043819"/>
            <a:ext cx="365343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a:spcBef>
                <a:spcPts val="0"/>
              </a:spcBef>
              <a:spcAft>
                <a:spcPts val="600"/>
              </a:spcAft>
            </a:pPr>
            <a:r>
              <a:rPr lang="en-GB" sz="1600" dirty="0" smtClean="0">
                <a:solidFill>
                  <a:srgbClr val="000099"/>
                </a:solidFill>
              </a:rPr>
              <a:t>From: J</a:t>
            </a:r>
            <a:r>
              <a:rPr lang="en-GB" sz="1600" dirty="0">
                <a:solidFill>
                  <a:srgbClr val="000099"/>
                </a:solidFill>
              </a:rPr>
              <a:t>. </a:t>
            </a:r>
            <a:r>
              <a:rPr lang="en-GB" sz="1600" dirty="0" err="1">
                <a:solidFill>
                  <a:srgbClr val="000099"/>
                </a:solidFill>
              </a:rPr>
              <a:t>Rafelski</a:t>
            </a:r>
            <a:r>
              <a:rPr lang="en-GB" sz="1600" dirty="0">
                <a:solidFill>
                  <a:srgbClr val="000099"/>
                </a:solidFill>
              </a:rPr>
              <a:t> and S.E. Jones in </a:t>
            </a:r>
            <a:r>
              <a:rPr lang="en-GB" sz="1600" i="1" dirty="0" err="1" smtClean="0">
                <a:solidFill>
                  <a:srgbClr val="000099"/>
                </a:solidFill>
              </a:rPr>
              <a:t>Scien-tific</a:t>
            </a:r>
            <a:r>
              <a:rPr lang="en-GB" sz="1600" i="1" dirty="0" smtClean="0">
                <a:solidFill>
                  <a:srgbClr val="000099"/>
                </a:solidFill>
              </a:rPr>
              <a:t> </a:t>
            </a:r>
            <a:r>
              <a:rPr lang="en-GB" sz="1600" i="1" dirty="0">
                <a:solidFill>
                  <a:srgbClr val="000099"/>
                </a:solidFill>
              </a:rPr>
              <a:t>American </a:t>
            </a:r>
            <a:r>
              <a:rPr lang="en-GB" sz="1600" b="1" dirty="0">
                <a:solidFill>
                  <a:srgbClr val="000099"/>
                </a:solidFill>
              </a:rPr>
              <a:t>257</a:t>
            </a:r>
            <a:r>
              <a:rPr lang="en-GB" sz="1600" dirty="0">
                <a:solidFill>
                  <a:srgbClr val="000099"/>
                </a:solidFill>
              </a:rPr>
              <a:t>, July </a:t>
            </a:r>
            <a:r>
              <a:rPr lang="en-GB" sz="1600" dirty="0" smtClean="0">
                <a:solidFill>
                  <a:srgbClr val="000099"/>
                </a:solidFill>
              </a:rPr>
              <a:t>1987, p. 70)</a:t>
            </a:r>
            <a:endParaRPr lang="de-AT" sz="1600" b="1" dirty="0" smtClean="0">
              <a:solidFill>
                <a:srgbClr val="000099"/>
              </a:solidFill>
            </a:endParaRPr>
          </a:p>
        </p:txBody>
      </p:sp>
      <p:pic>
        <p:nvPicPr>
          <p:cNvPr id="19" name="Bild 17" descr="Scientific American 257_July 1987 p70"/>
          <p:cNvPicPr>
            <a:picLocks noChangeAspect="1"/>
          </p:cNvPicPr>
          <p:nvPr/>
        </p:nvPicPr>
        <p:blipFill rotWithShape="1">
          <a:blip r:embed="rId3">
            <a:extLst>
              <a:ext uri="{28A0092B-C50C-407E-A947-70E740481C1C}">
                <a14:useLocalDpi xmlns:a14="http://schemas.microsoft.com/office/drawing/2010/main" val="0"/>
              </a:ext>
            </a:extLst>
          </a:blip>
          <a:srcRect l="5310" t="870" r="1047" b="16761"/>
          <a:stretch/>
        </p:blipFill>
        <p:spPr bwMode="auto">
          <a:xfrm>
            <a:off x="3832761" y="1046221"/>
            <a:ext cx="5091955" cy="5366154"/>
          </a:xfrm>
          <a:prstGeom prst="rect">
            <a:avLst/>
          </a:prstGeom>
          <a:noFill/>
          <a:ln>
            <a:noFill/>
          </a:ln>
        </p:spPr>
      </p:pic>
      <p:sp>
        <p:nvSpPr>
          <p:cNvPr id="2" name="Textfeld 1"/>
          <p:cNvSpPr txBox="1"/>
          <p:nvPr/>
        </p:nvSpPr>
        <p:spPr bwMode="auto">
          <a:xfrm>
            <a:off x="254000" y="2938205"/>
            <a:ext cx="3426460"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algn="just">
              <a:spcBef>
                <a:spcPts val="0"/>
              </a:spcBef>
              <a:spcAft>
                <a:spcPts val="600"/>
              </a:spcAft>
            </a:pPr>
            <a:r>
              <a:rPr lang="en-GB" sz="1200" b="1" dirty="0" smtClean="0"/>
              <a:t>REACTION CYCLE of a cold-fusion reaction starts and ends with a free muon (</a:t>
            </a:r>
            <a:r>
              <a:rPr lang="en-GB" sz="1200" b="1" i="1" dirty="0" smtClean="0"/>
              <a:t>1</a:t>
            </a:r>
            <a:r>
              <a:rPr lang="en-GB" sz="1200" b="1" dirty="0" smtClean="0"/>
              <a:t>). A </a:t>
            </a:r>
            <a:r>
              <a:rPr lang="en-GB" sz="1200" b="1" dirty="0" err="1" smtClean="0"/>
              <a:t>tritiuim</a:t>
            </a:r>
            <a:r>
              <a:rPr lang="en-GB" sz="1200" b="1" dirty="0" smtClean="0"/>
              <a:t> </a:t>
            </a:r>
            <a:r>
              <a:rPr lang="en-GB" sz="1200" b="1" dirty="0" err="1" smtClean="0"/>
              <a:t>muoatom</a:t>
            </a:r>
            <a:r>
              <a:rPr lang="en-GB" sz="1200" b="1" dirty="0" smtClean="0"/>
              <a:t> forms (</a:t>
            </a:r>
            <a:r>
              <a:rPr lang="en-GB" sz="1200" b="1" i="1" dirty="0" smtClean="0"/>
              <a:t>2</a:t>
            </a:r>
            <a:r>
              <a:rPr lang="en-GB" sz="1200" b="1" dirty="0" smtClean="0"/>
              <a:t>),  sometimes by way of a deuterium </a:t>
            </a:r>
            <a:r>
              <a:rPr lang="en-GB" sz="1200" b="1" dirty="0" err="1" smtClean="0"/>
              <a:t>muo</a:t>
            </a:r>
            <a:r>
              <a:rPr lang="en-GB" sz="1200" b="1" dirty="0" smtClean="0"/>
              <a:t>-atom (</a:t>
            </a:r>
            <a:r>
              <a:rPr lang="en-GB" sz="1200" b="1" i="1" dirty="0" smtClean="0"/>
              <a:t>1a</a:t>
            </a:r>
            <a:r>
              <a:rPr lang="en-GB" sz="1200" b="1" dirty="0" smtClean="0"/>
              <a:t>). The </a:t>
            </a:r>
            <a:r>
              <a:rPr lang="en-GB" sz="1200" b="1" dirty="0" err="1" smtClean="0"/>
              <a:t>muoatom</a:t>
            </a:r>
            <a:r>
              <a:rPr lang="en-GB" sz="1200" b="1" dirty="0" smtClean="0"/>
              <a:t> combines with a deuterium nucleus to form a </a:t>
            </a:r>
            <a:r>
              <a:rPr lang="en-GB" sz="1200" b="1" dirty="0" err="1" smtClean="0"/>
              <a:t>muomolecular</a:t>
            </a:r>
            <a:r>
              <a:rPr lang="en-GB" sz="1200" b="1" dirty="0" smtClean="0"/>
              <a:t> ion (</a:t>
            </a:r>
            <a:r>
              <a:rPr lang="en-GB" sz="1200" b="1" i="1" dirty="0" smtClean="0"/>
              <a:t>3</a:t>
            </a:r>
            <a:r>
              <a:rPr lang="en-GB" sz="1200" b="1" dirty="0" smtClean="0"/>
              <a:t>), which fuses to make a He</a:t>
            </a:r>
            <a:r>
              <a:rPr lang="en-GB" sz="1200" b="1" baseline="30000" dirty="0" smtClean="0"/>
              <a:t>5</a:t>
            </a:r>
            <a:r>
              <a:rPr lang="en-GB" sz="1200" b="1" dirty="0" smtClean="0"/>
              <a:t> nucleus (</a:t>
            </a:r>
            <a:r>
              <a:rPr lang="en-GB" sz="1200" b="1" i="1" dirty="0" smtClean="0"/>
              <a:t>4</a:t>
            </a:r>
            <a:r>
              <a:rPr lang="en-GB" sz="1200" b="1" dirty="0" smtClean="0"/>
              <a:t>).  The He</a:t>
            </a:r>
            <a:r>
              <a:rPr lang="en-GB" sz="1200" b="1" baseline="30000" dirty="0" smtClean="0"/>
              <a:t>5</a:t>
            </a:r>
            <a:r>
              <a:rPr lang="en-GB" sz="1200" b="1" dirty="0" smtClean="0"/>
              <a:t> splits into an </a:t>
            </a:r>
            <a:r>
              <a:rPr lang="en-GB" sz="1200" b="1" dirty="0" smtClean="0">
                <a:sym typeface="Symbol"/>
              </a:rPr>
              <a:t>-particle and a neutron, releasing energy (</a:t>
            </a:r>
            <a:r>
              <a:rPr lang="en-GB" sz="1200" b="1" i="1" dirty="0" smtClean="0">
                <a:sym typeface="Symbol"/>
              </a:rPr>
              <a:t>5</a:t>
            </a:r>
            <a:r>
              <a:rPr lang="en-GB" sz="1200" b="1" dirty="0" smtClean="0">
                <a:sym typeface="Symbol"/>
              </a:rPr>
              <a:t>). If the muon sticks to the -particle (</a:t>
            </a:r>
            <a:r>
              <a:rPr lang="en-GB" sz="1200" b="1" i="1" dirty="0" smtClean="0">
                <a:sym typeface="Symbol"/>
              </a:rPr>
              <a:t>5a</a:t>
            </a:r>
            <a:r>
              <a:rPr lang="en-GB" sz="1200" b="1" dirty="0" smtClean="0">
                <a:sym typeface="Symbol"/>
              </a:rPr>
              <a:t>), the cycle is interrupted because the catalyst has been removed: sticking is a primary obstacle to the development of muon-catalysed fusion. If the muon does not stick, it is free to begin another cycle (</a:t>
            </a:r>
            <a:r>
              <a:rPr lang="en-GB" sz="1200" b="1" i="1" dirty="0" smtClean="0">
                <a:sym typeface="Symbol"/>
              </a:rPr>
              <a:t>1</a:t>
            </a:r>
            <a:r>
              <a:rPr lang="en-GB" sz="1200" b="1" dirty="0" smtClean="0">
                <a:sym typeface="Symbol"/>
              </a:rPr>
              <a:t>).  </a:t>
            </a:r>
            <a:endParaRPr lang="en-GB" sz="1200" b="1" dirty="0" smtClean="0"/>
          </a:p>
        </p:txBody>
      </p:sp>
    </p:spTree>
    <p:extLst>
      <p:ext uri="{BB962C8B-B14F-4D97-AF65-F5344CB8AC3E}">
        <p14:creationId xmlns:p14="http://schemas.microsoft.com/office/powerpoint/2010/main" val="203800091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E6BF178B-A8CC-4488-A283-991F5DEAF451}"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69</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8/16</a:t>
            </a:r>
          </a:p>
        </p:txBody>
      </p:sp>
      <p:sp>
        <p:nvSpPr>
          <p:cNvPr id="205827" name="Text Box 3"/>
          <p:cNvSpPr txBox="1">
            <a:spLocks noChangeArrowheads="1"/>
          </p:cNvSpPr>
          <p:nvPr/>
        </p:nvSpPr>
        <p:spPr bwMode="auto">
          <a:xfrm>
            <a:off x="250100" y="858332"/>
            <a:ext cx="2962023"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600"/>
              </a:spcAft>
            </a:pPr>
            <a:r>
              <a:rPr lang="en-GB" altLang="de-DE" sz="2600" b="1" dirty="0" smtClean="0">
                <a:solidFill>
                  <a:srgbClr val="000099"/>
                </a:solidFill>
              </a:rPr>
              <a:t>Nonmagnetic fusion</a:t>
            </a:r>
          </a:p>
          <a:p>
            <a:pPr>
              <a:spcBef>
                <a:spcPts val="0"/>
              </a:spcBef>
              <a:spcAft>
                <a:spcPts val="600"/>
              </a:spcAft>
            </a:pPr>
            <a:r>
              <a:rPr lang="en-GB" altLang="de-DE" sz="2000" b="1" dirty="0" smtClean="0">
                <a:solidFill>
                  <a:srgbClr val="000099"/>
                </a:solidFill>
              </a:rPr>
              <a:t>2) Muon-catalysed fusion</a:t>
            </a:r>
            <a:endParaRPr lang="en-GB" altLang="de-DE" sz="2000"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dirty="0"/>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307975" y="-26368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7" name="Textfeld 6"/>
          <p:cNvSpPr txBox="1"/>
          <p:nvPr/>
        </p:nvSpPr>
        <p:spPr bwMode="auto">
          <a:xfrm>
            <a:off x="181927" y="5836698"/>
            <a:ext cx="3461068"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a:spcBef>
                <a:spcPts val="0"/>
              </a:spcBef>
              <a:spcAft>
                <a:spcPts val="600"/>
              </a:spcAft>
            </a:pPr>
            <a:r>
              <a:rPr lang="en-GB" sz="1600" dirty="0" smtClean="0">
                <a:solidFill>
                  <a:srgbClr val="000099"/>
                </a:solidFill>
              </a:rPr>
              <a:t>From: J</a:t>
            </a:r>
            <a:r>
              <a:rPr lang="en-GB" sz="1600" dirty="0">
                <a:solidFill>
                  <a:srgbClr val="000099"/>
                </a:solidFill>
              </a:rPr>
              <a:t>. </a:t>
            </a:r>
            <a:r>
              <a:rPr lang="en-GB" sz="1600" dirty="0" err="1">
                <a:solidFill>
                  <a:srgbClr val="000099"/>
                </a:solidFill>
              </a:rPr>
              <a:t>Rafelski</a:t>
            </a:r>
            <a:r>
              <a:rPr lang="en-GB" sz="1600" dirty="0">
                <a:solidFill>
                  <a:srgbClr val="000099"/>
                </a:solidFill>
              </a:rPr>
              <a:t> and S.E. Jones in </a:t>
            </a:r>
            <a:r>
              <a:rPr lang="en-GB" sz="1600" i="1" dirty="0" err="1" smtClean="0">
                <a:solidFill>
                  <a:srgbClr val="000099"/>
                </a:solidFill>
              </a:rPr>
              <a:t>Scien-tific</a:t>
            </a:r>
            <a:r>
              <a:rPr lang="en-GB" sz="1600" i="1" dirty="0" smtClean="0">
                <a:solidFill>
                  <a:srgbClr val="000099"/>
                </a:solidFill>
              </a:rPr>
              <a:t> </a:t>
            </a:r>
            <a:r>
              <a:rPr lang="en-GB" sz="1600" i="1" dirty="0">
                <a:solidFill>
                  <a:srgbClr val="000099"/>
                </a:solidFill>
              </a:rPr>
              <a:t>American </a:t>
            </a:r>
            <a:r>
              <a:rPr lang="en-GB" sz="1600" b="1" dirty="0">
                <a:solidFill>
                  <a:srgbClr val="000099"/>
                </a:solidFill>
              </a:rPr>
              <a:t>257</a:t>
            </a:r>
            <a:r>
              <a:rPr lang="en-GB" sz="1600" dirty="0">
                <a:solidFill>
                  <a:srgbClr val="000099"/>
                </a:solidFill>
              </a:rPr>
              <a:t>, July </a:t>
            </a:r>
            <a:r>
              <a:rPr lang="en-GB" sz="1600" dirty="0" smtClean="0">
                <a:solidFill>
                  <a:srgbClr val="000099"/>
                </a:solidFill>
              </a:rPr>
              <a:t>1987, p. 71)</a:t>
            </a:r>
            <a:endParaRPr lang="de-AT" sz="1600" b="1" dirty="0" smtClean="0">
              <a:solidFill>
                <a:srgbClr val="000099"/>
              </a:solidFill>
            </a:endParaRPr>
          </a:p>
        </p:txBody>
      </p:sp>
      <p:sp>
        <p:nvSpPr>
          <p:cNvPr id="2" name="Textfeld 1"/>
          <p:cNvSpPr txBox="1"/>
          <p:nvPr/>
        </p:nvSpPr>
        <p:spPr bwMode="auto">
          <a:xfrm>
            <a:off x="216535" y="2022287"/>
            <a:ext cx="3426460" cy="3508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rtlCol="0">
            <a:spAutoFit/>
          </a:bodyPr>
          <a:lstStyle/>
          <a:p>
            <a:pPr algn="just">
              <a:spcBef>
                <a:spcPts val="0"/>
              </a:spcBef>
              <a:spcAft>
                <a:spcPts val="600"/>
              </a:spcAft>
            </a:pPr>
            <a:r>
              <a:rPr lang="en-GB" sz="1200" b="1" dirty="0" smtClean="0"/>
              <a:t>COMMERCIAL COLD-FUSION REACTOR could be built with existing technology. To create the re-</a:t>
            </a:r>
            <a:r>
              <a:rPr lang="en-GB" sz="1200" b="1" dirty="0" err="1" smtClean="0"/>
              <a:t>quired</a:t>
            </a:r>
            <a:r>
              <a:rPr lang="en-GB" sz="1200" b="1" dirty="0" smtClean="0"/>
              <a:t> muons, a particle accelerator directs a beam of protons on a target made of a substance such a deuterium or lithiu</a:t>
            </a:r>
            <a:r>
              <a:rPr lang="en-GB" sz="1200" b="1" dirty="0"/>
              <a:t>m</a:t>
            </a:r>
            <a:r>
              <a:rPr lang="en-GB" sz="1200" b="1" dirty="0" smtClean="0">
                <a:sym typeface="Symbol"/>
              </a:rPr>
              <a:t>. The resulting muon beam is guided by a magnetic field into the reaction vessel supplied with deuterium (which can be collected from seawater) and tritium. There the muons </a:t>
            </a:r>
            <a:r>
              <a:rPr lang="en-GB" sz="1200" b="1" dirty="0" err="1" smtClean="0">
                <a:sym typeface="Symbol"/>
              </a:rPr>
              <a:t>cata</a:t>
            </a:r>
            <a:r>
              <a:rPr lang="en-GB" sz="1200" b="1" dirty="0" smtClean="0">
                <a:sym typeface="Symbol"/>
              </a:rPr>
              <a:t>-lyse fusion reactions. A purifier removes the helium “ash” produced by the reactions. Neutrons from the fusion reactions collide with a blanket of lithium, producing tritium and helium. The tritium is channelled into the fusion vessel and the helium is removed. Heat from the fusion reactions vaporises a working fluid that is piped through the lithium blanket. The vapour spins a set of high-pressure turbines that run electric-poser generators. Some of the electricity powers the particle accelerator, pumps and other components of the reactor.  </a:t>
            </a:r>
            <a:endParaRPr lang="en-GB" sz="1200" b="1" dirty="0" smtClean="0"/>
          </a:p>
        </p:txBody>
      </p:sp>
      <p:pic>
        <p:nvPicPr>
          <p:cNvPr id="20" name="Bild 18" descr="Scientific American 257_July 1987 p71"/>
          <p:cNvPicPr>
            <a:picLocks noChangeAspect="1"/>
          </p:cNvPicPr>
          <p:nvPr/>
        </p:nvPicPr>
        <p:blipFill rotWithShape="1">
          <a:blip r:embed="rId3">
            <a:extLst>
              <a:ext uri="{28A0092B-C50C-407E-A947-70E740481C1C}">
                <a14:useLocalDpi xmlns:a14="http://schemas.microsoft.com/office/drawing/2010/main" val="0"/>
              </a:ext>
            </a:extLst>
          </a:blip>
          <a:srcRect l="1546" r="3091" b="25175"/>
          <a:stretch/>
        </p:blipFill>
        <p:spPr bwMode="auto">
          <a:xfrm>
            <a:off x="3819402" y="1073965"/>
            <a:ext cx="5119226" cy="5156766"/>
          </a:xfrm>
          <a:prstGeom prst="rect">
            <a:avLst/>
          </a:prstGeom>
          <a:noFill/>
          <a:ln>
            <a:noFill/>
          </a:ln>
        </p:spPr>
      </p:pic>
    </p:spTree>
    <p:extLst>
      <p:ext uri="{BB962C8B-B14F-4D97-AF65-F5344CB8AC3E}">
        <p14:creationId xmlns:p14="http://schemas.microsoft.com/office/powerpoint/2010/main" val="3360129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umsplatzhalter 1"/>
          <p:cNvSpPr>
            <a:spLocks noGrp="1"/>
          </p:cNvSpPr>
          <p:nvPr>
            <p:ph type="dt" sz="half" idx="10"/>
          </p:nvPr>
        </p:nvSpPr>
        <p:spPr/>
        <p:txBody>
          <a:bodyPr/>
          <a:lstStyle/>
          <a:p>
            <a:fld id="{76DC2094-F199-4972-9DAF-49BFC4023E7C}" type="datetime1">
              <a:rPr lang="de-DE" altLang="de-DE" smtClean="0"/>
              <a:t>04.09.2018</a:t>
            </a:fld>
            <a:endParaRPr lang="de-DE" altLang="de-DE"/>
          </a:p>
        </p:txBody>
      </p:sp>
      <p:sp>
        <p:nvSpPr>
          <p:cNvPr id="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7" name="Foliennummernplatzhalter 3"/>
          <p:cNvSpPr>
            <a:spLocks noGrp="1"/>
          </p:cNvSpPr>
          <p:nvPr>
            <p:ph type="sldNum" sz="quarter" idx="12"/>
          </p:nvPr>
        </p:nvSpPr>
        <p:spPr/>
        <p:txBody>
          <a:bodyPr/>
          <a:lstStyle/>
          <a:p>
            <a:fld id="{3DDB3F89-7AD5-4734-8597-7C12FEFE4D76}" type="slidenum">
              <a:rPr lang="de-DE" altLang="de-DE"/>
              <a:pPr/>
              <a:t>7</a:t>
            </a:fld>
            <a:endParaRPr lang="de-DE" altLang="de-DE"/>
          </a:p>
        </p:txBody>
      </p:sp>
      <p:sp>
        <p:nvSpPr>
          <p:cNvPr id="187394"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a:solidFill>
                  <a:schemeClr val="bg1"/>
                </a:solidFill>
              </a:rPr>
              <a:t>Part 1/5</a:t>
            </a:r>
          </a:p>
        </p:txBody>
      </p:sp>
      <p:sp>
        <p:nvSpPr>
          <p:cNvPr id="187395" name="Text Box 3"/>
          <p:cNvSpPr txBox="1">
            <a:spLocks noChangeArrowheads="1"/>
          </p:cNvSpPr>
          <p:nvPr/>
        </p:nvSpPr>
        <p:spPr bwMode="auto">
          <a:xfrm>
            <a:off x="254000" y="930384"/>
            <a:ext cx="86375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b="1" dirty="0">
                <a:solidFill>
                  <a:srgbClr val="000099"/>
                </a:solidFill>
              </a:rPr>
              <a:t>Therefore we also need Li in our reactor: </a:t>
            </a:r>
          </a:p>
        </p:txBody>
      </p:sp>
      <p:sp>
        <p:nvSpPr>
          <p:cNvPr id="187400" name="Rectangle 8"/>
          <p:cNvSpPr>
            <a:spLocks noChangeArrowheads="1"/>
          </p:cNvSpPr>
          <p:nvPr/>
        </p:nvSpPr>
        <p:spPr bwMode="auto">
          <a:xfrm>
            <a:off x="254000" y="1760140"/>
            <a:ext cx="8637588"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lvl1pPr marL="185738" indent="-185738">
              <a:tabLst>
                <a:tab pos="180975" algn="l"/>
              </a:tabLst>
              <a:defRPr sz="2400">
                <a:solidFill>
                  <a:schemeClr val="tx1"/>
                </a:solidFill>
                <a:latin typeface="Times New Roman" pitchFamily="18" charset="0"/>
              </a:defRPr>
            </a:lvl1pPr>
            <a:lvl2pPr>
              <a:tabLst>
                <a:tab pos="180975" algn="l"/>
              </a:tabLst>
              <a:defRPr sz="2400">
                <a:solidFill>
                  <a:schemeClr val="tx1"/>
                </a:solidFill>
                <a:latin typeface="Times New Roman" pitchFamily="18" charset="0"/>
              </a:defRPr>
            </a:lvl2pPr>
            <a:lvl3pPr>
              <a:tabLst>
                <a:tab pos="180975" algn="l"/>
              </a:tabLst>
              <a:defRPr sz="2400">
                <a:solidFill>
                  <a:schemeClr val="tx1"/>
                </a:solidFill>
                <a:latin typeface="Times New Roman" pitchFamily="18" charset="0"/>
              </a:defRPr>
            </a:lvl3pPr>
            <a:lvl4pPr>
              <a:tabLst>
                <a:tab pos="180975" algn="l"/>
              </a:tabLst>
              <a:defRPr sz="2400">
                <a:solidFill>
                  <a:schemeClr val="tx1"/>
                </a:solidFill>
                <a:latin typeface="Times New Roman" pitchFamily="18" charset="0"/>
              </a:defRPr>
            </a:lvl4pPr>
            <a:lvl5pPr>
              <a:tabLst>
                <a:tab pos="180975" algn="l"/>
              </a:tabLst>
              <a:defRPr sz="2400">
                <a:solidFill>
                  <a:schemeClr val="tx1"/>
                </a:solidFill>
                <a:latin typeface="Times New Roman" pitchFamily="18" charset="0"/>
              </a:defRPr>
            </a:lvl5pPr>
            <a:lvl6pPr eaLnBrk="0" fontAlgn="base" hangingPunct="0">
              <a:spcBef>
                <a:spcPct val="0"/>
              </a:spcBef>
              <a:spcAft>
                <a:spcPct val="0"/>
              </a:spcAft>
              <a:tabLst>
                <a:tab pos="180975" algn="l"/>
              </a:tabLst>
              <a:defRPr sz="2400">
                <a:solidFill>
                  <a:schemeClr val="tx1"/>
                </a:solidFill>
                <a:latin typeface="Times New Roman" pitchFamily="18" charset="0"/>
              </a:defRPr>
            </a:lvl6pPr>
            <a:lvl7pPr eaLnBrk="0" fontAlgn="base" hangingPunct="0">
              <a:spcBef>
                <a:spcPct val="0"/>
              </a:spcBef>
              <a:spcAft>
                <a:spcPct val="0"/>
              </a:spcAft>
              <a:tabLst>
                <a:tab pos="180975" algn="l"/>
              </a:tabLst>
              <a:defRPr sz="2400">
                <a:solidFill>
                  <a:schemeClr val="tx1"/>
                </a:solidFill>
                <a:latin typeface="Times New Roman" pitchFamily="18" charset="0"/>
              </a:defRPr>
            </a:lvl7pPr>
            <a:lvl8pPr eaLnBrk="0" fontAlgn="base" hangingPunct="0">
              <a:spcBef>
                <a:spcPct val="0"/>
              </a:spcBef>
              <a:spcAft>
                <a:spcPct val="0"/>
              </a:spcAft>
              <a:tabLst>
                <a:tab pos="180975" algn="l"/>
              </a:tabLst>
              <a:defRPr sz="2400">
                <a:solidFill>
                  <a:schemeClr val="tx1"/>
                </a:solidFill>
                <a:latin typeface="Times New Roman" pitchFamily="18" charset="0"/>
              </a:defRPr>
            </a:lvl8pPr>
            <a:lvl9pPr eaLnBrk="0" fontAlgn="base" hangingPunct="0">
              <a:spcBef>
                <a:spcPct val="0"/>
              </a:spcBef>
              <a:spcAft>
                <a:spcPct val="0"/>
              </a:spcAft>
              <a:tabLst>
                <a:tab pos="180975" algn="l"/>
              </a:tabLst>
              <a:defRPr sz="2400">
                <a:solidFill>
                  <a:schemeClr val="tx1"/>
                </a:solidFill>
                <a:latin typeface="Times New Roman" pitchFamily="18" charset="0"/>
              </a:defRPr>
            </a:lvl9pPr>
          </a:lstStyle>
          <a:p>
            <a:pPr marL="252000" indent="-252000">
              <a:buFontTx/>
              <a:buChar char="•"/>
            </a:pPr>
            <a:r>
              <a:rPr lang="en-GB" altLang="zh-CN" dirty="0">
                <a:solidFill>
                  <a:srgbClr val="CC0000"/>
                </a:solidFill>
                <a:ea typeface="SimSun" pitchFamily="2" charset="-122"/>
              </a:rPr>
              <a:t>If it is liquid it serves as coolant for the first wall.</a:t>
            </a:r>
            <a:endParaRPr lang="de-DE" altLang="zh-CN" dirty="0">
              <a:solidFill>
                <a:srgbClr val="CC0000"/>
              </a:solidFill>
              <a:ea typeface="SimSun" pitchFamily="2" charset="-122"/>
            </a:endParaRPr>
          </a:p>
          <a:p>
            <a:pPr marL="252000" indent="-252000">
              <a:buFontTx/>
              <a:buChar char="•"/>
            </a:pPr>
            <a:r>
              <a:rPr lang="en-GB" altLang="zh-CN" dirty="0">
                <a:solidFill>
                  <a:srgbClr val="CC0000"/>
                </a:solidFill>
                <a:ea typeface="SimSun" pitchFamily="2" charset="-122"/>
              </a:rPr>
              <a:t>Thereby it is also </a:t>
            </a:r>
            <a:r>
              <a:rPr lang="en-GB" altLang="zh-CN" dirty="0" smtClean="0">
                <a:solidFill>
                  <a:srgbClr val="CC0000"/>
                </a:solidFill>
                <a:ea typeface="SimSun" pitchFamily="2" charset="-122"/>
              </a:rPr>
              <a:t>the </a:t>
            </a:r>
            <a:r>
              <a:rPr lang="en-GB" altLang="zh-CN" dirty="0">
                <a:solidFill>
                  <a:srgbClr val="CC0000"/>
                </a:solidFill>
                <a:ea typeface="SimSun" pitchFamily="2" charset="-122"/>
              </a:rPr>
              <a:t>material which absorbs the kinetic energy of the neutron, transporting away the fusion energy to the first heat exchanger. </a:t>
            </a:r>
            <a:endParaRPr lang="de-DE" altLang="zh-CN" dirty="0">
              <a:solidFill>
                <a:srgbClr val="CC0000"/>
              </a:solidFill>
              <a:ea typeface="SimSun" pitchFamily="2" charset="-122"/>
            </a:endParaRPr>
          </a:p>
          <a:p>
            <a:pPr marL="252000" indent="-252000">
              <a:buFontTx/>
              <a:buChar char="•"/>
            </a:pPr>
            <a:r>
              <a:rPr lang="en-GB" altLang="zh-CN" dirty="0">
                <a:solidFill>
                  <a:srgbClr val="CC0000"/>
                </a:solidFill>
                <a:ea typeface="SimSun" pitchFamily="2" charset="-122"/>
              </a:rPr>
              <a:t>It will breed the necessary tritium for the further operation of the reactor.</a:t>
            </a:r>
          </a:p>
          <a:p>
            <a:pPr marL="252000" indent="-252000">
              <a:buFontTx/>
              <a:buChar char="•"/>
            </a:pPr>
            <a:r>
              <a:rPr lang="en-GB" altLang="zh-CN" dirty="0">
                <a:solidFill>
                  <a:srgbClr val="CC0000"/>
                </a:solidFill>
                <a:ea typeface="SimSun" pitchFamily="2" charset="-122"/>
              </a:rPr>
              <a:t>However, there are other concepts in which the Li will be inserted into the first wall in form of a solid compound, whereas He will be the coolant. </a:t>
            </a:r>
            <a:endParaRPr lang="en-GB" altLang="zh-CN" dirty="0" smtClean="0">
              <a:solidFill>
                <a:srgbClr val="CC0000"/>
              </a:solidFill>
              <a:ea typeface="SimSun" pitchFamily="2" charset="-122"/>
            </a:endParaRPr>
          </a:p>
          <a:p>
            <a:pPr marL="252000" indent="-252000">
              <a:buFontTx/>
              <a:buChar char="•"/>
            </a:pPr>
            <a:r>
              <a:rPr lang="en-GB" altLang="zh-CN" dirty="0" smtClean="0">
                <a:solidFill>
                  <a:srgbClr val="CC0000"/>
                </a:solidFill>
                <a:ea typeface="SimSun" pitchFamily="2" charset="-122"/>
              </a:rPr>
              <a:t>He has a very high heat conductivity. </a:t>
            </a:r>
            <a:endParaRPr lang="en-GB" altLang="zh-CN" dirty="0">
              <a:solidFill>
                <a:srgbClr val="CC0000"/>
              </a:solidFill>
              <a:ea typeface="SimSun" pitchFamily="2" charset="-122"/>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umsplatzhalter 1"/>
          <p:cNvSpPr>
            <a:spLocks noGrp="1"/>
          </p:cNvSpPr>
          <p:nvPr>
            <p:ph type="dt" sz="half" idx="10"/>
          </p:nvPr>
        </p:nvSpPr>
        <p:spPr/>
        <p:txBody>
          <a:bodyPr/>
          <a:lstStyle/>
          <a:p>
            <a:fld id="{E3239C50-B1CE-4E3F-8B3A-8677D53E3F7D}" type="datetime1">
              <a:rPr lang="de-DE" altLang="de-DE" smtClean="0"/>
              <a:t>04.09.2018</a:t>
            </a:fld>
            <a:endParaRPr lang="de-DE" altLang="de-DE"/>
          </a:p>
        </p:txBody>
      </p:sp>
      <p:sp>
        <p:nvSpPr>
          <p:cNvPr id="16"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7" name="Foliennummernplatzhalter 3"/>
          <p:cNvSpPr>
            <a:spLocks noGrp="1"/>
          </p:cNvSpPr>
          <p:nvPr>
            <p:ph type="sldNum" sz="quarter" idx="12"/>
          </p:nvPr>
        </p:nvSpPr>
        <p:spPr/>
        <p:txBody>
          <a:bodyPr/>
          <a:lstStyle/>
          <a:p>
            <a:fld id="{0A711BBC-D359-47E5-8BEC-0CE29B1336CB}" type="slidenum">
              <a:rPr lang="de-DE" altLang="de-DE"/>
              <a:pPr/>
              <a:t>70</a:t>
            </a:fld>
            <a:endParaRPr lang="de-DE" altLang="de-DE"/>
          </a:p>
        </p:txBody>
      </p:sp>
      <p:sp>
        <p:nvSpPr>
          <p:cNvPr id="20582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8/17</a:t>
            </a:r>
          </a:p>
        </p:txBody>
      </p:sp>
      <p:sp>
        <p:nvSpPr>
          <p:cNvPr id="205827" name="Text Box 3"/>
          <p:cNvSpPr txBox="1">
            <a:spLocks noChangeArrowheads="1"/>
          </p:cNvSpPr>
          <p:nvPr/>
        </p:nvSpPr>
        <p:spPr bwMode="auto">
          <a:xfrm>
            <a:off x="250100" y="858332"/>
            <a:ext cx="8641488"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ts val="0"/>
              </a:spcBef>
              <a:spcAft>
                <a:spcPts val="600"/>
              </a:spcAft>
            </a:pPr>
            <a:r>
              <a:rPr lang="en-GB" altLang="de-DE" sz="2600" b="1" dirty="0" smtClean="0">
                <a:solidFill>
                  <a:srgbClr val="000099"/>
                </a:solidFill>
              </a:rPr>
              <a:t>Nonmagnetic fusion</a:t>
            </a:r>
          </a:p>
          <a:p>
            <a:pPr>
              <a:spcBef>
                <a:spcPts val="0"/>
              </a:spcBef>
              <a:spcAft>
                <a:spcPts val="600"/>
              </a:spcAft>
            </a:pPr>
            <a:r>
              <a:rPr lang="en-GB" altLang="de-DE" sz="2000" b="1" dirty="0" smtClean="0">
                <a:solidFill>
                  <a:srgbClr val="000099"/>
                </a:solidFill>
              </a:rPr>
              <a:t>3) “Bubble fusion” or “Sonofusion” based on </a:t>
            </a:r>
            <a:r>
              <a:rPr lang="en-GB" altLang="de-DE" sz="2000" b="1" dirty="0" err="1" smtClean="0">
                <a:solidFill>
                  <a:srgbClr val="000099"/>
                </a:solidFill>
              </a:rPr>
              <a:t>sonoluminescence</a:t>
            </a:r>
            <a:endParaRPr lang="en-GB" altLang="de-DE" sz="2000" b="1" dirty="0">
              <a:solidFill>
                <a:srgbClr val="000099"/>
              </a:solidFill>
            </a:endParaRPr>
          </a:p>
        </p:txBody>
      </p:sp>
      <p:sp>
        <p:nvSpPr>
          <p:cNvPr id="205828" name="Rectangle 4"/>
          <p:cNvSpPr>
            <a:spLocks noChangeArrowheads="1"/>
          </p:cNvSpPr>
          <p:nvPr/>
        </p:nvSpPr>
        <p:spPr bwMode="auto">
          <a:xfrm>
            <a:off x="571500" y="3503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29" name="Rectangle 5"/>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0" name="Rectangle 6"/>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1" name="Rectangle 7"/>
          <p:cNvSpPr>
            <a:spLocks noChangeArrowheads="1"/>
          </p:cNvSpPr>
          <p:nvPr/>
        </p:nvSpPr>
        <p:spPr bwMode="auto">
          <a:xfrm>
            <a:off x="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2" name="Rectangle 8"/>
          <p:cNvSpPr>
            <a:spLocks noChangeArrowheads="1"/>
          </p:cNvSpPr>
          <p:nvPr/>
        </p:nvSpPr>
        <p:spPr bwMode="auto">
          <a:xfrm>
            <a:off x="0" y="2820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sp>
        <p:nvSpPr>
          <p:cNvPr id="205833" name="Rectangle 9"/>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dirty="0"/>
          </a:p>
        </p:txBody>
      </p:sp>
      <p:sp>
        <p:nvSpPr>
          <p:cNvPr id="3" name="AutoShape 2" descr="https://upload.wikimedia.org/wikipedia/commons/8/8f/Wendelstein7-X_Torushall-2011.jpg"/>
          <p:cNvSpPr>
            <a:spLocks noChangeAspect="1" noChangeArrowheads="1"/>
          </p:cNvSpPr>
          <p:nvPr/>
        </p:nvSpPr>
        <p:spPr bwMode="auto">
          <a:xfrm>
            <a:off x="155575" y="-27892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4" name="AutoShape 4" descr="https://upload.wikimedia.org/wikipedia/commons/8/8f/Wendelstein7-X_Torushall-2011.jpg"/>
          <p:cNvSpPr>
            <a:spLocks noChangeAspect="1" noChangeArrowheads="1"/>
          </p:cNvSpPr>
          <p:nvPr/>
        </p:nvSpPr>
        <p:spPr bwMode="auto">
          <a:xfrm>
            <a:off x="254001" y="1956115"/>
            <a:ext cx="8637588" cy="110799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spAutoFit/>
          </a:bodyPr>
          <a:lstStyle/>
          <a:p>
            <a:r>
              <a:rPr lang="en-GB" b="1" dirty="0" smtClean="0">
                <a:solidFill>
                  <a:srgbClr val="C00000"/>
                </a:solidFill>
              </a:rPr>
              <a:t>Another idea about „cold fusion“ which is also not feasible, but physically at least not completely impossible, but more unlikely than the  muon-catalysed fusion: </a:t>
            </a:r>
            <a:endParaRPr lang="en-GB" b="1" dirty="0">
              <a:solidFill>
                <a:srgbClr val="C00000"/>
              </a:solidFill>
            </a:endParaRPr>
          </a:p>
        </p:txBody>
      </p:sp>
      <p:sp>
        <p:nvSpPr>
          <p:cNvPr id="5" name="AutoShape 6" descr="https://upload.wikimedia.org/wikipedia/commons/8/8f/Wendelstein7-X_Torushall-2011.jpg"/>
          <p:cNvSpPr>
            <a:spLocks noChangeAspect="1" noChangeArrowheads="1"/>
          </p:cNvSpPr>
          <p:nvPr/>
        </p:nvSpPr>
        <p:spPr bwMode="auto">
          <a:xfrm>
            <a:off x="460375" y="-2484438"/>
            <a:ext cx="6905625" cy="581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dirty="0"/>
          </a:p>
        </p:txBody>
      </p:sp>
      <p:sp>
        <p:nvSpPr>
          <p:cNvPr id="6" name="Rechteck 5"/>
          <p:cNvSpPr/>
          <p:nvPr/>
        </p:nvSpPr>
        <p:spPr>
          <a:xfrm>
            <a:off x="254000" y="5298768"/>
            <a:ext cx="8641488" cy="984885"/>
          </a:xfrm>
          <a:prstGeom prst="rect">
            <a:avLst/>
          </a:prstGeom>
        </p:spPr>
        <p:txBody>
          <a:bodyPr wrap="square" lIns="0" tIns="0" rIns="0" bIns="0">
            <a:spAutoFit/>
          </a:bodyPr>
          <a:lstStyle/>
          <a:p>
            <a:pPr>
              <a:spcAft>
                <a:spcPts val="600"/>
              </a:spcAft>
            </a:pPr>
            <a:r>
              <a:rPr lang="de-AT" sz="1800" dirty="0">
                <a:solidFill>
                  <a:srgbClr val="000099"/>
                </a:solidFill>
              </a:rPr>
              <a:t>https://</a:t>
            </a:r>
            <a:r>
              <a:rPr lang="de-AT" sz="1800" dirty="0" smtClean="0">
                <a:solidFill>
                  <a:srgbClr val="000099"/>
                </a:solidFill>
              </a:rPr>
              <a:t>en.wikipedia.org/wiki/Bubble_fusion</a:t>
            </a:r>
          </a:p>
          <a:p>
            <a:pPr>
              <a:spcAft>
                <a:spcPts val="600"/>
              </a:spcAft>
            </a:pPr>
            <a:r>
              <a:rPr lang="de-AT" sz="1800" dirty="0" smtClean="0">
                <a:solidFill>
                  <a:srgbClr val="000099"/>
                </a:solidFill>
              </a:rPr>
              <a:t>https</a:t>
            </a:r>
            <a:r>
              <a:rPr lang="de-AT" sz="1800" dirty="0">
                <a:solidFill>
                  <a:srgbClr val="000099"/>
                </a:solidFill>
              </a:rPr>
              <a:t>://en.wikipedia.org/wiki/Chain_Reaction_(film</a:t>
            </a:r>
            <a:r>
              <a:rPr lang="de-AT" sz="1800" dirty="0" smtClean="0">
                <a:solidFill>
                  <a:srgbClr val="000099"/>
                </a:solidFill>
              </a:rPr>
              <a:t>)</a:t>
            </a:r>
          </a:p>
          <a:p>
            <a:pPr>
              <a:spcAft>
                <a:spcPts val="600"/>
              </a:spcAft>
            </a:pPr>
            <a:r>
              <a:rPr lang="de-AT" sz="1800" dirty="0">
                <a:solidFill>
                  <a:srgbClr val="000099"/>
                </a:solidFill>
              </a:rPr>
              <a:t>https://en.wikipedia.org/wiki/Cold_fusion </a:t>
            </a:r>
          </a:p>
        </p:txBody>
      </p:sp>
      <p:sp>
        <p:nvSpPr>
          <p:cNvPr id="9" name="AutoShape 4" descr="https://upload.wikimedia.org/wikipedia/commons/5/5d/Sonoluminescence.png"/>
          <p:cNvSpPr>
            <a:spLocks noChangeAspect="1" noChangeArrowheads="1"/>
          </p:cNvSpPr>
          <p:nvPr/>
        </p:nvSpPr>
        <p:spPr bwMode="auto">
          <a:xfrm>
            <a:off x="155575" y="-982663"/>
            <a:ext cx="12030075" cy="20478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dirty="0"/>
          </a:p>
        </p:txBody>
      </p:sp>
      <p:pic>
        <p:nvPicPr>
          <p:cNvPr id="10" name="Grafik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334" y="3511564"/>
            <a:ext cx="7627716" cy="1296371"/>
          </a:xfrm>
          <a:prstGeom prst="rect">
            <a:avLst/>
          </a:prstGeom>
        </p:spPr>
      </p:pic>
    </p:spTree>
    <p:extLst>
      <p:ext uri="{BB962C8B-B14F-4D97-AF65-F5344CB8AC3E}">
        <p14:creationId xmlns:p14="http://schemas.microsoft.com/office/powerpoint/2010/main" val="29245953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umsplatzhalter 1"/>
          <p:cNvSpPr>
            <a:spLocks noGrp="1"/>
          </p:cNvSpPr>
          <p:nvPr>
            <p:ph type="dt" sz="half" idx="10"/>
          </p:nvPr>
        </p:nvSpPr>
        <p:spPr/>
        <p:txBody>
          <a:bodyPr/>
          <a:lstStyle/>
          <a:p>
            <a:fld id="{4634E8FD-E21F-4DFB-B62E-DED8626632DB}" type="datetime1">
              <a:rPr lang="de-DE" altLang="de-DE" smtClean="0"/>
              <a:t>04.09.2018</a:t>
            </a:fld>
            <a:endParaRPr lang="de-DE" altLang="de-DE"/>
          </a:p>
        </p:txBody>
      </p:sp>
      <p:sp>
        <p:nvSpPr>
          <p:cNvPr id="12"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3" name="Foliennummernplatzhalter 3"/>
          <p:cNvSpPr>
            <a:spLocks noGrp="1"/>
          </p:cNvSpPr>
          <p:nvPr>
            <p:ph type="sldNum" sz="quarter" idx="12"/>
          </p:nvPr>
        </p:nvSpPr>
        <p:spPr/>
        <p:txBody>
          <a:bodyPr/>
          <a:lstStyle/>
          <a:p>
            <a:fld id="{8E17349B-026F-496B-8C8B-CB60E3275ED5}" type="slidenum">
              <a:rPr lang="de-DE" altLang="de-DE"/>
              <a:pPr/>
              <a:t>8</a:t>
            </a:fld>
            <a:endParaRPr lang="de-DE" altLang="de-DE"/>
          </a:p>
        </p:txBody>
      </p:sp>
      <p:sp>
        <p:nvSpPr>
          <p:cNvPr id="188418"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2/1</a:t>
            </a:r>
            <a:endParaRPr lang="en-GB" altLang="de-DE" sz="3200" b="1" dirty="0">
              <a:solidFill>
                <a:schemeClr val="bg1"/>
              </a:solidFill>
            </a:endParaRPr>
          </a:p>
        </p:txBody>
      </p:sp>
      <p:sp>
        <p:nvSpPr>
          <p:cNvPr id="188419" name="Text Box 3"/>
          <p:cNvSpPr txBox="1">
            <a:spLocks noChangeArrowheads="1"/>
          </p:cNvSpPr>
          <p:nvPr/>
        </p:nvSpPr>
        <p:spPr bwMode="auto">
          <a:xfrm>
            <a:off x="255963" y="880115"/>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Lawson criterion (simplest case): </a:t>
            </a:r>
          </a:p>
        </p:txBody>
      </p:sp>
      <p:sp>
        <p:nvSpPr>
          <p:cNvPr id="188421" name="Text Box 5"/>
          <p:cNvSpPr txBox="1">
            <a:spLocks noChangeArrowheads="1"/>
          </p:cNvSpPr>
          <p:nvPr/>
        </p:nvSpPr>
        <p:spPr bwMode="auto">
          <a:xfrm>
            <a:off x="255587" y="1590675"/>
            <a:ext cx="580205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sz="2200" dirty="0">
                <a:solidFill>
                  <a:srgbClr val="CC0000"/>
                </a:solidFill>
              </a:rPr>
              <a:t>The fusion energy density: </a:t>
            </a:r>
          </a:p>
        </p:txBody>
      </p:sp>
      <p:graphicFrame>
        <p:nvGraphicFramePr>
          <p:cNvPr id="188422" name="Object 6"/>
          <p:cNvGraphicFramePr>
            <a:graphicFrameLocks noChangeAspect="1"/>
          </p:cNvGraphicFramePr>
          <p:nvPr>
            <p:extLst>
              <p:ext uri="{D42A27DB-BD31-4B8C-83A1-F6EECF244321}">
                <p14:modId xmlns:p14="http://schemas.microsoft.com/office/powerpoint/2010/main" val="828703959"/>
              </p:ext>
            </p:extLst>
          </p:nvPr>
        </p:nvGraphicFramePr>
        <p:xfrm>
          <a:off x="3471863" y="2135188"/>
          <a:ext cx="2147887" cy="593725"/>
        </p:xfrm>
        <a:graphic>
          <a:graphicData uri="http://schemas.openxmlformats.org/presentationml/2006/ole">
            <mc:AlternateContent xmlns:mc="http://schemas.openxmlformats.org/markup-compatibility/2006">
              <mc:Choice xmlns:v="urn:schemas-microsoft-com:vml" Requires="v">
                <p:oleObj spid="_x0000_s188553" name="Formel" r:id="rId4" imgW="838080" imgH="228600" progId="Equation.3">
                  <p:embed/>
                </p:oleObj>
              </mc:Choice>
              <mc:Fallback>
                <p:oleObj name="Formel" r:id="rId4" imgW="838080" imgH="228600"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1863" y="2135188"/>
                        <a:ext cx="2147887" cy="593725"/>
                      </a:xfrm>
                      <a:prstGeom prst="rect">
                        <a:avLst/>
                      </a:prstGeom>
                      <a:solidFill>
                        <a:srgbClr val="FFFF99"/>
                      </a:solidFill>
                    </p:spPr>
                  </p:pic>
                </p:oleObj>
              </mc:Fallback>
            </mc:AlternateContent>
          </a:graphicData>
        </a:graphic>
      </p:graphicFrame>
      <p:sp>
        <p:nvSpPr>
          <p:cNvPr id="188425" name="Text Box 9"/>
          <p:cNvSpPr txBox="1">
            <a:spLocks noChangeArrowheads="1"/>
          </p:cNvSpPr>
          <p:nvPr/>
        </p:nvSpPr>
        <p:spPr bwMode="auto">
          <a:xfrm>
            <a:off x="6440488" y="1358900"/>
            <a:ext cx="2463800" cy="20859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36000" tIns="36000" rIns="36000" bIns="36000">
            <a:spAutoFit/>
          </a:bodyPr>
          <a:lstStyle>
            <a:lvl1pPr marL="450850" indent="-450850">
              <a:defRPr sz="2400">
                <a:solidFill>
                  <a:schemeClr val="tx1"/>
                </a:solidFill>
                <a:latin typeface="Times New Roman" pitchFamily="18" charset="0"/>
              </a:defRPr>
            </a:lvl1pPr>
            <a:lvl2pPr marL="801688">
              <a:defRPr sz="2400">
                <a:solidFill>
                  <a:schemeClr val="tx1"/>
                </a:solidFill>
                <a:latin typeface="Times New Roman" pitchFamily="18" charset="0"/>
              </a:defRPr>
            </a:lvl2pPr>
            <a:lvl3pPr marL="981075">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spcBef>
                <a:spcPct val="10000"/>
              </a:spcBef>
            </a:pPr>
            <a:r>
              <a:rPr lang="en-GB" altLang="de-DE" sz="1800" i="1">
                <a:solidFill>
                  <a:schemeClr val="accent2"/>
                </a:solidFill>
              </a:rPr>
              <a:t>n</a:t>
            </a:r>
            <a:r>
              <a:rPr lang="en-GB" altLang="de-DE" sz="1800" baseline="-25000">
                <a:solidFill>
                  <a:schemeClr val="accent2"/>
                </a:solidFill>
              </a:rPr>
              <a:t>1,2</a:t>
            </a:r>
            <a:r>
              <a:rPr lang="en-GB" altLang="de-DE" sz="1800">
                <a:solidFill>
                  <a:schemeClr val="accent2"/>
                </a:solidFill>
              </a:rPr>
              <a:t>	densities of the two species (D,T)</a:t>
            </a:r>
          </a:p>
          <a:p>
            <a:pPr>
              <a:spcBef>
                <a:spcPct val="10000"/>
              </a:spcBef>
              <a:buFont typeface="Symbol" pitchFamily="18" charset="2"/>
              <a:buNone/>
            </a:pPr>
            <a:r>
              <a:rPr lang="en-GB" altLang="de-DE" sz="1800">
                <a:solidFill>
                  <a:schemeClr val="accent2"/>
                </a:solidFill>
                <a:sym typeface="Symbol" pitchFamily="18" charset="2"/>
              </a:rPr>
              <a:t>	cross section of the fusion reaction</a:t>
            </a:r>
          </a:p>
          <a:p>
            <a:pPr>
              <a:spcBef>
                <a:spcPct val="10000"/>
              </a:spcBef>
              <a:buFont typeface="Symbol" pitchFamily="18" charset="2"/>
              <a:buNone/>
            </a:pPr>
            <a:r>
              <a:rPr lang="en-GB" altLang="de-DE" sz="1800">
                <a:solidFill>
                  <a:schemeClr val="accent2"/>
                </a:solidFill>
                <a:sym typeface="Symbol" pitchFamily="18" charset="2"/>
              </a:rPr>
              <a:t>c	particle velocity</a:t>
            </a:r>
          </a:p>
          <a:p>
            <a:pPr>
              <a:spcBef>
                <a:spcPct val="10000"/>
              </a:spcBef>
              <a:buFont typeface="Symbol" pitchFamily="18" charset="2"/>
              <a:buNone/>
            </a:pPr>
            <a:r>
              <a:rPr lang="en-GB" altLang="de-DE" sz="1800">
                <a:solidFill>
                  <a:schemeClr val="accent2"/>
                </a:solidFill>
                <a:sym typeface="Symbol" pitchFamily="18" charset="2"/>
              </a:rPr>
              <a:t>	energy per  nuclear fusion reaction</a:t>
            </a:r>
          </a:p>
        </p:txBody>
      </p:sp>
      <p:sp>
        <p:nvSpPr>
          <p:cNvPr id="188426" name="Text Box 10"/>
          <p:cNvSpPr txBox="1">
            <a:spLocks noChangeArrowheads="1"/>
          </p:cNvSpPr>
          <p:nvPr/>
        </p:nvSpPr>
        <p:spPr bwMode="auto">
          <a:xfrm>
            <a:off x="255588" y="3054350"/>
            <a:ext cx="5815304"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de-DE" sz="2200">
                <a:solidFill>
                  <a:srgbClr val="CC0000"/>
                </a:solidFill>
              </a:rPr>
              <a:t>With </a:t>
            </a:r>
            <a:r>
              <a:rPr lang="en-GB" altLang="zh-CN" sz="2200" i="1">
                <a:ea typeface="SimSun" pitchFamily="2" charset="-122"/>
              </a:rPr>
              <a:t>n</a:t>
            </a:r>
            <a:r>
              <a:rPr lang="en-GB" altLang="zh-CN" sz="2200">
                <a:ea typeface="SimSun" pitchFamily="2" charset="-122"/>
              </a:rPr>
              <a:t> = </a:t>
            </a:r>
            <a:r>
              <a:rPr lang="en-GB" altLang="zh-CN" sz="2200" i="1">
                <a:ea typeface="SimSun" pitchFamily="2" charset="-122"/>
              </a:rPr>
              <a:t>n</a:t>
            </a:r>
            <a:r>
              <a:rPr lang="en-GB" altLang="zh-CN" sz="2200" baseline="-25000">
                <a:ea typeface="SimSun" pitchFamily="2" charset="-122"/>
              </a:rPr>
              <a:t>1</a:t>
            </a:r>
            <a:r>
              <a:rPr lang="en-GB" altLang="zh-CN" sz="2200">
                <a:ea typeface="SimSun" pitchFamily="2" charset="-122"/>
              </a:rPr>
              <a:t> + </a:t>
            </a:r>
            <a:r>
              <a:rPr lang="en-GB" altLang="zh-CN" sz="2200" i="1">
                <a:ea typeface="SimSun" pitchFamily="2" charset="-122"/>
              </a:rPr>
              <a:t>n</a:t>
            </a:r>
            <a:r>
              <a:rPr lang="en-GB" altLang="zh-CN" sz="2200" baseline="-25000">
                <a:ea typeface="SimSun" pitchFamily="2" charset="-122"/>
              </a:rPr>
              <a:t>2</a:t>
            </a:r>
            <a:r>
              <a:rPr lang="en-GB" altLang="zh-CN" sz="2200">
                <a:ea typeface="SimSun" pitchFamily="2" charset="-122"/>
              </a:rPr>
              <a:t> = </a:t>
            </a:r>
            <a:r>
              <a:rPr lang="en-GB" altLang="zh-CN" sz="2200" i="1">
                <a:ea typeface="SimSun" pitchFamily="2" charset="-122"/>
              </a:rPr>
              <a:t>n</a:t>
            </a:r>
            <a:r>
              <a:rPr lang="en-GB" altLang="zh-CN" sz="2200" i="1" baseline="-25000">
                <a:ea typeface="SimSun" pitchFamily="2" charset="-122"/>
              </a:rPr>
              <a:t>e</a:t>
            </a:r>
            <a:r>
              <a:rPr lang="en-GB" altLang="zh-CN" sz="2200">
                <a:solidFill>
                  <a:srgbClr val="CC0000"/>
                </a:solidFill>
                <a:ea typeface="SimSun" pitchFamily="2" charset="-122"/>
              </a:rPr>
              <a:t>, </a:t>
            </a:r>
            <a:r>
              <a:rPr lang="en-GB" altLang="de-DE" sz="2200">
                <a:solidFill>
                  <a:srgbClr val="CC0000"/>
                </a:solidFill>
              </a:rPr>
              <a:t>per unit volume we have to invest the thermal energy: </a:t>
            </a:r>
          </a:p>
        </p:txBody>
      </p:sp>
      <p:sp>
        <p:nvSpPr>
          <p:cNvPr id="188428" name="Rectangle 12"/>
          <p:cNvSpPr>
            <a:spLocks noChangeArrowheads="1"/>
          </p:cNvSpPr>
          <p:nvPr/>
        </p:nvSpPr>
        <p:spPr bwMode="auto">
          <a:xfrm>
            <a:off x="0" y="30972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88427" name="Object 11"/>
          <p:cNvGraphicFramePr>
            <a:graphicFrameLocks noChangeAspect="1"/>
          </p:cNvGraphicFramePr>
          <p:nvPr>
            <p:extLst>
              <p:ext uri="{D42A27DB-BD31-4B8C-83A1-F6EECF244321}">
                <p14:modId xmlns:p14="http://schemas.microsoft.com/office/powerpoint/2010/main" val="3834607638"/>
              </p:ext>
            </p:extLst>
          </p:nvPr>
        </p:nvGraphicFramePr>
        <p:xfrm>
          <a:off x="2460625" y="3943350"/>
          <a:ext cx="4195763" cy="957263"/>
        </p:xfrm>
        <a:graphic>
          <a:graphicData uri="http://schemas.openxmlformats.org/presentationml/2006/ole">
            <mc:AlternateContent xmlns:mc="http://schemas.openxmlformats.org/markup-compatibility/2006">
              <mc:Choice xmlns:v="urn:schemas-microsoft-com:vml" Requires="v">
                <p:oleObj spid="_x0000_s188554" name="Formel" r:id="rId6" imgW="1612800" imgH="368280" progId="Equation.3">
                  <p:embed/>
                </p:oleObj>
              </mc:Choice>
              <mc:Fallback>
                <p:oleObj name="Formel" r:id="rId6" imgW="1612800" imgH="368280"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60625" y="3943350"/>
                        <a:ext cx="4195763" cy="957263"/>
                      </a:xfrm>
                      <a:prstGeom prst="rect">
                        <a:avLst/>
                      </a:prstGeom>
                      <a:solidFill>
                        <a:srgbClr val="FFFF99"/>
                      </a:solidFill>
                    </p:spPr>
                  </p:pic>
                </p:oleObj>
              </mc:Fallback>
            </mc:AlternateContent>
          </a:graphicData>
        </a:graphic>
      </p:graphicFrame>
      <p:sp>
        <p:nvSpPr>
          <p:cNvPr id="188430" name="Rectangle 14"/>
          <p:cNvSpPr>
            <a:spLocks noChangeArrowheads="1"/>
          </p:cNvSpPr>
          <p:nvPr/>
        </p:nvSpPr>
        <p:spPr bwMode="auto">
          <a:xfrm>
            <a:off x="255588" y="5275263"/>
            <a:ext cx="8636000" cy="33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r>
              <a:rPr lang="en-GB" altLang="zh-CN" sz="2200">
                <a:solidFill>
                  <a:srgbClr val="CC0000"/>
                </a:solidFill>
                <a:ea typeface="SimSun" pitchFamily="2" charset="-122"/>
              </a:rPr>
              <a:t>During the time </a:t>
            </a:r>
            <a:r>
              <a:rPr lang="en-GB" altLang="zh-CN" sz="2200">
                <a:ea typeface="SimSun" pitchFamily="2" charset="-122"/>
                <a:sym typeface="Symbol" pitchFamily="18" charset="2"/>
              </a:rPr>
              <a:t></a:t>
            </a:r>
            <a:r>
              <a:rPr lang="en-GB" altLang="zh-CN" sz="2200">
                <a:solidFill>
                  <a:srgbClr val="CC0000"/>
                </a:solidFill>
                <a:ea typeface="SimSun" pitchFamily="2" charset="-122"/>
              </a:rPr>
              <a:t> the energy density </a:t>
            </a:r>
            <a:r>
              <a:rPr lang="en-GB" altLang="zh-CN" sz="2200" i="1">
                <a:ea typeface="SimSun" pitchFamily="2" charset="-122"/>
                <a:sym typeface="Symbol" pitchFamily="18" charset="2"/>
              </a:rPr>
              <a:t>w</a:t>
            </a:r>
            <a:r>
              <a:rPr lang="en-GB" altLang="zh-CN" sz="2200">
                <a:ea typeface="SimSun" pitchFamily="2" charset="-122"/>
                <a:sym typeface="Symbol" pitchFamily="18" charset="2"/>
              </a:rPr>
              <a:t></a:t>
            </a:r>
            <a:r>
              <a:rPr lang="en-GB" altLang="zh-CN" sz="2200">
                <a:solidFill>
                  <a:srgbClr val="CC0000"/>
                </a:solidFill>
                <a:ea typeface="SimSun" pitchFamily="2" charset="-122"/>
              </a:rPr>
              <a:t> is produced</a:t>
            </a:r>
            <a:r>
              <a:rPr lang="de-DE" altLang="zh-CN" sz="2200">
                <a:solidFill>
                  <a:srgbClr val="CC0000"/>
                </a:solidFill>
                <a:ea typeface="SimSun" pitchFamily="2" charset="-122"/>
                <a:sym typeface="Symbol" pitchFamily="18" charset="2"/>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1"/>
          <p:cNvSpPr>
            <a:spLocks noGrp="1"/>
          </p:cNvSpPr>
          <p:nvPr>
            <p:ph type="dt" sz="half" idx="10"/>
          </p:nvPr>
        </p:nvSpPr>
        <p:spPr/>
        <p:txBody>
          <a:bodyPr/>
          <a:lstStyle/>
          <a:p>
            <a:fld id="{0EC9F4E6-8C51-4611-9FCE-303AD1AEBA54}" type="datetime1">
              <a:rPr lang="de-DE" altLang="de-DE" smtClean="0"/>
              <a:t>04.09.2018</a:t>
            </a:fld>
            <a:endParaRPr lang="de-DE" altLang="de-DE"/>
          </a:p>
        </p:txBody>
      </p:sp>
      <p:sp>
        <p:nvSpPr>
          <p:cNvPr id="11" name="Fußzeilenplatzhalter 2"/>
          <p:cNvSpPr>
            <a:spLocks noGrp="1"/>
          </p:cNvSpPr>
          <p:nvPr>
            <p:ph type="ftr" sz="quarter" idx="11"/>
          </p:nvPr>
        </p:nvSpPr>
        <p:spPr/>
        <p:txBody>
          <a:bodyPr/>
          <a:lstStyle/>
          <a:p>
            <a:r>
              <a:rPr lang="de-DE" altLang="de-DE" smtClean="0"/>
              <a:t>Introduction to Fusion Plasma Physics</a:t>
            </a:r>
            <a:endParaRPr lang="de-DE" altLang="de-DE"/>
          </a:p>
        </p:txBody>
      </p:sp>
      <p:sp>
        <p:nvSpPr>
          <p:cNvPr id="12" name="Foliennummernplatzhalter 3"/>
          <p:cNvSpPr>
            <a:spLocks noGrp="1"/>
          </p:cNvSpPr>
          <p:nvPr>
            <p:ph type="sldNum" sz="quarter" idx="12"/>
          </p:nvPr>
        </p:nvSpPr>
        <p:spPr/>
        <p:txBody>
          <a:bodyPr/>
          <a:lstStyle/>
          <a:p>
            <a:fld id="{15904625-BA95-4160-BB17-52B8C7C85936}" type="slidenum">
              <a:rPr lang="de-DE" altLang="de-DE"/>
              <a:pPr/>
              <a:t>9</a:t>
            </a:fld>
            <a:endParaRPr lang="de-DE" altLang="de-DE"/>
          </a:p>
        </p:txBody>
      </p:sp>
      <p:sp>
        <p:nvSpPr>
          <p:cNvPr id="190466" name="Text Box 2"/>
          <p:cNvSpPr txBox="1">
            <a:spLocks noChangeArrowheads="1"/>
          </p:cNvSpPr>
          <p:nvPr/>
        </p:nvSpPr>
        <p:spPr bwMode="auto">
          <a:xfrm>
            <a:off x="254000" y="144000"/>
            <a:ext cx="8637588" cy="569913"/>
          </a:xfrm>
          <a:prstGeom prst="rect">
            <a:avLst/>
          </a:prstGeom>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lstStyle/>
          <a:p>
            <a:pPr algn="ctr"/>
            <a:r>
              <a:rPr lang="en-GB" altLang="de-DE" sz="3200" b="1" dirty="0">
                <a:solidFill>
                  <a:schemeClr val="bg1"/>
                </a:solidFill>
              </a:rPr>
              <a:t>Part </a:t>
            </a:r>
            <a:r>
              <a:rPr lang="en-GB" altLang="de-DE" sz="3200" b="1" dirty="0" smtClean="0">
                <a:solidFill>
                  <a:schemeClr val="bg1"/>
                </a:solidFill>
              </a:rPr>
              <a:t>2/2</a:t>
            </a:r>
            <a:endParaRPr lang="en-GB" altLang="de-DE" sz="3200" b="1" dirty="0">
              <a:solidFill>
                <a:schemeClr val="bg1"/>
              </a:solidFill>
            </a:endParaRPr>
          </a:p>
        </p:txBody>
      </p:sp>
      <p:sp>
        <p:nvSpPr>
          <p:cNvPr id="190467" name="Text Box 3"/>
          <p:cNvSpPr txBox="1">
            <a:spLocks noChangeArrowheads="1"/>
          </p:cNvSpPr>
          <p:nvPr/>
        </p:nvSpPr>
        <p:spPr bwMode="auto">
          <a:xfrm>
            <a:off x="242887" y="893763"/>
            <a:ext cx="864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GB" altLang="de-DE" b="1" dirty="0">
                <a:solidFill>
                  <a:srgbClr val="000099"/>
                </a:solidFill>
              </a:rPr>
              <a:t>Lawson criterion (simplest case): </a:t>
            </a:r>
          </a:p>
        </p:txBody>
      </p:sp>
      <p:sp>
        <p:nvSpPr>
          <p:cNvPr id="190468" name="Text Box 4"/>
          <p:cNvSpPr txBox="1">
            <a:spLocks noChangeArrowheads="1"/>
          </p:cNvSpPr>
          <p:nvPr/>
        </p:nvSpPr>
        <p:spPr bwMode="auto">
          <a:xfrm>
            <a:off x="254000" y="1450975"/>
            <a:ext cx="8628887"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zh-CN" sz="2200" dirty="0">
                <a:solidFill>
                  <a:srgbClr val="CC0000"/>
                </a:solidFill>
                <a:ea typeface="SimSun" pitchFamily="2" charset="-122"/>
              </a:rPr>
              <a:t>For a plasma with equal parts of D and T (</a:t>
            </a:r>
            <a:r>
              <a:rPr lang="en-GB" altLang="zh-CN" sz="2200" i="1" dirty="0">
                <a:ea typeface="SimSun" pitchFamily="2" charset="-122"/>
              </a:rPr>
              <a:t>n</a:t>
            </a:r>
            <a:r>
              <a:rPr lang="en-GB" altLang="zh-CN" sz="2200" baseline="-25000" dirty="0">
                <a:ea typeface="SimSun" pitchFamily="2" charset="-122"/>
              </a:rPr>
              <a:t>1</a:t>
            </a:r>
            <a:r>
              <a:rPr lang="en-GB" altLang="zh-CN" sz="2200" dirty="0">
                <a:ea typeface="SimSun" pitchFamily="2" charset="-122"/>
              </a:rPr>
              <a:t> = </a:t>
            </a:r>
            <a:r>
              <a:rPr lang="en-GB" altLang="zh-CN" sz="2200" i="1" dirty="0">
                <a:ea typeface="SimSun" pitchFamily="2" charset="-122"/>
              </a:rPr>
              <a:t>n</a:t>
            </a:r>
            <a:r>
              <a:rPr lang="en-GB" altLang="zh-CN" sz="2200" baseline="-25000" dirty="0">
                <a:ea typeface="SimSun" pitchFamily="2" charset="-122"/>
              </a:rPr>
              <a:t>2</a:t>
            </a:r>
            <a:r>
              <a:rPr lang="en-GB" altLang="zh-CN" sz="2200" dirty="0">
                <a:ea typeface="SimSun" pitchFamily="2" charset="-122"/>
              </a:rPr>
              <a:t> = </a:t>
            </a:r>
            <a:r>
              <a:rPr lang="en-GB" altLang="zh-CN" sz="2200" i="1" dirty="0">
                <a:ea typeface="SimSun" pitchFamily="2" charset="-122"/>
              </a:rPr>
              <a:t>n</a:t>
            </a:r>
            <a:r>
              <a:rPr lang="en-GB" altLang="zh-CN" sz="2200" dirty="0">
                <a:ea typeface="SimSun" pitchFamily="2" charset="-122"/>
              </a:rPr>
              <a:t>/2</a:t>
            </a:r>
            <a:r>
              <a:rPr lang="en-GB" altLang="zh-CN" sz="2200" dirty="0">
                <a:solidFill>
                  <a:srgbClr val="CC0000"/>
                </a:solidFill>
                <a:ea typeface="SimSun" pitchFamily="2" charset="-122"/>
              </a:rPr>
              <a:t>), the condition that more fusion energy is produced than is needed for the heating, is: </a:t>
            </a:r>
            <a:endParaRPr lang="en-GB" altLang="de-DE" sz="2200" dirty="0">
              <a:solidFill>
                <a:srgbClr val="CC0000"/>
              </a:solidFill>
            </a:endParaRPr>
          </a:p>
        </p:txBody>
      </p:sp>
      <p:sp>
        <p:nvSpPr>
          <p:cNvPr id="190475" name="Rectangle 11"/>
          <p:cNvSpPr>
            <a:spLocks noChangeArrowheads="1"/>
          </p:cNvSpPr>
          <p:nvPr/>
        </p:nvSpPr>
        <p:spPr bwMode="auto">
          <a:xfrm>
            <a:off x="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de-AT"/>
          </a:p>
        </p:txBody>
      </p:sp>
      <p:graphicFrame>
        <p:nvGraphicFramePr>
          <p:cNvPr id="190474" name="Object 10"/>
          <p:cNvGraphicFramePr>
            <a:graphicFrameLocks noChangeAspect="1"/>
          </p:cNvGraphicFramePr>
          <p:nvPr/>
        </p:nvGraphicFramePr>
        <p:xfrm>
          <a:off x="555625" y="2497138"/>
          <a:ext cx="3019425" cy="1122362"/>
        </p:xfrm>
        <a:graphic>
          <a:graphicData uri="http://schemas.openxmlformats.org/presentationml/2006/ole">
            <mc:AlternateContent xmlns:mc="http://schemas.openxmlformats.org/markup-compatibility/2006">
              <mc:Choice xmlns:v="urn:schemas-microsoft-com:vml" Requires="v">
                <p:oleObj spid="_x0000_s190604" name="Formel" r:id="rId4" imgW="1155700" imgH="431800" progId="Equation.3">
                  <p:embed/>
                </p:oleObj>
              </mc:Choice>
              <mc:Fallback>
                <p:oleObj name="Formel" r:id="rId4" imgW="1155700" imgH="431800" progId="Equation.3">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625" y="2497138"/>
                        <a:ext cx="3019425" cy="1122362"/>
                      </a:xfrm>
                      <a:prstGeom prst="rect">
                        <a:avLst/>
                      </a:prstGeom>
                      <a:solidFill>
                        <a:srgbClr val="FFFF99"/>
                      </a:solidFill>
                    </p:spPr>
                  </p:pic>
                </p:oleObj>
              </mc:Fallback>
            </mc:AlternateContent>
          </a:graphicData>
        </a:graphic>
      </p:graphicFrame>
      <p:graphicFrame>
        <p:nvGraphicFramePr>
          <p:cNvPr id="190476" name="Object 12"/>
          <p:cNvGraphicFramePr>
            <a:graphicFrameLocks noChangeAspect="1"/>
          </p:cNvGraphicFramePr>
          <p:nvPr/>
        </p:nvGraphicFramePr>
        <p:xfrm>
          <a:off x="6029325" y="2495550"/>
          <a:ext cx="1939925" cy="1154113"/>
        </p:xfrm>
        <a:graphic>
          <a:graphicData uri="http://schemas.openxmlformats.org/presentationml/2006/ole">
            <mc:AlternateContent xmlns:mc="http://schemas.openxmlformats.org/markup-compatibility/2006">
              <mc:Choice xmlns:v="urn:schemas-microsoft-com:vml" Requires="v">
                <p:oleObj spid="_x0000_s190605" name="Formel" r:id="rId6" imgW="748975" imgH="444307" progId="Equation.3">
                  <p:embed/>
                </p:oleObj>
              </mc:Choice>
              <mc:Fallback>
                <p:oleObj name="Formel" r:id="rId6" imgW="748975" imgH="444307" progId="Equation.3">
                  <p:embed/>
                  <p:pic>
                    <p:nvPicPr>
                      <p:cNvPr id="0"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29325" y="2495550"/>
                        <a:ext cx="1939925" cy="1154113"/>
                      </a:xfrm>
                      <a:prstGeom prst="rect">
                        <a:avLst/>
                      </a:prstGeom>
                      <a:solidFill>
                        <a:srgbClr val="FFFF99"/>
                      </a:solidFill>
                    </p:spPr>
                  </p:pic>
                </p:oleObj>
              </mc:Fallback>
            </mc:AlternateContent>
          </a:graphicData>
        </a:graphic>
      </p:graphicFrame>
      <p:sp>
        <p:nvSpPr>
          <p:cNvPr id="190478" name="Text Box 14"/>
          <p:cNvSpPr txBox="1">
            <a:spLocks noChangeArrowheads="1"/>
          </p:cNvSpPr>
          <p:nvPr/>
        </p:nvSpPr>
        <p:spPr bwMode="auto">
          <a:xfrm>
            <a:off x="254000" y="4089400"/>
            <a:ext cx="8628887"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spcBef>
                <a:spcPct val="50000"/>
              </a:spcBef>
            </a:pPr>
            <a:r>
              <a:rPr lang="en-GB" altLang="zh-CN" sz="2200" dirty="0">
                <a:solidFill>
                  <a:srgbClr val="CC0000"/>
                </a:solidFill>
                <a:ea typeface="SimSun" pitchFamily="2" charset="-122"/>
              </a:rPr>
              <a:t>This is the simplest form of the Lawson criterion. For the case of a D-T plasma this means:   </a:t>
            </a:r>
            <a:endParaRPr lang="en-GB" altLang="de-DE" sz="2200" dirty="0">
              <a:solidFill>
                <a:srgbClr val="CC0000"/>
              </a:solidFill>
            </a:endParaRPr>
          </a:p>
        </p:txBody>
      </p:sp>
      <p:sp>
        <p:nvSpPr>
          <p:cNvPr id="190479" name="Rectangle 15"/>
          <p:cNvSpPr>
            <a:spLocks noChangeArrowheads="1"/>
          </p:cNvSpPr>
          <p:nvPr/>
        </p:nvSpPr>
        <p:spPr bwMode="auto">
          <a:xfrm>
            <a:off x="3573463" y="5095875"/>
            <a:ext cx="1995487" cy="4572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zh-CN" i="1">
                <a:ea typeface="SimSun" pitchFamily="2" charset="-122"/>
              </a:rPr>
              <a:t>n</a:t>
            </a:r>
            <a:r>
              <a:rPr lang="en-GB" altLang="zh-CN">
                <a:ea typeface="SimSun" pitchFamily="2" charset="-122"/>
                <a:sym typeface="Symbol" pitchFamily="18" charset="2"/>
              </a:rPr>
              <a:t></a:t>
            </a:r>
            <a:r>
              <a:rPr lang="en-GB" altLang="zh-CN">
                <a:ea typeface="SimSun" pitchFamily="2" charset="-122"/>
              </a:rPr>
              <a:t> &gt; 10</a:t>
            </a:r>
            <a:r>
              <a:rPr lang="en-GB" altLang="zh-CN" baseline="30000">
                <a:ea typeface="SimSun" pitchFamily="2" charset="-122"/>
                <a:sym typeface="Symbol" pitchFamily="18" charset="2"/>
              </a:rPr>
              <a:t>20</a:t>
            </a:r>
            <a:r>
              <a:rPr lang="en-GB" altLang="zh-CN">
                <a:ea typeface="SimSun" pitchFamily="2" charset="-122"/>
                <a:sym typeface="Symbol" pitchFamily="18" charset="2"/>
              </a:rPr>
              <a:t> s/m</a:t>
            </a:r>
            <a:r>
              <a:rPr lang="en-GB" altLang="zh-CN" baseline="30000">
                <a:ea typeface="SimSun" pitchFamily="2" charset="-122"/>
                <a:sym typeface="Symbol" pitchFamily="18" charset="2"/>
              </a:rPr>
              <a:t>3</a:t>
            </a:r>
            <a:r>
              <a:rPr lang="de-DE" altLang="zh-CN">
                <a:ea typeface="SimSun" pitchFamily="2" charset="-122"/>
                <a:sym typeface="Symbol" pitchFamily="18" charset="2"/>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lIns="0" tIns="0" rIns="0" bIns="0">
        <a:spAutoFit/>
      </a:bodyPr>
      <a:lstStyle>
        <a:defPPr>
          <a:spcAft>
            <a:spcPts val="600"/>
          </a:spcAft>
          <a:defRPr sz="2000" dirty="0" smtClean="0">
            <a:solidFill>
              <a:srgbClr val="C00000"/>
            </a:solidFil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2400" b="0" i="0" u="none" strike="noStrike" cap="none" normalizeH="0" baseline="0" smtClean="0">
            <a:ln>
              <a:noFill/>
            </a:ln>
            <a:solidFill>
              <a:schemeClr val="tx1"/>
            </a:solidFill>
            <a:effectLst/>
            <a:latin typeface="Times New Roman" pitchFamily="18" charset="0"/>
          </a:defRPr>
        </a:defPPr>
      </a:lstStyle>
    </a:lnDef>
    <a:txDef>
      <a:spPr bwMode="auto">
        <a:solidFill>
          <a:srgbClr val="33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wrap="none" lIns="36000" tIns="36000" rIns="36000" bIns="36000"/>
      <a:lstStyle>
        <a:defPPr algn="ctr">
          <a:defRPr sz="3200" b="1" dirty="0">
            <a:solidFill>
              <a:schemeClr val="bg1"/>
            </a:solidFill>
          </a:defRPr>
        </a:defPPr>
      </a:lstStyle>
    </a:tx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4981</Words>
  <Application>Microsoft Office PowerPoint</Application>
  <PresentationFormat>Bildschirmpräsentation (4:3)</PresentationFormat>
  <Paragraphs>702</Paragraphs>
  <Slides>70</Slides>
  <Notes>70</Notes>
  <HiddenSlides>0</HiddenSlides>
  <MMClips>0</MMClips>
  <ScaleCrop>false</ScaleCrop>
  <HeadingPairs>
    <vt:vector size="6" baseType="variant">
      <vt:variant>
        <vt:lpstr>Design</vt:lpstr>
      </vt:variant>
      <vt:variant>
        <vt:i4>1</vt:i4>
      </vt:variant>
      <vt:variant>
        <vt:lpstr>Eingebettete OLE-Server</vt:lpstr>
      </vt:variant>
      <vt:variant>
        <vt:i4>4</vt:i4>
      </vt:variant>
      <vt:variant>
        <vt:lpstr>Folientitel</vt:lpstr>
      </vt:variant>
      <vt:variant>
        <vt:i4>70</vt:i4>
      </vt:variant>
    </vt:vector>
  </HeadingPairs>
  <TitlesOfParts>
    <vt:vector size="75" baseType="lpstr">
      <vt:lpstr>Standarddesign</vt:lpstr>
      <vt:lpstr>Dokument</vt:lpstr>
      <vt:lpstr>Formel</vt:lpstr>
      <vt:lpstr>Equation</vt:lpstr>
      <vt:lpstr>MathType 6.0 Equation</vt:lpstr>
      <vt:lpstr>Introduction to  Fusion Plasma Physics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Uni Innsbruck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Determination of the plasma potential in the edge region of magnetised fusion plasmas by means of electron emissive probes</dc:title>
  <dc:creator>Roman Schrittwieser</dc:creator>
  <cp:lastModifiedBy>Roman Schrittwieser</cp:lastModifiedBy>
  <cp:revision>293</cp:revision>
  <cp:lastPrinted>2002-01-25T12:31:12Z</cp:lastPrinted>
  <dcterms:created xsi:type="dcterms:W3CDTF">2001-08-23T11:03:49Z</dcterms:created>
  <dcterms:modified xsi:type="dcterms:W3CDTF">2018-09-04T21:09:52Z</dcterms:modified>
</cp:coreProperties>
</file>