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96" r:id="rId2"/>
    <p:sldId id="257" r:id="rId3"/>
    <p:sldId id="258" r:id="rId4"/>
    <p:sldId id="259" r:id="rId5"/>
    <p:sldId id="260" r:id="rId6"/>
    <p:sldId id="261" r:id="rId7"/>
    <p:sldId id="262" r:id="rId8"/>
    <p:sldId id="263" r:id="rId9"/>
    <p:sldId id="264" r:id="rId10"/>
    <p:sldId id="297"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81" r:id="rId25"/>
    <p:sldId id="278" r:id="rId26"/>
    <p:sldId id="279" r:id="rId27"/>
    <p:sldId id="280" r:id="rId28"/>
    <p:sldId id="282" r:id="rId29"/>
    <p:sldId id="283" r:id="rId30"/>
    <p:sldId id="284" r:id="rId31"/>
    <p:sldId id="286" r:id="rId32"/>
    <p:sldId id="298" r:id="rId33"/>
    <p:sldId id="299" r:id="rId34"/>
    <p:sldId id="300" r:id="rId35"/>
    <p:sldId id="301" r:id="rId36"/>
    <p:sldId id="302" r:id="rId37"/>
    <p:sldId id="303" r:id="rId38"/>
    <p:sldId id="287" r:id="rId39"/>
    <p:sldId id="288" r:id="rId40"/>
    <p:sldId id="289" r:id="rId41"/>
    <p:sldId id="290" r:id="rId42"/>
    <p:sldId id="291" r:id="rId43"/>
    <p:sldId id="292" r:id="rId44"/>
    <p:sldId id="293" r:id="rId45"/>
    <p:sldId id="295" r:id="rId46"/>
    <p:sldId id="294" r:id="rId4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F4F6A8"/>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398" autoAdjust="0"/>
  </p:normalViewPr>
  <p:slideViewPr>
    <p:cSldViewPr snapToGrid="0" showGuides="1">
      <p:cViewPr>
        <p:scale>
          <a:sx n="75" d="100"/>
          <a:sy n="75" d="100"/>
        </p:scale>
        <p:origin x="-1152" y="66"/>
      </p:cViewPr>
      <p:guideLst>
        <p:guide orient="horz" pos="2175"/>
        <p:guide pos="2880"/>
      </p:guideLst>
    </p:cSldViewPr>
  </p:slideViewPr>
  <p:notesTextViewPr>
    <p:cViewPr>
      <p:scale>
        <a:sx n="100" d="100"/>
        <a:sy n="100" d="100"/>
      </p:scale>
      <p:origin x="0" y="0"/>
    </p:cViewPr>
  </p:notesTextViewPr>
  <p:sorterViewPr>
    <p:cViewPr>
      <p:scale>
        <a:sx n="66" d="100"/>
        <a:sy n="66" d="100"/>
      </p:scale>
      <p:origin x="0" y="3154"/>
    </p:cViewPr>
  </p:sorter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image" Target="../media/image39.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 Id="rId5" Type="http://schemas.openxmlformats.org/officeDocument/2006/relationships/image" Target="../media/image46.wmf"/><Relationship Id="rId4" Type="http://schemas.openxmlformats.org/officeDocument/2006/relationships/image" Target="../media/image45.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 Id="rId4" Type="http://schemas.openxmlformats.org/officeDocument/2006/relationships/image" Target="../media/image5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image" Target="../media/image60.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image" Target="../media/image63.wmf"/><Relationship Id="rId5" Type="http://schemas.openxmlformats.org/officeDocument/2006/relationships/image" Target="../media/image67.wmf"/><Relationship Id="rId4" Type="http://schemas.openxmlformats.org/officeDocument/2006/relationships/image" Target="../media/image66.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image" Target="../media/image69.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image" Target="../media/image76.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7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5" Type="http://schemas.openxmlformats.org/officeDocument/2006/relationships/image" Target="../media/image13.wmf"/><Relationship Id="rId4"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5" Type="http://schemas.openxmlformats.org/officeDocument/2006/relationships/image" Target="../media/image22.wmf"/><Relationship Id="rId4"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5" Type="http://schemas.openxmlformats.org/officeDocument/2006/relationships/image" Target="../media/image30.wmf"/><Relationship Id="rId4" Type="http://schemas.openxmlformats.org/officeDocument/2006/relationships/image" Target="../media/image2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ltLang="de-DE" dirty="0"/>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ltLang="de-DE" dirty="0"/>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de-DE" smtClean="0"/>
              <a:t>Textmasterformate durch Klicken bearbeiten</a:t>
            </a:r>
          </a:p>
          <a:p>
            <a:pPr lvl="1"/>
            <a:r>
              <a:rPr lang="en-GB" altLang="de-DE" smtClean="0"/>
              <a:t>Zweite Ebene</a:t>
            </a:r>
          </a:p>
          <a:p>
            <a:pPr lvl="2"/>
            <a:r>
              <a:rPr lang="en-GB" altLang="de-DE" smtClean="0"/>
              <a:t>Dritte Ebene</a:t>
            </a:r>
          </a:p>
          <a:p>
            <a:pPr lvl="3"/>
            <a:r>
              <a:rPr lang="en-GB" altLang="de-DE" smtClean="0"/>
              <a:t>Vierte Ebene</a:t>
            </a:r>
          </a:p>
          <a:p>
            <a:pPr lvl="4"/>
            <a:r>
              <a:rPr lang="en-GB" altLang="de-DE" smtClean="0"/>
              <a:t>Fünfte Ebene</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ltLang="de-DE" dirty="0"/>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6FA3948-8125-4043-9E0A-22CC38486175}" type="slidenum">
              <a:rPr lang="en-GB" altLang="de-DE"/>
              <a:pPr/>
              <a:t>‹Nr.›</a:t>
            </a:fld>
            <a:endParaRPr lang="en-GB" altLang="de-DE" dirty="0"/>
          </a:p>
        </p:txBody>
      </p:sp>
    </p:spTree>
    <p:extLst>
      <p:ext uri="{BB962C8B-B14F-4D97-AF65-F5344CB8AC3E}">
        <p14:creationId xmlns:p14="http://schemas.microsoft.com/office/powerpoint/2010/main" val="15542927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lvl1pPr>
              <a:defRPr/>
            </a:lvl1pPr>
          </a:lstStyle>
          <a:p>
            <a:fld id="{16F533FF-9CD6-4E6A-B6C4-00B3B2090AAF}" type="datetime1">
              <a:rPr lang="en-GB" altLang="de-DE" smtClean="0"/>
              <a:t>07/09/2018</a:t>
            </a:fld>
            <a:endParaRPr lang="en-GB" altLang="de-DE" dirty="0"/>
          </a:p>
        </p:txBody>
      </p:sp>
      <p:sp>
        <p:nvSpPr>
          <p:cNvPr id="5" name="Fußzeilenplatzhalter 4"/>
          <p:cNvSpPr>
            <a:spLocks noGrp="1"/>
          </p:cNvSpPr>
          <p:nvPr>
            <p:ph type="ftr" sz="quarter" idx="11"/>
          </p:nvPr>
        </p:nvSpPr>
        <p:spPr/>
        <p:txBody>
          <a:bodyPr/>
          <a:lstStyle>
            <a:lvl1pPr>
              <a:defRPr/>
            </a:lvl1pPr>
          </a:lstStyle>
          <a:p>
            <a:r>
              <a:rPr lang="en-US" altLang="de-DE" smtClean="0"/>
              <a:t>Probe Diagnostics Basics UI Tromsø September 2018</a:t>
            </a:r>
            <a:endParaRPr lang="en-GB" altLang="de-DE" dirty="0"/>
          </a:p>
        </p:txBody>
      </p:sp>
      <p:sp>
        <p:nvSpPr>
          <p:cNvPr id="6" name="Foliennummernplatzhalter 5"/>
          <p:cNvSpPr>
            <a:spLocks noGrp="1"/>
          </p:cNvSpPr>
          <p:nvPr>
            <p:ph type="sldNum" sz="quarter" idx="12"/>
          </p:nvPr>
        </p:nvSpPr>
        <p:spPr/>
        <p:txBody>
          <a:bodyPr/>
          <a:lstStyle>
            <a:lvl1pPr>
              <a:defRPr/>
            </a:lvl1pPr>
          </a:lstStyle>
          <a:p>
            <a:fld id="{0A6884D7-A7F5-4066-8FB3-6371CECC9FF2}" type="slidenum">
              <a:rPr lang="en-GB" altLang="de-DE" smtClean="0"/>
              <a:pPr/>
              <a:t>‹Nr.›</a:t>
            </a:fld>
            <a:r>
              <a:rPr lang="en-GB" altLang="de-DE" dirty="0" smtClean="0"/>
              <a:t> of 46</a:t>
            </a:r>
            <a:endParaRPr lang="en-GB" altLang="de-DE" dirty="0"/>
          </a:p>
        </p:txBody>
      </p:sp>
      <p:pic>
        <p:nvPicPr>
          <p:cNvPr id="7" name="Picture 4" descr="unilogo"/>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96325" y="0"/>
            <a:ext cx="4476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6"/>
          <p:cNvGrpSpPr>
            <a:grpSpLocks noChangeAspect="1"/>
          </p:cNvGrpSpPr>
          <p:nvPr userDrawn="1"/>
        </p:nvGrpSpPr>
        <p:grpSpPr bwMode="auto">
          <a:xfrm>
            <a:off x="1588" y="-6350"/>
            <a:ext cx="694097" cy="720000"/>
            <a:chOff x="454" y="340"/>
            <a:chExt cx="514" cy="533"/>
          </a:xfrm>
        </p:grpSpPr>
        <p:pic>
          <p:nvPicPr>
            <p:cNvPr id="12" name="Picture 7" descr="Schöner Feuerball"/>
            <p:cNvPicPr>
              <a:picLocks noChangeAspect="1" noChangeArrowheads="1"/>
            </p:cNvPicPr>
            <p:nvPr/>
          </p:nvPicPr>
          <p:blipFill>
            <a:blip r:embed="rId3"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8"/>
            <p:cNvSpPr txBox="1">
              <a:spLocks noChangeAspect="1" noChangeArrowheads="1"/>
            </p:cNvSpPr>
            <p:nvPr/>
          </p:nvSpPr>
          <p:spPr bwMode="auto">
            <a:xfrm>
              <a:off x="577" y="561"/>
              <a:ext cx="239"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800" b="1" dirty="0">
                  <a:solidFill>
                    <a:srgbClr val="000080"/>
                  </a:solidFill>
                  <a:latin typeface="Comic Sans MS" pitchFamily="66" charset="0"/>
                  <a:ea typeface="MS Mincho" pitchFamily="49" charset="-128"/>
                </a:rPr>
                <a:t>IEPPG</a:t>
              </a:r>
              <a:endParaRPr lang="de-DE" altLang="de-DE" sz="800" dirty="0">
                <a:latin typeface="Times New Roman" pitchFamily="18" charset="0"/>
              </a:endParaRPr>
            </a:p>
          </p:txBody>
        </p:sp>
      </p:grpSp>
    </p:spTree>
    <p:extLst>
      <p:ext uri="{BB962C8B-B14F-4D97-AF65-F5344CB8AC3E}">
        <p14:creationId xmlns:p14="http://schemas.microsoft.com/office/powerpoint/2010/main" val="225874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8" name="Datumsplatzhalter 4"/>
          <p:cNvSpPr>
            <a:spLocks noGrp="1"/>
          </p:cNvSpPr>
          <p:nvPr>
            <p:ph type="dt" sz="half" idx="10"/>
          </p:nvPr>
        </p:nvSpPr>
        <p:spPr>
          <a:xfrm>
            <a:off x="21968" y="6643870"/>
            <a:ext cx="1031329" cy="215444"/>
          </a:xfrm>
        </p:spPr>
        <p:txBody>
          <a:bodyPr lIns="0" tIns="0" rIns="0" bIns="0">
            <a:spAutoFit/>
          </a:bodyPr>
          <a:lstStyle>
            <a:lvl1pPr>
              <a:defRPr>
                <a:solidFill>
                  <a:srgbClr val="3333FF"/>
                </a:solidFill>
              </a:defRPr>
            </a:lvl1pPr>
          </a:lstStyle>
          <a:p>
            <a:fld id="{8C2263F8-790A-4580-9577-472277A9F273}" type="datetime1">
              <a:rPr lang="en-GB" altLang="de-DE" smtClean="0"/>
              <a:t>07/09/2018</a:t>
            </a:fld>
            <a:endParaRPr lang="en-GB" altLang="de-DE" dirty="0"/>
          </a:p>
        </p:txBody>
      </p:sp>
      <p:sp>
        <p:nvSpPr>
          <p:cNvPr id="9" name="Fußzeilenplatzhalter 5"/>
          <p:cNvSpPr>
            <a:spLocks noGrp="1"/>
          </p:cNvSpPr>
          <p:nvPr>
            <p:ph type="ftr" sz="quarter" idx="11"/>
          </p:nvPr>
        </p:nvSpPr>
        <p:spPr>
          <a:xfrm>
            <a:off x="1910080" y="6632658"/>
            <a:ext cx="5323840" cy="215443"/>
          </a:xfrm>
        </p:spPr>
        <p:txBody>
          <a:bodyPr lIns="0" tIns="0" rIns="0" bIns="0">
            <a:spAutoFit/>
          </a:bodyPr>
          <a:lstStyle>
            <a:lvl1pPr>
              <a:defRPr sz="1400">
                <a:solidFill>
                  <a:srgbClr val="3333FF"/>
                </a:solidFill>
              </a:defRPr>
            </a:lvl1pPr>
          </a:lstStyle>
          <a:p>
            <a:r>
              <a:rPr lang="en-US" altLang="de-DE" smtClean="0"/>
              <a:t>Probe Diagnostics Basics UI Tromsø September 2018</a:t>
            </a:r>
            <a:endParaRPr lang="en-GB" altLang="de-DE" dirty="0"/>
          </a:p>
        </p:txBody>
      </p:sp>
      <p:sp>
        <p:nvSpPr>
          <p:cNvPr id="10" name="Foliennummernplatzhalter 6"/>
          <p:cNvSpPr>
            <a:spLocks noGrp="1"/>
          </p:cNvSpPr>
          <p:nvPr>
            <p:ph type="sldNum" sz="quarter" idx="12"/>
          </p:nvPr>
        </p:nvSpPr>
        <p:spPr>
          <a:xfrm>
            <a:off x="8252751" y="6655443"/>
            <a:ext cx="872924" cy="215444"/>
          </a:xfrm>
        </p:spPr>
        <p:txBody>
          <a:bodyPr wrap="square" lIns="0" tIns="0" rIns="0" bIns="0">
            <a:spAutoFit/>
          </a:bodyPr>
          <a:lstStyle>
            <a:lvl1pPr>
              <a:defRPr>
                <a:solidFill>
                  <a:srgbClr val="3333FF"/>
                </a:solidFill>
              </a:defRPr>
            </a:lvl1pPr>
          </a:lstStyle>
          <a:p>
            <a:fld id="{4878B54E-A2C0-4A56-8933-499B587257DE}" type="slidenum">
              <a:rPr lang="en-GB" altLang="de-DE" smtClean="0"/>
              <a:pPr/>
              <a:t>‹Nr.›</a:t>
            </a:fld>
            <a:r>
              <a:rPr lang="en-GB" altLang="de-DE" dirty="0" smtClean="0"/>
              <a:t> of 46</a:t>
            </a:r>
            <a:endParaRPr lang="en-GB" altLang="de-DE" dirty="0"/>
          </a:p>
        </p:txBody>
      </p:sp>
      <p:pic>
        <p:nvPicPr>
          <p:cNvPr id="14" name="Picture 4" descr="unilogo"/>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96325" y="0"/>
            <a:ext cx="4476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6"/>
          <p:cNvGrpSpPr>
            <a:grpSpLocks noChangeAspect="1"/>
          </p:cNvGrpSpPr>
          <p:nvPr userDrawn="1"/>
        </p:nvGrpSpPr>
        <p:grpSpPr bwMode="auto">
          <a:xfrm>
            <a:off x="1588" y="-6350"/>
            <a:ext cx="694097" cy="720000"/>
            <a:chOff x="454" y="340"/>
            <a:chExt cx="514" cy="533"/>
          </a:xfrm>
        </p:grpSpPr>
        <p:pic>
          <p:nvPicPr>
            <p:cNvPr id="12" name="Picture 7" descr="Schöner Feuerball"/>
            <p:cNvPicPr>
              <a:picLocks noChangeAspect="1" noChangeArrowheads="1"/>
            </p:cNvPicPr>
            <p:nvPr/>
          </p:nvPicPr>
          <p:blipFill>
            <a:blip r:embed="rId3"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8"/>
            <p:cNvSpPr txBox="1">
              <a:spLocks noChangeAspect="1" noChangeArrowheads="1"/>
            </p:cNvSpPr>
            <p:nvPr/>
          </p:nvSpPr>
          <p:spPr bwMode="auto">
            <a:xfrm>
              <a:off x="577" y="561"/>
              <a:ext cx="239"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800" b="1" dirty="0">
                  <a:solidFill>
                    <a:srgbClr val="000080"/>
                  </a:solidFill>
                  <a:latin typeface="Comic Sans MS" pitchFamily="66" charset="0"/>
                  <a:ea typeface="MS Mincho" pitchFamily="49" charset="-128"/>
                </a:rPr>
                <a:t>IEPPG</a:t>
              </a:r>
              <a:endParaRPr lang="de-DE" altLang="de-DE" sz="800" dirty="0">
                <a:latin typeface="Times New Roman" pitchFamily="18" charset="0"/>
              </a:endParaRPr>
            </a:p>
          </p:txBody>
        </p:sp>
      </p:grpSp>
    </p:spTree>
    <p:extLst>
      <p:ext uri="{BB962C8B-B14F-4D97-AF65-F5344CB8AC3E}">
        <p14:creationId xmlns:p14="http://schemas.microsoft.com/office/powerpoint/2010/main" val="400814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fld id="{EF9B9409-4E7A-4211-A363-E6542EE4AA21}" type="datetime1">
              <a:rPr lang="en-GB" altLang="de-DE" smtClean="0"/>
              <a:t>07/09/2018</a:t>
            </a:fld>
            <a:endParaRPr lang="en-GB" altLang="de-DE" dirty="0"/>
          </a:p>
        </p:txBody>
      </p:sp>
      <p:sp>
        <p:nvSpPr>
          <p:cNvPr id="3" name="Fußzeilenplatzhalter 2"/>
          <p:cNvSpPr>
            <a:spLocks noGrp="1"/>
          </p:cNvSpPr>
          <p:nvPr>
            <p:ph type="ftr" sz="quarter" idx="11"/>
          </p:nvPr>
        </p:nvSpPr>
        <p:spPr/>
        <p:txBody>
          <a:bodyPr/>
          <a:lstStyle>
            <a:lvl1pPr>
              <a:defRPr/>
            </a:lvl1pPr>
          </a:lstStyle>
          <a:p>
            <a:r>
              <a:rPr lang="en-US" altLang="de-DE" smtClean="0"/>
              <a:t>Probe Diagnostics Basics UI Tromsø September 2018</a:t>
            </a:r>
            <a:endParaRPr lang="en-GB" altLang="de-DE" dirty="0"/>
          </a:p>
        </p:txBody>
      </p:sp>
      <p:sp>
        <p:nvSpPr>
          <p:cNvPr id="4" name="Foliennummernplatzhalter 3"/>
          <p:cNvSpPr>
            <a:spLocks noGrp="1"/>
          </p:cNvSpPr>
          <p:nvPr>
            <p:ph type="sldNum" sz="quarter" idx="12"/>
          </p:nvPr>
        </p:nvSpPr>
        <p:spPr/>
        <p:txBody>
          <a:bodyPr/>
          <a:lstStyle>
            <a:lvl1pPr>
              <a:defRPr/>
            </a:lvl1pPr>
          </a:lstStyle>
          <a:p>
            <a:fld id="{1764F8B5-7DA7-4C84-8B68-E560AE8039CB}" type="slidenum">
              <a:rPr lang="en-GB" altLang="de-DE" smtClean="0"/>
              <a:pPr/>
              <a:t>‹Nr.›</a:t>
            </a:fld>
            <a:r>
              <a:rPr lang="en-GB" altLang="de-DE" dirty="0" smtClean="0"/>
              <a:t> of 46</a:t>
            </a:r>
            <a:endParaRPr lang="en-GB" altLang="de-DE" dirty="0"/>
          </a:p>
        </p:txBody>
      </p:sp>
      <p:pic>
        <p:nvPicPr>
          <p:cNvPr id="9" name="Picture 4" descr="unilogo"/>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96325" y="0"/>
            <a:ext cx="4476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6"/>
          <p:cNvGrpSpPr>
            <a:grpSpLocks noChangeAspect="1"/>
          </p:cNvGrpSpPr>
          <p:nvPr userDrawn="1"/>
        </p:nvGrpSpPr>
        <p:grpSpPr bwMode="auto">
          <a:xfrm>
            <a:off x="1588" y="-6350"/>
            <a:ext cx="694097" cy="720000"/>
            <a:chOff x="454" y="340"/>
            <a:chExt cx="514" cy="533"/>
          </a:xfrm>
        </p:grpSpPr>
        <p:pic>
          <p:nvPicPr>
            <p:cNvPr id="14" name="Picture 7" descr="Schöner Feuerball"/>
            <p:cNvPicPr>
              <a:picLocks noChangeAspect="1" noChangeArrowheads="1"/>
            </p:cNvPicPr>
            <p:nvPr/>
          </p:nvPicPr>
          <p:blipFill>
            <a:blip r:embed="rId3"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8"/>
            <p:cNvSpPr txBox="1">
              <a:spLocks noChangeAspect="1" noChangeArrowheads="1"/>
            </p:cNvSpPr>
            <p:nvPr/>
          </p:nvSpPr>
          <p:spPr bwMode="auto">
            <a:xfrm>
              <a:off x="577" y="561"/>
              <a:ext cx="239"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800" b="1" dirty="0">
                  <a:solidFill>
                    <a:srgbClr val="000080"/>
                  </a:solidFill>
                  <a:latin typeface="Comic Sans MS" pitchFamily="66" charset="0"/>
                  <a:ea typeface="MS Mincho" pitchFamily="49" charset="-128"/>
                </a:rPr>
                <a:t>IEPPG</a:t>
              </a:r>
              <a:endParaRPr lang="de-DE" altLang="de-DE" sz="800" dirty="0">
                <a:latin typeface="Times New Roman" pitchFamily="18" charset="0"/>
              </a:endParaRPr>
            </a:p>
          </p:txBody>
        </p:sp>
      </p:grpSp>
    </p:spTree>
    <p:extLst>
      <p:ext uri="{BB962C8B-B14F-4D97-AF65-F5344CB8AC3E}">
        <p14:creationId xmlns:p14="http://schemas.microsoft.com/office/powerpoint/2010/main" val="9791886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de-DE" dirty="0" err="1" smtClean="0"/>
              <a:t>Titelmasterformat</a:t>
            </a:r>
            <a:r>
              <a:rPr lang="en-GB" altLang="de-DE" dirty="0" smtClean="0"/>
              <a:t> </a:t>
            </a:r>
            <a:r>
              <a:rPr lang="en-GB" altLang="de-DE" dirty="0" err="1" smtClean="0"/>
              <a:t>durch</a:t>
            </a:r>
            <a:r>
              <a:rPr lang="en-GB" altLang="de-DE" dirty="0" smtClean="0"/>
              <a:t> </a:t>
            </a:r>
            <a:r>
              <a:rPr lang="en-GB" altLang="de-DE" dirty="0" err="1" smtClean="0"/>
              <a:t>Klicken</a:t>
            </a:r>
            <a:r>
              <a:rPr lang="en-GB" altLang="de-DE" dirty="0" smtClean="0"/>
              <a:t> </a:t>
            </a:r>
            <a:r>
              <a:rPr lang="en-GB" altLang="de-DE" dirty="0" err="1" smtClean="0"/>
              <a:t>bearbeiten</a:t>
            </a:r>
            <a:endParaRPr lang="en-GB" altLang="de-DE" dirty="0" smtClean="0"/>
          </a:p>
        </p:txBody>
      </p:sp>
      <p:sp>
        <p:nvSpPr>
          <p:cNvPr id="1027" name="Rectangle 3"/>
          <p:cNvSpPr>
            <a:spLocks noGrp="1" noChangeArrowheads="1"/>
          </p:cNvSpPr>
          <p:nvPr>
            <p:ph type="body" idx="1"/>
          </p:nvPr>
        </p:nvSpPr>
        <p:spPr bwMode="auto">
          <a:xfrm>
            <a:off x="457200" y="1600200"/>
            <a:ext cx="8229600" cy="219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GB" altLang="de-DE" dirty="0" err="1" smtClean="0"/>
              <a:t>Textmasterformate</a:t>
            </a:r>
            <a:r>
              <a:rPr lang="en-GB" altLang="de-DE" dirty="0" smtClean="0"/>
              <a:t> </a:t>
            </a:r>
            <a:r>
              <a:rPr lang="en-GB" altLang="de-DE" dirty="0" err="1" smtClean="0"/>
              <a:t>durch</a:t>
            </a:r>
            <a:r>
              <a:rPr lang="en-GB" altLang="de-DE" dirty="0" smtClean="0"/>
              <a:t> </a:t>
            </a:r>
            <a:r>
              <a:rPr lang="en-GB" altLang="de-DE" dirty="0" err="1" smtClean="0"/>
              <a:t>Klicken</a:t>
            </a:r>
            <a:r>
              <a:rPr lang="en-GB" altLang="de-DE" dirty="0" smtClean="0"/>
              <a:t> </a:t>
            </a:r>
            <a:r>
              <a:rPr lang="en-GB" altLang="de-DE" dirty="0" err="1" smtClean="0"/>
              <a:t>bearbeiten</a:t>
            </a:r>
            <a:endParaRPr lang="en-GB" altLang="de-DE" dirty="0" smtClean="0"/>
          </a:p>
          <a:p>
            <a:pPr lvl="1"/>
            <a:r>
              <a:rPr lang="en-GB" altLang="de-DE" dirty="0" err="1" smtClean="0"/>
              <a:t>Zweite</a:t>
            </a:r>
            <a:r>
              <a:rPr lang="en-GB" altLang="de-DE" dirty="0" smtClean="0"/>
              <a:t> </a:t>
            </a:r>
            <a:r>
              <a:rPr lang="en-GB" altLang="de-DE" dirty="0" err="1" smtClean="0"/>
              <a:t>Ebene</a:t>
            </a:r>
            <a:endParaRPr lang="en-GB" altLang="de-DE" dirty="0" smtClean="0"/>
          </a:p>
          <a:p>
            <a:pPr lvl="2"/>
            <a:r>
              <a:rPr lang="en-GB" altLang="de-DE" dirty="0" err="1" smtClean="0"/>
              <a:t>Dritte</a:t>
            </a:r>
            <a:r>
              <a:rPr lang="en-GB" altLang="de-DE" dirty="0" smtClean="0"/>
              <a:t> </a:t>
            </a:r>
            <a:r>
              <a:rPr lang="en-GB" altLang="de-DE" dirty="0" err="1" smtClean="0"/>
              <a:t>Ebene</a:t>
            </a:r>
            <a:endParaRPr lang="en-GB" altLang="de-DE" dirty="0" smtClean="0"/>
          </a:p>
          <a:p>
            <a:pPr lvl="3"/>
            <a:r>
              <a:rPr lang="en-GB" altLang="de-DE" dirty="0" err="1" smtClean="0"/>
              <a:t>Vierte</a:t>
            </a:r>
            <a:r>
              <a:rPr lang="en-GB" altLang="de-DE" dirty="0" smtClean="0"/>
              <a:t> </a:t>
            </a:r>
            <a:r>
              <a:rPr lang="en-GB" altLang="de-DE" dirty="0" err="1" smtClean="0"/>
              <a:t>Ebene</a:t>
            </a:r>
            <a:endParaRPr lang="en-GB" altLang="de-DE" dirty="0" smtClean="0"/>
          </a:p>
          <a:p>
            <a:pPr lvl="4"/>
            <a:r>
              <a:rPr lang="en-GB" altLang="de-DE" dirty="0" err="1" smtClean="0"/>
              <a:t>Fünfte</a:t>
            </a:r>
            <a:r>
              <a:rPr lang="en-GB" altLang="de-DE" dirty="0" smtClean="0"/>
              <a:t> </a:t>
            </a:r>
            <a:r>
              <a:rPr lang="en-GB" altLang="de-DE" dirty="0" err="1" smtClean="0"/>
              <a:t>Ebene</a:t>
            </a:r>
            <a:endParaRPr lang="en-GB" altLang="de-DE" dirty="0" smtClean="0"/>
          </a:p>
        </p:txBody>
      </p:sp>
      <p:sp>
        <p:nvSpPr>
          <p:cNvPr id="1028" name="Rectangle 4"/>
          <p:cNvSpPr>
            <a:spLocks noGrp="1" noChangeArrowheads="1"/>
          </p:cNvSpPr>
          <p:nvPr>
            <p:ph type="dt" sz="half" idx="2"/>
          </p:nvPr>
        </p:nvSpPr>
        <p:spPr bwMode="auto">
          <a:xfrm>
            <a:off x="36000" y="6642556"/>
            <a:ext cx="86231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400">
                <a:solidFill>
                  <a:srgbClr val="3333FF"/>
                </a:solidFill>
              </a:defRPr>
            </a:lvl1pPr>
          </a:lstStyle>
          <a:p>
            <a:fld id="{B662AC92-FFE9-4BA3-8E1C-C6E85D2F7AF6}" type="datetime1">
              <a:rPr lang="en-GB" altLang="de-DE" smtClean="0"/>
              <a:t>07/09/2018</a:t>
            </a:fld>
            <a:endParaRPr lang="en-GB" altLang="de-DE" dirty="0"/>
          </a:p>
        </p:txBody>
      </p:sp>
      <p:sp>
        <p:nvSpPr>
          <p:cNvPr id="1029" name="Rectangle 5"/>
          <p:cNvSpPr>
            <a:spLocks noGrp="1" noChangeArrowheads="1"/>
          </p:cNvSpPr>
          <p:nvPr>
            <p:ph type="ftr" sz="quarter" idx="3"/>
          </p:nvPr>
        </p:nvSpPr>
        <p:spPr bwMode="auto">
          <a:xfrm>
            <a:off x="2598034" y="6650343"/>
            <a:ext cx="3947932"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ctr">
              <a:defRPr sz="1400">
                <a:solidFill>
                  <a:srgbClr val="3333FF"/>
                </a:solidFill>
              </a:defRPr>
            </a:lvl1pPr>
          </a:lstStyle>
          <a:p>
            <a:r>
              <a:rPr lang="en-US" altLang="de-DE" dirty="0" smtClean="0"/>
              <a:t>Probe Diagnostics Basics UI </a:t>
            </a:r>
            <a:r>
              <a:rPr lang="en-US" altLang="de-DE" dirty="0" err="1" smtClean="0"/>
              <a:t>Tromsø</a:t>
            </a:r>
            <a:r>
              <a:rPr lang="en-US" altLang="de-DE" dirty="0" smtClean="0"/>
              <a:t> September 2018</a:t>
            </a:r>
            <a:endParaRPr lang="en-GB" altLang="de-DE" dirty="0"/>
          </a:p>
        </p:txBody>
      </p:sp>
      <p:sp>
        <p:nvSpPr>
          <p:cNvPr id="1030" name="Rectangle 6"/>
          <p:cNvSpPr>
            <a:spLocks noGrp="1" noChangeArrowheads="1"/>
          </p:cNvSpPr>
          <p:nvPr>
            <p:ph type="sldNum" sz="quarter" idx="4"/>
          </p:nvPr>
        </p:nvSpPr>
        <p:spPr bwMode="auto">
          <a:xfrm>
            <a:off x="8244000" y="6632295"/>
            <a:ext cx="850739"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3333FF"/>
                </a:solidFill>
              </a:defRPr>
            </a:lvl1pPr>
          </a:lstStyle>
          <a:p>
            <a:fld id="{68DCF67E-5427-405F-B70B-BA93324D11DF}" type="slidenum">
              <a:rPr lang="en-GB" altLang="de-DE" smtClean="0"/>
              <a:pPr/>
              <a:t>‹Nr.›</a:t>
            </a:fld>
            <a:r>
              <a:rPr lang="en-GB" altLang="de-DE" dirty="0" smtClean="0"/>
              <a:t> of 46</a:t>
            </a:r>
            <a:endParaRPr lang="en-GB" altLang="de-DE" dirty="0"/>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5" r:id="rId3"/>
  </p:sldLayoutIdLst>
  <p:hf hdr="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3.bin"/><Relationship Id="rId7" Type="http://schemas.openxmlformats.org/officeDocument/2006/relationships/oleObject" Target="../embeddings/oleObject15.bin"/><Relationship Id="rId12" Type="http://schemas.openxmlformats.org/officeDocument/2006/relationships/image" Target="../media/image22.wmf"/><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19.wmf"/><Relationship Id="rId11" Type="http://schemas.openxmlformats.org/officeDocument/2006/relationships/oleObject" Target="../embeddings/oleObject17.bin"/><Relationship Id="rId5" Type="http://schemas.openxmlformats.org/officeDocument/2006/relationships/oleObject" Target="../embeddings/oleObject14.bin"/><Relationship Id="rId10" Type="http://schemas.openxmlformats.org/officeDocument/2006/relationships/image" Target="../media/image21.wmf"/><Relationship Id="rId4" Type="http://schemas.openxmlformats.org/officeDocument/2006/relationships/image" Target="../media/image18.wmf"/><Relationship Id="rId9" Type="http://schemas.openxmlformats.org/officeDocument/2006/relationships/oleObject" Target="../embeddings/oleObject16.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oleObject" Target="../embeddings/oleObject18.bin"/><Relationship Id="rId7" Type="http://schemas.openxmlformats.org/officeDocument/2006/relationships/image" Target="../media/image14.wmf"/><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24.wmf"/><Relationship Id="rId5" Type="http://schemas.openxmlformats.org/officeDocument/2006/relationships/oleObject" Target="../embeddings/oleObject19.bin"/><Relationship Id="rId4" Type="http://schemas.openxmlformats.org/officeDocument/2006/relationships/image" Target="../media/image23.wmf"/><Relationship Id="rId9" Type="http://schemas.openxmlformats.org/officeDocument/2006/relationships/image" Target="../media/image25.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21.bin"/><Relationship Id="rId7" Type="http://schemas.openxmlformats.org/officeDocument/2006/relationships/oleObject" Target="../embeddings/oleObject23.bin"/><Relationship Id="rId12" Type="http://schemas.openxmlformats.org/officeDocument/2006/relationships/image" Target="../media/image30.wmf"/><Relationship Id="rId2" Type="http://schemas.openxmlformats.org/officeDocument/2006/relationships/slideLayout" Target="../slideLayouts/slideLayout3.xml"/><Relationship Id="rId1" Type="http://schemas.openxmlformats.org/officeDocument/2006/relationships/vmlDrawing" Target="../drawings/vmlDrawing7.vml"/><Relationship Id="rId6" Type="http://schemas.openxmlformats.org/officeDocument/2006/relationships/image" Target="../media/image27.wmf"/><Relationship Id="rId11" Type="http://schemas.openxmlformats.org/officeDocument/2006/relationships/oleObject" Target="../embeddings/oleObject25.bin"/><Relationship Id="rId5" Type="http://schemas.openxmlformats.org/officeDocument/2006/relationships/oleObject" Target="../embeddings/oleObject22.bin"/><Relationship Id="rId10" Type="http://schemas.openxmlformats.org/officeDocument/2006/relationships/image" Target="../media/image29.wmf"/><Relationship Id="rId4" Type="http://schemas.openxmlformats.org/officeDocument/2006/relationships/image" Target="../media/image26.wmf"/><Relationship Id="rId9" Type="http://schemas.openxmlformats.org/officeDocument/2006/relationships/oleObject" Target="../embeddings/oleObject24.bin"/></Relationships>
</file>

<file path=ppt/slides/_rels/slide14.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oleObject" Target="../embeddings/oleObject31.bin"/><Relationship Id="rId3" Type="http://schemas.openxmlformats.org/officeDocument/2006/relationships/oleObject" Target="../embeddings/oleObject26.bin"/><Relationship Id="rId7" Type="http://schemas.openxmlformats.org/officeDocument/2006/relationships/oleObject" Target="../embeddings/oleObject28.bin"/><Relationship Id="rId12" Type="http://schemas.openxmlformats.org/officeDocument/2006/relationships/image" Target="../media/image35.wmf"/><Relationship Id="rId2" Type="http://schemas.openxmlformats.org/officeDocument/2006/relationships/slideLayout" Target="../slideLayouts/slideLayout3.xml"/><Relationship Id="rId1" Type="http://schemas.openxmlformats.org/officeDocument/2006/relationships/vmlDrawing" Target="../drawings/vmlDrawing8.vml"/><Relationship Id="rId6" Type="http://schemas.openxmlformats.org/officeDocument/2006/relationships/image" Target="../media/image32.wmf"/><Relationship Id="rId11" Type="http://schemas.openxmlformats.org/officeDocument/2006/relationships/oleObject" Target="../embeddings/oleObject30.bin"/><Relationship Id="rId5" Type="http://schemas.openxmlformats.org/officeDocument/2006/relationships/oleObject" Target="../embeddings/oleObject27.bin"/><Relationship Id="rId10" Type="http://schemas.openxmlformats.org/officeDocument/2006/relationships/image" Target="../media/image34.wmf"/><Relationship Id="rId4" Type="http://schemas.openxmlformats.org/officeDocument/2006/relationships/image" Target="../media/image31.wmf"/><Relationship Id="rId9" Type="http://schemas.openxmlformats.org/officeDocument/2006/relationships/oleObject" Target="../embeddings/oleObject29.bin"/><Relationship Id="rId14" Type="http://schemas.openxmlformats.org/officeDocument/2006/relationships/image" Target="../media/image36.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3.xml"/><Relationship Id="rId1" Type="http://schemas.openxmlformats.org/officeDocument/2006/relationships/vmlDrawing" Target="../drawings/vmlDrawing9.vml"/><Relationship Id="rId6" Type="http://schemas.openxmlformats.org/officeDocument/2006/relationships/image" Target="../media/image38.wmf"/><Relationship Id="rId5" Type="http://schemas.openxmlformats.org/officeDocument/2006/relationships/oleObject" Target="../embeddings/oleObject33.bin"/><Relationship Id="rId4" Type="http://schemas.openxmlformats.org/officeDocument/2006/relationships/image" Target="../media/image37.wmf"/></Relationships>
</file>

<file path=ppt/slides/_rels/slide16.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oleObject" Target="../embeddings/oleObject34.bin"/><Relationship Id="rId7" Type="http://schemas.openxmlformats.org/officeDocument/2006/relationships/oleObject" Target="../embeddings/oleObject36.bin"/><Relationship Id="rId2" Type="http://schemas.openxmlformats.org/officeDocument/2006/relationships/slideLayout" Target="../slideLayouts/slideLayout3.xml"/><Relationship Id="rId1" Type="http://schemas.openxmlformats.org/officeDocument/2006/relationships/vmlDrawing" Target="../drawings/vmlDrawing10.vml"/><Relationship Id="rId6" Type="http://schemas.openxmlformats.org/officeDocument/2006/relationships/image" Target="../media/image40.wmf"/><Relationship Id="rId5" Type="http://schemas.openxmlformats.org/officeDocument/2006/relationships/oleObject" Target="../embeddings/oleObject35.bin"/><Relationship Id="rId4" Type="http://schemas.openxmlformats.org/officeDocument/2006/relationships/image" Target="../media/image39.wmf"/></Relationships>
</file>

<file path=ppt/slides/_rels/slide17.xml.rels><?xml version="1.0" encoding="UTF-8" standalone="yes"?>
<Relationships xmlns="http://schemas.openxmlformats.org/package/2006/relationships"><Relationship Id="rId8" Type="http://schemas.openxmlformats.org/officeDocument/2006/relationships/image" Target="../media/image44.wmf"/><Relationship Id="rId3" Type="http://schemas.openxmlformats.org/officeDocument/2006/relationships/oleObject" Target="../embeddings/oleObject37.bin"/><Relationship Id="rId7" Type="http://schemas.openxmlformats.org/officeDocument/2006/relationships/oleObject" Target="../embeddings/oleObject39.bin"/><Relationship Id="rId12" Type="http://schemas.openxmlformats.org/officeDocument/2006/relationships/image" Target="../media/image46.wmf"/><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43.wmf"/><Relationship Id="rId11" Type="http://schemas.openxmlformats.org/officeDocument/2006/relationships/oleObject" Target="../embeddings/oleObject41.bin"/><Relationship Id="rId5" Type="http://schemas.openxmlformats.org/officeDocument/2006/relationships/oleObject" Target="../embeddings/oleObject38.bin"/><Relationship Id="rId10" Type="http://schemas.openxmlformats.org/officeDocument/2006/relationships/image" Target="../media/image45.wmf"/><Relationship Id="rId4" Type="http://schemas.openxmlformats.org/officeDocument/2006/relationships/image" Target="../media/image42.wmf"/><Relationship Id="rId9" Type="http://schemas.openxmlformats.org/officeDocument/2006/relationships/oleObject" Target="../embeddings/oleObject40.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3.xml"/><Relationship Id="rId1" Type="http://schemas.openxmlformats.org/officeDocument/2006/relationships/vmlDrawing" Target="../drawings/vmlDrawing12.vml"/><Relationship Id="rId6" Type="http://schemas.openxmlformats.org/officeDocument/2006/relationships/image" Target="../media/image48.wmf"/><Relationship Id="rId5" Type="http://schemas.openxmlformats.org/officeDocument/2006/relationships/oleObject" Target="../embeddings/oleObject43.bin"/><Relationship Id="rId4" Type="http://schemas.openxmlformats.org/officeDocument/2006/relationships/image" Target="../media/image47.wmf"/></Relationships>
</file>

<file path=ppt/slides/_rels/slide19.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image" Target="../media/image53.wmf"/><Relationship Id="rId7" Type="http://schemas.openxmlformats.org/officeDocument/2006/relationships/oleObject" Target="../embeddings/oleObject45.bin"/><Relationship Id="rId12" Type="http://schemas.openxmlformats.org/officeDocument/2006/relationships/image" Target="../media/image52.wmf"/><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49.wmf"/><Relationship Id="rId11" Type="http://schemas.openxmlformats.org/officeDocument/2006/relationships/oleObject" Target="../embeddings/oleObject47.bin"/><Relationship Id="rId5" Type="http://schemas.openxmlformats.org/officeDocument/2006/relationships/oleObject" Target="../embeddings/oleObject44.bin"/><Relationship Id="rId10" Type="http://schemas.openxmlformats.org/officeDocument/2006/relationships/image" Target="../media/image51.wmf"/><Relationship Id="rId4" Type="http://schemas.openxmlformats.org/officeDocument/2006/relationships/image" Target="../media/image54.wmf"/><Relationship Id="rId9" Type="http://schemas.openxmlformats.org/officeDocument/2006/relationships/oleObject" Target="../embeddings/oleObject46.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1.xml"/><Relationship Id="rId1" Type="http://schemas.openxmlformats.org/officeDocument/2006/relationships/vmlDrawing" Target="../drawings/vmlDrawing14.vml"/><Relationship Id="rId4" Type="http://schemas.openxmlformats.org/officeDocument/2006/relationships/image" Target="../media/image57.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62.wmf"/><Relationship Id="rId3" Type="http://schemas.openxmlformats.org/officeDocument/2006/relationships/oleObject" Target="../embeddings/oleObject49.bin"/><Relationship Id="rId7" Type="http://schemas.openxmlformats.org/officeDocument/2006/relationships/oleObject" Target="../embeddings/oleObject51.bin"/><Relationship Id="rId2" Type="http://schemas.openxmlformats.org/officeDocument/2006/relationships/slideLayout" Target="../slideLayouts/slideLayout1.xml"/><Relationship Id="rId1" Type="http://schemas.openxmlformats.org/officeDocument/2006/relationships/vmlDrawing" Target="../drawings/vmlDrawing15.vml"/><Relationship Id="rId6" Type="http://schemas.openxmlformats.org/officeDocument/2006/relationships/image" Target="../media/image61.wmf"/><Relationship Id="rId5" Type="http://schemas.openxmlformats.org/officeDocument/2006/relationships/oleObject" Target="../embeddings/oleObject50.bin"/><Relationship Id="rId4" Type="http://schemas.openxmlformats.org/officeDocument/2006/relationships/image" Target="../media/image60.wmf"/></Relationships>
</file>

<file path=ppt/slides/_rels/slide28.xml.rels><?xml version="1.0" encoding="UTF-8" standalone="yes"?>
<Relationships xmlns="http://schemas.openxmlformats.org/package/2006/relationships"><Relationship Id="rId8" Type="http://schemas.openxmlformats.org/officeDocument/2006/relationships/image" Target="../media/image65.wmf"/><Relationship Id="rId3" Type="http://schemas.openxmlformats.org/officeDocument/2006/relationships/oleObject" Target="../embeddings/oleObject52.bin"/><Relationship Id="rId7" Type="http://schemas.openxmlformats.org/officeDocument/2006/relationships/oleObject" Target="../embeddings/oleObject54.bin"/><Relationship Id="rId12" Type="http://schemas.openxmlformats.org/officeDocument/2006/relationships/image" Target="../media/image67.wmf"/><Relationship Id="rId2" Type="http://schemas.openxmlformats.org/officeDocument/2006/relationships/slideLayout" Target="../slideLayouts/slideLayout3.xml"/><Relationship Id="rId1" Type="http://schemas.openxmlformats.org/officeDocument/2006/relationships/vmlDrawing" Target="../drawings/vmlDrawing16.vml"/><Relationship Id="rId6" Type="http://schemas.openxmlformats.org/officeDocument/2006/relationships/image" Target="../media/image64.wmf"/><Relationship Id="rId11" Type="http://schemas.openxmlformats.org/officeDocument/2006/relationships/oleObject" Target="../embeddings/oleObject56.bin"/><Relationship Id="rId5" Type="http://schemas.openxmlformats.org/officeDocument/2006/relationships/oleObject" Target="../embeddings/oleObject53.bin"/><Relationship Id="rId10" Type="http://schemas.openxmlformats.org/officeDocument/2006/relationships/image" Target="../media/image66.wmf"/><Relationship Id="rId4" Type="http://schemas.openxmlformats.org/officeDocument/2006/relationships/image" Target="../media/image63.wmf"/><Relationship Id="rId9" Type="http://schemas.openxmlformats.org/officeDocument/2006/relationships/oleObject" Target="../embeddings/oleObject55.bin"/></Relationships>
</file>

<file path=ppt/slides/_rels/slide29.x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3.xml"/><Relationship Id="rId1" Type="http://schemas.openxmlformats.org/officeDocument/2006/relationships/vmlDrawing" Target="../drawings/vmlDrawing17.vml"/><Relationship Id="rId6" Type="http://schemas.openxmlformats.org/officeDocument/2006/relationships/image" Target="../media/image70.wmf"/><Relationship Id="rId5" Type="http://schemas.openxmlformats.org/officeDocument/2006/relationships/oleObject" Target="../embeddings/oleObject58.bin"/><Relationship Id="rId4" Type="http://schemas.openxmlformats.org/officeDocument/2006/relationships/image" Target="../media/image69.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1.jpe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72.jpe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73.jpe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74.wmf"/></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75.wmf"/></Relationships>
</file>

<file path=ppt/slides/_rels/slide37.xml.rels><?xml version="1.0" encoding="UTF-8" standalone="yes"?>
<Relationships xmlns="http://schemas.openxmlformats.org/package/2006/relationships"><Relationship Id="rId8" Type="http://schemas.openxmlformats.org/officeDocument/2006/relationships/image" Target="../media/image77.wmf"/><Relationship Id="rId3" Type="http://schemas.openxmlformats.org/officeDocument/2006/relationships/image" Target="../media/image1.png"/><Relationship Id="rId7" Type="http://schemas.openxmlformats.org/officeDocument/2006/relationships/oleObject" Target="../embeddings/oleObject60.bin"/><Relationship Id="rId2" Type="http://schemas.openxmlformats.org/officeDocument/2006/relationships/slideLayout" Target="../slideLayouts/slideLayout3.xml"/><Relationship Id="rId1" Type="http://schemas.openxmlformats.org/officeDocument/2006/relationships/vmlDrawing" Target="../drawings/vmlDrawing18.vml"/><Relationship Id="rId6" Type="http://schemas.openxmlformats.org/officeDocument/2006/relationships/image" Target="../media/image76.wmf"/><Relationship Id="rId5" Type="http://schemas.openxmlformats.org/officeDocument/2006/relationships/oleObject" Target="../embeddings/oleObject59.bin"/><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1.xml"/><Relationship Id="rId1" Type="http://schemas.openxmlformats.org/officeDocument/2006/relationships/vmlDrawing" Target="../drawings/vmlDrawing19.vml"/><Relationship Id="rId4" Type="http://schemas.openxmlformats.org/officeDocument/2006/relationships/image" Target="../media/image78.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1.xml"/><Relationship Id="rId1" Type="http://schemas.openxmlformats.org/officeDocument/2006/relationships/vmlDrawing" Target="../drawings/vmlDrawing20.vml"/><Relationship Id="rId4" Type="http://schemas.openxmlformats.org/officeDocument/2006/relationships/image" Target="../media/image79.wmf"/></Relationships>
</file>

<file path=ppt/slides/_rels/slide4.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3.bin"/><Relationship Id="rId4" Type="http://schemas.openxmlformats.org/officeDocument/2006/relationships/image" Target="../media/image6.wmf"/></Relationships>
</file>

<file path=ppt/slides/_rels/slide4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5.bin"/><Relationship Id="rId7" Type="http://schemas.openxmlformats.org/officeDocument/2006/relationships/oleObject" Target="../embeddings/oleObject7.bin"/><Relationship Id="rId12" Type="http://schemas.openxmlformats.org/officeDocument/2006/relationships/image" Target="../media/image13.wmf"/><Relationship Id="rId2" Type="http://schemas.openxmlformats.org/officeDocument/2006/relationships/slideLayout" Target="../slideLayouts/slideLayout3.xml"/><Relationship Id="rId1" Type="http://schemas.openxmlformats.org/officeDocument/2006/relationships/vmlDrawing" Target="../drawings/vmlDrawing3.vml"/><Relationship Id="rId6" Type="http://schemas.openxmlformats.org/officeDocument/2006/relationships/image" Target="../media/image10.wmf"/><Relationship Id="rId11" Type="http://schemas.openxmlformats.org/officeDocument/2006/relationships/oleObject" Target="../embeddings/oleObject9.bin"/><Relationship Id="rId5" Type="http://schemas.openxmlformats.org/officeDocument/2006/relationships/oleObject" Target="../embeddings/oleObject6.bin"/><Relationship Id="rId10" Type="http://schemas.openxmlformats.org/officeDocument/2006/relationships/image" Target="../media/image12.wmf"/><Relationship Id="rId4" Type="http://schemas.openxmlformats.org/officeDocument/2006/relationships/image" Target="../media/image9.wmf"/><Relationship Id="rId9"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3.xml"/><Relationship Id="rId1" Type="http://schemas.openxmlformats.org/officeDocument/2006/relationships/vmlDrawing" Target="../drawings/vmlDrawing4.vml"/><Relationship Id="rId6" Type="http://schemas.openxmlformats.org/officeDocument/2006/relationships/image" Target="../media/image16.wmf"/><Relationship Id="rId5" Type="http://schemas.openxmlformats.org/officeDocument/2006/relationships/oleObject" Target="../embeddings/oleObject11.bin"/><Relationship Id="rId4" Type="http://schemas.openxmlformats.org/officeDocument/2006/relationships/image" Target="../media/image1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33375" y="5457188"/>
            <a:ext cx="8477250" cy="1120307"/>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Aft>
                <a:spcPct val="20000"/>
              </a:spcAft>
            </a:pPr>
            <a:r>
              <a:rPr lang="de-AT" altLang="de-DE" sz="2400" b="1" dirty="0">
                <a:solidFill>
                  <a:srgbClr val="CC0000"/>
                </a:solidFill>
                <a:latin typeface="Comic Sans MS" pitchFamily="66" charset="0"/>
              </a:rPr>
              <a:t>Innsbruck Experimental Plasma </a:t>
            </a:r>
            <a:r>
              <a:rPr lang="de-AT" altLang="de-DE" sz="2400" b="1" dirty="0" err="1">
                <a:solidFill>
                  <a:srgbClr val="CC0000"/>
                </a:solidFill>
                <a:latin typeface="Comic Sans MS" pitchFamily="66" charset="0"/>
              </a:rPr>
              <a:t>Physics</a:t>
            </a:r>
            <a:r>
              <a:rPr lang="de-AT" altLang="de-DE" sz="2400" b="1" dirty="0">
                <a:solidFill>
                  <a:srgbClr val="CC0000"/>
                </a:solidFill>
                <a:latin typeface="Comic Sans MS" pitchFamily="66" charset="0"/>
              </a:rPr>
              <a:t> </a:t>
            </a:r>
            <a:r>
              <a:rPr lang="de-AT" altLang="de-DE" sz="2400" b="1" dirty="0" smtClean="0">
                <a:solidFill>
                  <a:srgbClr val="CC0000"/>
                </a:solidFill>
                <a:latin typeface="Comic Sans MS" pitchFamily="66" charset="0"/>
              </a:rPr>
              <a:t>Group (IEPPG)</a:t>
            </a:r>
            <a:endParaRPr lang="de-AT" altLang="de-DE" sz="2400" b="1" dirty="0">
              <a:solidFill>
                <a:srgbClr val="CC0000"/>
              </a:solidFill>
              <a:latin typeface="Comic Sans MS" pitchFamily="66" charset="0"/>
            </a:endParaRPr>
          </a:p>
          <a:p>
            <a:pPr algn="ctr">
              <a:spcAft>
                <a:spcPct val="20000"/>
              </a:spcAft>
            </a:pPr>
            <a:r>
              <a:rPr lang="de-AT" altLang="de-DE" sz="2200" b="1" dirty="0">
                <a:solidFill>
                  <a:srgbClr val="CC0000"/>
                </a:solidFill>
                <a:latin typeface="Comic Sans MS" pitchFamily="66" charset="0"/>
              </a:rPr>
              <a:t>Institute </a:t>
            </a:r>
            <a:r>
              <a:rPr lang="de-AT" altLang="de-DE" sz="2200" b="1" dirty="0" err="1">
                <a:solidFill>
                  <a:srgbClr val="CC0000"/>
                </a:solidFill>
                <a:latin typeface="Comic Sans MS" pitchFamily="66" charset="0"/>
              </a:rPr>
              <a:t>for</a:t>
            </a:r>
            <a:r>
              <a:rPr lang="de-AT" altLang="de-DE" sz="2200" b="1" dirty="0">
                <a:solidFill>
                  <a:srgbClr val="CC0000"/>
                </a:solidFill>
                <a:latin typeface="Comic Sans MS" pitchFamily="66" charset="0"/>
              </a:rPr>
              <a:t> Ion </a:t>
            </a:r>
            <a:r>
              <a:rPr lang="de-AT" altLang="de-DE" sz="2200" b="1" dirty="0" err="1">
                <a:solidFill>
                  <a:srgbClr val="CC0000"/>
                </a:solidFill>
                <a:latin typeface="Comic Sans MS" pitchFamily="66" charset="0"/>
              </a:rPr>
              <a:t>Physics</a:t>
            </a:r>
            <a:r>
              <a:rPr lang="de-AT" altLang="de-DE" sz="2200" b="1" dirty="0">
                <a:solidFill>
                  <a:srgbClr val="CC0000"/>
                </a:solidFill>
                <a:latin typeface="Comic Sans MS" pitchFamily="66" charset="0"/>
              </a:rPr>
              <a:t> </a:t>
            </a:r>
            <a:r>
              <a:rPr lang="de-AT" altLang="de-DE" sz="2200" b="1" dirty="0" err="1">
                <a:solidFill>
                  <a:srgbClr val="CC0000"/>
                </a:solidFill>
                <a:latin typeface="Comic Sans MS" pitchFamily="66" charset="0"/>
              </a:rPr>
              <a:t>and</a:t>
            </a:r>
            <a:r>
              <a:rPr lang="de-AT" altLang="de-DE" sz="2200" b="1" dirty="0">
                <a:solidFill>
                  <a:srgbClr val="CC0000"/>
                </a:solidFill>
                <a:latin typeface="Comic Sans MS" pitchFamily="66" charset="0"/>
              </a:rPr>
              <a:t> Applied </a:t>
            </a:r>
            <a:r>
              <a:rPr lang="de-AT" altLang="de-DE" sz="2200" b="1" dirty="0" err="1">
                <a:solidFill>
                  <a:srgbClr val="CC0000"/>
                </a:solidFill>
                <a:latin typeface="Comic Sans MS" pitchFamily="66" charset="0"/>
              </a:rPr>
              <a:t>Physics</a:t>
            </a:r>
            <a:r>
              <a:rPr lang="de-AT" altLang="de-DE" sz="2200" b="1" dirty="0">
                <a:solidFill>
                  <a:srgbClr val="CC0000"/>
                </a:solidFill>
                <a:latin typeface="Comic Sans MS" pitchFamily="66" charset="0"/>
              </a:rPr>
              <a:t/>
            </a:r>
            <a:br>
              <a:rPr lang="de-AT" altLang="de-DE" sz="2200" b="1" dirty="0">
                <a:solidFill>
                  <a:srgbClr val="CC0000"/>
                </a:solidFill>
                <a:latin typeface="Comic Sans MS" pitchFamily="66" charset="0"/>
              </a:rPr>
            </a:br>
            <a:r>
              <a:rPr lang="de-AT" altLang="de-DE" sz="2200" b="1" dirty="0">
                <a:solidFill>
                  <a:srgbClr val="CC0000"/>
                </a:solidFill>
                <a:latin typeface="Comic Sans MS" pitchFamily="66" charset="0"/>
              </a:rPr>
              <a:t>University </a:t>
            </a:r>
            <a:r>
              <a:rPr lang="de-AT" altLang="de-DE" sz="2200" b="1" dirty="0" err="1">
                <a:solidFill>
                  <a:srgbClr val="CC0000"/>
                </a:solidFill>
                <a:latin typeface="Comic Sans MS" pitchFamily="66" charset="0"/>
              </a:rPr>
              <a:t>of</a:t>
            </a:r>
            <a:r>
              <a:rPr lang="de-AT" altLang="de-DE" sz="2200" b="1" dirty="0">
                <a:solidFill>
                  <a:srgbClr val="CC0000"/>
                </a:solidFill>
                <a:latin typeface="Comic Sans MS" pitchFamily="66" charset="0"/>
              </a:rPr>
              <a:t> Innsbruck</a:t>
            </a:r>
          </a:p>
        </p:txBody>
      </p:sp>
      <p:pic>
        <p:nvPicPr>
          <p:cNvPr id="3075" name="Picture 3" descr="uni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5425" y="7938"/>
            <a:ext cx="10731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4"/>
          <p:cNvSpPr txBox="1">
            <a:spLocks noChangeAspect="1" noChangeArrowheads="1"/>
          </p:cNvSpPr>
          <p:nvPr/>
        </p:nvSpPr>
        <p:spPr bwMode="auto">
          <a:xfrm>
            <a:off x="1066800" y="1008063"/>
            <a:ext cx="798513" cy="303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sz="2000" b="1">
                <a:solidFill>
                  <a:schemeClr val="bg1"/>
                </a:solidFill>
                <a:latin typeface="Times New Roman" pitchFamily="18" charset="0"/>
              </a:rPr>
              <a:t>IEPPG</a:t>
            </a:r>
          </a:p>
        </p:txBody>
      </p:sp>
      <p:pic>
        <p:nvPicPr>
          <p:cNvPr id="3077" name="Picture 5" descr="ionplasm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6275" y="9525"/>
            <a:ext cx="2011363" cy="2157413"/>
          </a:xfrm>
          <a:prstGeom prst="rect">
            <a:avLst/>
          </a:prstGeom>
          <a:noFill/>
          <a:extLst>
            <a:ext uri="{909E8E84-426E-40DD-AFC4-6F175D3DCCD1}">
              <a14:hiddenFill xmlns:a14="http://schemas.microsoft.com/office/drawing/2010/main">
                <a:solidFill>
                  <a:srgbClr val="FFFFFF"/>
                </a:solidFill>
              </a14:hiddenFill>
            </a:ext>
          </a:extLst>
        </p:spPr>
      </p:pic>
      <p:grpSp>
        <p:nvGrpSpPr>
          <p:cNvPr id="3078" name="Group 6"/>
          <p:cNvGrpSpPr>
            <a:grpSpLocks noChangeAspect="1"/>
          </p:cNvGrpSpPr>
          <p:nvPr/>
        </p:nvGrpSpPr>
        <p:grpSpPr bwMode="auto">
          <a:xfrm>
            <a:off x="1588" y="-6350"/>
            <a:ext cx="2084387" cy="2162175"/>
            <a:chOff x="454" y="340"/>
            <a:chExt cx="514" cy="533"/>
          </a:xfrm>
        </p:grpSpPr>
        <p:pic>
          <p:nvPicPr>
            <p:cNvPr id="3079" name="Picture 7" descr="Schöner Feuerball"/>
            <p:cNvPicPr>
              <a:picLocks noChangeAspect="1" noChangeArrowheads="1"/>
            </p:cNvPicPr>
            <p:nvPr/>
          </p:nvPicPr>
          <p:blipFill>
            <a:blip r:embed="rId4">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8"/>
            <p:cNvSpPr txBox="1">
              <a:spLocks noChangeAspect="1" noChangeArrowheads="1"/>
            </p:cNvSpPr>
            <p:nvPr/>
          </p:nvSpPr>
          <p:spPr bwMode="auto">
            <a:xfrm>
              <a:off x="577" y="561"/>
              <a:ext cx="239"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2000" b="1" dirty="0">
                  <a:solidFill>
                    <a:srgbClr val="000080"/>
                  </a:solidFill>
                  <a:latin typeface="Comic Sans MS" pitchFamily="66" charset="0"/>
                  <a:ea typeface="MS Mincho" pitchFamily="49" charset="-128"/>
                </a:rPr>
                <a:t>IEPPG</a:t>
              </a:r>
              <a:endParaRPr lang="de-DE" altLang="de-DE" sz="2000" dirty="0">
                <a:latin typeface="Times New Roman" pitchFamily="18" charset="0"/>
              </a:endParaRPr>
            </a:p>
          </p:txBody>
        </p:sp>
      </p:grpSp>
      <p:sp>
        <p:nvSpPr>
          <p:cNvPr id="3081" name="Text Box 9"/>
          <p:cNvSpPr txBox="1">
            <a:spLocks noChangeArrowheads="1"/>
          </p:cNvSpPr>
          <p:nvPr/>
        </p:nvSpPr>
        <p:spPr bwMode="auto">
          <a:xfrm>
            <a:off x="254000" y="2412177"/>
            <a:ext cx="8637588" cy="1107996"/>
          </a:xfrm>
          <a:prstGeom prst="rect">
            <a:avLst/>
          </a:prstGeom>
          <a:solidFill>
            <a:srgbClr val="FFFF00"/>
          </a:solidFill>
          <a:ln w="63500">
            <a:pattFill prst="zigZag">
              <a:fgClr>
                <a:srgbClr val="CC0000"/>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ctr"/>
            <a:r>
              <a:rPr lang="en-GB" altLang="de-DE" sz="2600" b="1" dirty="0">
                <a:solidFill>
                  <a:srgbClr val="FF0000"/>
                </a:solidFill>
                <a:latin typeface="Comic Sans MS" pitchFamily="66" charset="0"/>
              </a:rPr>
              <a:t>Diagnostics </a:t>
            </a:r>
            <a:r>
              <a:rPr lang="en-GB" altLang="de-DE" sz="2600" b="1" dirty="0" smtClean="0">
                <a:solidFill>
                  <a:srgbClr val="FF0000"/>
                </a:solidFill>
                <a:latin typeface="Comic Sans MS" pitchFamily="66" charset="0"/>
              </a:rPr>
              <a:t>with Cold, Emissive and Heated Probes</a:t>
            </a:r>
          </a:p>
          <a:p>
            <a:pPr algn="ctr" fontAlgn="ctr"/>
            <a:r>
              <a:rPr lang="en-GB" altLang="de-DE" sz="4000" b="1" dirty="0" smtClean="0">
                <a:solidFill>
                  <a:srgbClr val="3333FF"/>
                </a:solidFill>
                <a:effectLst>
                  <a:outerShdw blurRad="38100" dist="38100" dir="2700000" algn="tl">
                    <a:srgbClr val="000000">
                      <a:alpha val="43137"/>
                    </a:srgbClr>
                  </a:outerShdw>
                </a:effectLst>
                <a:latin typeface="Comic Sans MS" pitchFamily="66" charset="0"/>
              </a:rPr>
              <a:t>Basics</a:t>
            </a:r>
            <a:endParaRPr lang="fr-FR" altLang="de-DE" sz="4000" dirty="0">
              <a:solidFill>
                <a:srgbClr val="3333FF"/>
              </a:solidFill>
              <a:effectLst>
                <a:outerShdw blurRad="38100" dist="38100" dir="2700000" algn="tl">
                  <a:srgbClr val="000000">
                    <a:alpha val="43137"/>
                  </a:srgbClr>
                </a:outerShdw>
              </a:effectLst>
              <a:latin typeface="Comic Sans MS" pitchFamily="66" charset="0"/>
            </a:endParaRPr>
          </a:p>
        </p:txBody>
      </p:sp>
      <p:sp>
        <p:nvSpPr>
          <p:cNvPr id="2" name="Foliennummernplatzhalter 1"/>
          <p:cNvSpPr>
            <a:spLocks noGrp="1"/>
          </p:cNvSpPr>
          <p:nvPr>
            <p:ph type="sldNum" sz="quarter" idx="12"/>
          </p:nvPr>
        </p:nvSpPr>
        <p:spPr/>
        <p:txBody>
          <a:bodyPr/>
          <a:lstStyle/>
          <a:p>
            <a:fld id="{4878B54E-A2C0-4A56-8933-499B587257DE}" type="slidenum">
              <a:rPr lang="en-GB" altLang="de-DE" smtClean="0"/>
              <a:pPr/>
              <a:t>1</a:t>
            </a:fld>
            <a:r>
              <a:rPr lang="en-GB" altLang="de-DE" dirty="0" smtClean="0"/>
              <a:t> of 46</a:t>
            </a:r>
            <a:endParaRPr lang="en-GB" altLang="de-DE" dirty="0"/>
          </a:p>
        </p:txBody>
      </p:sp>
      <p:sp>
        <p:nvSpPr>
          <p:cNvPr id="3" name="Datumsplatzhalter 2"/>
          <p:cNvSpPr>
            <a:spLocks noGrp="1"/>
          </p:cNvSpPr>
          <p:nvPr>
            <p:ph type="dt" sz="half" idx="10"/>
          </p:nvPr>
        </p:nvSpPr>
        <p:spPr/>
        <p:txBody>
          <a:bodyPr/>
          <a:lstStyle/>
          <a:p>
            <a:fld id="{92BBB3EF-596E-4FB3-9B83-999D4FF634E4}" type="datetime1">
              <a:rPr lang="en-GB" altLang="de-DE" smtClean="0"/>
              <a:t>07/09/2018</a:t>
            </a:fld>
            <a:endParaRPr lang="en-GB" altLang="de-DE" dirty="0"/>
          </a:p>
        </p:txBody>
      </p:sp>
      <p:sp>
        <p:nvSpPr>
          <p:cNvPr id="4" name="Fußzeilenplatzhalter 3"/>
          <p:cNvSpPr>
            <a:spLocks noGrp="1"/>
          </p:cNvSpPr>
          <p:nvPr>
            <p:ph type="ftr" sz="quarter" idx="11"/>
          </p:nvPr>
        </p:nvSpPr>
        <p:spPr/>
        <p:txBody>
          <a:bodyPr/>
          <a:lstStyle/>
          <a:p>
            <a:r>
              <a:rPr lang="en-US" altLang="de-DE" smtClean="0"/>
              <a:t>Probe Diagnostics Basics UI Tromsø September 2018</a:t>
            </a:r>
            <a:endParaRPr lang="en-GB" altLang="de-DE" dirty="0"/>
          </a:p>
        </p:txBody>
      </p:sp>
      <p:sp>
        <p:nvSpPr>
          <p:cNvPr id="14" name="Rectangle 9"/>
          <p:cNvSpPr txBox="1">
            <a:spLocks noChangeArrowheads="1"/>
          </p:cNvSpPr>
          <p:nvPr/>
        </p:nvSpPr>
        <p:spPr>
          <a:xfrm>
            <a:off x="252413" y="3617713"/>
            <a:ext cx="8637587" cy="1600438"/>
          </a:xfrm>
          <a:prstGeom prst="rect">
            <a:avLst/>
          </a:prstGeom>
          <a:solidFill>
            <a:schemeClr val="bg1">
              <a:alpha val="0"/>
            </a:schemeClr>
          </a:solidFill>
          <a:ln w="47625">
            <a:solidFill>
              <a:srgbClr val="FFFF99"/>
            </a:solidFill>
            <a:miter lim="800000"/>
            <a:headEnd/>
            <a:tailEnd/>
          </a:ln>
        </p:spPr>
        <p:txBody>
          <a:bodyPr lIns="0" tIns="0" rIns="0" bIns="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spcBef>
                <a:spcPct val="0"/>
              </a:spcBef>
              <a:buFontTx/>
              <a:buNone/>
            </a:pPr>
            <a:r>
              <a:rPr lang="en-US" altLang="de-DE" sz="2400" b="1" i="1" kern="0" dirty="0" smtClean="0">
                <a:solidFill>
                  <a:srgbClr val="CC0000"/>
                </a:solidFill>
                <a:effectLst>
                  <a:outerShdw blurRad="38100" dist="38100" dir="2700000" algn="tl">
                    <a:srgbClr val="000000">
                      <a:alpha val="43137"/>
                    </a:srgbClr>
                  </a:outerShdw>
                </a:effectLst>
              </a:rPr>
              <a:t>Roman Schrittwieser </a:t>
            </a:r>
            <a:br>
              <a:rPr lang="en-US" altLang="de-DE" sz="2400" b="1" i="1" kern="0" dirty="0" smtClean="0">
                <a:solidFill>
                  <a:srgbClr val="CC0000"/>
                </a:solidFill>
                <a:effectLst>
                  <a:outerShdw blurRad="38100" dist="38100" dir="2700000" algn="tl">
                    <a:srgbClr val="000000">
                      <a:alpha val="43137"/>
                    </a:srgbClr>
                  </a:outerShdw>
                </a:effectLst>
              </a:rPr>
            </a:br>
            <a:r>
              <a:rPr lang="en-US" altLang="de-DE" sz="2000" b="1" i="1" kern="0" dirty="0" smtClean="0">
                <a:solidFill>
                  <a:srgbClr val="CC0000"/>
                </a:solidFill>
              </a:rPr>
              <a:t>with contributions by </a:t>
            </a:r>
            <a:br>
              <a:rPr lang="en-US" altLang="de-DE" sz="2000" b="1" i="1" kern="0" dirty="0" smtClean="0">
                <a:solidFill>
                  <a:srgbClr val="CC0000"/>
                </a:solidFill>
              </a:rPr>
            </a:br>
            <a:r>
              <a:rPr lang="en-US" altLang="de-DE" sz="2000" b="1" i="1" kern="0" dirty="0" smtClean="0">
                <a:solidFill>
                  <a:srgbClr val="CC0000"/>
                </a:solidFill>
              </a:rPr>
              <a:t>Codrina Ionita, Franz </a:t>
            </a:r>
            <a:r>
              <a:rPr lang="en-US" altLang="de-DE" sz="2000" b="1" i="1" kern="0" dirty="0" err="1" smtClean="0">
                <a:solidFill>
                  <a:srgbClr val="CC0000"/>
                </a:solidFill>
              </a:rPr>
              <a:t>Mehlmann</a:t>
            </a:r>
            <a:r>
              <a:rPr lang="en-US" altLang="de-DE" sz="2000" b="1" i="1" kern="0" dirty="0" smtClean="0">
                <a:solidFill>
                  <a:srgbClr val="CC0000"/>
                </a:solidFill>
              </a:rPr>
              <a:t>, Christian </a:t>
            </a:r>
            <a:r>
              <a:rPr lang="en-US" altLang="de-DE" sz="2000" b="1" i="1" kern="0" dirty="0" err="1" smtClean="0">
                <a:solidFill>
                  <a:srgbClr val="CC0000"/>
                </a:solidFill>
              </a:rPr>
              <a:t>Maszl</a:t>
            </a:r>
            <a:r>
              <a:rPr lang="en-US" altLang="de-DE" sz="2000" b="1" i="1" kern="0" dirty="0" smtClean="0">
                <a:solidFill>
                  <a:srgbClr val="CC0000"/>
                </a:solidFill>
              </a:rPr>
              <a:t>, Ronald </a:t>
            </a:r>
            <a:r>
              <a:rPr lang="en-US" altLang="de-DE" sz="2000" b="1" i="1" kern="0" dirty="0" err="1" smtClean="0">
                <a:solidFill>
                  <a:srgbClr val="CC0000"/>
                </a:solidFill>
              </a:rPr>
              <a:t>Stärz</a:t>
            </a:r>
            <a:r>
              <a:rPr lang="en-US" altLang="de-DE" sz="2000" b="1" i="1" kern="0" dirty="0" smtClean="0">
                <a:solidFill>
                  <a:srgbClr val="CC0000"/>
                </a:solidFill>
              </a:rPr>
              <a:t> </a:t>
            </a:r>
            <a:br>
              <a:rPr lang="en-US" altLang="de-DE" sz="2000" b="1" i="1" kern="0" dirty="0" smtClean="0">
                <a:solidFill>
                  <a:srgbClr val="CC0000"/>
                </a:solidFill>
              </a:rPr>
            </a:br>
            <a:r>
              <a:rPr lang="en-US" altLang="de-DE" sz="2000" b="1" i="1" kern="0" dirty="0" smtClean="0">
                <a:solidFill>
                  <a:srgbClr val="CC0000"/>
                </a:solidFill>
              </a:rPr>
              <a:t>and members of the </a:t>
            </a:r>
            <a:r>
              <a:rPr lang="en-US" altLang="de-DE" sz="2000" b="1" i="1" kern="0" dirty="0" err="1" smtClean="0">
                <a:solidFill>
                  <a:srgbClr val="CC0000"/>
                </a:solidFill>
              </a:rPr>
              <a:t>Ris</a:t>
            </a:r>
            <a:r>
              <a:rPr lang="en-US" altLang="de-DE" sz="2000" b="1" i="1" kern="0" dirty="0" err="1" smtClean="0">
                <a:solidFill>
                  <a:srgbClr val="CC0000"/>
                </a:solidFill>
                <a:cs typeface="Times New Roman" pitchFamily="18" charset="0"/>
              </a:rPr>
              <a:t>ø</a:t>
            </a:r>
            <a:r>
              <a:rPr lang="en-US" altLang="de-DE" sz="2000" b="1" i="1" kern="0" dirty="0" smtClean="0">
                <a:solidFill>
                  <a:srgbClr val="CC0000"/>
                </a:solidFill>
                <a:cs typeface="Times New Roman" pitchFamily="18" charset="0"/>
              </a:rPr>
              <a:t> Laboratory for Sustainable Energy, Denmark,</a:t>
            </a:r>
            <a:r>
              <a:rPr lang="en-US" altLang="de-DE" sz="2000" b="1" i="1" kern="0" dirty="0" smtClean="0">
                <a:solidFill>
                  <a:srgbClr val="CC0000"/>
                </a:solidFill>
              </a:rPr>
              <a:t> </a:t>
            </a:r>
            <a:br>
              <a:rPr lang="en-US" altLang="de-DE" sz="2000" b="1" i="1" kern="0" dirty="0" smtClean="0">
                <a:solidFill>
                  <a:srgbClr val="CC0000"/>
                </a:solidFill>
              </a:rPr>
            </a:br>
            <a:r>
              <a:rPr lang="en-US" altLang="de-DE" sz="2000" b="1" i="1" kern="0" dirty="0" smtClean="0">
                <a:solidFill>
                  <a:srgbClr val="CC0000"/>
                </a:solidFill>
              </a:rPr>
              <a:t>and the Max-Planck-Institute for Plasma Physics, Greifswald</a:t>
            </a:r>
            <a:endParaRPr lang="en-US" altLang="de-DE" sz="2000" b="1" i="1" kern="0" dirty="0">
              <a:solidFill>
                <a:srgbClr val="CC0000"/>
              </a:solidFill>
            </a:endParaRPr>
          </a:p>
        </p:txBody>
      </p:sp>
    </p:spTree>
    <p:extLst>
      <p:ext uri="{BB962C8B-B14F-4D97-AF65-F5344CB8AC3E}">
        <p14:creationId xmlns:p14="http://schemas.microsoft.com/office/powerpoint/2010/main" val="2118727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liennummernplatzhalter 5"/>
          <p:cNvSpPr>
            <a:spLocks noGrp="1"/>
          </p:cNvSpPr>
          <p:nvPr>
            <p:ph type="sldNum" sz="quarter" idx="12"/>
          </p:nvPr>
        </p:nvSpPr>
        <p:spPr/>
        <p:txBody>
          <a:bodyPr/>
          <a:lstStyle/>
          <a:p>
            <a:fld id="{A35E292C-B93D-4F30-8818-5BF3228ADA4F}" type="slidenum">
              <a:rPr lang="en-GB" altLang="de-DE" smtClean="0"/>
              <a:pPr/>
              <a:t>10</a:t>
            </a:fld>
            <a:r>
              <a:rPr lang="en-GB" altLang="de-DE" dirty="0"/>
              <a:t> </a:t>
            </a:r>
            <a:r>
              <a:rPr lang="en-GB" altLang="de-DE" dirty="0" smtClean="0"/>
              <a:t>of 46</a:t>
            </a:r>
            <a:endParaRPr lang="en-GB" altLang="de-DE" dirty="0"/>
          </a:p>
        </p:txBody>
      </p:sp>
      <p:sp>
        <p:nvSpPr>
          <p:cNvPr id="12290" name="Rectangle 2"/>
          <p:cNvSpPr>
            <a:spLocks noGrp="1" noChangeArrowheads="1"/>
          </p:cNvSpPr>
          <p:nvPr>
            <p:ph type="title" idx="4294967295"/>
          </p:nvPr>
        </p:nvSpPr>
        <p:spPr>
          <a:xfrm>
            <a:off x="1895806" y="202376"/>
            <a:ext cx="5329238" cy="400110"/>
          </a:xfrm>
          <a:noFill/>
        </p:spPr>
        <p:txBody>
          <a:bodyPr lIns="0" tIns="0" rIns="0" bIns="0">
            <a:spAutoFit/>
          </a:bodyPr>
          <a:lstStyle/>
          <a:p>
            <a:r>
              <a:rPr lang="en-GB" altLang="de-DE" sz="2600" dirty="0">
                <a:solidFill>
                  <a:srgbClr val="3333FF"/>
                </a:solidFill>
              </a:rPr>
              <a:t>1.2.2. Ion saturation current range </a:t>
            </a:r>
            <a:r>
              <a:rPr lang="en-GB" altLang="de-DE" sz="2600" b="1" dirty="0">
                <a:solidFill>
                  <a:srgbClr val="3333FF"/>
                </a:solidFill>
              </a:rPr>
              <a:t>A:</a:t>
            </a:r>
            <a:r>
              <a:rPr lang="en-GB" altLang="de-DE" sz="2600" dirty="0">
                <a:solidFill>
                  <a:srgbClr val="3333FF"/>
                </a:solidFill>
              </a:rPr>
              <a:t> </a:t>
            </a:r>
          </a:p>
        </p:txBody>
      </p:sp>
      <p:sp>
        <p:nvSpPr>
          <p:cNvPr id="12293" name="Rectangle 5"/>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2294" name="Rectangle 6"/>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2292" name="Object 4"/>
          <p:cNvGraphicFramePr>
            <a:graphicFrameLocks noChangeAspect="1"/>
          </p:cNvGraphicFramePr>
          <p:nvPr>
            <p:extLst>
              <p:ext uri="{D42A27DB-BD31-4B8C-83A1-F6EECF244321}">
                <p14:modId xmlns:p14="http://schemas.microsoft.com/office/powerpoint/2010/main" val="1716755038"/>
              </p:ext>
            </p:extLst>
          </p:nvPr>
        </p:nvGraphicFramePr>
        <p:xfrm>
          <a:off x="986179" y="1145700"/>
          <a:ext cx="5745163" cy="962025"/>
        </p:xfrm>
        <a:graphic>
          <a:graphicData uri="http://schemas.openxmlformats.org/presentationml/2006/ole">
            <mc:AlternateContent xmlns:mc="http://schemas.openxmlformats.org/markup-compatibility/2006">
              <mc:Choice xmlns:v="urn:schemas-microsoft-com:vml" Requires="v">
                <p:oleObj spid="_x0000_s39081" name="Equation" r:id="rId3" imgW="2869920" imgH="482400" progId="Equation.3">
                  <p:embed/>
                </p:oleObj>
              </mc:Choice>
              <mc:Fallback>
                <p:oleObj name="Equation" r:id="rId3" imgW="2869920" imgH="482400" progId="Equation.3">
                  <p:embed/>
                  <p:pic>
                    <p:nvPicPr>
                      <p:cNvPr id="0" name=""/>
                      <p:cNvPicPr>
                        <a:picLocks noChangeAspect="1" noChangeArrowheads="1"/>
                      </p:cNvPicPr>
                      <p:nvPr/>
                    </p:nvPicPr>
                    <p:blipFill>
                      <a:blip r:embed="rId4"/>
                      <a:srcRect/>
                      <a:stretch>
                        <a:fillRect/>
                      </a:stretch>
                    </p:blipFill>
                    <p:spPr bwMode="auto">
                      <a:xfrm>
                        <a:off x="986179" y="1145700"/>
                        <a:ext cx="5745163" cy="962025"/>
                      </a:xfrm>
                      <a:prstGeom prst="rect">
                        <a:avLst/>
                      </a:prstGeom>
                      <a:solidFill>
                        <a:srgbClr val="FFFF00"/>
                      </a:solidFill>
                    </p:spPr>
                  </p:pic>
                </p:oleObj>
              </mc:Fallback>
            </mc:AlternateContent>
          </a:graphicData>
        </a:graphic>
      </p:graphicFrame>
      <p:sp>
        <p:nvSpPr>
          <p:cNvPr id="12295" name="Rectangle 7"/>
          <p:cNvSpPr>
            <a:spLocks noChangeArrowheads="1"/>
          </p:cNvSpPr>
          <p:nvPr/>
        </p:nvSpPr>
        <p:spPr bwMode="auto">
          <a:xfrm>
            <a:off x="8172450" y="1125538"/>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(1.15)</a:t>
            </a:r>
            <a:endParaRPr lang="en-GB" altLang="de-DE" sz="2000"/>
          </a:p>
        </p:txBody>
      </p:sp>
      <p:sp>
        <p:nvSpPr>
          <p:cNvPr id="12297" name="Rectangle 9"/>
          <p:cNvSpPr>
            <a:spLocks noChangeArrowheads="1"/>
          </p:cNvSpPr>
          <p:nvPr/>
        </p:nvSpPr>
        <p:spPr bwMode="auto">
          <a:xfrm>
            <a:off x="0" y="2830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2298" name="Rectangle 10"/>
          <p:cNvSpPr>
            <a:spLocks noChangeArrowheads="1"/>
          </p:cNvSpPr>
          <p:nvPr/>
        </p:nvSpPr>
        <p:spPr bwMode="auto">
          <a:xfrm>
            <a:off x="0" y="3059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2296" name="Object 8"/>
          <p:cNvGraphicFramePr>
            <a:graphicFrameLocks noChangeAspect="1"/>
          </p:cNvGraphicFramePr>
          <p:nvPr>
            <p:extLst>
              <p:ext uri="{D42A27DB-BD31-4B8C-83A1-F6EECF244321}">
                <p14:modId xmlns:p14="http://schemas.microsoft.com/office/powerpoint/2010/main" val="1400938839"/>
              </p:ext>
            </p:extLst>
          </p:nvPr>
        </p:nvGraphicFramePr>
        <p:xfrm>
          <a:off x="3541833" y="2381311"/>
          <a:ext cx="1479550" cy="950913"/>
        </p:xfrm>
        <a:graphic>
          <a:graphicData uri="http://schemas.openxmlformats.org/presentationml/2006/ole">
            <mc:AlternateContent xmlns:mc="http://schemas.openxmlformats.org/markup-compatibility/2006">
              <mc:Choice xmlns:v="urn:schemas-microsoft-com:vml" Requires="v">
                <p:oleObj spid="_x0000_s39082" name="Formel" r:id="rId5" imgW="736600" imgH="482600" progId="Equation.3">
                  <p:embed/>
                </p:oleObj>
              </mc:Choice>
              <mc:Fallback>
                <p:oleObj name="Formel" r:id="rId5" imgW="736600" imgH="482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1833" y="2381311"/>
                        <a:ext cx="1479550" cy="950913"/>
                      </a:xfrm>
                      <a:prstGeom prst="rect">
                        <a:avLst/>
                      </a:prstGeom>
                      <a:solidFill>
                        <a:srgbClr val="FFFF00"/>
                      </a:solidFill>
                    </p:spPr>
                  </p:pic>
                </p:oleObj>
              </mc:Fallback>
            </mc:AlternateContent>
          </a:graphicData>
        </a:graphic>
      </p:graphicFrame>
      <p:sp>
        <p:nvSpPr>
          <p:cNvPr id="12299" name="Rectangle 11"/>
          <p:cNvSpPr>
            <a:spLocks noChangeArrowheads="1"/>
          </p:cNvSpPr>
          <p:nvPr/>
        </p:nvSpPr>
        <p:spPr bwMode="auto">
          <a:xfrm>
            <a:off x="8172450" y="2638593"/>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(1.16)</a:t>
            </a:r>
            <a:endParaRPr lang="en-GB" altLang="de-DE" sz="2000" dirty="0"/>
          </a:p>
        </p:txBody>
      </p:sp>
      <p:sp>
        <p:nvSpPr>
          <p:cNvPr id="12303" name="Text Box 15"/>
          <p:cNvSpPr txBox="1">
            <a:spLocks noChangeArrowheads="1"/>
          </p:cNvSpPr>
          <p:nvPr/>
        </p:nvSpPr>
        <p:spPr bwMode="auto">
          <a:xfrm>
            <a:off x="5205146" y="2362136"/>
            <a:ext cx="266561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de-DE" sz="2000" dirty="0">
                <a:solidFill>
                  <a:srgbClr val="3333FF"/>
                </a:solidFill>
              </a:rPr>
              <a:t>Ion-acoustic velocity to satisfy the Bohm criterion</a:t>
            </a:r>
          </a:p>
        </p:txBody>
      </p:sp>
      <p:sp>
        <p:nvSpPr>
          <p:cNvPr id="2" name="Datumsplatzhalter 1"/>
          <p:cNvSpPr>
            <a:spLocks noGrp="1"/>
          </p:cNvSpPr>
          <p:nvPr>
            <p:ph type="dt" sz="half" idx="10"/>
          </p:nvPr>
        </p:nvSpPr>
        <p:spPr/>
        <p:txBody>
          <a:bodyPr/>
          <a:lstStyle/>
          <a:p>
            <a:fld id="{A86F299E-6638-4454-958D-D212655CB7EE}"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graphicFrame>
        <p:nvGraphicFramePr>
          <p:cNvPr id="4" name="Objekt 3"/>
          <p:cNvGraphicFramePr>
            <a:graphicFrameLocks noChangeAspect="1"/>
          </p:cNvGraphicFramePr>
          <p:nvPr>
            <p:extLst>
              <p:ext uri="{D42A27DB-BD31-4B8C-83A1-F6EECF244321}">
                <p14:modId xmlns:p14="http://schemas.microsoft.com/office/powerpoint/2010/main" val="2856607706"/>
              </p:ext>
            </p:extLst>
          </p:nvPr>
        </p:nvGraphicFramePr>
        <p:xfrm>
          <a:off x="957363" y="2592388"/>
          <a:ext cx="587375" cy="476250"/>
        </p:xfrm>
        <a:graphic>
          <a:graphicData uri="http://schemas.openxmlformats.org/presentationml/2006/ole">
            <mc:AlternateContent xmlns:mc="http://schemas.openxmlformats.org/markup-compatibility/2006">
              <mc:Choice xmlns:v="urn:schemas-microsoft-com:vml" Requires="v">
                <p:oleObj spid="_x0000_s39083" name="Equation" r:id="rId7" imgW="291960" imgH="241200" progId="Equation.3">
                  <p:embed/>
                </p:oleObj>
              </mc:Choice>
              <mc:Fallback>
                <p:oleObj name="Equation" r:id="rId7" imgW="291960" imgH="241200" progId="Equation.3">
                  <p:embed/>
                  <p:pic>
                    <p:nvPicPr>
                      <p:cNvPr id="0" name="Object 8"/>
                      <p:cNvPicPr>
                        <a:picLocks noChangeAspect="1" noChangeArrowheads="1"/>
                      </p:cNvPicPr>
                      <p:nvPr/>
                    </p:nvPicPr>
                    <p:blipFill>
                      <a:blip r:embed="rId8"/>
                      <a:srcRect/>
                      <a:stretch>
                        <a:fillRect/>
                      </a:stretch>
                    </p:blipFill>
                    <p:spPr bwMode="auto">
                      <a:xfrm>
                        <a:off x="957363" y="2592388"/>
                        <a:ext cx="587375" cy="4762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Text Box 15"/>
          <p:cNvSpPr txBox="1">
            <a:spLocks noChangeArrowheads="1"/>
          </p:cNvSpPr>
          <p:nvPr/>
        </p:nvSpPr>
        <p:spPr bwMode="auto">
          <a:xfrm>
            <a:off x="1687672" y="2329200"/>
            <a:ext cx="187733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de-DE" sz="2000" dirty="0" smtClean="0">
                <a:solidFill>
                  <a:srgbClr val="3333FF"/>
                </a:solidFill>
              </a:rPr>
              <a:t>Ion density at the edge of the real sheath!</a:t>
            </a:r>
            <a:endParaRPr lang="en-GB" altLang="de-DE" sz="2000" dirty="0">
              <a:solidFill>
                <a:srgbClr val="3333FF"/>
              </a:solidFill>
            </a:endParaRPr>
          </a:p>
        </p:txBody>
      </p:sp>
      <p:grpSp>
        <p:nvGrpSpPr>
          <p:cNvPr id="5" name="Gruppieren 4"/>
          <p:cNvGrpSpPr/>
          <p:nvPr/>
        </p:nvGrpSpPr>
        <p:grpSpPr>
          <a:xfrm>
            <a:off x="138896" y="3707925"/>
            <a:ext cx="5066250" cy="2716107"/>
            <a:chOff x="138896" y="3707925"/>
            <a:chExt cx="5066250" cy="2716107"/>
          </a:xfrm>
        </p:grpSpPr>
        <p:sp>
          <p:nvSpPr>
            <p:cNvPr id="20" name="Line 23"/>
            <p:cNvSpPr>
              <a:spLocks noChangeAspect="1" noChangeShapeType="1"/>
            </p:cNvSpPr>
            <p:nvPr/>
          </p:nvSpPr>
          <p:spPr bwMode="auto">
            <a:xfrm>
              <a:off x="373167" y="4144971"/>
              <a:ext cx="4684969" cy="0"/>
            </a:xfrm>
            <a:prstGeom prst="line">
              <a:avLst/>
            </a:prstGeom>
            <a:noFill/>
            <a:ln w="19050">
              <a:solidFill>
                <a:srgbClr val="000000"/>
              </a:solidFill>
              <a:round/>
              <a:headEnd type="arrow" w="lg" len="med"/>
              <a:tailEnd/>
            </a:ln>
            <a:extLst>
              <a:ext uri="{909E8E84-426E-40DD-AFC4-6F175D3DCCD1}">
                <a14:hiddenFill xmlns:a14="http://schemas.microsoft.com/office/drawing/2010/main">
                  <a:noFill/>
                </a14:hiddenFill>
              </a:ext>
            </a:extLst>
          </p:spPr>
          <p:txBody>
            <a:bodyPr/>
            <a:lstStyle/>
            <a:p>
              <a:endParaRPr lang="de-AT"/>
            </a:p>
          </p:txBody>
        </p:sp>
        <p:sp>
          <p:nvSpPr>
            <p:cNvPr id="21" name="Text Box 25"/>
            <p:cNvSpPr txBox="1">
              <a:spLocks noChangeAspect="1" noChangeArrowheads="1"/>
            </p:cNvSpPr>
            <p:nvPr/>
          </p:nvSpPr>
          <p:spPr bwMode="auto">
            <a:xfrm>
              <a:off x="138896" y="3989728"/>
              <a:ext cx="234272" cy="2564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b="1" i="1" dirty="0">
                  <a:ea typeface="SimSun" pitchFamily="2" charset="-122"/>
                </a:rPr>
                <a:t>x</a:t>
              </a:r>
              <a:endParaRPr lang="en-GB" altLang="de-DE" b="1" dirty="0"/>
            </a:p>
          </p:txBody>
        </p:sp>
        <p:sp>
          <p:nvSpPr>
            <p:cNvPr id="22" name="Freeform 31"/>
            <p:cNvSpPr>
              <a:spLocks noChangeAspect="1"/>
            </p:cNvSpPr>
            <p:nvPr/>
          </p:nvSpPr>
          <p:spPr bwMode="auto">
            <a:xfrm>
              <a:off x="1038816" y="4175820"/>
              <a:ext cx="2680643" cy="1453761"/>
            </a:xfrm>
            <a:custGeom>
              <a:avLst/>
              <a:gdLst>
                <a:gd name="T0" fmla="*/ 0 w 2685"/>
                <a:gd name="T1" fmla="*/ 0 h 1560"/>
                <a:gd name="T2" fmla="*/ 785 w 2685"/>
                <a:gd name="T3" fmla="*/ 30 h 1560"/>
                <a:gd name="T4" fmla="*/ 1115 w 2685"/>
                <a:gd name="T5" fmla="*/ 50 h 1560"/>
                <a:gd name="T6" fmla="*/ 1410 w 2685"/>
                <a:gd name="T7" fmla="*/ 60 h 1560"/>
                <a:gd name="T8" fmla="*/ 1875 w 2685"/>
                <a:gd name="T9" fmla="*/ 90 h 1560"/>
                <a:gd name="T10" fmla="*/ 2070 w 2685"/>
                <a:gd name="T11" fmla="*/ 150 h 1560"/>
                <a:gd name="T12" fmla="*/ 2205 w 2685"/>
                <a:gd name="T13" fmla="*/ 270 h 1560"/>
                <a:gd name="T14" fmla="*/ 2335 w 2685"/>
                <a:gd name="T15" fmla="*/ 450 h 1560"/>
                <a:gd name="T16" fmla="*/ 2415 w 2685"/>
                <a:gd name="T17" fmla="*/ 640 h 1560"/>
                <a:gd name="T18" fmla="*/ 2475 w 2685"/>
                <a:gd name="T19" fmla="*/ 790 h 1560"/>
                <a:gd name="T20" fmla="*/ 2525 w 2685"/>
                <a:gd name="T21" fmla="*/ 950 h 1560"/>
                <a:gd name="T22" fmla="*/ 2580 w 2685"/>
                <a:gd name="T23" fmla="*/ 1155 h 1560"/>
                <a:gd name="T24" fmla="*/ 2625 w 2685"/>
                <a:gd name="T25" fmla="*/ 1305 h 1560"/>
                <a:gd name="T26" fmla="*/ 2665 w 2685"/>
                <a:gd name="T27" fmla="*/ 1460 h 1560"/>
                <a:gd name="T28" fmla="*/ 2685 w 2685"/>
                <a:gd name="T29" fmla="*/ 156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85" h="1560">
                  <a:moveTo>
                    <a:pt x="0" y="0"/>
                  </a:moveTo>
                  <a:cubicBezTo>
                    <a:pt x="131" y="5"/>
                    <a:pt x="599" y="22"/>
                    <a:pt x="785" y="30"/>
                  </a:cubicBezTo>
                  <a:cubicBezTo>
                    <a:pt x="971" y="38"/>
                    <a:pt x="1011" y="45"/>
                    <a:pt x="1115" y="50"/>
                  </a:cubicBezTo>
                  <a:cubicBezTo>
                    <a:pt x="1219" y="55"/>
                    <a:pt x="1283" y="53"/>
                    <a:pt x="1410" y="60"/>
                  </a:cubicBezTo>
                  <a:cubicBezTo>
                    <a:pt x="1537" y="67"/>
                    <a:pt x="1765" y="75"/>
                    <a:pt x="1875" y="90"/>
                  </a:cubicBezTo>
                  <a:cubicBezTo>
                    <a:pt x="1985" y="105"/>
                    <a:pt x="2015" y="120"/>
                    <a:pt x="2070" y="150"/>
                  </a:cubicBezTo>
                  <a:cubicBezTo>
                    <a:pt x="2125" y="180"/>
                    <a:pt x="2161" y="220"/>
                    <a:pt x="2205" y="270"/>
                  </a:cubicBezTo>
                  <a:cubicBezTo>
                    <a:pt x="2249" y="320"/>
                    <a:pt x="2300" y="388"/>
                    <a:pt x="2335" y="450"/>
                  </a:cubicBezTo>
                  <a:cubicBezTo>
                    <a:pt x="2370" y="512"/>
                    <a:pt x="2392" y="583"/>
                    <a:pt x="2415" y="640"/>
                  </a:cubicBezTo>
                  <a:cubicBezTo>
                    <a:pt x="2438" y="697"/>
                    <a:pt x="2457" y="738"/>
                    <a:pt x="2475" y="790"/>
                  </a:cubicBezTo>
                  <a:cubicBezTo>
                    <a:pt x="2493" y="842"/>
                    <a:pt x="2508" y="889"/>
                    <a:pt x="2525" y="950"/>
                  </a:cubicBezTo>
                  <a:cubicBezTo>
                    <a:pt x="2542" y="1011"/>
                    <a:pt x="2563" y="1096"/>
                    <a:pt x="2580" y="1155"/>
                  </a:cubicBezTo>
                  <a:cubicBezTo>
                    <a:pt x="2597" y="1214"/>
                    <a:pt x="2611" y="1254"/>
                    <a:pt x="2625" y="1305"/>
                  </a:cubicBezTo>
                  <a:cubicBezTo>
                    <a:pt x="2639" y="1356"/>
                    <a:pt x="2655" y="1418"/>
                    <a:pt x="2665" y="1460"/>
                  </a:cubicBezTo>
                  <a:cubicBezTo>
                    <a:pt x="2675" y="1502"/>
                    <a:pt x="2681" y="1539"/>
                    <a:pt x="2685" y="1560"/>
                  </a:cubicBezTo>
                </a:path>
              </a:pathLst>
            </a:custGeom>
            <a:noFill/>
            <a:ln w="31750">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23" name="Rectangle 38"/>
            <p:cNvSpPr>
              <a:spLocks noChangeAspect="1" noChangeArrowheads="1"/>
            </p:cNvSpPr>
            <p:nvPr/>
          </p:nvSpPr>
          <p:spPr bwMode="auto">
            <a:xfrm>
              <a:off x="3740190" y="3715915"/>
              <a:ext cx="468542" cy="269646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cxnSp>
          <p:nvCxnSpPr>
            <p:cNvPr id="7" name="Gerade Verbindung 6"/>
            <p:cNvCxnSpPr/>
            <p:nvPr/>
          </p:nvCxnSpPr>
          <p:spPr>
            <a:xfrm>
              <a:off x="2928395" y="3707925"/>
              <a:ext cx="0" cy="271603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p:nvPr/>
          </p:nvCxnSpPr>
          <p:spPr>
            <a:xfrm>
              <a:off x="1217271" y="3708000"/>
              <a:ext cx="0" cy="271603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 Box 42"/>
            <p:cNvSpPr txBox="1">
              <a:spLocks noChangeAspect="1" noChangeArrowheads="1"/>
            </p:cNvSpPr>
            <p:nvPr/>
          </p:nvSpPr>
          <p:spPr bwMode="auto">
            <a:xfrm>
              <a:off x="4270965" y="5626100"/>
              <a:ext cx="934181" cy="5650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b="1" dirty="0" smtClean="0">
                  <a:ea typeface="SimSun" pitchFamily="2" charset="-122"/>
                </a:rPr>
                <a:t>Floating probe </a:t>
              </a:r>
              <a:endParaRPr lang="en-GB" altLang="de-DE" dirty="0"/>
            </a:p>
          </p:txBody>
        </p:sp>
        <p:sp>
          <p:nvSpPr>
            <p:cNvPr id="29" name="Text Box 42"/>
            <p:cNvSpPr txBox="1">
              <a:spLocks noChangeAspect="1" noChangeArrowheads="1"/>
            </p:cNvSpPr>
            <p:nvPr/>
          </p:nvSpPr>
          <p:spPr bwMode="auto">
            <a:xfrm>
              <a:off x="1504710" y="4462824"/>
              <a:ext cx="1054443" cy="2769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b="1" dirty="0" err="1" smtClean="0">
                  <a:ea typeface="SimSun" pitchFamily="2" charset="-122"/>
                </a:rPr>
                <a:t>Presheath</a:t>
              </a:r>
              <a:endParaRPr lang="en-GB" altLang="de-DE" dirty="0"/>
            </a:p>
          </p:txBody>
        </p:sp>
        <p:sp>
          <p:nvSpPr>
            <p:cNvPr id="30" name="Text Box 42"/>
            <p:cNvSpPr txBox="1">
              <a:spLocks noChangeAspect="1" noChangeArrowheads="1"/>
            </p:cNvSpPr>
            <p:nvPr/>
          </p:nvSpPr>
          <p:spPr bwMode="auto">
            <a:xfrm>
              <a:off x="671931" y="5243320"/>
              <a:ext cx="276999" cy="8907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vert270" wrap="square" lIns="0" tIns="0" rIns="0" bIns="0">
              <a:spAutoFit/>
            </a:bodyPr>
            <a:lstStyle/>
            <a:p>
              <a:pPr algn="ctr"/>
              <a:r>
                <a:rPr lang="de-DE" altLang="zh-CN" b="1" dirty="0" smtClean="0">
                  <a:ea typeface="SimSun" pitchFamily="2" charset="-122"/>
                </a:rPr>
                <a:t>Plasma</a:t>
              </a:r>
              <a:endParaRPr lang="en-GB" altLang="de-DE" dirty="0"/>
            </a:p>
          </p:txBody>
        </p:sp>
        <p:sp>
          <p:nvSpPr>
            <p:cNvPr id="31" name="Text Box 42"/>
            <p:cNvSpPr txBox="1">
              <a:spLocks noChangeAspect="1" noChangeArrowheads="1"/>
            </p:cNvSpPr>
            <p:nvPr/>
          </p:nvSpPr>
          <p:spPr bwMode="auto">
            <a:xfrm>
              <a:off x="3083527" y="4721425"/>
              <a:ext cx="276999" cy="8907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vert270" wrap="square" lIns="0" tIns="0" rIns="0" bIns="0">
              <a:spAutoFit/>
            </a:bodyPr>
            <a:lstStyle/>
            <a:p>
              <a:pPr algn="ctr"/>
              <a:r>
                <a:rPr lang="de-DE" altLang="zh-CN" b="1" dirty="0" err="1" smtClean="0">
                  <a:ea typeface="SimSun" pitchFamily="2" charset="-122"/>
                </a:rPr>
                <a:t>Sheath</a:t>
              </a:r>
              <a:endParaRPr lang="en-GB" altLang="de-DE" dirty="0"/>
            </a:p>
          </p:txBody>
        </p:sp>
        <p:cxnSp>
          <p:nvCxnSpPr>
            <p:cNvPr id="9" name="Gerade Verbindung 8"/>
            <p:cNvCxnSpPr/>
            <p:nvPr/>
          </p:nvCxnSpPr>
          <p:spPr>
            <a:xfrm>
              <a:off x="2880294" y="4254198"/>
              <a:ext cx="217784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 Box 25"/>
            <p:cNvSpPr txBox="1">
              <a:spLocks noChangeAspect="1" noChangeArrowheads="1"/>
            </p:cNvSpPr>
            <p:nvPr/>
          </p:nvSpPr>
          <p:spPr bwMode="auto">
            <a:xfrm>
              <a:off x="831071" y="3713776"/>
              <a:ext cx="257699" cy="30777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2000" b="1" i="1" dirty="0" err="1" smtClean="0">
                  <a:ea typeface="SimSun" pitchFamily="2" charset="-122"/>
                </a:rPr>
                <a:t>n</a:t>
              </a:r>
              <a:r>
                <a:rPr lang="de-DE" altLang="zh-CN" sz="2000" b="1" i="1" baseline="-25000" dirty="0" err="1" smtClean="0">
                  <a:ea typeface="SimSun" pitchFamily="2" charset="-122"/>
                </a:rPr>
                <a:t>i</a:t>
              </a:r>
              <a:endParaRPr lang="en-GB" altLang="de-DE" sz="2000" b="1" baseline="-25000" dirty="0"/>
            </a:p>
          </p:txBody>
        </p:sp>
        <p:sp>
          <p:nvSpPr>
            <p:cNvPr id="38" name="Text Box 25"/>
            <p:cNvSpPr txBox="1">
              <a:spLocks noChangeAspect="1" noChangeArrowheads="1"/>
            </p:cNvSpPr>
            <p:nvPr/>
          </p:nvSpPr>
          <p:spPr bwMode="auto">
            <a:xfrm>
              <a:off x="2483312" y="3734737"/>
              <a:ext cx="406693" cy="30777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de-DE" altLang="zh-CN" sz="2000" b="1" i="1" dirty="0" err="1" smtClean="0">
                  <a:ea typeface="SimSun" pitchFamily="2" charset="-122"/>
                </a:rPr>
                <a:t>n</a:t>
              </a:r>
              <a:r>
                <a:rPr lang="de-DE" altLang="zh-CN" sz="2000" b="1" i="1" baseline="-25000" dirty="0" err="1" smtClean="0">
                  <a:ea typeface="SimSun" pitchFamily="2" charset="-122"/>
                </a:rPr>
                <a:t>i,ps</a:t>
              </a:r>
              <a:endParaRPr lang="en-GB" altLang="de-DE" sz="2000" b="1" baseline="-25000" dirty="0"/>
            </a:p>
          </p:txBody>
        </p:sp>
        <p:sp>
          <p:nvSpPr>
            <p:cNvPr id="39" name="Text Box 25"/>
            <p:cNvSpPr txBox="1">
              <a:spLocks noChangeAspect="1" noChangeArrowheads="1"/>
            </p:cNvSpPr>
            <p:nvPr/>
          </p:nvSpPr>
          <p:spPr bwMode="auto">
            <a:xfrm>
              <a:off x="3127295" y="5998685"/>
              <a:ext cx="345110" cy="30777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de-DE" altLang="zh-CN" sz="2000" b="1" i="1" dirty="0" err="1" smtClean="0">
                  <a:ea typeface="SimSun" pitchFamily="2" charset="-122"/>
                  <a:sym typeface="Symbol"/>
                </a:rPr>
                <a:t>V</a:t>
              </a:r>
              <a:r>
                <a:rPr lang="de-DE" altLang="zh-CN" sz="2000" b="1" i="1" baseline="-25000" dirty="0" err="1" smtClean="0">
                  <a:ea typeface="SimSun" pitchFamily="2" charset="-122"/>
                  <a:sym typeface="Symbol"/>
                </a:rPr>
                <a:t>fl</a:t>
              </a:r>
              <a:endParaRPr lang="en-GB" altLang="de-DE" sz="2000" b="1" i="1" baseline="-25000" dirty="0"/>
            </a:p>
          </p:txBody>
        </p:sp>
        <p:cxnSp>
          <p:nvCxnSpPr>
            <p:cNvPr id="13" name="Gerade Verbindung mit Pfeil 12"/>
            <p:cNvCxnSpPr>
              <a:stCxn id="39" idx="0"/>
            </p:cNvCxnSpPr>
            <p:nvPr/>
          </p:nvCxnSpPr>
          <p:spPr>
            <a:xfrm flipV="1">
              <a:off x="3299850" y="5629581"/>
              <a:ext cx="419609" cy="36910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Text Box 25"/>
            <p:cNvSpPr txBox="1">
              <a:spLocks noChangeAspect="1" noChangeArrowheads="1"/>
            </p:cNvSpPr>
            <p:nvPr/>
          </p:nvSpPr>
          <p:spPr bwMode="auto">
            <a:xfrm>
              <a:off x="615126" y="4566351"/>
              <a:ext cx="345110" cy="30777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de-DE" altLang="zh-CN" sz="2000" b="1" dirty="0" smtClean="0">
                  <a:ea typeface="SimSun" pitchFamily="2" charset="-122"/>
                  <a:sym typeface="Symbol"/>
                </a:rPr>
                <a:t></a:t>
              </a:r>
              <a:r>
                <a:rPr lang="de-DE" altLang="zh-CN" sz="2000" b="1" i="1" baseline="-25000" dirty="0" err="1" smtClean="0">
                  <a:ea typeface="SimSun" pitchFamily="2" charset="-122"/>
                  <a:sym typeface="Symbol"/>
                </a:rPr>
                <a:t>pl</a:t>
              </a:r>
              <a:endParaRPr lang="en-GB" altLang="de-DE" sz="2000" b="1" i="1" baseline="-25000" dirty="0"/>
            </a:p>
          </p:txBody>
        </p:sp>
        <p:cxnSp>
          <p:nvCxnSpPr>
            <p:cNvPr id="45" name="Gerade Verbindung mit Pfeil 44"/>
            <p:cNvCxnSpPr>
              <a:stCxn id="44" idx="0"/>
            </p:cNvCxnSpPr>
            <p:nvPr/>
          </p:nvCxnSpPr>
          <p:spPr>
            <a:xfrm flipV="1">
              <a:off x="787681" y="4197247"/>
              <a:ext cx="419609" cy="36910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a:off x="4738055" y="3711587"/>
              <a:ext cx="0" cy="44108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Gerade Verbindung mit Pfeil 47"/>
            <p:cNvCxnSpPr/>
            <p:nvPr/>
          </p:nvCxnSpPr>
          <p:spPr>
            <a:xfrm>
              <a:off x="4738055" y="4244431"/>
              <a:ext cx="0" cy="441083"/>
            </a:xfrm>
            <a:prstGeom prst="straightConnector1">
              <a:avLst/>
            </a:prstGeom>
            <a:ln w="1905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grpSp>
      <p:sp>
        <p:nvSpPr>
          <p:cNvPr id="24"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AT"/>
          </a:p>
        </p:txBody>
      </p:sp>
      <p:graphicFrame>
        <p:nvGraphicFramePr>
          <p:cNvPr id="25" name="Objekt 24"/>
          <p:cNvGraphicFramePr>
            <a:graphicFrameLocks noChangeAspect="1"/>
          </p:cNvGraphicFramePr>
          <p:nvPr>
            <p:extLst>
              <p:ext uri="{D42A27DB-BD31-4B8C-83A1-F6EECF244321}">
                <p14:modId xmlns:p14="http://schemas.microsoft.com/office/powerpoint/2010/main" val="344884197"/>
              </p:ext>
            </p:extLst>
          </p:nvPr>
        </p:nvGraphicFramePr>
        <p:xfrm>
          <a:off x="5243513" y="3767138"/>
          <a:ext cx="2584450" cy="774700"/>
        </p:xfrm>
        <a:graphic>
          <a:graphicData uri="http://schemas.openxmlformats.org/presentationml/2006/ole">
            <mc:AlternateContent xmlns:mc="http://schemas.openxmlformats.org/markup-compatibility/2006">
              <mc:Choice xmlns:v="urn:schemas-microsoft-com:vml" Requires="v">
                <p:oleObj spid="_x0000_s39084" name="Equation" r:id="rId9" imgW="1396800" imgH="419040" progId="Equation.3">
                  <p:embed/>
                </p:oleObj>
              </mc:Choice>
              <mc:Fallback>
                <p:oleObj name="Equation" r:id="rId9" imgW="1396800" imgH="419040" progId="Equation.3">
                  <p:embed/>
                  <p:pic>
                    <p:nvPicPr>
                      <p:cNvPr id="0" name="Object 13"/>
                      <p:cNvPicPr>
                        <a:picLocks noChangeAspect="1" noChangeArrowheads="1"/>
                      </p:cNvPicPr>
                      <p:nvPr/>
                    </p:nvPicPr>
                    <p:blipFill>
                      <a:blip r:embed="rId10"/>
                      <a:srcRect/>
                      <a:stretch>
                        <a:fillRect/>
                      </a:stretch>
                    </p:blipFill>
                    <p:spPr bwMode="auto">
                      <a:xfrm>
                        <a:off x="5243513" y="3767138"/>
                        <a:ext cx="2584450" cy="774700"/>
                      </a:xfrm>
                      <a:prstGeom prst="rect">
                        <a:avLst/>
                      </a:prstGeom>
                      <a:solidFill>
                        <a:srgbClr val="FFFF00"/>
                      </a:solidFill>
                    </p:spPr>
                  </p:pic>
                </p:oleObj>
              </mc:Fallback>
            </mc:AlternateContent>
          </a:graphicData>
        </a:graphic>
      </p:graphicFrame>
      <p:graphicFrame>
        <p:nvGraphicFramePr>
          <p:cNvPr id="26" name="Objekt 25"/>
          <p:cNvGraphicFramePr>
            <a:graphicFrameLocks noChangeAspect="1"/>
          </p:cNvGraphicFramePr>
          <p:nvPr>
            <p:extLst>
              <p:ext uri="{D42A27DB-BD31-4B8C-83A1-F6EECF244321}">
                <p14:modId xmlns:p14="http://schemas.microsoft.com/office/powerpoint/2010/main" val="3622784803"/>
              </p:ext>
            </p:extLst>
          </p:nvPr>
        </p:nvGraphicFramePr>
        <p:xfrm>
          <a:off x="6054725" y="4719638"/>
          <a:ext cx="2771775" cy="1738312"/>
        </p:xfrm>
        <a:graphic>
          <a:graphicData uri="http://schemas.openxmlformats.org/presentationml/2006/ole">
            <mc:AlternateContent xmlns:mc="http://schemas.openxmlformats.org/markup-compatibility/2006">
              <mc:Choice xmlns:v="urn:schemas-microsoft-com:vml" Requires="v">
                <p:oleObj spid="_x0000_s39085" name="Equation" r:id="rId11" imgW="1498320" imgH="939600" progId="Equation.3">
                  <p:embed/>
                </p:oleObj>
              </mc:Choice>
              <mc:Fallback>
                <p:oleObj name="Equation" r:id="rId11" imgW="1498320" imgH="939600" progId="Equation.3">
                  <p:embed/>
                  <p:pic>
                    <p:nvPicPr>
                      <p:cNvPr id="0" name="Objekt 24"/>
                      <p:cNvPicPr>
                        <a:picLocks noChangeAspect="1" noChangeArrowheads="1"/>
                      </p:cNvPicPr>
                      <p:nvPr/>
                    </p:nvPicPr>
                    <p:blipFill>
                      <a:blip r:embed="rId12"/>
                      <a:srcRect/>
                      <a:stretch>
                        <a:fillRect/>
                      </a:stretch>
                    </p:blipFill>
                    <p:spPr bwMode="auto">
                      <a:xfrm>
                        <a:off x="6054725" y="4719638"/>
                        <a:ext cx="2771775" cy="17383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Rectangle 11"/>
          <p:cNvSpPr>
            <a:spLocks noChangeArrowheads="1"/>
          </p:cNvSpPr>
          <p:nvPr/>
        </p:nvSpPr>
        <p:spPr bwMode="auto">
          <a:xfrm>
            <a:off x="8023909" y="3624678"/>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1.17)</a:t>
            </a:r>
            <a:endParaRPr lang="en-GB" altLang="de-DE" sz="2000" dirty="0"/>
          </a:p>
        </p:txBody>
      </p:sp>
      <p:sp>
        <p:nvSpPr>
          <p:cNvPr id="41" name="Rectangle 11"/>
          <p:cNvSpPr>
            <a:spLocks noChangeArrowheads="1"/>
          </p:cNvSpPr>
          <p:nvPr/>
        </p:nvSpPr>
        <p:spPr bwMode="auto">
          <a:xfrm>
            <a:off x="8194595" y="4244544"/>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1.18)</a:t>
            </a:r>
            <a:endParaRPr lang="en-GB" altLang="de-DE" sz="2000" dirty="0"/>
          </a:p>
        </p:txBody>
      </p:sp>
    </p:spTree>
    <p:extLst>
      <p:ext uri="{BB962C8B-B14F-4D97-AF65-F5344CB8AC3E}">
        <p14:creationId xmlns:p14="http://schemas.microsoft.com/office/powerpoint/2010/main" val="2867514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liennummernplatzhalter 5"/>
          <p:cNvSpPr>
            <a:spLocks noGrp="1"/>
          </p:cNvSpPr>
          <p:nvPr>
            <p:ph type="sldNum" sz="quarter" idx="12"/>
          </p:nvPr>
        </p:nvSpPr>
        <p:spPr/>
        <p:txBody>
          <a:bodyPr/>
          <a:lstStyle/>
          <a:p>
            <a:fld id="{A35E292C-B93D-4F30-8818-5BF3228ADA4F}" type="slidenum">
              <a:rPr lang="en-GB" altLang="de-DE" smtClean="0"/>
              <a:pPr/>
              <a:t>11</a:t>
            </a:fld>
            <a:r>
              <a:rPr lang="en-GB" altLang="de-DE" dirty="0"/>
              <a:t> </a:t>
            </a:r>
            <a:r>
              <a:rPr lang="en-GB" altLang="de-DE" dirty="0" smtClean="0"/>
              <a:t>of 46</a:t>
            </a:r>
            <a:endParaRPr lang="en-GB" altLang="de-DE" dirty="0"/>
          </a:p>
        </p:txBody>
      </p:sp>
      <p:sp>
        <p:nvSpPr>
          <p:cNvPr id="12293" name="Rectangle 5"/>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2294" name="Rectangle 6"/>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2292" name="Object 4"/>
          <p:cNvGraphicFramePr>
            <a:graphicFrameLocks noChangeAspect="1"/>
          </p:cNvGraphicFramePr>
          <p:nvPr>
            <p:extLst>
              <p:ext uri="{D42A27DB-BD31-4B8C-83A1-F6EECF244321}">
                <p14:modId xmlns:p14="http://schemas.microsoft.com/office/powerpoint/2010/main" val="3015573546"/>
              </p:ext>
            </p:extLst>
          </p:nvPr>
        </p:nvGraphicFramePr>
        <p:xfrm>
          <a:off x="884238" y="347663"/>
          <a:ext cx="5948362" cy="962025"/>
        </p:xfrm>
        <a:graphic>
          <a:graphicData uri="http://schemas.openxmlformats.org/presentationml/2006/ole">
            <mc:AlternateContent xmlns:mc="http://schemas.openxmlformats.org/markup-compatibility/2006">
              <mc:Choice xmlns:v="urn:schemas-microsoft-com:vml" Requires="v">
                <p:oleObj spid="_x0000_s12427" name="Equation" r:id="rId3" imgW="2971800" imgH="482400" progId="Equation.DSMT4">
                  <p:embed/>
                </p:oleObj>
              </mc:Choice>
              <mc:Fallback>
                <p:oleObj name="Equation" r:id="rId3" imgW="2971800" imgH="482400" progId="Equation.DSMT4">
                  <p:embed/>
                  <p:pic>
                    <p:nvPicPr>
                      <p:cNvPr id="0" name="Object 4"/>
                      <p:cNvPicPr>
                        <a:picLocks noChangeAspect="1" noChangeArrowheads="1"/>
                      </p:cNvPicPr>
                      <p:nvPr/>
                    </p:nvPicPr>
                    <p:blipFill>
                      <a:blip r:embed="rId4"/>
                      <a:srcRect/>
                      <a:stretch>
                        <a:fillRect/>
                      </a:stretch>
                    </p:blipFill>
                    <p:spPr bwMode="auto">
                      <a:xfrm>
                        <a:off x="884238" y="347663"/>
                        <a:ext cx="5948362" cy="962025"/>
                      </a:xfrm>
                      <a:prstGeom prst="rect">
                        <a:avLst/>
                      </a:prstGeom>
                      <a:solidFill>
                        <a:srgbClr val="FFFF00"/>
                      </a:solidFill>
                    </p:spPr>
                  </p:pic>
                </p:oleObj>
              </mc:Fallback>
            </mc:AlternateContent>
          </a:graphicData>
        </a:graphic>
      </p:graphicFrame>
      <p:sp>
        <p:nvSpPr>
          <p:cNvPr id="12295" name="Rectangle 7"/>
          <p:cNvSpPr>
            <a:spLocks noChangeArrowheads="1"/>
          </p:cNvSpPr>
          <p:nvPr/>
        </p:nvSpPr>
        <p:spPr bwMode="auto">
          <a:xfrm>
            <a:off x="7547400" y="593088"/>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1.19)</a:t>
            </a:r>
            <a:endParaRPr lang="en-GB" altLang="de-DE" sz="2000" dirty="0"/>
          </a:p>
        </p:txBody>
      </p:sp>
      <p:sp>
        <p:nvSpPr>
          <p:cNvPr id="12297" name="Rectangle 9"/>
          <p:cNvSpPr>
            <a:spLocks noChangeArrowheads="1"/>
          </p:cNvSpPr>
          <p:nvPr/>
        </p:nvSpPr>
        <p:spPr bwMode="auto">
          <a:xfrm>
            <a:off x="0" y="2830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2298" name="Rectangle 10"/>
          <p:cNvSpPr>
            <a:spLocks noChangeArrowheads="1"/>
          </p:cNvSpPr>
          <p:nvPr/>
        </p:nvSpPr>
        <p:spPr bwMode="auto">
          <a:xfrm>
            <a:off x="0" y="3059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 name="Datumsplatzhalter 1"/>
          <p:cNvSpPr>
            <a:spLocks noGrp="1"/>
          </p:cNvSpPr>
          <p:nvPr>
            <p:ph type="dt" sz="half" idx="10"/>
          </p:nvPr>
        </p:nvSpPr>
        <p:spPr/>
        <p:txBody>
          <a:bodyPr/>
          <a:lstStyle/>
          <a:p>
            <a:fld id="{B278728D-DBAE-41A8-ACF5-FB648F7E0AA8}"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graphicFrame>
        <p:nvGraphicFramePr>
          <p:cNvPr id="13" name="Object 12"/>
          <p:cNvGraphicFramePr>
            <a:graphicFrameLocks noChangeAspect="1"/>
          </p:cNvGraphicFramePr>
          <p:nvPr>
            <p:extLst>
              <p:ext uri="{D42A27DB-BD31-4B8C-83A1-F6EECF244321}">
                <p14:modId xmlns:p14="http://schemas.microsoft.com/office/powerpoint/2010/main" val="3313247094"/>
              </p:ext>
            </p:extLst>
          </p:nvPr>
        </p:nvGraphicFramePr>
        <p:xfrm>
          <a:off x="1490174" y="1516473"/>
          <a:ext cx="3063240" cy="982980"/>
        </p:xfrm>
        <a:graphic>
          <a:graphicData uri="http://schemas.openxmlformats.org/presentationml/2006/ole">
            <mc:AlternateContent xmlns:mc="http://schemas.openxmlformats.org/markup-compatibility/2006">
              <mc:Choice xmlns:v="urn:schemas-microsoft-com:vml" Requires="v">
                <p:oleObj spid="_x0000_s12428" name="Formel" r:id="rId5" imgW="1701800" imgH="546100" progId="Equation.3">
                  <p:embed/>
                </p:oleObj>
              </mc:Choice>
              <mc:Fallback>
                <p:oleObj name="Formel" r:id="rId5" imgW="1701800" imgH="546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0174" y="1516473"/>
                        <a:ext cx="3063240" cy="982980"/>
                      </a:xfrm>
                      <a:prstGeom prst="rect">
                        <a:avLst/>
                      </a:prstGeom>
                      <a:solidFill>
                        <a:srgbClr val="FFFF00"/>
                      </a:solidFill>
                    </p:spPr>
                  </p:pic>
                </p:oleObj>
              </mc:Fallback>
            </mc:AlternateContent>
          </a:graphicData>
        </a:graphic>
      </p:graphicFrame>
      <p:sp>
        <p:nvSpPr>
          <p:cNvPr id="14" name="Rectangle 13"/>
          <p:cNvSpPr>
            <a:spLocks noChangeArrowheads="1"/>
          </p:cNvSpPr>
          <p:nvPr/>
        </p:nvSpPr>
        <p:spPr bwMode="auto">
          <a:xfrm>
            <a:off x="7561048" y="1790608"/>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1.20)</a:t>
            </a:r>
            <a:endParaRPr lang="en-GB" altLang="de-DE" sz="2000" dirty="0"/>
          </a:p>
        </p:txBody>
      </p:sp>
      <p:sp>
        <p:nvSpPr>
          <p:cNvPr id="15" name="Text Box 14"/>
          <p:cNvSpPr txBox="1">
            <a:spLocks noChangeArrowheads="1"/>
          </p:cNvSpPr>
          <p:nvPr/>
        </p:nvSpPr>
        <p:spPr bwMode="auto">
          <a:xfrm>
            <a:off x="4763072" y="1813388"/>
            <a:ext cx="25923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dirty="0">
                <a:solidFill>
                  <a:srgbClr val="3333FF"/>
                </a:solidFill>
              </a:rPr>
              <a:t>Child-Langmuir </a:t>
            </a:r>
            <a:r>
              <a:rPr lang="en-GB" altLang="de-DE" sz="2000" dirty="0" smtClean="0">
                <a:solidFill>
                  <a:srgbClr val="3333FF"/>
                </a:solidFill>
              </a:rPr>
              <a:t>law</a:t>
            </a:r>
            <a:endParaRPr lang="en-GB" altLang="de-DE" sz="2000" dirty="0">
              <a:solidFill>
                <a:srgbClr val="3333FF"/>
              </a:solidFill>
            </a:endParaRPr>
          </a:p>
        </p:txBody>
      </p:sp>
      <p:pic>
        <p:nvPicPr>
          <p:cNvPr id="16" name="Picture 4" descr="IdealCharact"/>
          <p:cNvPicPr>
            <a:picLocks noChangeAspect="1" noChangeArrowheads="1"/>
          </p:cNvPicPr>
          <p:nvPr/>
        </p:nvPicPr>
        <p:blipFill>
          <a:blip r:embed="rId7" cstate="print">
            <a:extLst>
              <a:ext uri="{28A0092B-C50C-407E-A947-70E740481C1C}">
                <a14:useLocalDpi xmlns:a14="http://schemas.microsoft.com/office/drawing/2010/main" val="0"/>
              </a:ext>
            </a:extLst>
          </a:blip>
          <a:srcRect l="3976" t="6331" r="4805" b="6595"/>
          <a:stretch>
            <a:fillRect/>
          </a:stretch>
        </p:blipFill>
        <p:spPr bwMode="auto">
          <a:xfrm>
            <a:off x="449033" y="2613174"/>
            <a:ext cx="6715355" cy="403069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Gerade Verbindung mit Pfeil 4"/>
          <p:cNvCxnSpPr/>
          <p:nvPr/>
        </p:nvCxnSpPr>
        <p:spPr>
          <a:xfrm flipH="1">
            <a:off x="3113591" y="4942390"/>
            <a:ext cx="3509072" cy="123849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Text Box 14"/>
          <p:cNvSpPr txBox="1">
            <a:spLocks noChangeArrowheads="1"/>
          </p:cNvSpPr>
          <p:nvPr/>
        </p:nvSpPr>
        <p:spPr bwMode="auto">
          <a:xfrm>
            <a:off x="6622662" y="4419623"/>
            <a:ext cx="238244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de-DE" sz="2000" dirty="0" smtClean="0">
                <a:solidFill>
                  <a:srgbClr val="3333FF"/>
                </a:solidFill>
              </a:rPr>
              <a:t>No </a:t>
            </a:r>
            <a:r>
              <a:rPr lang="en-GB" altLang="de-DE" sz="2000" dirty="0">
                <a:solidFill>
                  <a:srgbClr val="3333FF"/>
                </a:solidFill>
              </a:rPr>
              <a:t>real </a:t>
            </a:r>
            <a:r>
              <a:rPr lang="en-GB" altLang="de-DE" sz="2000" dirty="0" smtClean="0">
                <a:solidFill>
                  <a:srgbClr val="3333FF"/>
                </a:solidFill>
              </a:rPr>
              <a:t>saturation in the beginning of the ion branch of the </a:t>
            </a:r>
            <a:r>
              <a:rPr lang="en-GB" altLang="de-DE" sz="2000" i="1" dirty="0" smtClean="0">
                <a:solidFill>
                  <a:srgbClr val="3333FF"/>
                </a:solidFill>
              </a:rPr>
              <a:t>I-V</a:t>
            </a:r>
            <a:r>
              <a:rPr lang="en-GB" altLang="de-DE" sz="2000" dirty="0" smtClean="0">
                <a:solidFill>
                  <a:srgbClr val="3333FF"/>
                </a:solidFill>
              </a:rPr>
              <a:t> characteristic!</a:t>
            </a:r>
            <a:endParaRPr lang="en-GB" altLang="de-DE" sz="2000" dirty="0">
              <a:solidFill>
                <a:srgbClr val="3333FF"/>
              </a:solidFill>
            </a:endParaRPr>
          </a:p>
        </p:txBody>
      </p:sp>
      <p:graphicFrame>
        <p:nvGraphicFramePr>
          <p:cNvPr id="4" name="Objekt 3"/>
          <p:cNvGraphicFramePr>
            <a:graphicFrameLocks noChangeAspect="1"/>
          </p:cNvGraphicFramePr>
          <p:nvPr>
            <p:extLst>
              <p:ext uri="{D42A27DB-BD31-4B8C-83A1-F6EECF244321}">
                <p14:modId xmlns:p14="http://schemas.microsoft.com/office/powerpoint/2010/main" val="76077792"/>
              </p:ext>
            </p:extLst>
          </p:nvPr>
        </p:nvGraphicFramePr>
        <p:xfrm>
          <a:off x="358775" y="3452813"/>
          <a:ext cx="2365375" cy="962025"/>
        </p:xfrm>
        <a:graphic>
          <a:graphicData uri="http://schemas.openxmlformats.org/presentationml/2006/ole">
            <mc:AlternateContent xmlns:mc="http://schemas.openxmlformats.org/markup-compatibility/2006">
              <mc:Choice xmlns:v="urn:schemas-microsoft-com:vml" Requires="v">
                <p:oleObj spid="_x0000_s12429" name="Equation" r:id="rId8" imgW="1180800" imgH="482400" progId="Equation.DSMT4">
                  <p:embed/>
                </p:oleObj>
              </mc:Choice>
              <mc:Fallback>
                <p:oleObj name="Equation" r:id="rId8" imgW="1180800" imgH="482400" progId="Equation.DSMT4">
                  <p:embed/>
                  <p:pic>
                    <p:nvPicPr>
                      <p:cNvPr id="0" name="Object 4"/>
                      <p:cNvPicPr>
                        <a:picLocks noChangeAspect="1" noChangeArrowheads="1"/>
                      </p:cNvPicPr>
                      <p:nvPr/>
                    </p:nvPicPr>
                    <p:blipFill>
                      <a:blip r:embed="rId9"/>
                      <a:srcRect/>
                      <a:stretch>
                        <a:fillRect/>
                      </a:stretch>
                    </p:blipFill>
                    <p:spPr bwMode="auto">
                      <a:xfrm>
                        <a:off x="358775" y="3452813"/>
                        <a:ext cx="2365375" cy="962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ext Box 14"/>
          <p:cNvSpPr txBox="1">
            <a:spLocks noChangeArrowheads="1"/>
          </p:cNvSpPr>
          <p:nvPr/>
        </p:nvSpPr>
        <p:spPr bwMode="auto">
          <a:xfrm>
            <a:off x="193346" y="2827338"/>
            <a:ext cx="25923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dirty="0" smtClean="0">
                <a:solidFill>
                  <a:srgbClr val="3333FF"/>
                </a:solidFill>
              </a:rPr>
              <a:t>Ion density:</a:t>
            </a:r>
            <a:endParaRPr lang="en-GB" altLang="de-DE" sz="2000" dirty="0">
              <a:solidFill>
                <a:srgbClr val="3333FF"/>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oliennummernplatzhalter 3"/>
          <p:cNvSpPr>
            <a:spLocks noGrp="1"/>
          </p:cNvSpPr>
          <p:nvPr>
            <p:ph type="sldNum" sz="quarter" idx="12"/>
          </p:nvPr>
        </p:nvSpPr>
        <p:spPr/>
        <p:txBody>
          <a:bodyPr/>
          <a:lstStyle/>
          <a:p>
            <a:fld id="{0D4DCC11-B7AA-4841-90F3-0E978FF355D6}" type="slidenum">
              <a:rPr lang="en-GB" altLang="de-DE" smtClean="0"/>
              <a:pPr/>
              <a:t>12</a:t>
            </a:fld>
            <a:r>
              <a:rPr lang="en-GB" altLang="de-DE" dirty="0"/>
              <a:t> </a:t>
            </a:r>
            <a:r>
              <a:rPr lang="en-GB" altLang="de-DE" dirty="0" smtClean="0"/>
              <a:t>of 46</a:t>
            </a:r>
            <a:endParaRPr lang="en-GB" altLang="de-DE" dirty="0"/>
          </a:p>
        </p:txBody>
      </p:sp>
      <p:grpSp>
        <p:nvGrpSpPr>
          <p:cNvPr id="4" name="Gruppieren 3"/>
          <p:cNvGrpSpPr/>
          <p:nvPr/>
        </p:nvGrpSpPr>
        <p:grpSpPr>
          <a:xfrm>
            <a:off x="179388" y="815950"/>
            <a:ext cx="6672262" cy="6016625"/>
            <a:chOff x="179388" y="260350"/>
            <a:chExt cx="6672262" cy="6016625"/>
          </a:xfrm>
        </p:grpSpPr>
        <p:sp>
          <p:nvSpPr>
            <p:cNvPr id="13318" name="Rectangle 6"/>
            <p:cNvSpPr>
              <a:spLocks noChangeArrowheads="1"/>
            </p:cNvSpPr>
            <p:nvPr/>
          </p:nvSpPr>
          <p:spPr bwMode="auto">
            <a:xfrm>
              <a:off x="179388" y="260350"/>
              <a:ext cx="6148387" cy="4056063"/>
            </a:xfrm>
            <a:prstGeom prst="rect">
              <a:avLst/>
            </a:prstGeom>
            <a:solidFill>
              <a:srgbClr val="FFCC99"/>
            </a:solidFill>
            <a:ln w="9525">
              <a:solidFill>
                <a:srgbClr val="FFFFFF"/>
              </a:solidFill>
              <a:miter lim="800000"/>
              <a:headEnd/>
              <a:tailEnd/>
            </a:ln>
          </p:spPr>
          <p:txBody>
            <a:bodyPr/>
            <a:lstStyle/>
            <a:p>
              <a:endParaRPr lang="de-AT"/>
            </a:p>
          </p:txBody>
        </p:sp>
        <p:sp>
          <p:nvSpPr>
            <p:cNvPr id="13319" name="Freeform 7"/>
            <p:cNvSpPr>
              <a:spLocks/>
            </p:cNvSpPr>
            <p:nvPr/>
          </p:nvSpPr>
          <p:spPr bwMode="auto">
            <a:xfrm>
              <a:off x="4267200" y="1017588"/>
              <a:ext cx="249238" cy="2471737"/>
            </a:xfrm>
            <a:custGeom>
              <a:avLst/>
              <a:gdLst>
                <a:gd name="T0" fmla="*/ 16 w 308"/>
                <a:gd name="T1" fmla="*/ 2764 h 3042"/>
                <a:gd name="T2" fmla="*/ 16 w 308"/>
                <a:gd name="T3" fmla="*/ 952 h 3042"/>
                <a:gd name="T4" fmla="*/ 4 w 308"/>
                <a:gd name="T5" fmla="*/ 304 h 3042"/>
                <a:gd name="T6" fmla="*/ 40 w 308"/>
                <a:gd name="T7" fmla="*/ 100 h 3042"/>
                <a:gd name="T8" fmla="*/ 100 w 308"/>
                <a:gd name="T9" fmla="*/ 28 h 3042"/>
                <a:gd name="T10" fmla="*/ 172 w 308"/>
                <a:gd name="T11" fmla="*/ 4 h 3042"/>
                <a:gd name="T12" fmla="*/ 244 w 308"/>
                <a:gd name="T13" fmla="*/ 52 h 3042"/>
                <a:gd name="T14" fmla="*/ 280 w 308"/>
                <a:gd name="T15" fmla="*/ 88 h 3042"/>
                <a:gd name="T16" fmla="*/ 292 w 308"/>
                <a:gd name="T17" fmla="*/ 136 h 3042"/>
                <a:gd name="T18" fmla="*/ 304 w 308"/>
                <a:gd name="T19" fmla="*/ 196 h 3042"/>
                <a:gd name="T20" fmla="*/ 304 w 308"/>
                <a:gd name="T21" fmla="*/ 256 h 3042"/>
                <a:gd name="T22" fmla="*/ 304 w 308"/>
                <a:gd name="T23" fmla="*/ 1612 h 3042"/>
                <a:gd name="T24" fmla="*/ 304 w 308"/>
                <a:gd name="T25" fmla="*/ 2584 h 3042"/>
                <a:gd name="T26" fmla="*/ 304 w 308"/>
                <a:gd name="T27" fmla="*/ 2788 h 3042"/>
                <a:gd name="T28" fmla="*/ 280 w 308"/>
                <a:gd name="T29" fmla="*/ 2968 h 3042"/>
                <a:gd name="T30" fmla="*/ 220 w 308"/>
                <a:gd name="T31" fmla="*/ 3004 h 3042"/>
                <a:gd name="T32" fmla="*/ 160 w 308"/>
                <a:gd name="T33" fmla="*/ 3040 h 3042"/>
                <a:gd name="T34" fmla="*/ 52 w 308"/>
                <a:gd name="T35" fmla="*/ 2992 h 3042"/>
                <a:gd name="T36" fmla="*/ 16 w 308"/>
                <a:gd name="T37" fmla="*/ 2884 h 3042"/>
                <a:gd name="T38" fmla="*/ 4 w 308"/>
                <a:gd name="T39" fmla="*/ 2812 h 3042"/>
                <a:gd name="T40" fmla="*/ 4 w 308"/>
                <a:gd name="T41" fmla="*/ 2728 h 3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8" h="3042">
                  <a:moveTo>
                    <a:pt x="16" y="2764"/>
                  </a:moveTo>
                  <a:cubicBezTo>
                    <a:pt x="17" y="2063"/>
                    <a:pt x="18" y="1362"/>
                    <a:pt x="16" y="952"/>
                  </a:cubicBezTo>
                  <a:cubicBezTo>
                    <a:pt x="14" y="542"/>
                    <a:pt x="0" y="446"/>
                    <a:pt x="4" y="304"/>
                  </a:cubicBezTo>
                  <a:cubicBezTo>
                    <a:pt x="8" y="162"/>
                    <a:pt x="24" y="146"/>
                    <a:pt x="40" y="100"/>
                  </a:cubicBezTo>
                  <a:cubicBezTo>
                    <a:pt x="56" y="54"/>
                    <a:pt x="78" y="44"/>
                    <a:pt x="100" y="28"/>
                  </a:cubicBezTo>
                  <a:cubicBezTo>
                    <a:pt x="122" y="12"/>
                    <a:pt x="148" y="0"/>
                    <a:pt x="172" y="4"/>
                  </a:cubicBezTo>
                  <a:cubicBezTo>
                    <a:pt x="196" y="8"/>
                    <a:pt x="226" y="38"/>
                    <a:pt x="244" y="52"/>
                  </a:cubicBezTo>
                  <a:cubicBezTo>
                    <a:pt x="262" y="66"/>
                    <a:pt x="272" y="74"/>
                    <a:pt x="280" y="88"/>
                  </a:cubicBezTo>
                  <a:cubicBezTo>
                    <a:pt x="288" y="102"/>
                    <a:pt x="288" y="118"/>
                    <a:pt x="292" y="136"/>
                  </a:cubicBezTo>
                  <a:cubicBezTo>
                    <a:pt x="296" y="154"/>
                    <a:pt x="302" y="176"/>
                    <a:pt x="304" y="196"/>
                  </a:cubicBezTo>
                  <a:cubicBezTo>
                    <a:pt x="306" y="216"/>
                    <a:pt x="304" y="20"/>
                    <a:pt x="304" y="256"/>
                  </a:cubicBezTo>
                  <a:cubicBezTo>
                    <a:pt x="304" y="492"/>
                    <a:pt x="304" y="1224"/>
                    <a:pt x="304" y="1612"/>
                  </a:cubicBezTo>
                  <a:cubicBezTo>
                    <a:pt x="304" y="2000"/>
                    <a:pt x="304" y="2388"/>
                    <a:pt x="304" y="2584"/>
                  </a:cubicBezTo>
                  <a:cubicBezTo>
                    <a:pt x="304" y="2780"/>
                    <a:pt x="308" y="2724"/>
                    <a:pt x="304" y="2788"/>
                  </a:cubicBezTo>
                  <a:cubicBezTo>
                    <a:pt x="300" y="2852"/>
                    <a:pt x="294" y="2932"/>
                    <a:pt x="280" y="2968"/>
                  </a:cubicBezTo>
                  <a:cubicBezTo>
                    <a:pt x="266" y="3004"/>
                    <a:pt x="240" y="2992"/>
                    <a:pt x="220" y="3004"/>
                  </a:cubicBezTo>
                  <a:cubicBezTo>
                    <a:pt x="200" y="3016"/>
                    <a:pt x="188" y="3042"/>
                    <a:pt x="160" y="3040"/>
                  </a:cubicBezTo>
                  <a:cubicBezTo>
                    <a:pt x="132" y="3038"/>
                    <a:pt x="76" y="3018"/>
                    <a:pt x="52" y="2992"/>
                  </a:cubicBezTo>
                  <a:cubicBezTo>
                    <a:pt x="28" y="2966"/>
                    <a:pt x="24" y="2914"/>
                    <a:pt x="16" y="2884"/>
                  </a:cubicBezTo>
                  <a:cubicBezTo>
                    <a:pt x="8" y="2854"/>
                    <a:pt x="6" y="2838"/>
                    <a:pt x="4" y="2812"/>
                  </a:cubicBezTo>
                  <a:cubicBezTo>
                    <a:pt x="2" y="2786"/>
                    <a:pt x="3" y="2757"/>
                    <a:pt x="4" y="2728"/>
                  </a:cubicBezTo>
                </a:path>
              </a:pathLst>
            </a:custGeom>
            <a:solidFill>
              <a:srgbClr val="FF6600"/>
            </a:solidFill>
            <a:ln w="9525">
              <a:solidFill>
                <a:srgbClr val="000000"/>
              </a:solidFill>
              <a:round/>
              <a:headEnd/>
              <a:tailEnd/>
            </a:ln>
          </p:spPr>
          <p:txBody>
            <a:bodyPr/>
            <a:lstStyle/>
            <a:p>
              <a:endParaRPr lang="de-AT"/>
            </a:p>
          </p:txBody>
        </p:sp>
        <p:sp>
          <p:nvSpPr>
            <p:cNvPr id="13320" name="Line 8"/>
            <p:cNvSpPr>
              <a:spLocks noChangeShapeType="1"/>
            </p:cNvSpPr>
            <p:nvPr/>
          </p:nvSpPr>
          <p:spPr bwMode="auto">
            <a:xfrm>
              <a:off x="4632325" y="1230313"/>
              <a:ext cx="1588" cy="2046287"/>
            </a:xfrm>
            <a:prstGeom prst="line">
              <a:avLst/>
            </a:prstGeom>
            <a:noFill/>
            <a:ln w="63500">
              <a:solidFill>
                <a:srgbClr val="969696"/>
              </a:solidFill>
              <a:round/>
              <a:headEnd/>
              <a:tailEnd/>
            </a:ln>
            <a:extLst>
              <a:ext uri="{909E8E84-426E-40DD-AFC4-6F175D3DCCD1}">
                <a14:hiddenFill xmlns:a14="http://schemas.microsoft.com/office/drawing/2010/main">
                  <a:noFill/>
                </a14:hiddenFill>
              </a:ext>
            </a:extLst>
          </p:spPr>
          <p:txBody>
            <a:bodyPr/>
            <a:lstStyle/>
            <a:p>
              <a:endParaRPr lang="de-AT"/>
            </a:p>
          </p:txBody>
        </p:sp>
        <p:grpSp>
          <p:nvGrpSpPr>
            <p:cNvPr id="13321" name="Group 9"/>
            <p:cNvGrpSpPr>
              <a:grpSpLocks/>
            </p:cNvGrpSpPr>
            <p:nvPr/>
          </p:nvGrpSpPr>
          <p:grpSpPr bwMode="auto">
            <a:xfrm>
              <a:off x="4271963" y="1025525"/>
              <a:ext cx="280987" cy="2466975"/>
              <a:chOff x="6617" y="2814"/>
              <a:chExt cx="293" cy="2572"/>
            </a:xfrm>
          </p:grpSpPr>
          <p:sp>
            <p:nvSpPr>
              <p:cNvPr id="13322" name="Line 10"/>
              <p:cNvSpPr>
                <a:spLocks noChangeShapeType="1"/>
              </p:cNvSpPr>
              <p:nvPr/>
            </p:nvSpPr>
            <p:spPr bwMode="auto">
              <a:xfrm>
                <a:off x="6910" y="3028"/>
                <a:ext cx="0" cy="2134"/>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3323" name="Line 11"/>
              <p:cNvSpPr>
                <a:spLocks noChangeShapeType="1"/>
              </p:cNvSpPr>
              <p:nvPr/>
            </p:nvSpPr>
            <p:spPr bwMode="auto">
              <a:xfrm>
                <a:off x="6620" y="3027"/>
                <a:ext cx="1" cy="213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3324" name="Freeform 12"/>
              <p:cNvSpPr>
                <a:spLocks/>
              </p:cNvSpPr>
              <p:nvPr/>
            </p:nvSpPr>
            <p:spPr bwMode="auto">
              <a:xfrm>
                <a:off x="6617" y="2814"/>
                <a:ext cx="256" cy="234"/>
              </a:xfrm>
              <a:custGeom>
                <a:avLst/>
                <a:gdLst>
                  <a:gd name="T0" fmla="*/ 2 w 302"/>
                  <a:gd name="T1" fmla="*/ 264 h 276"/>
                  <a:gd name="T2" fmla="*/ 26 w 302"/>
                  <a:gd name="T3" fmla="*/ 90 h 276"/>
                  <a:gd name="T4" fmla="*/ 158 w 302"/>
                  <a:gd name="T5" fmla="*/ 0 h 276"/>
                  <a:gd name="T6" fmla="*/ 278 w 302"/>
                  <a:gd name="T7" fmla="*/ 90 h 276"/>
                  <a:gd name="T8" fmla="*/ 302 w 302"/>
                  <a:gd name="T9" fmla="*/ 276 h 276"/>
                </a:gdLst>
                <a:ahLst/>
                <a:cxnLst>
                  <a:cxn ang="0">
                    <a:pos x="T0" y="T1"/>
                  </a:cxn>
                  <a:cxn ang="0">
                    <a:pos x="T2" y="T3"/>
                  </a:cxn>
                  <a:cxn ang="0">
                    <a:pos x="T4" y="T5"/>
                  </a:cxn>
                  <a:cxn ang="0">
                    <a:pos x="T6" y="T7"/>
                  </a:cxn>
                  <a:cxn ang="0">
                    <a:pos x="T8" y="T9"/>
                  </a:cxn>
                </a:cxnLst>
                <a:rect l="0" t="0" r="r" b="b"/>
                <a:pathLst>
                  <a:path w="302" h="276">
                    <a:moveTo>
                      <a:pt x="2" y="264"/>
                    </a:moveTo>
                    <a:cubicBezTo>
                      <a:pt x="6" y="235"/>
                      <a:pt x="0" y="134"/>
                      <a:pt x="26" y="90"/>
                    </a:cubicBezTo>
                    <a:cubicBezTo>
                      <a:pt x="52" y="46"/>
                      <a:pt x="116" y="0"/>
                      <a:pt x="158" y="0"/>
                    </a:cubicBezTo>
                    <a:cubicBezTo>
                      <a:pt x="200" y="0"/>
                      <a:pt x="254" y="44"/>
                      <a:pt x="278" y="90"/>
                    </a:cubicBezTo>
                    <a:cubicBezTo>
                      <a:pt x="302" y="136"/>
                      <a:pt x="297" y="237"/>
                      <a:pt x="302" y="276"/>
                    </a:cubicBez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13325" name="Freeform 13"/>
              <p:cNvSpPr>
                <a:spLocks/>
              </p:cNvSpPr>
              <p:nvPr/>
            </p:nvSpPr>
            <p:spPr bwMode="auto">
              <a:xfrm flipH="1" flipV="1">
                <a:off x="6620" y="5152"/>
                <a:ext cx="255" cy="234"/>
              </a:xfrm>
              <a:custGeom>
                <a:avLst/>
                <a:gdLst>
                  <a:gd name="T0" fmla="*/ 2 w 302"/>
                  <a:gd name="T1" fmla="*/ 264 h 276"/>
                  <a:gd name="T2" fmla="*/ 26 w 302"/>
                  <a:gd name="T3" fmla="*/ 90 h 276"/>
                  <a:gd name="T4" fmla="*/ 158 w 302"/>
                  <a:gd name="T5" fmla="*/ 0 h 276"/>
                  <a:gd name="T6" fmla="*/ 278 w 302"/>
                  <a:gd name="T7" fmla="*/ 90 h 276"/>
                  <a:gd name="T8" fmla="*/ 302 w 302"/>
                  <a:gd name="T9" fmla="*/ 276 h 276"/>
                </a:gdLst>
                <a:ahLst/>
                <a:cxnLst>
                  <a:cxn ang="0">
                    <a:pos x="T0" y="T1"/>
                  </a:cxn>
                  <a:cxn ang="0">
                    <a:pos x="T2" y="T3"/>
                  </a:cxn>
                  <a:cxn ang="0">
                    <a:pos x="T4" y="T5"/>
                  </a:cxn>
                  <a:cxn ang="0">
                    <a:pos x="T6" y="T7"/>
                  </a:cxn>
                  <a:cxn ang="0">
                    <a:pos x="T8" y="T9"/>
                  </a:cxn>
                </a:cxnLst>
                <a:rect l="0" t="0" r="r" b="b"/>
                <a:pathLst>
                  <a:path w="302" h="276">
                    <a:moveTo>
                      <a:pt x="2" y="264"/>
                    </a:moveTo>
                    <a:cubicBezTo>
                      <a:pt x="6" y="235"/>
                      <a:pt x="0" y="134"/>
                      <a:pt x="26" y="90"/>
                    </a:cubicBezTo>
                    <a:cubicBezTo>
                      <a:pt x="52" y="46"/>
                      <a:pt x="116" y="0"/>
                      <a:pt x="158" y="0"/>
                    </a:cubicBezTo>
                    <a:cubicBezTo>
                      <a:pt x="200" y="0"/>
                      <a:pt x="254" y="44"/>
                      <a:pt x="278" y="90"/>
                    </a:cubicBezTo>
                    <a:cubicBezTo>
                      <a:pt x="302" y="136"/>
                      <a:pt x="297" y="237"/>
                      <a:pt x="302" y="276"/>
                    </a:cubicBez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grpSp>
        <p:sp>
          <p:nvSpPr>
            <p:cNvPr id="13326" name="Line 14"/>
            <p:cNvSpPr>
              <a:spLocks noChangeShapeType="1"/>
            </p:cNvSpPr>
            <p:nvPr/>
          </p:nvSpPr>
          <p:spPr bwMode="auto">
            <a:xfrm flipV="1">
              <a:off x="4562475" y="2259013"/>
              <a:ext cx="369888" cy="1587"/>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3327" name="Line 15"/>
            <p:cNvSpPr>
              <a:spLocks noChangeShapeType="1"/>
            </p:cNvSpPr>
            <p:nvPr/>
          </p:nvSpPr>
          <p:spPr bwMode="auto">
            <a:xfrm>
              <a:off x="4913313" y="2268538"/>
              <a:ext cx="0" cy="178435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3328" name="Text Box 16"/>
            <p:cNvSpPr txBox="1">
              <a:spLocks noChangeArrowheads="1"/>
            </p:cNvSpPr>
            <p:nvPr/>
          </p:nvSpPr>
          <p:spPr bwMode="auto">
            <a:xfrm>
              <a:off x="1908175" y="711200"/>
              <a:ext cx="1624013" cy="590550"/>
            </a:xfrm>
            <a:prstGeom prst="rect">
              <a:avLst/>
            </a:prstGeom>
            <a:solidFill>
              <a:srgbClr val="FFFF00"/>
            </a:solidFill>
            <a:ln w="9525">
              <a:solidFill>
                <a:srgbClr val="000000"/>
              </a:solidFill>
              <a:miter lim="800000"/>
              <a:headEnd/>
              <a:tailEnd/>
            </a:ln>
          </p:spPr>
          <p:txBody>
            <a:bodyPr lIns="45842" tIns="45842" rIns="45842" bIns="45842">
              <a:spAutoFit/>
            </a:bodyPr>
            <a:lstStyle/>
            <a:p>
              <a:pPr algn="ctr"/>
              <a:r>
                <a:rPr lang="en-GB" altLang="zh-CN" sz="1600">
                  <a:ea typeface="SimSun" pitchFamily="2" charset="-122"/>
                </a:rPr>
                <a:t>Probe sheath with surface area </a:t>
              </a:r>
              <a:r>
                <a:rPr lang="en-GB" altLang="zh-CN" sz="1600" i="1">
                  <a:ea typeface="SimSun" pitchFamily="2" charset="-122"/>
                </a:rPr>
                <a:t>A</a:t>
              </a:r>
              <a:r>
                <a:rPr lang="en-GB" altLang="zh-CN" sz="1600" i="1" baseline="-25000">
                  <a:ea typeface="SimSun" pitchFamily="2" charset="-122"/>
                </a:rPr>
                <a:t>s</a:t>
              </a:r>
              <a:endParaRPr lang="en-GB" altLang="de-DE" sz="1600"/>
            </a:p>
          </p:txBody>
        </p:sp>
        <p:sp>
          <p:nvSpPr>
            <p:cNvPr id="13329" name="Text Box 17"/>
            <p:cNvSpPr txBox="1">
              <a:spLocks noChangeArrowheads="1"/>
            </p:cNvSpPr>
            <p:nvPr/>
          </p:nvSpPr>
          <p:spPr bwMode="auto">
            <a:xfrm>
              <a:off x="5110163" y="419100"/>
              <a:ext cx="1622425" cy="1323975"/>
            </a:xfrm>
            <a:prstGeom prst="rect">
              <a:avLst/>
            </a:prstGeom>
            <a:solidFill>
              <a:srgbClr val="FFFF00"/>
            </a:solidFill>
            <a:ln w="9525">
              <a:solidFill>
                <a:srgbClr val="000000"/>
              </a:solidFill>
              <a:miter lim="800000"/>
              <a:headEnd/>
              <a:tailEnd/>
            </a:ln>
          </p:spPr>
          <p:txBody>
            <a:bodyPr lIns="45842" tIns="45842" rIns="45842" bIns="45842">
              <a:spAutoFit/>
            </a:bodyPr>
            <a:lstStyle/>
            <a:p>
              <a:pPr algn="ctr"/>
              <a:r>
                <a:rPr lang="en-GB" altLang="zh-CN" sz="1600">
                  <a:ea typeface="SimSun" pitchFamily="2" charset="-122"/>
                </a:rPr>
                <a:t>Probe with geometrical surface area </a:t>
              </a:r>
              <a:r>
                <a:rPr lang="en-GB" altLang="zh-CN" sz="1600" i="1">
                  <a:ea typeface="SimSun" pitchFamily="2" charset="-122"/>
                </a:rPr>
                <a:t>A</a:t>
              </a:r>
              <a:r>
                <a:rPr lang="en-GB" altLang="zh-CN" sz="1600" i="1" baseline="-25000">
                  <a:ea typeface="SimSun" pitchFamily="2" charset="-122"/>
                </a:rPr>
                <a:t>p</a:t>
              </a:r>
              <a:r>
                <a:rPr lang="en-GB" altLang="zh-CN" sz="1600">
                  <a:ea typeface="SimSun" pitchFamily="2" charset="-122"/>
                </a:rPr>
                <a:t>, ceramic-coated on the rear side</a:t>
              </a:r>
              <a:endParaRPr lang="en-GB" altLang="de-DE" sz="1600"/>
            </a:p>
          </p:txBody>
        </p:sp>
        <p:sp>
          <p:nvSpPr>
            <p:cNvPr id="13330" name="Text Box 18"/>
            <p:cNvSpPr txBox="1">
              <a:spLocks noChangeArrowheads="1"/>
            </p:cNvSpPr>
            <p:nvPr/>
          </p:nvSpPr>
          <p:spPr bwMode="auto">
            <a:xfrm>
              <a:off x="5303838" y="2263775"/>
              <a:ext cx="1547812" cy="590550"/>
            </a:xfrm>
            <a:prstGeom prst="rect">
              <a:avLst/>
            </a:prstGeom>
            <a:solidFill>
              <a:srgbClr val="FFFF00"/>
            </a:solidFill>
            <a:ln w="9525">
              <a:solidFill>
                <a:srgbClr val="000000"/>
              </a:solidFill>
              <a:miter lim="800000"/>
              <a:headEnd/>
              <a:tailEnd/>
            </a:ln>
          </p:spPr>
          <p:txBody>
            <a:bodyPr lIns="45842" tIns="45842" rIns="45842" bIns="45842">
              <a:spAutoFit/>
            </a:bodyPr>
            <a:lstStyle/>
            <a:p>
              <a:pPr algn="ctr"/>
              <a:r>
                <a:rPr lang="en-GB" altLang="zh-CN" sz="1600">
                  <a:ea typeface="SimSun" pitchFamily="2" charset="-122"/>
                </a:rPr>
                <a:t>Electrical probe connection</a:t>
              </a:r>
              <a:endParaRPr lang="en-GB" altLang="de-DE" sz="1600"/>
            </a:p>
          </p:txBody>
        </p:sp>
        <p:sp>
          <p:nvSpPr>
            <p:cNvPr id="13331" name="Line 19"/>
            <p:cNvSpPr>
              <a:spLocks noChangeShapeType="1"/>
            </p:cNvSpPr>
            <p:nvPr/>
          </p:nvSpPr>
          <p:spPr bwMode="auto">
            <a:xfrm>
              <a:off x="3544888" y="1204913"/>
              <a:ext cx="676275" cy="611187"/>
            </a:xfrm>
            <a:prstGeom prst="line">
              <a:avLst/>
            </a:prstGeom>
            <a:noFill/>
            <a:ln w="1905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13332" name="Line 20"/>
            <p:cNvSpPr>
              <a:spLocks noChangeShapeType="1"/>
            </p:cNvSpPr>
            <p:nvPr/>
          </p:nvSpPr>
          <p:spPr bwMode="auto">
            <a:xfrm flipH="1">
              <a:off x="4567238" y="901700"/>
              <a:ext cx="506412" cy="298450"/>
            </a:xfrm>
            <a:prstGeom prst="line">
              <a:avLst/>
            </a:prstGeom>
            <a:noFill/>
            <a:ln w="1905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13333" name="Line 21"/>
            <p:cNvSpPr>
              <a:spLocks noChangeShapeType="1"/>
            </p:cNvSpPr>
            <p:nvPr/>
          </p:nvSpPr>
          <p:spPr bwMode="auto">
            <a:xfrm flipH="1" flipV="1">
              <a:off x="4973638" y="2408238"/>
              <a:ext cx="300037" cy="117475"/>
            </a:xfrm>
            <a:prstGeom prst="line">
              <a:avLst/>
            </a:prstGeom>
            <a:noFill/>
            <a:ln w="1905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13334" name="Line 22"/>
            <p:cNvSpPr>
              <a:spLocks noChangeShapeType="1"/>
            </p:cNvSpPr>
            <p:nvPr/>
          </p:nvSpPr>
          <p:spPr bwMode="auto">
            <a:xfrm>
              <a:off x="646113" y="282575"/>
              <a:ext cx="0" cy="4067175"/>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3335" name="Rectangle 23"/>
            <p:cNvSpPr>
              <a:spLocks noChangeArrowheads="1"/>
            </p:cNvSpPr>
            <p:nvPr/>
          </p:nvSpPr>
          <p:spPr bwMode="auto">
            <a:xfrm>
              <a:off x="230188" y="270538"/>
              <a:ext cx="390525" cy="4054475"/>
            </a:xfrm>
            <a:prstGeom prst="rect">
              <a:avLst/>
            </a:prstGeom>
            <a:solidFill>
              <a:srgbClr val="000080"/>
            </a:solidFill>
            <a:ln w="9525">
              <a:solidFill>
                <a:srgbClr val="FFFFFF"/>
              </a:solidFill>
              <a:miter lim="800000"/>
              <a:headEnd/>
              <a:tailEnd/>
            </a:ln>
          </p:spPr>
          <p:txBody>
            <a:bodyPr/>
            <a:lstStyle/>
            <a:p>
              <a:endParaRPr lang="de-AT"/>
            </a:p>
          </p:txBody>
        </p:sp>
        <p:sp>
          <p:nvSpPr>
            <p:cNvPr id="13336" name="Text Box 24"/>
            <p:cNvSpPr txBox="1">
              <a:spLocks noChangeArrowheads="1"/>
            </p:cNvSpPr>
            <p:nvPr/>
          </p:nvSpPr>
          <p:spPr bwMode="auto">
            <a:xfrm>
              <a:off x="2312988" y="2055813"/>
              <a:ext cx="890587" cy="406400"/>
            </a:xfrm>
            <a:prstGeom prst="rect">
              <a:avLst/>
            </a:prstGeom>
            <a:solidFill>
              <a:srgbClr val="FFFFFF"/>
            </a:solidFill>
            <a:ln w="9525">
              <a:solidFill>
                <a:srgbClr val="000000"/>
              </a:solidFill>
              <a:miter lim="800000"/>
              <a:headEnd/>
              <a:tailEnd/>
            </a:ln>
          </p:spPr>
          <p:txBody>
            <a:bodyPr lIns="45842" tIns="45842" rIns="45842" bIns="45842">
              <a:spAutoFit/>
            </a:bodyPr>
            <a:lstStyle/>
            <a:p>
              <a:pPr algn="ctr"/>
              <a:r>
                <a:rPr lang="de-DE" altLang="zh-CN" sz="2000">
                  <a:solidFill>
                    <a:srgbClr val="FF0000"/>
                  </a:solidFill>
                  <a:ea typeface="SimSun" pitchFamily="2" charset="-122"/>
                </a:rPr>
                <a:t>Plasma</a:t>
              </a:r>
              <a:endParaRPr lang="en-GB" altLang="de-DE" sz="2000">
                <a:solidFill>
                  <a:srgbClr val="FF0000"/>
                </a:solidFill>
              </a:endParaRPr>
            </a:p>
          </p:txBody>
        </p:sp>
        <p:sp>
          <p:nvSpPr>
            <p:cNvPr id="13337" name="Rectangle 25"/>
            <p:cNvSpPr>
              <a:spLocks noChangeArrowheads="1"/>
            </p:cNvSpPr>
            <p:nvPr/>
          </p:nvSpPr>
          <p:spPr bwMode="auto">
            <a:xfrm>
              <a:off x="673100" y="292100"/>
              <a:ext cx="182563" cy="4041775"/>
            </a:xfrm>
            <a:prstGeom prst="rect">
              <a:avLst/>
            </a:prstGeom>
            <a:solidFill>
              <a:srgbClr val="FF6600"/>
            </a:solidFill>
            <a:ln>
              <a:noFill/>
            </a:ln>
            <a:extLst>
              <a:ext uri="{91240B29-F687-4F45-9708-019B960494DF}">
                <a14:hiddenLine xmlns:a14="http://schemas.microsoft.com/office/drawing/2010/main" w="9525">
                  <a:solidFill>
                    <a:srgbClr val="C0C0C0"/>
                  </a:solidFill>
                  <a:miter lim="800000"/>
                  <a:headEnd/>
                  <a:tailEnd/>
                </a14:hiddenLine>
              </a:ext>
            </a:extLst>
          </p:spPr>
          <p:txBody>
            <a:bodyPr/>
            <a:lstStyle/>
            <a:p>
              <a:endParaRPr lang="de-AT"/>
            </a:p>
          </p:txBody>
        </p:sp>
        <p:sp>
          <p:nvSpPr>
            <p:cNvPr id="13338" name="Text Box 26"/>
            <p:cNvSpPr txBox="1">
              <a:spLocks noChangeArrowheads="1"/>
            </p:cNvSpPr>
            <p:nvPr/>
          </p:nvSpPr>
          <p:spPr bwMode="auto">
            <a:xfrm>
              <a:off x="1404938" y="3343275"/>
              <a:ext cx="2519362" cy="590550"/>
            </a:xfrm>
            <a:prstGeom prst="rect">
              <a:avLst/>
            </a:prstGeom>
            <a:solidFill>
              <a:srgbClr val="FFFF00"/>
            </a:solidFill>
            <a:ln w="9525">
              <a:solidFill>
                <a:srgbClr val="000000"/>
              </a:solidFill>
              <a:miter lim="800000"/>
              <a:headEnd/>
              <a:tailEnd/>
            </a:ln>
          </p:spPr>
          <p:txBody>
            <a:bodyPr lIns="45842" tIns="45842" rIns="45842" bIns="45842">
              <a:spAutoFit/>
            </a:bodyPr>
            <a:lstStyle/>
            <a:p>
              <a:pPr algn="ctr"/>
              <a:r>
                <a:rPr lang="en-GB" altLang="zh-CN" sz="1600">
                  <a:ea typeface="SimSun" pitchFamily="2" charset="-122"/>
                </a:rPr>
                <a:t>Wall (= reference electrode) with sheath in front</a:t>
              </a:r>
              <a:endParaRPr lang="en-GB" altLang="de-DE" sz="1600"/>
            </a:p>
          </p:txBody>
        </p:sp>
        <p:sp>
          <p:nvSpPr>
            <p:cNvPr id="13339" name="Line 27"/>
            <p:cNvSpPr>
              <a:spLocks noChangeShapeType="1"/>
            </p:cNvSpPr>
            <p:nvPr/>
          </p:nvSpPr>
          <p:spPr bwMode="auto">
            <a:xfrm flipH="1" flipV="1">
              <a:off x="676275" y="2884488"/>
              <a:ext cx="661988" cy="715962"/>
            </a:xfrm>
            <a:prstGeom prst="line">
              <a:avLst/>
            </a:prstGeom>
            <a:noFill/>
            <a:ln w="1905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13340" name="Line 28"/>
            <p:cNvSpPr>
              <a:spLocks noChangeShapeType="1"/>
            </p:cNvSpPr>
            <p:nvPr/>
          </p:nvSpPr>
          <p:spPr bwMode="auto">
            <a:xfrm>
              <a:off x="4513263" y="4503738"/>
              <a:ext cx="1587" cy="1773237"/>
            </a:xfrm>
            <a:prstGeom prst="line">
              <a:avLst/>
            </a:prstGeom>
            <a:noFill/>
            <a:ln w="12700">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13341" name="Line 29"/>
            <p:cNvSpPr>
              <a:spLocks noChangeShapeType="1"/>
            </p:cNvSpPr>
            <p:nvPr/>
          </p:nvSpPr>
          <p:spPr bwMode="auto">
            <a:xfrm>
              <a:off x="3302000" y="4919663"/>
              <a:ext cx="1716088"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3342" name="Line 30"/>
            <p:cNvSpPr>
              <a:spLocks noChangeShapeType="1"/>
            </p:cNvSpPr>
            <p:nvPr/>
          </p:nvSpPr>
          <p:spPr bwMode="auto">
            <a:xfrm>
              <a:off x="4270375" y="3205163"/>
              <a:ext cx="0" cy="30702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3343" name="Text Box 31"/>
            <p:cNvSpPr txBox="1">
              <a:spLocks noChangeArrowheads="1"/>
            </p:cNvSpPr>
            <p:nvPr/>
          </p:nvSpPr>
          <p:spPr bwMode="auto">
            <a:xfrm>
              <a:off x="827088" y="4941888"/>
              <a:ext cx="2128837" cy="1079500"/>
            </a:xfrm>
            <a:prstGeom prst="rect">
              <a:avLst/>
            </a:prstGeom>
            <a:solidFill>
              <a:srgbClr val="FFFF00"/>
            </a:solidFill>
            <a:ln w="9525">
              <a:solidFill>
                <a:srgbClr val="000000"/>
              </a:solidFill>
              <a:miter lim="800000"/>
              <a:headEnd/>
              <a:tailEnd/>
            </a:ln>
          </p:spPr>
          <p:txBody>
            <a:bodyPr lIns="45842" tIns="45842" rIns="45842" bIns="45842">
              <a:spAutoFit/>
            </a:bodyPr>
            <a:lstStyle/>
            <a:p>
              <a:pPr algn="just"/>
              <a:r>
                <a:rPr lang="en-GB" altLang="zh-CN" sz="1600" dirty="0">
                  <a:ea typeface="SimSun" pitchFamily="2" charset="-122"/>
                </a:rPr>
                <a:t>Space potential profile in front of the probe for floating or negatively biased probe (</a:t>
              </a:r>
              <a:r>
                <a:rPr lang="de-DE" altLang="zh-CN" sz="1600" dirty="0">
                  <a:ea typeface="SimSun" pitchFamily="2" charset="-122"/>
                  <a:sym typeface="Symbol" pitchFamily="18" charset="2"/>
                </a:rPr>
                <a:t></a:t>
              </a:r>
              <a:r>
                <a:rPr lang="en-GB" altLang="zh-CN" sz="1600" i="1" baseline="-25000" dirty="0" err="1">
                  <a:ea typeface="SimSun" pitchFamily="2" charset="-122"/>
                </a:rPr>
                <a:t>pl</a:t>
              </a:r>
              <a:r>
                <a:rPr lang="en-GB" altLang="zh-CN" sz="1600" dirty="0">
                  <a:ea typeface="SimSun" pitchFamily="2" charset="-122"/>
                </a:rPr>
                <a:t> = 0)</a:t>
              </a:r>
              <a:endParaRPr lang="en-GB" altLang="de-DE" sz="1600" dirty="0"/>
            </a:p>
          </p:txBody>
        </p:sp>
        <p:sp>
          <p:nvSpPr>
            <p:cNvPr id="13344" name="Freeform 32"/>
            <p:cNvSpPr>
              <a:spLocks/>
            </p:cNvSpPr>
            <p:nvPr/>
          </p:nvSpPr>
          <p:spPr bwMode="auto">
            <a:xfrm>
              <a:off x="3538538" y="4914900"/>
              <a:ext cx="969962" cy="628650"/>
            </a:xfrm>
            <a:custGeom>
              <a:avLst/>
              <a:gdLst>
                <a:gd name="T0" fmla="*/ 0 w 1193"/>
                <a:gd name="T1" fmla="*/ 0 h 774"/>
                <a:gd name="T2" fmla="*/ 803 w 1193"/>
                <a:gd name="T3" fmla="*/ 31 h 774"/>
                <a:gd name="T4" fmla="*/ 938 w 1193"/>
                <a:gd name="T5" fmla="*/ 54 h 774"/>
                <a:gd name="T6" fmla="*/ 1020 w 1193"/>
                <a:gd name="T7" fmla="*/ 84 h 774"/>
                <a:gd name="T8" fmla="*/ 1073 w 1193"/>
                <a:gd name="T9" fmla="*/ 166 h 774"/>
                <a:gd name="T10" fmla="*/ 1118 w 1193"/>
                <a:gd name="T11" fmla="*/ 271 h 774"/>
                <a:gd name="T12" fmla="*/ 1148 w 1193"/>
                <a:gd name="T13" fmla="*/ 436 h 774"/>
                <a:gd name="T14" fmla="*/ 1193 w 1193"/>
                <a:gd name="T15" fmla="*/ 774 h 7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3" h="774">
                  <a:moveTo>
                    <a:pt x="0" y="0"/>
                  </a:moveTo>
                  <a:cubicBezTo>
                    <a:pt x="134" y="6"/>
                    <a:pt x="647" y="22"/>
                    <a:pt x="803" y="31"/>
                  </a:cubicBezTo>
                  <a:cubicBezTo>
                    <a:pt x="959" y="40"/>
                    <a:pt x="902" y="45"/>
                    <a:pt x="938" y="54"/>
                  </a:cubicBezTo>
                  <a:cubicBezTo>
                    <a:pt x="974" y="63"/>
                    <a:pt x="998" y="65"/>
                    <a:pt x="1020" y="84"/>
                  </a:cubicBezTo>
                  <a:cubicBezTo>
                    <a:pt x="1042" y="103"/>
                    <a:pt x="1057" y="135"/>
                    <a:pt x="1073" y="166"/>
                  </a:cubicBezTo>
                  <a:cubicBezTo>
                    <a:pt x="1089" y="197"/>
                    <a:pt x="1106" y="226"/>
                    <a:pt x="1118" y="271"/>
                  </a:cubicBezTo>
                  <a:cubicBezTo>
                    <a:pt x="1130" y="316"/>
                    <a:pt x="1136" y="352"/>
                    <a:pt x="1148" y="436"/>
                  </a:cubicBezTo>
                  <a:cubicBezTo>
                    <a:pt x="1160" y="520"/>
                    <a:pt x="1184" y="704"/>
                    <a:pt x="1193" y="774"/>
                  </a:cubicBezTo>
                </a:path>
              </a:pathLst>
            </a:cu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13345" name="Text Box 33"/>
            <p:cNvSpPr txBox="1">
              <a:spLocks noChangeArrowheads="1"/>
            </p:cNvSpPr>
            <p:nvPr/>
          </p:nvSpPr>
          <p:spPr bwMode="auto">
            <a:xfrm>
              <a:off x="4581525" y="4433888"/>
              <a:ext cx="347663" cy="2381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600">
                  <a:ea typeface="SimSun" pitchFamily="2" charset="-122"/>
                  <a:sym typeface="Symbol" pitchFamily="18" charset="2"/>
                </a:rPr>
                <a:t></a:t>
              </a:r>
              <a:r>
                <a:rPr lang="de-DE" altLang="zh-CN" sz="1600">
                  <a:ea typeface="SimSun" pitchFamily="2" charset="-122"/>
                </a:rPr>
                <a:t>(</a:t>
              </a:r>
              <a:r>
                <a:rPr lang="de-DE" altLang="zh-CN" sz="1600" i="1">
                  <a:ea typeface="SimSun" pitchFamily="2" charset="-122"/>
                </a:rPr>
                <a:t>x</a:t>
              </a:r>
              <a:r>
                <a:rPr lang="de-DE" altLang="zh-CN" sz="1600">
                  <a:ea typeface="SimSun" pitchFamily="2" charset="-122"/>
                </a:rPr>
                <a:t>)</a:t>
              </a:r>
              <a:endParaRPr lang="en-GB" altLang="de-DE" sz="1600"/>
            </a:p>
          </p:txBody>
        </p:sp>
        <p:sp>
          <p:nvSpPr>
            <p:cNvPr id="13346" name="Text Box 34"/>
            <p:cNvSpPr txBox="1">
              <a:spLocks noChangeArrowheads="1"/>
            </p:cNvSpPr>
            <p:nvPr/>
          </p:nvSpPr>
          <p:spPr bwMode="auto">
            <a:xfrm>
              <a:off x="3063875" y="4813300"/>
              <a:ext cx="188913" cy="2000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600" i="1">
                  <a:ea typeface="SimSun" pitchFamily="2" charset="-122"/>
                </a:rPr>
                <a:t>x</a:t>
              </a:r>
              <a:endParaRPr lang="en-GB" altLang="de-DE" sz="1600"/>
            </a:p>
          </p:txBody>
        </p:sp>
        <p:sp>
          <p:nvSpPr>
            <p:cNvPr id="13347" name="Line 35"/>
            <p:cNvSpPr>
              <a:spLocks noChangeShapeType="1"/>
            </p:cNvSpPr>
            <p:nvPr/>
          </p:nvSpPr>
          <p:spPr bwMode="auto">
            <a:xfrm>
              <a:off x="4416425" y="5543550"/>
              <a:ext cx="2127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3348" name="Text Box 36"/>
            <p:cNvSpPr txBox="1">
              <a:spLocks noChangeArrowheads="1"/>
            </p:cNvSpPr>
            <p:nvPr/>
          </p:nvSpPr>
          <p:spPr bwMode="auto">
            <a:xfrm>
              <a:off x="4679950" y="5435600"/>
              <a:ext cx="230188" cy="242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600" i="1">
                  <a:ea typeface="SimSun" pitchFamily="2" charset="-122"/>
                </a:rPr>
                <a:t>V</a:t>
              </a:r>
              <a:r>
                <a:rPr lang="de-DE" altLang="zh-CN" sz="1600" i="1" baseline="-25000">
                  <a:ea typeface="SimSun" pitchFamily="2" charset="-122"/>
                </a:rPr>
                <a:t>p</a:t>
              </a:r>
              <a:endParaRPr lang="en-GB" altLang="de-DE" sz="1600"/>
            </a:p>
          </p:txBody>
        </p:sp>
        <p:sp>
          <p:nvSpPr>
            <p:cNvPr id="13349" name="Text Box 37"/>
            <p:cNvSpPr txBox="1">
              <a:spLocks noChangeArrowheads="1"/>
            </p:cNvSpPr>
            <p:nvPr/>
          </p:nvSpPr>
          <p:spPr bwMode="auto">
            <a:xfrm>
              <a:off x="5067300" y="4814888"/>
              <a:ext cx="368300" cy="2222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600">
                  <a:ea typeface="SimSun" pitchFamily="2" charset="-122"/>
                  <a:sym typeface="Symbol" pitchFamily="18" charset="2"/>
                </a:rPr>
                <a:t></a:t>
              </a:r>
              <a:r>
                <a:rPr lang="de-DE" altLang="zh-CN" sz="1600" i="1" baseline="-25000">
                  <a:ea typeface="SimSun" pitchFamily="2" charset="-122"/>
                </a:rPr>
                <a:t>pl</a:t>
              </a:r>
              <a:endParaRPr lang="en-GB" altLang="de-DE" sz="1600"/>
            </a:p>
          </p:txBody>
        </p:sp>
      </p:grpSp>
      <p:sp>
        <p:nvSpPr>
          <p:cNvPr id="13350" name="Text Box 38"/>
          <p:cNvSpPr txBox="1">
            <a:spLocks noChangeArrowheads="1"/>
          </p:cNvSpPr>
          <p:nvPr/>
        </p:nvSpPr>
        <p:spPr bwMode="auto">
          <a:xfrm>
            <a:off x="7092950" y="981075"/>
            <a:ext cx="1873250" cy="38779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just"/>
            <a:r>
              <a:rPr lang="en-GB" altLang="de-DE" i="1" dirty="0" smtClean="0">
                <a:solidFill>
                  <a:srgbClr val="3333FF"/>
                </a:solidFill>
                <a:ea typeface="SimSun" pitchFamily="2" charset="-122"/>
              </a:rPr>
              <a:t>Schematic </a:t>
            </a:r>
            <a:r>
              <a:rPr lang="en-GB" altLang="de-DE" i="1" dirty="0">
                <a:solidFill>
                  <a:srgbClr val="3333FF"/>
                </a:solidFill>
                <a:ea typeface="SimSun" pitchFamily="2" charset="-122"/>
              </a:rPr>
              <a:t>of a </a:t>
            </a:r>
            <a:r>
              <a:rPr lang="en-GB" altLang="de-DE" i="1" dirty="0" smtClean="0">
                <a:solidFill>
                  <a:srgbClr val="3333FF"/>
                </a:solidFill>
                <a:ea typeface="SimSun" pitchFamily="2" charset="-122"/>
              </a:rPr>
              <a:t>sing-le-sided </a:t>
            </a:r>
            <a:r>
              <a:rPr lang="en-GB" altLang="de-DE" i="1" dirty="0">
                <a:solidFill>
                  <a:srgbClr val="3333FF"/>
                </a:solidFill>
                <a:ea typeface="SimSun" pitchFamily="2" charset="-122"/>
              </a:rPr>
              <a:t>plane probe with sheath in front, plasma and the wall with sheath in front as reference </a:t>
            </a:r>
            <a:r>
              <a:rPr lang="en-GB" altLang="de-DE" i="1" dirty="0" err="1">
                <a:solidFill>
                  <a:srgbClr val="3333FF"/>
                </a:solidFill>
                <a:ea typeface="SimSun" pitchFamily="2" charset="-122"/>
              </a:rPr>
              <a:t>elec-trode</a:t>
            </a:r>
            <a:r>
              <a:rPr lang="en-GB" altLang="de-DE" i="1" dirty="0">
                <a:solidFill>
                  <a:srgbClr val="3333FF"/>
                </a:solidFill>
                <a:ea typeface="SimSun" pitchFamily="2" charset="-122"/>
              </a:rPr>
              <a:t>; not in scale. For the idealised probe theory the probe sheath is assumed to be so thin that it can be neglected so that A</a:t>
            </a:r>
            <a:r>
              <a:rPr lang="en-GB" altLang="de-DE" i="1" baseline="-25000" dirty="0">
                <a:solidFill>
                  <a:srgbClr val="3333FF"/>
                </a:solidFill>
                <a:ea typeface="SimSun" pitchFamily="2" charset="-122"/>
              </a:rPr>
              <a:t>s</a:t>
            </a:r>
            <a:r>
              <a:rPr lang="en-GB" altLang="de-DE" i="1" dirty="0">
                <a:solidFill>
                  <a:srgbClr val="3333FF"/>
                </a:solidFill>
                <a:ea typeface="SimSun" pitchFamily="2" charset="-122"/>
              </a:rPr>
              <a:t> </a:t>
            </a:r>
            <a:r>
              <a:rPr lang="en-GB" altLang="de-DE" i="1" dirty="0">
                <a:solidFill>
                  <a:srgbClr val="3333FF"/>
                </a:solidFill>
                <a:ea typeface="SimSun" pitchFamily="2" charset="-122"/>
                <a:sym typeface="Symbol" pitchFamily="18" charset="2"/>
              </a:rPr>
              <a:t></a:t>
            </a:r>
            <a:r>
              <a:rPr lang="en-GB" altLang="de-DE" i="1" dirty="0">
                <a:solidFill>
                  <a:srgbClr val="3333FF"/>
                </a:solidFill>
                <a:ea typeface="SimSun" pitchFamily="2" charset="-122"/>
              </a:rPr>
              <a:t> A</a:t>
            </a:r>
            <a:r>
              <a:rPr lang="en-GB" altLang="de-DE" i="1" baseline="-25000" dirty="0">
                <a:solidFill>
                  <a:srgbClr val="3333FF"/>
                </a:solidFill>
                <a:ea typeface="SimSun" pitchFamily="2" charset="-122"/>
              </a:rPr>
              <a:t>p</a:t>
            </a:r>
            <a:r>
              <a:rPr lang="en-GB" altLang="de-DE" i="1" dirty="0">
                <a:solidFill>
                  <a:srgbClr val="3333FF"/>
                </a:solidFill>
                <a:ea typeface="SimSun" pitchFamily="2" charset="-122"/>
              </a:rPr>
              <a:t>. </a:t>
            </a:r>
            <a:endParaRPr lang="en-GB" altLang="de-DE" dirty="0">
              <a:solidFill>
                <a:srgbClr val="3333FF"/>
              </a:solidFill>
            </a:endParaRPr>
          </a:p>
        </p:txBody>
      </p:sp>
      <p:sp>
        <p:nvSpPr>
          <p:cNvPr id="2" name="Datumsplatzhalter 1"/>
          <p:cNvSpPr>
            <a:spLocks noGrp="1"/>
          </p:cNvSpPr>
          <p:nvPr>
            <p:ph type="dt" sz="half" idx="10"/>
          </p:nvPr>
        </p:nvSpPr>
        <p:spPr/>
        <p:txBody>
          <a:bodyPr/>
          <a:lstStyle/>
          <a:p>
            <a:fld id="{4F0DFD1D-FDB8-49DC-8352-B8CA01A3228F}"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oliennummernplatzhalter 3"/>
          <p:cNvSpPr>
            <a:spLocks noGrp="1"/>
          </p:cNvSpPr>
          <p:nvPr>
            <p:ph type="sldNum" sz="quarter" idx="12"/>
          </p:nvPr>
        </p:nvSpPr>
        <p:spPr>
          <a:xfrm>
            <a:off x="8267150" y="6632295"/>
            <a:ext cx="850739" cy="215444"/>
          </a:xfrm>
        </p:spPr>
        <p:txBody>
          <a:bodyPr/>
          <a:lstStyle/>
          <a:p>
            <a:fld id="{DDBF7731-AF65-493C-8086-E09C86F06443}" type="slidenum">
              <a:rPr lang="en-GB" altLang="de-DE" smtClean="0"/>
              <a:pPr/>
              <a:t>13</a:t>
            </a:fld>
            <a:r>
              <a:rPr lang="en-GB" altLang="de-DE" dirty="0"/>
              <a:t> </a:t>
            </a:r>
            <a:r>
              <a:rPr lang="en-GB" altLang="de-DE" dirty="0" smtClean="0"/>
              <a:t>of 46</a:t>
            </a:r>
            <a:endParaRPr lang="en-GB" altLang="de-DE" dirty="0"/>
          </a:p>
        </p:txBody>
      </p:sp>
      <p:sp>
        <p:nvSpPr>
          <p:cNvPr id="14341" name="Rectangle 5"/>
          <p:cNvSpPr>
            <a:spLocks noChangeArrowheads="1"/>
          </p:cNvSpPr>
          <p:nvPr/>
        </p:nvSpPr>
        <p:spPr bwMode="auto">
          <a:xfrm>
            <a:off x="0" y="2781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4342" name="Rectangle 6"/>
          <p:cNvSpPr>
            <a:spLocks noChangeArrowheads="1"/>
          </p:cNvSpPr>
          <p:nvPr/>
        </p:nvSpPr>
        <p:spPr bwMode="auto">
          <a:xfrm>
            <a:off x="0" y="3009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4344" name="Rectangle 8"/>
          <p:cNvSpPr>
            <a:spLocks noChangeArrowheads="1"/>
          </p:cNvSpPr>
          <p:nvPr/>
        </p:nvSpPr>
        <p:spPr bwMode="auto">
          <a:xfrm>
            <a:off x="983851" y="235416"/>
            <a:ext cx="7153158"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de-DE" sz="2600" dirty="0">
                <a:solidFill>
                  <a:srgbClr val="3333FF"/>
                </a:solidFill>
              </a:rPr>
              <a:t>1.2.3. Electron retarding field region </a:t>
            </a:r>
            <a:r>
              <a:rPr lang="en-GB" altLang="de-DE" sz="2600" b="1" dirty="0">
                <a:solidFill>
                  <a:srgbClr val="3333FF"/>
                </a:solidFill>
              </a:rPr>
              <a:t>A</a:t>
            </a:r>
            <a:r>
              <a:rPr lang="en-GB" altLang="de-DE" sz="2600" dirty="0">
                <a:solidFill>
                  <a:srgbClr val="3333FF"/>
                </a:solidFill>
              </a:rPr>
              <a:t> </a:t>
            </a:r>
            <a:r>
              <a:rPr lang="en-GB" altLang="de-DE" sz="2600" dirty="0">
                <a:solidFill>
                  <a:srgbClr val="3333FF"/>
                </a:solidFill>
                <a:sym typeface="Symbol" pitchFamily="18" charset="2"/>
              </a:rPr>
              <a:t></a:t>
            </a:r>
            <a:r>
              <a:rPr lang="en-GB" altLang="de-DE" sz="2600" dirty="0">
                <a:solidFill>
                  <a:srgbClr val="3333FF"/>
                </a:solidFill>
              </a:rPr>
              <a:t> </a:t>
            </a:r>
            <a:r>
              <a:rPr lang="en-GB" altLang="de-DE" sz="2600" b="1" dirty="0">
                <a:solidFill>
                  <a:srgbClr val="3333FF"/>
                </a:solidFill>
                <a:sym typeface="Symbol" pitchFamily="18" charset="2"/>
              </a:rPr>
              <a:t>C</a:t>
            </a:r>
            <a:r>
              <a:rPr lang="en-GB" altLang="de-DE" sz="2600" dirty="0">
                <a:solidFill>
                  <a:srgbClr val="3333FF"/>
                </a:solidFill>
                <a:sym typeface="Symbol" pitchFamily="18" charset="2"/>
              </a:rPr>
              <a:t>, </a:t>
            </a:r>
            <a:r>
              <a:rPr lang="en-GB" altLang="de-DE" sz="2600" dirty="0" smtClean="0">
                <a:solidFill>
                  <a:srgbClr val="3333FF"/>
                </a:solidFill>
                <a:sym typeface="Symbol" pitchFamily="18" charset="2"/>
              </a:rPr>
              <a:t>floating </a:t>
            </a:r>
            <a:r>
              <a:rPr lang="en-GB" altLang="de-DE" sz="2600" dirty="0">
                <a:solidFill>
                  <a:srgbClr val="3333FF"/>
                </a:solidFill>
                <a:sym typeface="Symbol" pitchFamily="18" charset="2"/>
              </a:rPr>
              <a:t>potential </a:t>
            </a:r>
            <a:r>
              <a:rPr lang="en-GB" altLang="de-DE" sz="2600" b="1" dirty="0">
                <a:solidFill>
                  <a:srgbClr val="3333FF"/>
                </a:solidFill>
                <a:sym typeface="Symbol" pitchFamily="18" charset="2"/>
              </a:rPr>
              <a:t>B</a:t>
            </a:r>
            <a:r>
              <a:rPr lang="en-GB" altLang="de-DE" sz="2600" dirty="0">
                <a:solidFill>
                  <a:srgbClr val="3333FF"/>
                </a:solidFill>
                <a:sym typeface="Symbol" pitchFamily="18" charset="2"/>
              </a:rPr>
              <a:t> and </a:t>
            </a:r>
            <a:r>
              <a:rPr lang="en-GB" altLang="de-DE" sz="2600" dirty="0" smtClean="0">
                <a:solidFill>
                  <a:srgbClr val="3333FF"/>
                </a:solidFill>
                <a:sym typeface="Symbol" pitchFamily="18" charset="2"/>
              </a:rPr>
              <a:t>plasma </a:t>
            </a:r>
            <a:r>
              <a:rPr lang="en-GB" altLang="de-DE" sz="2600" dirty="0">
                <a:solidFill>
                  <a:srgbClr val="3333FF"/>
                </a:solidFill>
                <a:sym typeface="Symbol" pitchFamily="18" charset="2"/>
              </a:rPr>
              <a:t>potential </a:t>
            </a:r>
            <a:r>
              <a:rPr lang="en-GB" altLang="de-DE" sz="2600" b="1" dirty="0">
                <a:solidFill>
                  <a:srgbClr val="3333FF"/>
                </a:solidFill>
                <a:sym typeface="Symbol" pitchFamily="18" charset="2"/>
              </a:rPr>
              <a:t>C</a:t>
            </a:r>
            <a:r>
              <a:rPr lang="en-GB" altLang="de-DE" sz="2600" dirty="0">
                <a:solidFill>
                  <a:srgbClr val="3333FF"/>
                </a:solidFill>
                <a:sym typeface="Symbol" pitchFamily="18" charset="2"/>
              </a:rPr>
              <a:t>: </a:t>
            </a:r>
          </a:p>
        </p:txBody>
      </p:sp>
      <p:sp>
        <p:nvSpPr>
          <p:cNvPr id="14346" name="Rectangle 10"/>
          <p:cNvSpPr>
            <a:spLocks noChangeArrowheads="1"/>
          </p:cNvSpPr>
          <p:nvPr/>
        </p:nvSpPr>
        <p:spPr bwMode="auto">
          <a:xfrm>
            <a:off x="0" y="2811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4347" name="Rectangle 11"/>
          <p:cNvSpPr>
            <a:spLocks noChangeArrowheads="1"/>
          </p:cNvSpPr>
          <p:nvPr/>
        </p:nvSpPr>
        <p:spPr bwMode="auto">
          <a:xfrm>
            <a:off x="0" y="3040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4345" name="Object 9"/>
          <p:cNvGraphicFramePr>
            <a:graphicFrameLocks noChangeAspect="1"/>
          </p:cNvGraphicFramePr>
          <p:nvPr>
            <p:extLst>
              <p:ext uri="{D42A27DB-BD31-4B8C-83A1-F6EECF244321}">
                <p14:modId xmlns:p14="http://schemas.microsoft.com/office/powerpoint/2010/main" val="2936704267"/>
              </p:ext>
            </p:extLst>
          </p:nvPr>
        </p:nvGraphicFramePr>
        <p:xfrm>
          <a:off x="971550" y="1322313"/>
          <a:ext cx="4102100" cy="1008062"/>
        </p:xfrm>
        <a:graphic>
          <a:graphicData uri="http://schemas.openxmlformats.org/presentationml/2006/ole">
            <mc:AlternateContent xmlns:mc="http://schemas.openxmlformats.org/markup-compatibility/2006">
              <mc:Choice xmlns:v="urn:schemas-microsoft-com:vml" Requires="v">
                <p:oleObj spid="_x0000_s14611" name="Formel" r:id="rId3" imgW="2044700" imgH="482600" progId="Equation.3">
                  <p:embed/>
                </p:oleObj>
              </mc:Choice>
              <mc:Fallback>
                <p:oleObj name="Formel" r:id="rId3" imgW="2044700" imgH="482600" progId="Equation.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t="-3729"/>
                      <a:stretch>
                        <a:fillRect/>
                      </a:stretch>
                    </p:blipFill>
                    <p:spPr bwMode="auto">
                      <a:xfrm>
                        <a:off x="971550" y="1322313"/>
                        <a:ext cx="4102100" cy="1008062"/>
                      </a:xfrm>
                      <a:prstGeom prst="rect">
                        <a:avLst/>
                      </a:prstGeom>
                      <a:solidFill>
                        <a:srgbClr val="FFFF00"/>
                      </a:solidFill>
                    </p:spPr>
                  </p:pic>
                </p:oleObj>
              </mc:Fallback>
            </mc:AlternateContent>
          </a:graphicData>
        </a:graphic>
      </p:graphicFrame>
      <p:sp>
        <p:nvSpPr>
          <p:cNvPr id="14348" name="Rectangle 12"/>
          <p:cNvSpPr>
            <a:spLocks noChangeArrowheads="1"/>
          </p:cNvSpPr>
          <p:nvPr/>
        </p:nvSpPr>
        <p:spPr bwMode="auto">
          <a:xfrm>
            <a:off x="8172450" y="1594471"/>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1.21)</a:t>
            </a:r>
            <a:endParaRPr lang="en-GB" altLang="de-DE" sz="2000" dirty="0"/>
          </a:p>
        </p:txBody>
      </p:sp>
      <p:sp>
        <p:nvSpPr>
          <p:cNvPr id="14349" name="Text Box 13"/>
          <p:cNvSpPr txBox="1">
            <a:spLocks noChangeArrowheads="1"/>
          </p:cNvSpPr>
          <p:nvPr/>
        </p:nvSpPr>
        <p:spPr bwMode="auto">
          <a:xfrm>
            <a:off x="5344836" y="1296046"/>
            <a:ext cx="248657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000" dirty="0">
                <a:solidFill>
                  <a:srgbClr val="3333FF"/>
                </a:solidFill>
              </a:rPr>
              <a:t>Boltzmann </a:t>
            </a:r>
            <a:r>
              <a:rPr lang="en-GB" altLang="de-DE" sz="2000" dirty="0" smtClean="0">
                <a:solidFill>
                  <a:srgbClr val="3333FF"/>
                </a:solidFill>
              </a:rPr>
              <a:t>relation: </a:t>
            </a:r>
            <a:br>
              <a:rPr lang="en-GB" altLang="de-DE" sz="2000" dirty="0" smtClean="0">
                <a:solidFill>
                  <a:srgbClr val="3333FF"/>
                </a:solidFill>
              </a:rPr>
            </a:br>
            <a:r>
              <a:rPr lang="en-GB" altLang="de-DE" sz="2000" dirty="0" smtClean="0">
                <a:solidFill>
                  <a:srgbClr val="3333FF"/>
                </a:solidFill>
              </a:rPr>
              <a:t>electron density inside</a:t>
            </a:r>
            <a:br>
              <a:rPr lang="en-GB" altLang="de-DE" sz="2000" dirty="0" smtClean="0">
                <a:solidFill>
                  <a:srgbClr val="3333FF"/>
                </a:solidFill>
              </a:rPr>
            </a:br>
            <a:r>
              <a:rPr lang="en-GB" altLang="de-DE" sz="2000" dirty="0" smtClean="0">
                <a:solidFill>
                  <a:srgbClr val="3333FF"/>
                </a:solidFill>
              </a:rPr>
              <a:t>the sheath</a:t>
            </a:r>
            <a:endParaRPr lang="en-GB" altLang="de-DE" sz="2000" dirty="0">
              <a:solidFill>
                <a:srgbClr val="3333FF"/>
              </a:solidFill>
            </a:endParaRPr>
          </a:p>
        </p:txBody>
      </p:sp>
      <p:sp>
        <p:nvSpPr>
          <p:cNvPr id="14350" name="Rectangle 14"/>
          <p:cNvSpPr>
            <a:spLocks noChangeArrowheads="1"/>
          </p:cNvSpPr>
          <p:nvPr/>
        </p:nvSpPr>
        <p:spPr bwMode="auto">
          <a:xfrm>
            <a:off x="250825" y="2430525"/>
            <a:ext cx="2128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AT" altLang="de-DE" sz="2400" dirty="0" err="1">
                <a:solidFill>
                  <a:srgbClr val="3333FF"/>
                </a:solidFill>
                <a:sym typeface="Symbol" pitchFamily="18" charset="2"/>
              </a:rPr>
              <a:t>For</a:t>
            </a:r>
            <a:r>
              <a:rPr lang="de-AT" altLang="de-DE" sz="2400" dirty="0">
                <a:solidFill>
                  <a:srgbClr val="3333FF"/>
                </a:solidFill>
                <a:sym typeface="Symbol" pitchFamily="18" charset="2"/>
              </a:rPr>
              <a:t> </a:t>
            </a:r>
            <a:r>
              <a:rPr lang="de-AT" altLang="de-DE" sz="2400" i="1" baseline="-25000" dirty="0">
                <a:solidFill>
                  <a:srgbClr val="3333FF"/>
                </a:solidFill>
              </a:rPr>
              <a:t>p</a:t>
            </a:r>
            <a:r>
              <a:rPr lang="de-AT" altLang="de-DE" sz="2400" dirty="0">
                <a:solidFill>
                  <a:srgbClr val="3333FF"/>
                </a:solidFill>
                <a:sym typeface="Symbol" pitchFamily="18" charset="2"/>
              </a:rPr>
              <a:t>(</a:t>
            </a:r>
            <a:r>
              <a:rPr lang="de-AT" altLang="de-DE" sz="2400" i="1" dirty="0">
                <a:solidFill>
                  <a:srgbClr val="3333FF"/>
                </a:solidFill>
                <a:sym typeface="Symbol" pitchFamily="18" charset="2"/>
              </a:rPr>
              <a:t>x</a:t>
            </a:r>
            <a:r>
              <a:rPr lang="de-AT" altLang="de-DE" sz="2400" dirty="0">
                <a:solidFill>
                  <a:srgbClr val="3333FF"/>
                </a:solidFill>
                <a:sym typeface="Symbol" pitchFamily="18" charset="2"/>
              </a:rPr>
              <a:t>) = </a:t>
            </a:r>
            <a:r>
              <a:rPr lang="de-AT" altLang="de-DE" sz="2400" i="1" dirty="0" err="1">
                <a:solidFill>
                  <a:srgbClr val="3333FF"/>
                </a:solidFill>
                <a:sym typeface="Symbol" pitchFamily="18" charset="2"/>
              </a:rPr>
              <a:t>V</a:t>
            </a:r>
            <a:r>
              <a:rPr lang="de-AT" altLang="de-DE" sz="2400" i="1" baseline="-25000" dirty="0" err="1">
                <a:solidFill>
                  <a:srgbClr val="3333FF"/>
                </a:solidFill>
                <a:sym typeface="Symbol" pitchFamily="18" charset="2"/>
              </a:rPr>
              <a:t>p</a:t>
            </a:r>
            <a:r>
              <a:rPr lang="de-AT" altLang="de-DE" sz="2400" dirty="0">
                <a:solidFill>
                  <a:srgbClr val="3333FF"/>
                </a:solidFill>
                <a:sym typeface="Symbol" pitchFamily="18" charset="2"/>
              </a:rPr>
              <a:t>: </a:t>
            </a:r>
          </a:p>
        </p:txBody>
      </p:sp>
      <p:sp>
        <p:nvSpPr>
          <p:cNvPr id="14352" name="Rectangle 16"/>
          <p:cNvSpPr>
            <a:spLocks noChangeArrowheads="1"/>
          </p:cNvSpPr>
          <p:nvPr/>
        </p:nvSpPr>
        <p:spPr bwMode="auto">
          <a:xfrm>
            <a:off x="0" y="27955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4353" name="Rectangle 17"/>
          <p:cNvSpPr>
            <a:spLocks noChangeArrowheads="1"/>
          </p:cNvSpPr>
          <p:nvPr/>
        </p:nvSpPr>
        <p:spPr bwMode="auto">
          <a:xfrm>
            <a:off x="0" y="30241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4351" name="Object 15"/>
          <p:cNvGraphicFramePr>
            <a:graphicFrameLocks noChangeAspect="1"/>
          </p:cNvGraphicFramePr>
          <p:nvPr>
            <p:extLst>
              <p:ext uri="{D42A27DB-BD31-4B8C-83A1-F6EECF244321}">
                <p14:modId xmlns:p14="http://schemas.microsoft.com/office/powerpoint/2010/main" val="1308579578"/>
              </p:ext>
            </p:extLst>
          </p:nvPr>
        </p:nvGraphicFramePr>
        <p:xfrm>
          <a:off x="971550" y="3041513"/>
          <a:ext cx="3224213" cy="1047750"/>
        </p:xfrm>
        <a:graphic>
          <a:graphicData uri="http://schemas.openxmlformats.org/presentationml/2006/ole">
            <mc:AlternateContent xmlns:mc="http://schemas.openxmlformats.org/markup-compatibility/2006">
              <mc:Choice xmlns:v="urn:schemas-microsoft-com:vml" Requires="v">
                <p:oleObj spid="_x0000_s14612" name="Formel" r:id="rId5" imgW="1612800" imgH="482400" progId="Equation.3">
                  <p:embed/>
                </p:oleObj>
              </mc:Choice>
              <mc:Fallback>
                <p:oleObj name="Formel" r:id="rId5" imgW="1612800" imgH="482400" progId="Equation.3">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t="-8206"/>
                      <a:stretch>
                        <a:fillRect/>
                      </a:stretch>
                    </p:blipFill>
                    <p:spPr bwMode="auto">
                      <a:xfrm>
                        <a:off x="971550" y="3041513"/>
                        <a:ext cx="3224213" cy="1047750"/>
                      </a:xfrm>
                      <a:prstGeom prst="rect">
                        <a:avLst/>
                      </a:prstGeom>
                      <a:solidFill>
                        <a:srgbClr val="FFFF00"/>
                      </a:solidFill>
                    </p:spPr>
                  </p:pic>
                </p:oleObj>
              </mc:Fallback>
            </mc:AlternateContent>
          </a:graphicData>
        </a:graphic>
      </p:graphicFrame>
      <p:sp>
        <p:nvSpPr>
          <p:cNvPr id="14354" name="Rectangle 18"/>
          <p:cNvSpPr>
            <a:spLocks noChangeArrowheads="1"/>
          </p:cNvSpPr>
          <p:nvPr/>
        </p:nvSpPr>
        <p:spPr bwMode="auto">
          <a:xfrm>
            <a:off x="8172450" y="3327233"/>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1.22)</a:t>
            </a:r>
            <a:endParaRPr lang="en-GB" altLang="de-DE" sz="2000" dirty="0"/>
          </a:p>
        </p:txBody>
      </p:sp>
      <p:sp>
        <p:nvSpPr>
          <p:cNvPr id="14356" name="Rectangle 20"/>
          <p:cNvSpPr>
            <a:spLocks noChangeArrowheads="1"/>
          </p:cNvSpPr>
          <p:nvPr/>
        </p:nvSpPr>
        <p:spPr bwMode="auto">
          <a:xfrm>
            <a:off x="0" y="28844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4357" name="Rectangle 21"/>
          <p:cNvSpPr>
            <a:spLocks noChangeArrowheads="1"/>
          </p:cNvSpPr>
          <p:nvPr/>
        </p:nvSpPr>
        <p:spPr bwMode="auto">
          <a:xfrm>
            <a:off x="0" y="31130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4355" name="Object 19"/>
          <p:cNvGraphicFramePr>
            <a:graphicFrameLocks noChangeAspect="1"/>
          </p:cNvGraphicFramePr>
          <p:nvPr>
            <p:extLst>
              <p:ext uri="{D42A27DB-BD31-4B8C-83A1-F6EECF244321}">
                <p14:modId xmlns:p14="http://schemas.microsoft.com/office/powerpoint/2010/main" val="1667230488"/>
              </p:ext>
            </p:extLst>
          </p:nvPr>
        </p:nvGraphicFramePr>
        <p:xfrm>
          <a:off x="971550" y="4302188"/>
          <a:ext cx="3595688" cy="784225"/>
        </p:xfrm>
        <a:graphic>
          <a:graphicData uri="http://schemas.openxmlformats.org/presentationml/2006/ole">
            <mc:AlternateContent xmlns:mc="http://schemas.openxmlformats.org/markup-compatibility/2006">
              <mc:Choice xmlns:v="urn:schemas-microsoft-com:vml" Requires="v">
                <p:oleObj spid="_x0000_s14613" name="Formel" r:id="rId7" imgW="1803400" imgH="393700" progId="Equation.3">
                  <p:embed/>
                </p:oleObj>
              </mc:Choice>
              <mc:Fallback>
                <p:oleObj name="Formel" r:id="rId7" imgW="1803400" imgH="393700" progId="Equation.3">
                  <p:embed/>
                  <p:pic>
                    <p:nvPicPr>
                      <p:cNvPr id="0" name="Object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550" y="4302188"/>
                        <a:ext cx="3595688" cy="784225"/>
                      </a:xfrm>
                      <a:prstGeom prst="rect">
                        <a:avLst/>
                      </a:prstGeom>
                      <a:solidFill>
                        <a:srgbClr val="FFFF00"/>
                      </a:solidFill>
                    </p:spPr>
                  </p:pic>
                </p:oleObj>
              </mc:Fallback>
            </mc:AlternateContent>
          </a:graphicData>
        </a:graphic>
      </p:graphicFrame>
      <p:sp>
        <p:nvSpPr>
          <p:cNvPr id="14358" name="Rectangle 22"/>
          <p:cNvSpPr>
            <a:spLocks noChangeArrowheads="1"/>
          </p:cNvSpPr>
          <p:nvPr/>
        </p:nvSpPr>
        <p:spPr bwMode="auto">
          <a:xfrm>
            <a:off x="8172450" y="4518088"/>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1.23)</a:t>
            </a:r>
            <a:endParaRPr lang="en-GB" altLang="de-DE" sz="2000" dirty="0"/>
          </a:p>
        </p:txBody>
      </p:sp>
      <p:sp>
        <p:nvSpPr>
          <p:cNvPr id="14361" name="Rectangle 25"/>
          <p:cNvSpPr>
            <a:spLocks noChangeArrowheads="1"/>
          </p:cNvSpPr>
          <p:nvPr/>
        </p:nvSpPr>
        <p:spPr bwMode="auto">
          <a:xfrm>
            <a:off x="0" y="22844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4362" name="Rectangle 26"/>
          <p:cNvSpPr>
            <a:spLocks noChangeArrowheads="1"/>
          </p:cNvSpPr>
          <p:nvPr/>
        </p:nvSpPr>
        <p:spPr bwMode="auto">
          <a:xfrm>
            <a:off x="0" y="25130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4360" name="Object 24"/>
          <p:cNvGraphicFramePr>
            <a:graphicFrameLocks noChangeAspect="1"/>
          </p:cNvGraphicFramePr>
          <p:nvPr>
            <p:extLst>
              <p:ext uri="{D42A27DB-BD31-4B8C-83A1-F6EECF244321}">
                <p14:modId xmlns:p14="http://schemas.microsoft.com/office/powerpoint/2010/main" val="548624425"/>
              </p:ext>
            </p:extLst>
          </p:nvPr>
        </p:nvGraphicFramePr>
        <p:xfrm>
          <a:off x="250825" y="5670613"/>
          <a:ext cx="3960813" cy="965200"/>
        </p:xfrm>
        <a:graphic>
          <a:graphicData uri="http://schemas.openxmlformats.org/presentationml/2006/ole">
            <mc:AlternateContent xmlns:mc="http://schemas.openxmlformats.org/markup-compatibility/2006">
              <mc:Choice xmlns:v="urn:schemas-microsoft-com:vml" Requires="v">
                <p:oleObj spid="_x0000_s14614" name="Formel" r:id="rId9" imgW="1981080" imgH="482400" progId="Equation.3">
                  <p:embed/>
                </p:oleObj>
              </mc:Choice>
              <mc:Fallback>
                <p:oleObj name="Formel" r:id="rId9" imgW="1981080" imgH="482400" progId="Equation.3">
                  <p:embed/>
                  <p:pic>
                    <p:nvPicPr>
                      <p:cNvPr id="0" name="Object 24"/>
                      <p:cNvPicPr>
                        <a:picLocks noChangeAspect="1" noChangeArrowheads="1"/>
                      </p:cNvPicPr>
                      <p:nvPr/>
                    </p:nvPicPr>
                    <p:blipFill>
                      <a:blip r:embed="rId10">
                        <a:extLst>
                          <a:ext uri="{28A0092B-C50C-407E-A947-70E740481C1C}">
                            <a14:useLocalDpi xmlns:a14="http://schemas.microsoft.com/office/drawing/2010/main" val="0"/>
                          </a:ext>
                        </a:extLst>
                      </a:blip>
                      <a:srcRect t="-8206"/>
                      <a:stretch>
                        <a:fillRect/>
                      </a:stretch>
                    </p:blipFill>
                    <p:spPr bwMode="auto">
                      <a:xfrm>
                        <a:off x="250825" y="5670613"/>
                        <a:ext cx="3960813" cy="965200"/>
                      </a:xfrm>
                      <a:prstGeom prst="rect">
                        <a:avLst/>
                      </a:prstGeom>
                      <a:solidFill>
                        <a:srgbClr val="FFFF00"/>
                      </a:solidFill>
                    </p:spPr>
                  </p:pic>
                </p:oleObj>
              </mc:Fallback>
            </mc:AlternateContent>
          </a:graphicData>
        </a:graphic>
      </p:graphicFrame>
      <p:graphicFrame>
        <p:nvGraphicFramePr>
          <p:cNvPr id="14359" name="Object 23"/>
          <p:cNvGraphicFramePr>
            <a:graphicFrameLocks noChangeAspect="1"/>
          </p:cNvGraphicFramePr>
          <p:nvPr>
            <p:extLst>
              <p:ext uri="{D42A27DB-BD31-4B8C-83A1-F6EECF244321}">
                <p14:modId xmlns:p14="http://schemas.microsoft.com/office/powerpoint/2010/main" val="2563059566"/>
              </p:ext>
            </p:extLst>
          </p:nvPr>
        </p:nvGraphicFramePr>
        <p:xfrm>
          <a:off x="4211638" y="5659038"/>
          <a:ext cx="2817812" cy="965200"/>
        </p:xfrm>
        <a:graphic>
          <a:graphicData uri="http://schemas.openxmlformats.org/presentationml/2006/ole">
            <mc:AlternateContent xmlns:mc="http://schemas.openxmlformats.org/markup-compatibility/2006">
              <mc:Choice xmlns:v="urn:schemas-microsoft-com:vml" Requires="v">
                <p:oleObj spid="_x0000_s14615" name="Formel" r:id="rId11" imgW="1409400" imgH="482400" progId="Equation.3">
                  <p:embed/>
                </p:oleObj>
              </mc:Choice>
              <mc:Fallback>
                <p:oleObj name="Formel" r:id="rId11" imgW="1409400" imgH="482400" progId="Equation.3">
                  <p:embed/>
                  <p:pic>
                    <p:nvPicPr>
                      <p:cNvPr id="0" name="Object 23"/>
                      <p:cNvPicPr>
                        <a:picLocks noChangeAspect="1" noChangeArrowheads="1"/>
                      </p:cNvPicPr>
                      <p:nvPr/>
                    </p:nvPicPr>
                    <p:blipFill>
                      <a:blip r:embed="rId12">
                        <a:extLst>
                          <a:ext uri="{28A0092B-C50C-407E-A947-70E740481C1C}">
                            <a14:useLocalDpi xmlns:a14="http://schemas.microsoft.com/office/drawing/2010/main" val="0"/>
                          </a:ext>
                        </a:extLst>
                      </a:blip>
                      <a:srcRect t="-8206"/>
                      <a:stretch>
                        <a:fillRect/>
                      </a:stretch>
                    </p:blipFill>
                    <p:spPr bwMode="auto">
                      <a:xfrm>
                        <a:off x="4211638" y="5659038"/>
                        <a:ext cx="2817812" cy="965200"/>
                      </a:xfrm>
                      <a:prstGeom prst="rect">
                        <a:avLst/>
                      </a:prstGeom>
                      <a:solidFill>
                        <a:srgbClr val="FFFF00"/>
                      </a:solidFill>
                    </p:spPr>
                  </p:pic>
                </p:oleObj>
              </mc:Fallback>
            </mc:AlternateContent>
          </a:graphicData>
        </a:graphic>
      </p:graphicFrame>
      <p:sp>
        <p:nvSpPr>
          <p:cNvPr id="14364" name="Rectangle 28"/>
          <p:cNvSpPr>
            <a:spLocks noChangeArrowheads="1"/>
          </p:cNvSpPr>
          <p:nvPr/>
        </p:nvSpPr>
        <p:spPr bwMode="auto">
          <a:xfrm>
            <a:off x="8172450" y="5815075"/>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1.24)</a:t>
            </a:r>
            <a:endParaRPr lang="en-GB" altLang="de-DE" sz="2000" dirty="0"/>
          </a:p>
        </p:txBody>
      </p:sp>
      <p:sp>
        <p:nvSpPr>
          <p:cNvPr id="14365" name="Text Box 29"/>
          <p:cNvSpPr txBox="1">
            <a:spLocks noChangeArrowheads="1"/>
          </p:cNvSpPr>
          <p:nvPr/>
        </p:nvSpPr>
        <p:spPr bwMode="auto">
          <a:xfrm>
            <a:off x="6588125" y="5238813"/>
            <a:ext cx="1457325" cy="314325"/>
          </a:xfrm>
          <a:prstGeom prst="rect">
            <a:avLst/>
          </a:prstGeom>
          <a:solidFill>
            <a:srgbClr val="FF9900"/>
          </a:solidFill>
          <a:ln w="9525">
            <a:solidFill>
              <a:srgbClr val="000000"/>
            </a:solidFill>
            <a:miter lim="800000"/>
            <a:headEnd/>
            <a:tailEnd/>
          </a:ln>
        </p:spPr>
        <p:txBody>
          <a:bodyPr lIns="0" tIns="0" rIns="0" bIns="0">
            <a:spAutoFit/>
          </a:bodyPr>
          <a:lstStyle/>
          <a:p>
            <a:pPr algn="ctr"/>
            <a:r>
              <a:rPr lang="de-AT" altLang="de-DE" sz="2000">
                <a:cs typeface="Times New Roman" pitchFamily="18" charset="0"/>
              </a:rPr>
              <a:t>on the probe</a:t>
            </a:r>
            <a:endParaRPr lang="de-AT" altLang="de-DE" sz="2000">
              <a:cs typeface="Times New Roman" pitchFamily="18" charset="0"/>
              <a:sym typeface="Symbol" pitchFamily="18" charset="2"/>
            </a:endParaRPr>
          </a:p>
        </p:txBody>
      </p:sp>
      <p:sp>
        <p:nvSpPr>
          <p:cNvPr id="14366" name="Line 30"/>
          <p:cNvSpPr>
            <a:spLocks noChangeShapeType="1"/>
          </p:cNvSpPr>
          <p:nvPr/>
        </p:nvSpPr>
        <p:spPr bwMode="auto">
          <a:xfrm flipH="1" flipV="1">
            <a:off x="684213" y="5310250"/>
            <a:ext cx="5832475" cy="714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4367" name="Line 31"/>
          <p:cNvSpPr>
            <a:spLocks noChangeShapeType="1"/>
          </p:cNvSpPr>
          <p:nvPr/>
        </p:nvSpPr>
        <p:spPr bwMode="auto">
          <a:xfrm flipH="1">
            <a:off x="468313" y="5310249"/>
            <a:ext cx="215900" cy="350775"/>
          </a:xfrm>
          <a:prstGeom prst="line">
            <a:avLst/>
          </a:prstGeom>
          <a:noFill/>
          <a:ln w="2540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4369" name="Text Box 33"/>
          <p:cNvSpPr txBox="1">
            <a:spLocks noChangeArrowheads="1"/>
          </p:cNvSpPr>
          <p:nvPr/>
        </p:nvSpPr>
        <p:spPr bwMode="auto">
          <a:xfrm>
            <a:off x="4500563" y="3401875"/>
            <a:ext cx="309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000">
                <a:solidFill>
                  <a:srgbClr val="3333FF"/>
                </a:solidFill>
              </a:rPr>
              <a:t>Electron density at the probe</a:t>
            </a:r>
          </a:p>
        </p:txBody>
      </p:sp>
      <p:sp>
        <p:nvSpPr>
          <p:cNvPr id="14370" name="Text Box 34"/>
          <p:cNvSpPr txBox="1">
            <a:spLocks noChangeArrowheads="1"/>
          </p:cNvSpPr>
          <p:nvPr/>
        </p:nvSpPr>
        <p:spPr bwMode="auto">
          <a:xfrm>
            <a:off x="4716463" y="4302188"/>
            <a:ext cx="2879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a:solidFill>
                  <a:srgbClr val="3333FF"/>
                </a:solidFill>
              </a:rPr>
              <a:t>Random electron current outside the sheath</a:t>
            </a:r>
          </a:p>
        </p:txBody>
      </p:sp>
      <p:sp>
        <p:nvSpPr>
          <p:cNvPr id="2" name="Datumsplatzhalter 1"/>
          <p:cNvSpPr>
            <a:spLocks noGrp="1"/>
          </p:cNvSpPr>
          <p:nvPr>
            <p:ph type="dt" sz="half" idx="10"/>
          </p:nvPr>
        </p:nvSpPr>
        <p:spPr/>
        <p:txBody>
          <a:bodyPr/>
          <a:lstStyle/>
          <a:p>
            <a:fld id="{97888F39-8C62-440C-89A2-0D4C6C370CF8}"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oliennummernplatzhalter 3"/>
          <p:cNvSpPr>
            <a:spLocks noGrp="1"/>
          </p:cNvSpPr>
          <p:nvPr>
            <p:ph type="sldNum" sz="quarter" idx="12"/>
          </p:nvPr>
        </p:nvSpPr>
        <p:spPr/>
        <p:txBody>
          <a:bodyPr/>
          <a:lstStyle/>
          <a:p>
            <a:fld id="{D16C8ADE-5AAC-4D97-B25C-CCBC13F463B6}" type="slidenum">
              <a:rPr lang="en-GB" altLang="de-DE" smtClean="0"/>
              <a:pPr/>
              <a:t>14</a:t>
            </a:fld>
            <a:r>
              <a:rPr lang="en-GB" altLang="de-DE" dirty="0"/>
              <a:t> </a:t>
            </a:r>
            <a:r>
              <a:rPr lang="en-GB" altLang="de-DE" dirty="0" smtClean="0"/>
              <a:t>of 46</a:t>
            </a:r>
            <a:endParaRPr lang="en-GB" altLang="de-DE" dirty="0"/>
          </a:p>
        </p:txBody>
      </p:sp>
      <p:sp>
        <p:nvSpPr>
          <p:cNvPr id="15366" name="Rectangle 6"/>
          <p:cNvSpPr>
            <a:spLocks noChangeArrowheads="1"/>
          </p:cNvSpPr>
          <p:nvPr/>
        </p:nvSpPr>
        <p:spPr bwMode="auto">
          <a:xfrm>
            <a:off x="0" y="247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5367" name="Rectangle 7"/>
          <p:cNvSpPr>
            <a:spLocks noChangeArrowheads="1"/>
          </p:cNvSpPr>
          <p:nvPr/>
        </p:nvSpPr>
        <p:spPr bwMode="auto">
          <a:xfrm>
            <a:off x="0" y="2705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5365" name="Object 5"/>
          <p:cNvGraphicFramePr>
            <a:graphicFrameLocks noChangeAspect="1"/>
          </p:cNvGraphicFramePr>
          <p:nvPr>
            <p:extLst>
              <p:ext uri="{D42A27DB-BD31-4B8C-83A1-F6EECF244321}">
                <p14:modId xmlns:p14="http://schemas.microsoft.com/office/powerpoint/2010/main" val="3678134588"/>
              </p:ext>
            </p:extLst>
          </p:nvPr>
        </p:nvGraphicFramePr>
        <p:xfrm>
          <a:off x="263525" y="692150"/>
          <a:ext cx="4291013" cy="965200"/>
        </p:xfrm>
        <a:graphic>
          <a:graphicData uri="http://schemas.openxmlformats.org/presentationml/2006/ole">
            <mc:AlternateContent xmlns:mc="http://schemas.openxmlformats.org/markup-compatibility/2006">
              <mc:Choice xmlns:v="urn:schemas-microsoft-com:vml" Requires="v">
                <p:oleObj spid="_x0000_s15684" name="Equation" r:id="rId3" imgW="2145960" imgH="482400" progId="Equation.DSMT4">
                  <p:embed/>
                </p:oleObj>
              </mc:Choice>
              <mc:Fallback>
                <p:oleObj name="Equation" r:id="rId3" imgW="2145960" imgH="482400" progId="Equation.DSMT4">
                  <p:embed/>
                  <p:pic>
                    <p:nvPicPr>
                      <p:cNvPr id="0" name="Object 5"/>
                      <p:cNvPicPr>
                        <a:picLocks noChangeAspect="1" noChangeArrowheads="1"/>
                      </p:cNvPicPr>
                      <p:nvPr/>
                    </p:nvPicPr>
                    <p:blipFill>
                      <a:blip r:embed="rId4"/>
                      <a:srcRect/>
                      <a:stretch>
                        <a:fillRect/>
                      </a:stretch>
                    </p:blipFill>
                    <p:spPr bwMode="auto">
                      <a:xfrm>
                        <a:off x="263525" y="692150"/>
                        <a:ext cx="4291013" cy="965200"/>
                      </a:xfrm>
                      <a:prstGeom prst="rect">
                        <a:avLst/>
                      </a:prstGeom>
                      <a:solidFill>
                        <a:srgbClr val="FFFF00"/>
                      </a:solidFill>
                    </p:spPr>
                  </p:pic>
                </p:oleObj>
              </mc:Fallback>
            </mc:AlternateContent>
          </a:graphicData>
        </a:graphic>
      </p:graphicFrame>
      <p:sp>
        <p:nvSpPr>
          <p:cNvPr id="15368" name="Rectangle 8"/>
          <p:cNvSpPr>
            <a:spLocks noChangeArrowheads="1"/>
          </p:cNvSpPr>
          <p:nvPr/>
        </p:nvSpPr>
        <p:spPr bwMode="auto">
          <a:xfrm>
            <a:off x="0" y="3344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5364" name="Object 4"/>
          <p:cNvGraphicFramePr>
            <a:graphicFrameLocks noChangeAspect="1"/>
          </p:cNvGraphicFramePr>
          <p:nvPr/>
        </p:nvGraphicFramePr>
        <p:xfrm>
          <a:off x="4427538" y="692150"/>
          <a:ext cx="3579812" cy="965200"/>
        </p:xfrm>
        <a:graphic>
          <a:graphicData uri="http://schemas.openxmlformats.org/presentationml/2006/ole">
            <mc:AlternateContent xmlns:mc="http://schemas.openxmlformats.org/markup-compatibility/2006">
              <mc:Choice xmlns:v="urn:schemas-microsoft-com:vml" Requires="v">
                <p:oleObj spid="_x0000_s15685" name="Formel" r:id="rId5" imgW="1790700" imgH="482600" progId="Equation.3">
                  <p:embed/>
                </p:oleObj>
              </mc:Choice>
              <mc:Fallback>
                <p:oleObj name="Formel" r:id="rId5" imgW="1790700" imgH="4826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t="-8209"/>
                      <a:stretch>
                        <a:fillRect/>
                      </a:stretch>
                    </p:blipFill>
                    <p:spPr bwMode="auto">
                      <a:xfrm>
                        <a:off x="4427538" y="692150"/>
                        <a:ext cx="3579812" cy="965200"/>
                      </a:xfrm>
                      <a:prstGeom prst="rect">
                        <a:avLst/>
                      </a:prstGeom>
                      <a:solidFill>
                        <a:srgbClr val="FFFF00"/>
                      </a:solidFill>
                    </p:spPr>
                  </p:pic>
                </p:oleObj>
              </mc:Fallback>
            </mc:AlternateContent>
          </a:graphicData>
        </a:graphic>
      </p:graphicFrame>
      <p:sp>
        <p:nvSpPr>
          <p:cNvPr id="15369" name="Rectangle 9"/>
          <p:cNvSpPr>
            <a:spLocks noChangeArrowheads="1"/>
          </p:cNvSpPr>
          <p:nvPr/>
        </p:nvSpPr>
        <p:spPr bwMode="auto">
          <a:xfrm>
            <a:off x="8172450" y="979488"/>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1.25)</a:t>
            </a:r>
            <a:endParaRPr lang="en-GB" altLang="de-DE" sz="2000" dirty="0"/>
          </a:p>
        </p:txBody>
      </p:sp>
      <p:sp>
        <p:nvSpPr>
          <p:cNvPr id="15371" name="Rectangle 11"/>
          <p:cNvSpPr>
            <a:spLocks noChangeArrowheads="1"/>
          </p:cNvSpPr>
          <p:nvPr/>
        </p:nvSpPr>
        <p:spPr bwMode="auto">
          <a:xfrm>
            <a:off x="0" y="2808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5372" name="Rectangle 12"/>
          <p:cNvSpPr>
            <a:spLocks noChangeArrowheads="1"/>
          </p:cNvSpPr>
          <p:nvPr/>
        </p:nvSpPr>
        <p:spPr bwMode="auto">
          <a:xfrm>
            <a:off x="0" y="3036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5370" name="Object 10"/>
          <p:cNvGraphicFramePr>
            <a:graphicFrameLocks noChangeAspect="1"/>
          </p:cNvGraphicFramePr>
          <p:nvPr>
            <p:extLst>
              <p:ext uri="{D42A27DB-BD31-4B8C-83A1-F6EECF244321}">
                <p14:modId xmlns:p14="http://schemas.microsoft.com/office/powerpoint/2010/main" val="1470409275"/>
              </p:ext>
            </p:extLst>
          </p:nvPr>
        </p:nvGraphicFramePr>
        <p:xfrm>
          <a:off x="250825" y="1916113"/>
          <a:ext cx="7219950" cy="1019175"/>
        </p:xfrm>
        <a:graphic>
          <a:graphicData uri="http://schemas.openxmlformats.org/presentationml/2006/ole">
            <mc:AlternateContent xmlns:mc="http://schemas.openxmlformats.org/markup-compatibility/2006">
              <mc:Choice xmlns:v="urn:schemas-microsoft-com:vml" Requires="v">
                <p:oleObj spid="_x0000_s15686" name="Equation" r:id="rId7" imgW="3606480" imgH="507960" progId="Equation.DSMT4">
                  <p:embed/>
                </p:oleObj>
              </mc:Choice>
              <mc:Fallback>
                <p:oleObj name="Equation" r:id="rId7" imgW="3606480" imgH="507960" progId="Equation.DSMT4">
                  <p:embed/>
                  <p:pic>
                    <p:nvPicPr>
                      <p:cNvPr id="0" name="Object 10"/>
                      <p:cNvPicPr>
                        <a:picLocks noChangeAspect="1" noChangeArrowheads="1"/>
                      </p:cNvPicPr>
                      <p:nvPr/>
                    </p:nvPicPr>
                    <p:blipFill>
                      <a:blip r:embed="rId8"/>
                      <a:srcRect/>
                      <a:stretch>
                        <a:fillRect/>
                      </a:stretch>
                    </p:blipFill>
                    <p:spPr bwMode="auto">
                      <a:xfrm>
                        <a:off x="250825" y="1916113"/>
                        <a:ext cx="7219950" cy="1019175"/>
                      </a:xfrm>
                      <a:prstGeom prst="rect">
                        <a:avLst/>
                      </a:prstGeom>
                      <a:solidFill>
                        <a:srgbClr val="FFFF00"/>
                      </a:solidFill>
                    </p:spPr>
                  </p:pic>
                </p:oleObj>
              </mc:Fallback>
            </mc:AlternateContent>
          </a:graphicData>
        </a:graphic>
      </p:graphicFrame>
      <p:sp>
        <p:nvSpPr>
          <p:cNvPr id="15373" name="Rectangle 13"/>
          <p:cNvSpPr>
            <a:spLocks noChangeArrowheads="1"/>
          </p:cNvSpPr>
          <p:nvPr/>
        </p:nvSpPr>
        <p:spPr bwMode="auto">
          <a:xfrm>
            <a:off x="8172450" y="2203450"/>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1.26)</a:t>
            </a:r>
            <a:endParaRPr lang="en-GB" altLang="de-DE" sz="2000" dirty="0"/>
          </a:p>
        </p:txBody>
      </p:sp>
      <p:sp>
        <p:nvSpPr>
          <p:cNvPr id="15375" name="Rectangle 15"/>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5376" name="Rectangle 16"/>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5374" name="Object 14"/>
          <p:cNvGraphicFramePr>
            <a:graphicFrameLocks noChangeAspect="1"/>
          </p:cNvGraphicFramePr>
          <p:nvPr>
            <p:extLst>
              <p:ext uri="{D42A27DB-BD31-4B8C-83A1-F6EECF244321}">
                <p14:modId xmlns:p14="http://schemas.microsoft.com/office/powerpoint/2010/main" val="1883984746"/>
              </p:ext>
            </p:extLst>
          </p:nvPr>
        </p:nvGraphicFramePr>
        <p:xfrm>
          <a:off x="230750" y="3429000"/>
          <a:ext cx="3070225" cy="962025"/>
        </p:xfrm>
        <a:graphic>
          <a:graphicData uri="http://schemas.openxmlformats.org/presentationml/2006/ole">
            <mc:AlternateContent xmlns:mc="http://schemas.openxmlformats.org/markup-compatibility/2006">
              <mc:Choice xmlns:v="urn:schemas-microsoft-com:vml" Requires="v">
                <p:oleObj spid="_x0000_s15687" name="Formel" r:id="rId9" imgW="1536700" imgH="482600" progId="Equation.3">
                  <p:embed/>
                </p:oleObj>
              </mc:Choice>
              <mc:Fallback>
                <p:oleObj name="Formel" r:id="rId9" imgW="1536700" imgH="482600" progId="Equation.3">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0750" y="3429000"/>
                        <a:ext cx="3070225" cy="962025"/>
                      </a:xfrm>
                      <a:prstGeom prst="rect">
                        <a:avLst/>
                      </a:prstGeom>
                      <a:solidFill>
                        <a:srgbClr val="FFFF00"/>
                      </a:solidFill>
                    </p:spPr>
                  </p:pic>
                </p:oleObj>
              </mc:Fallback>
            </mc:AlternateContent>
          </a:graphicData>
        </a:graphic>
      </p:graphicFrame>
      <p:sp>
        <p:nvSpPr>
          <p:cNvPr id="15377" name="Rectangle 17"/>
          <p:cNvSpPr>
            <a:spLocks noChangeArrowheads="1"/>
          </p:cNvSpPr>
          <p:nvPr/>
        </p:nvSpPr>
        <p:spPr bwMode="auto">
          <a:xfrm>
            <a:off x="8172450" y="3714721"/>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1.27)</a:t>
            </a:r>
            <a:endParaRPr lang="en-GB" altLang="de-DE" sz="2000" dirty="0"/>
          </a:p>
        </p:txBody>
      </p:sp>
      <p:sp>
        <p:nvSpPr>
          <p:cNvPr id="15379" name="Rectangle 19"/>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5380" name="Rectangle 20"/>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5378" name="Object 18"/>
          <p:cNvGraphicFramePr>
            <a:graphicFrameLocks noChangeAspect="1"/>
          </p:cNvGraphicFramePr>
          <p:nvPr>
            <p:extLst>
              <p:ext uri="{D42A27DB-BD31-4B8C-83A1-F6EECF244321}">
                <p14:modId xmlns:p14="http://schemas.microsoft.com/office/powerpoint/2010/main" val="4014893990"/>
              </p:ext>
            </p:extLst>
          </p:nvPr>
        </p:nvGraphicFramePr>
        <p:xfrm>
          <a:off x="185975" y="4508500"/>
          <a:ext cx="5730875" cy="968375"/>
        </p:xfrm>
        <a:graphic>
          <a:graphicData uri="http://schemas.openxmlformats.org/presentationml/2006/ole">
            <mc:AlternateContent xmlns:mc="http://schemas.openxmlformats.org/markup-compatibility/2006">
              <mc:Choice xmlns:v="urn:schemas-microsoft-com:vml" Requires="v">
                <p:oleObj spid="_x0000_s15688" name="Equation" r:id="rId11" imgW="2857320" imgH="482400" progId="Equation.3">
                  <p:embed/>
                </p:oleObj>
              </mc:Choice>
              <mc:Fallback>
                <p:oleObj name="Equation" r:id="rId11" imgW="2857320" imgH="482400" progId="Equation.3">
                  <p:embed/>
                  <p:pic>
                    <p:nvPicPr>
                      <p:cNvPr id="0" name="Object 18"/>
                      <p:cNvPicPr>
                        <a:picLocks noChangeAspect="1" noChangeArrowheads="1"/>
                      </p:cNvPicPr>
                      <p:nvPr/>
                    </p:nvPicPr>
                    <p:blipFill>
                      <a:blip r:embed="rId12"/>
                      <a:srcRect/>
                      <a:stretch>
                        <a:fillRect/>
                      </a:stretch>
                    </p:blipFill>
                    <p:spPr bwMode="auto">
                      <a:xfrm>
                        <a:off x="185975" y="4508500"/>
                        <a:ext cx="5730875" cy="968375"/>
                      </a:xfrm>
                      <a:prstGeom prst="rect">
                        <a:avLst/>
                      </a:prstGeom>
                      <a:solidFill>
                        <a:srgbClr val="FFFF00"/>
                      </a:solidFill>
                    </p:spPr>
                  </p:pic>
                </p:oleObj>
              </mc:Fallback>
            </mc:AlternateContent>
          </a:graphicData>
        </a:graphic>
      </p:graphicFrame>
      <p:sp>
        <p:nvSpPr>
          <p:cNvPr id="15381" name="Rectangle 21"/>
          <p:cNvSpPr>
            <a:spLocks noChangeArrowheads="1"/>
          </p:cNvSpPr>
          <p:nvPr/>
        </p:nvSpPr>
        <p:spPr bwMode="auto">
          <a:xfrm>
            <a:off x="8172450" y="4795808"/>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1.28)</a:t>
            </a:r>
            <a:endParaRPr lang="en-GB" altLang="de-DE" sz="2000" dirty="0"/>
          </a:p>
        </p:txBody>
      </p:sp>
      <p:sp>
        <p:nvSpPr>
          <p:cNvPr id="15382" name="Text Box 22"/>
          <p:cNvSpPr txBox="1">
            <a:spLocks noChangeArrowheads="1"/>
          </p:cNvSpPr>
          <p:nvPr/>
        </p:nvSpPr>
        <p:spPr bwMode="auto">
          <a:xfrm>
            <a:off x="5986188" y="4797425"/>
            <a:ext cx="197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000" dirty="0">
                <a:solidFill>
                  <a:srgbClr val="3333FF"/>
                </a:solidFill>
              </a:rPr>
              <a:t>Floating potential</a:t>
            </a:r>
          </a:p>
        </p:txBody>
      </p:sp>
      <p:sp>
        <p:nvSpPr>
          <p:cNvPr id="15384" name="Rectangle 24"/>
          <p:cNvSpPr>
            <a:spLocks noChangeArrowheads="1"/>
          </p:cNvSpPr>
          <p:nvPr/>
        </p:nvSpPr>
        <p:spPr bwMode="auto">
          <a:xfrm>
            <a:off x="0" y="2841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5385" name="Rectangle 25"/>
          <p:cNvSpPr>
            <a:spLocks noChangeArrowheads="1"/>
          </p:cNvSpPr>
          <p:nvPr/>
        </p:nvSpPr>
        <p:spPr bwMode="auto">
          <a:xfrm>
            <a:off x="0" y="3070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5383" name="Object 23"/>
          <p:cNvGraphicFramePr>
            <a:graphicFrameLocks noChangeAspect="1"/>
          </p:cNvGraphicFramePr>
          <p:nvPr>
            <p:extLst>
              <p:ext uri="{D42A27DB-BD31-4B8C-83A1-F6EECF244321}">
                <p14:modId xmlns:p14="http://schemas.microsoft.com/office/powerpoint/2010/main" val="1825563338"/>
              </p:ext>
            </p:extLst>
          </p:nvPr>
        </p:nvGraphicFramePr>
        <p:xfrm>
          <a:off x="157163" y="5589588"/>
          <a:ext cx="2955925" cy="917575"/>
        </p:xfrm>
        <a:graphic>
          <a:graphicData uri="http://schemas.openxmlformats.org/presentationml/2006/ole">
            <mc:AlternateContent xmlns:mc="http://schemas.openxmlformats.org/markup-compatibility/2006">
              <mc:Choice xmlns:v="urn:schemas-microsoft-com:vml" Requires="v">
                <p:oleObj spid="_x0000_s15689" name="Equation" r:id="rId13" imgW="1473120" imgH="457200" progId="Equation.3">
                  <p:embed/>
                </p:oleObj>
              </mc:Choice>
              <mc:Fallback>
                <p:oleObj name="Equation" r:id="rId13" imgW="1473120" imgH="457200" progId="Equation.3">
                  <p:embed/>
                  <p:pic>
                    <p:nvPicPr>
                      <p:cNvPr id="0" name="Object 23"/>
                      <p:cNvPicPr>
                        <a:picLocks noChangeAspect="1" noChangeArrowheads="1"/>
                      </p:cNvPicPr>
                      <p:nvPr/>
                    </p:nvPicPr>
                    <p:blipFill>
                      <a:blip r:embed="rId14"/>
                      <a:srcRect/>
                      <a:stretch>
                        <a:fillRect/>
                      </a:stretch>
                    </p:blipFill>
                    <p:spPr bwMode="auto">
                      <a:xfrm>
                        <a:off x="157163" y="5589588"/>
                        <a:ext cx="2955925" cy="917575"/>
                      </a:xfrm>
                      <a:prstGeom prst="rect">
                        <a:avLst/>
                      </a:prstGeom>
                      <a:solidFill>
                        <a:srgbClr val="FFFF00"/>
                      </a:solidFill>
                    </p:spPr>
                  </p:pic>
                </p:oleObj>
              </mc:Fallback>
            </mc:AlternateContent>
          </a:graphicData>
        </a:graphic>
      </p:graphicFrame>
      <p:sp>
        <p:nvSpPr>
          <p:cNvPr id="15386" name="Rectangle 26"/>
          <p:cNvSpPr>
            <a:spLocks noChangeArrowheads="1"/>
          </p:cNvSpPr>
          <p:nvPr/>
        </p:nvSpPr>
        <p:spPr bwMode="auto">
          <a:xfrm>
            <a:off x="8172450" y="5948333"/>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1.29)</a:t>
            </a:r>
            <a:endParaRPr lang="en-GB" altLang="de-DE" sz="2000" dirty="0"/>
          </a:p>
        </p:txBody>
      </p:sp>
      <p:sp>
        <p:nvSpPr>
          <p:cNvPr id="15387" name="Rectangle 27"/>
          <p:cNvSpPr>
            <a:spLocks noChangeArrowheads="1"/>
          </p:cNvSpPr>
          <p:nvPr/>
        </p:nvSpPr>
        <p:spPr bwMode="auto">
          <a:xfrm>
            <a:off x="250825" y="2924175"/>
            <a:ext cx="1790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AT" altLang="de-DE" sz="2400">
                <a:solidFill>
                  <a:srgbClr val="3333FF"/>
                </a:solidFill>
                <a:sym typeface="Symbol" pitchFamily="18" charset="2"/>
              </a:rPr>
              <a:t>For </a:t>
            </a:r>
            <a:r>
              <a:rPr lang="de-AT" altLang="de-DE" sz="2400" i="1">
                <a:solidFill>
                  <a:srgbClr val="3333FF"/>
                </a:solidFill>
                <a:sym typeface="Symbol" pitchFamily="18" charset="2"/>
              </a:rPr>
              <a:t>V</a:t>
            </a:r>
            <a:r>
              <a:rPr lang="de-AT" altLang="de-DE" sz="2400" i="1" baseline="-25000">
                <a:solidFill>
                  <a:srgbClr val="3333FF"/>
                </a:solidFill>
                <a:sym typeface="Symbol" pitchFamily="18" charset="2"/>
              </a:rPr>
              <a:t>p</a:t>
            </a:r>
            <a:r>
              <a:rPr lang="de-AT" altLang="de-DE" sz="2400" i="1">
                <a:solidFill>
                  <a:srgbClr val="3333FF"/>
                </a:solidFill>
                <a:sym typeface="Symbol" pitchFamily="18" charset="2"/>
              </a:rPr>
              <a:t> = V</a:t>
            </a:r>
            <a:r>
              <a:rPr lang="de-AT" altLang="de-DE" sz="2400" i="1" baseline="-25000">
                <a:solidFill>
                  <a:srgbClr val="3333FF"/>
                </a:solidFill>
                <a:sym typeface="Symbol" pitchFamily="18" charset="2"/>
              </a:rPr>
              <a:t>fl</a:t>
            </a:r>
            <a:r>
              <a:rPr lang="de-AT" altLang="de-DE" sz="2400">
                <a:solidFill>
                  <a:srgbClr val="3333FF"/>
                </a:solidFill>
                <a:sym typeface="Symbol" pitchFamily="18" charset="2"/>
              </a:rPr>
              <a:t>: </a:t>
            </a:r>
          </a:p>
        </p:txBody>
      </p:sp>
      <p:sp>
        <p:nvSpPr>
          <p:cNvPr id="15388" name="Text Box 28"/>
          <p:cNvSpPr txBox="1">
            <a:spLocks noChangeArrowheads="1"/>
          </p:cNvSpPr>
          <p:nvPr/>
        </p:nvSpPr>
        <p:spPr bwMode="auto">
          <a:xfrm>
            <a:off x="2041525" y="154188"/>
            <a:ext cx="605948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de-DE" sz="2200" dirty="0">
                <a:solidFill>
                  <a:srgbClr val="3333FF"/>
                </a:solidFill>
              </a:rPr>
              <a:t>Total probe current in electron retarding field region</a:t>
            </a:r>
          </a:p>
        </p:txBody>
      </p:sp>
      <p:sp>
        <p:nvSpPr>
          <p:cNvPr id="15389" name="Text Box 29"/>
          <p:cNvSpPr txBox="1">
            <a:spLocks noChangeArrowheads="1"/>
          </p:cNvSpPr>
          <p:nvPr/>
        </p:nvSpPr>
        <p:spPr bwMode="auto">
          <a:xfrm>
            <a:off x="3995738" y="5661025"/>
            <a:ext cx="38163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i="1" dirty="0" err="1">
                <a:solidFill>
                  <a:srgbClr val="3333FF"/>
                </a:solidFill>
              </a:rPr>
              <a:t>T</a:t>
            </a:r>
            <a:r>
              <a:rPr lang="en-GB" altLang="de-DE" sz="2000" i="1" baseline="-25000" dirty="0" err="1">
                <a:solidFill>
                  <a:srgbClr val="3333FF"/>
                </a:solidFill>
              </a:rPr>
              <a:t>e</a:t>
            </a:r>
            <a:r>
              <a:rPr lang="en-GB" altLang="de-DE" sz="2000" dirty="0">
                <a:solidFill>
                  <a:srgbClr val="3333FF"/>
                </a:solidFill>
              </a:rPr>
              <a:t> determined from the difference between </a:t>
            </a:r>
            <a:r>
              <a:rPr lang="en-GB" altLang="de-DE" sz="2000" dirty="0" smtClean="0">
                <a:solidFill>
                  <a:srgbClr val="3333FF"/>
                </a:solidFill>
                <a:sym typeface="Symbol" pitchFamily="18" charset="2"/>
              </a:rPr>
              <a:t></a:t>
            </a:r>
            <a:r>
              <a:rPr lang="en-GB" altLang="de-DE" sz="2000" i="1" baseline="-25000" dirty="0" err="1" smtClean="0">
                <a:solidFill>
                  <a:srgbClr val="3333FF"/>
                </a:solidFill>
                <a:sym typeface="Symbol" pitchFamily="18" charset="2"/>
              </a:rPr>
              <a:t>pl</a:t>
            </a:r>
            <a:r>
              <a:rPr lang="en-GB" altLang="de-DE" sz="2000" i="1" dirty="0" smtClean="0">
                <a:solidFill>
                  <a:srgbClr val="3333FF"/>
                </a:solidFill>
                <a:sym typeface="Symbol" pitchFamily="18" charset="2"/>
              </a:rPr>
              <a:t> </a:t>
            </a:r>
            <a:r>
              <a:rPr lang="en-GB" altLang="de-DE" sz="2000" dirty="0" smtClean="0">
                <a:solidFill>
                  <a:srgbClr val="3333FF"/>
                </a:solidFill>
                <a:sym typeface="Symbol" pitchFamily="18" charset="2"/>
              </a:rPr>
              <a:t>and </a:t>
            </a:r>
            <a:r>
              <a:rPr lang="en-GB" altLang="de-DE" sz="2000" i="1" dirty="0" err="1" smtClean="0">
                <a:solidFill>
                  <a:srgbClr val="3333FF"/>
                </a:solidFill>
              </a:rPr>
              <a:t>V</a:t>
            </a:r>
            <a:r>
              <a:rPr lang="en-GB" altLang="de-DE" sz="2000" i="1" baseline="-25000" dirty="0" err="1" smtClean="0">
                <a:solidFill>
                  <a:srgbClr val="3333FF"/>
                </a:solidFill>
              </a:rPr>
              <a:t>fl</a:t>
            </a:r>
            <a:endParaRPr lang="en-GB" altLang="de-DE" sz="2000" i="1" baseline="-25000" dirty="0">
              <a:solidFill>
                <a:srgbClr val="3333FF"/>
              </a:solidFill>
              <a:sym typeface="Symbol" pitchFamily="18" charset="2"/>
            </a:endParaRPr>
          </a:p>
        </p:txBody>
      </p:sp>
      <p:sp>
        <p:nvSpPr>
          <p:cNvPr id="2" name="Datumsplatzhalter 1"/>
          <p:cNvSpPr>
            <a:spLocks noGrp="1"/>
          </p:cNvSpPr>
          <p:nvPr>
            <p:ph type="dt" sz="half" idx="10"/>
          </p:nvPr>
        </p:nvSpPr>
        <p:spPr/>
        <p:txBody>
          <a:bodyPr/>
          <a:lstStyle/>
          <a:p>
            <a:fld id="{ABAEFA62-9D8F-4434-A077-34CCD4ED9476}"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oliennummernplatzhalter 3"/>
          <p:cNvSpPr>
            <a:spLocks noGrp="1"/>
          </p:cNvSpPr>
          <p:nvPr>
            <p:ph type="sldNum" sz="quarter" idx="12"/>
          </p:nvPr>
        </p:nvSpPr>
        <p:spPr/>
        <p:txBody>
          <a:bodyPr/>
          <a:lstStyle/>
          <a:p>
            <a:fld id="{6490F36F-D288-45DA-B623-7FFCDDA33BF6}" type="slidenum">
              <a:rPr lang="en-GB" altLang="de-DE" smtClean="0"/>
              <a:pPr/>
              <a:t>15</a:t>
            </a:fld>
            <a:r>
              <a:rPr lang="en-GB" altLang="de-DE" dirty="0"/>
              <a:t> </a:t>
            </a:r>
            <a:r>
              <a:rPr lang="en-GB" altLang="de-DE" dirty="0" smtClean="0"/>
              <a:t>of 46</a:t>
            </a:r>
            <a:endParaRPr lang="en-GB" altLang="de-DE" dirty="0"/>
          </a:p>
        </p:txBody>
      </p:sp>
      <p:sp>
        <p:nvSpPr>
          <p:cNvPr id="16389" name="Rectangle 5"/>
          <p:cNvSpPr>
            <a:spLocks noChangeArrowheads="1"/>
          </p:cNvSpPr>
          <p:nvPr/>
        </p:nvSpPr>
        <p:spPr bwMode="auto">
          <a:xfrm>
            <a:off x="0" y="2830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6390" name="Rectangle 6"/>
          <p:cNvSpPr>
            <a:spLocks noChangeArrowheads="1"/>
          </p:cNvSpPr>
          <p:nvPr/>
        </p:nvSpPr>
        <p:spPr bwMode="auto">
          <a:xfrm>
            <a:off x="0" y="3059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6388" name="Object 4"/>
          <p:cNvGraphicFramePr>
            <a:graphicFrameLocks noChangeAspect="1"/>
          </p:cNvGraphicFramePr>
          <p:nvPr/>
        </p:nvGraphicFramePr>
        <p:xfrm>
          <a:off x="971550" y="260350"/>
          <a:ext cx="2633663" cy="949325"/>
        </p:xfrm>
        <a:graphic>
          <a:graphicData uri="http://schemas.openxmlformats.org/presentationml/2006/ole">
            <mc:AlternateContent xmlns:mc="http://schemas.openxmlformats.org/markup-compatibility/2006">
              <mc:Choice xmlns:v="urn:schemas-microsoft-com:vml" Requires="v">
                <p:oleObj spid="_x0000_s16665" name="Formel" r:id="rId3" imgW="1320227" imgH="482391" progId="Equation.3">
                  <p:embed/>
                </p:oleObj>
              </mc:Choice>
              <mc:Fallback>
                <p:oleObj name="Formel" r:id="rId3" imgW="1320227" imgH="482391"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260350"/>
                        <a:ext cx="2633663" cy="949325"/>
                      </a:xfrm>
                      <a:prstGeom prst="rect">
                        <a:avLst/>
                      </a:prstGeom>
                      <a:solidFill>
                        <a:srgbClr val="FFFF00"/>
                      </a:solidFill>
                    </p:spPr>
                  </p:pic>
                </p:oleObj>
              </mc:Fallback>
            </mc:AlternateContent>
          </a:graphicData>
        </a:graphic>
      </p:graphicFrame>
      <p:sp>
        <p:nvSpPr>
          <p:cNvPr id="16391" name="Rectangle 7"/>
          <p:cNvSpPr>
            <a:spLocks noChangeArrowheads="1"/>
          </p:cNvSpPr>
          <p:nvPr/>
        </p:nvSpPr>
        <p:spPr bwMode="auto">
          <a:xfrm>
            <a:off x="7827010" y="547658"/>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1.30)</a:t>
            </a:r>
            <a:endParaRPr lang="en-GB" altLang="de-DE" sz="2000" dirty="0"/>
          </a:p>
        </p:txBody>
      </p:sp>
      <p:sp>
        <p:nvSpPr>
          <p:cNvPr id="16393" name="Rectangle 9"/>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6394" name="Rectangle 10"/>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6392" name="Object 8"/>
          <p:cNvGraphicFramePr>
            <a:graphicFrameLocks noChangeAspect="1"/>
          </p:cNvGraphicFramePr>
          <p:nvPr/>
        </p:nvGraphicFramePr>
        <p:xfrm>
          <a:off x="971550" y="1412875"/>
          <a:ext cx="6010275" cy="962025"/>
        </p:xfrm>
        <a:graphic>
          <a:graphicData uri="http://schemas.openxmlformats.org/presentationml/2006/ole">
            <mc:AlternateContent xmlns:mc="http://schemas.openxmlformats.org/markup-compatibility/2006">
              <mc:Choice xmlns:v="urn:schemas-microsoft-com:vml" Requires="v">
                <p:oleObj spid="_x0000_s16666" name="Formel" r:id="rId5" imgW="3009600" imgH="482400" progId="Equation.3">
                  <p:embed/>
                </p:oleObj>
              </mc:Choice>
              <mc:Fallback>
                <p:oleObj name="Formel" r:id="rId5" imgW="3009600" imgH="4824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1412875"/>
                        <a:ext cx="6010275" cy="962025"/>
                      </a:xfrm>
                      <a:prstGeom prst="rect">
                        <a:avLst/>
                      </a:prstGeom>
                      <a:solidFill>
                        <a:srgbClr val="FFFF00"/>
                      </a:solidFill>
                    </p:spPr>
                  </p:pic>
                </p:oleObj>
              </mc:Fallback>
            </mc:AlternateContent>
          </a:graphicData>
        </a:graphic>
      </p:graphicFrame>
      <p:sp>
        <p:nvSpPr>
          <p:cNvPr id="16395" name="Rectangle 11"/>
          <p:cNvSpPr>
            <a:spLocks noChangeArrowheads="1"/>
          </p:cNvSpPr>
          <p:nvPr/>
        </p:nvSpPr>
        <p:spPr bwMode="auto">
          <a:xfrm>
            <a:off x="7827010" y="1627158"/>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1.31)</a:t>
            </a:r>
            <a:endParaRPr lang="en-GB" altLang="de-DE" sz="2000" dirty="0"/>
          </a:p>
        </p:txBody>
      </p:sp>
      <p:graphicFrame>
        <p:nvGraphicFramePr>
          <p:cNvPr id="16568" name="Group 184"/>
          <p:cNvGraphicFramePr>
            <a:graphicFrameLocks noGrp="1"/>
          </p:cNvGraphicFramePr>
          <p:nvPr/>
        </p:nvGraphicFramePr>
        <p:xfrm>
          <a:off x="971550" y="2852738"/>
          <a:ext cx="5857875" cy="3430905"/>
        </p:xfrm>
        <a:graphic>
          <a:graphicData uri="http://schemas.openxmlformats.org/drawingml/2006/table">
            <a:tbl>
              <a:tblPr/>
              <a:tblGrid>
                <a:gridCol w="1828800"/>
                <a:gridCol w="1828800"/>
                <a:gridCol w="2200275"/>
              </a:tblGrid>
              <a:tr h="504825">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Element</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Atomic mass </a:t>
                      </a: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 = 0,5 ln(812</a:t>
                      </a: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rPr>
                        <a:t></a:t>
                      </a: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4F6A8"/>
                    </a:solidFill>
                  </a:tcPr>
                </a:tc>
              </a:tr>
              <a:tr h="33655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3,35</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r>
              <a:tr h="33655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D</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3,70</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r>
              <a:tr h="33655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He</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4,04</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r>
              <a:tr h="33655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Ne</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20</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4,84</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r>
              <a:tr h="33655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Na</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23</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4,91</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r>
              <a:tr h="33655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K</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39</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5,18</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r>
              <a:tr h="33655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Ar</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40</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5,19</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6A8"/>
                    </a:solidFill>
                  </a:tcPr>
                </a:tc>
              </a:tr>
              <a:tr h="33655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Cs</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133</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4F6A8"/>
                    </a:solidFill>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de-DE" sz="1800" b="0" i="0" u="none" strike="noStrike" cap="none" normalizeH="0" baseline="0" smtClean="0">
                          <a:ln>
                            <a:noFill/>
                          </a:ln>
                          <a:solidFill>
                            <a:schemeClr val="tx1"/>
                          </a:solidFill>
                          <a:effectLst/>
                          <a:latin typeface="Times New Roman" pitchFamily="18" charset="0"/>
                          <a:cs typeface="Times New Roman" pitchFamily="18" charset="0"/>
                        </a:rPr>
                        <a:t>5,79</a:t>
                      </a:r>
                      <a:endParaRPr kumimoji="0" lang="en-GB" altLang="de-DE"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4F6A8"/>
                    </a:solidFill>
                  </a:tcPr>
                </a:tc>
              </a:tr>
            </a:tbl>
          </a:graphicData>
        </a:graphic>
      </p:graphicFrame>
      <p:sp>
        <p:nvSpPr>
          <p:cNvPr id="16569" name="Rectangle 185"/>
          <p:cNvSpPr>
            <a:spLocks noChangeArrowheads="1"/>
          </p:cNvSpPr>
          <p:nvPr/>
        </p:nvSpPr>
        <p:spPr bwMode="auto">
          <a:xfrm>
            <a:off x="7524750" y="4149725"/>
            <a:ext cx="876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GB" altLang="de-DE" i="1">
                <a:solidFill>
                  <a:srgbClr val="3333FF"/>
                </a:solidFill>
              </a:rPr>
              <a:t>Table 1</a:t>
            </a:r>
          </a:p>
        </p:txBody>
      </p:sp>
      <p:sp>
        <p:nvSpPr>
          <p:cNvPr id="16570" name="Text Box 186"/>
          <p:cNvSpPr txBox="1">
            <a:spLocks noChangeArrowheads="1"/>
          </p:cNvSpPr>
          <p:nvPr/>
        </p:nvSpPr>
        <p:spPr bwMode="auto">
          <a:xfrm>
            <a:off x="3779839" y="404813"/>
            <a:ext cx="381984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de-DE" sz="2000" dirty="0">
                <a:solidFill>
                  <a:srgbClr val="3333FF"/>
                </a:solidFill>
              </a:rPr>
              <a:t>Difference between plasma potential and floating potential</a:t>
            </a:r>
          </a:p>
        </p:txBody>
      </p:sp>
      <p:sp>
        <p:nvSpPr>
          <p:cNvPr id="2" name="Datumsplatzhalter 1"/>
          <p:cNvSpPr>
            <a:spLocks noGrp="1"/>
          </p:cNvSpPr>
          <p:nvPr>
            <p:ph type="dt" sz="half" idx="10"/>
          </p:nvPr>
        </p:nvSpPr>
        <p:spPr/>
        <p:txBody>
          <a:bodyPr/>
          <a:lstStyle/>
          <a:p>
            <a:fld id="{1A60D56C-A6ED-4365-9FDF-F63D525BB257}"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liennummernplatzhalter 3"/>
          <p:cNvSpPr>
            <a:spLocks noGrp="1"/>
          </p:cNvSpPr>
          <p:nvPr>
            <p:ph type="sldNum" sz="quarter" idx="12"/>
          </p:nvPr>
        </p:nvSpPr>
        <p:spPr/>
        <p:txBody>
          <a:bodyPr/>
          <a:lstStyle/>
          <a:p>
            <a:fld id="{DFAE3841-A125-40C1-B812-8E2464CE0425}" type="slidenum">
              <a:rPr lang="en-GB" altLang="de-DE" smtClean="0"/>
              <a:pPr/>
              <a:t>16</a:t>
            </a:fld>
            <a:r>
              <a:rPr lang="en-GB" altLang="de-DE" dirty="0"/>
              <a:t> </a:t>
            </a:r>
            <a:r>
              <a:rPr lang="en-GB" altLang="de-DE" dirty="0" smtClean="0"/>
              <a:t>of 46</a:t>
            </a:r>
            <a:endParaRPr lang="en-GB" altLang="de-DE" dirty="0"/>
          </a:p>
        </p:txBody>
      </p:sp>
      <p:sp>
        <p:nvSpPr>
          <p:cNvPr id="17413" name="Rectangle 5"/>
          <p:cNvSpPr>
            <a:spLocks noChangeArrowheads="1"/>
          </p:cNvSpPr>
          <p:nvPr/>
        </p:nvSpPr>
        <p:spPr bwMode="auto">
          <a:xfrm>
            <a:off x="0" y="2808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7414" name="Rectangle 6"/>
          <p:cNvSpPr>
            <a:spLocks noChangeArrowheads="1"/>
          </p:cNvSpPr>
          <p:nvPr/>
        </p:nvSpPr>
        <p:spPr bwMode="auto">
          <a:xfrm>
            <a:off x="0" y="3036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7412" name="Object 4"/>
          <p:cNvGraphicFramePr>
            <a:graphicFrameLocks noChangeAspect="1"/>
          </p:cNvGraphicFramePr>
          <p:nvPr>
            <p:extLst>
              <p:ext uri="{D42A27DB-BD31-4B8C-83A1-F6EECF244321}">
                <p14:modId xmlns:p14="http://schemas.microsoft.com/office/powerpoint/2010/main" val="1894200814"/>
              </p:ext>
            </p:extLst>
          </p:nvPr>
        </p:nvGraphicFramePr>
        <p:xfrm>
          <a:off x="971550" y="1475275"/>
          <a:ext cx="3224213" cy="1016000"/>
        </p:xfrm>
        <a:graphic>
          <a:graphicData uri="http://schemas.openxmlformats.org/presentationml/2006/ole">
            <mc:AlternateContent xmlns:mc="http://schemas.openxmlformats.org/markup-compatibility/2006">
              <mc:Choice xmlns:v="urn:schemas-microsoft-com:vml" Requires="v">
                <p:oleObj spid="_x0000_s17567" name="Formel" r:id="rId3" imgW="1612900" imgH="508000" progId="Equation.3">
                  <p:embed/>
                </p:oleObj>
              </mc:Choice>
              <mc:Fallback>
                <p:oleObj name="Formel" r:id="rId3" imgW="1612900" imgH="5080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475275"/>
                        <a:ext cx="3224213" cy="1016000"/>
                      </a:xfrm>
                      <a:prstGeom prst="rect">
                        <a:avLst/>
                      </a:prstGeom>
                      <a:solidFill>
                        <a:srgbClr val="FFFF00"/>
                      </a:solidFill>
                    </p:spPr>
                  </p:pic>
                </p:oleObj>
              </mc:Fallback>
            </mc:AlternateContent>
          </a:graphicData>
        </a:graphic>
      </p:graphicFrame>
      <p:sp>
        <p:nvSpPr>
          <p:cNvPr id="17415" name="Rectangle 7"/>
          <p:cNvSpPr>
            <a:spLocks noChangeArrowheads="1"/>
          </p:cNvSpPr>
          <p:nvPr/>
        </p:nvSpPr>
        <p:spPr bwMode="auto">
          <a:xfrm>
            <a:off x="7694930" y="1760996"/>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1.32)</a:t>
            </a:r>
            <a:endParaRPr lang="en-GB" altLang="de-DE" sz="2000" dirty="0"/>
          </a:p>
        </p:txBody>
      </p:sp>
      <p:sp>
        <p:nvSpPr>
          <p:cNvPr id="17417" name="Rectangle 9"/>
          <p:cNvSpPr>
            <a:spLocks noChangeArrowheads="1"/>
          </p:cNvSpPr>
          <p:nvPr/>
        </p:nvSpPr>
        <p:spPr bwMode="auto">
          <a:xfrm>
            <a:off x="0" y="28146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7418" name="Rectangle 10"/>
          <p:cNvSpPr>
            <a:spLocks noChangeArrowheads="1"/>
          </p:cNvSpPr>
          <p:nvPr/>
        </p:nvSpPr>
        <p:spPr bwMode="auto">
          <a:xfrm>
            <a:off x="0" y="30432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7416" name="Object 8"/>
          <p:cNvGraphicFramePr>
            <a:graphicFrameLocks noChangeAspect="1"/>
          </p:cNvGraphicFramePr>
          <p:nvPr>
            <p:extLst>
              <p:ext uri="{D42A27DB-BD31-4B8C-83A1-F6EECF244321}">
                <p14:modId xmlns:p14="http://schemas.microsoft.com/office/powerpoint/2010/main" val="742783536"/>
              </p:ext>
            </p:extLst>
          </p:nvPr>
        </p:nvGraphicFramePr>
        <p:xfrm>
          <a:off x="971550" y="4173325"/>
          <a:ext cx="2286000" cy="990600"/>
        </p:xfrm>
        <a:graphic>
          <a:graphicData uri="http://schemas.openxmlformats.org/presentationml/2006/ole">
            <mc:AlternateContent xmlns:mc="http://schemas.openxmlformats.org/markup-compatibility/2006">
              <mc:Choice xmlns:v="urn:schemas-microsoft-com:vml" Requires="v">
                <p:oleObj spid="_x0000_s17568" name="Formel" r:id="rId5" imgW="1143000" imgH="495300" progId="Equation.3">
                  <p:embed/>
                </p:oleObj>
              </mc:Choice>
              <mc:Fallback>
                <p:oleObj name="Formel" r:id="rId5" imgW="1143000" imgH="4953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4173325"/>
                        <a:ext cx="2286000" cy="990600"/>
                      </a:xfrm>
                      <a:prstGeom prst="rect">
                        <a:avLst/>
                      </a:prstGeom>
                      <a:solidFill>
                        <a:srgbClr val="FFFF00"/>
                      </a:solidFill>
                    </p:spPr>
                  </p:pic>
                </p:oleObj>
              </mc:Fallback>
            </mc:AlternateContent>
          </a:graphicData>
        </a:graphic>
      </p:graphicFrame>
      <p:sp>
        <p:nvSpPr>
          <p:cNvPr id="17419" name="Rectangle 11"/>
          <p:cNvSpPr>
            <a:spLocks noChangeArrowheads="1"/>
          </p:cNvSpPr>
          <p:nvPr/>
        </p:nvSpPr>
        <p:spPr bwMode="auto">
          <a:xfrm>
            <a:off x="7694930" y="4530483"/>
            <a:ext cx="8034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1.33)</a:t>
            </a:r>
            <a:endParaRPr lang="en-GB" altLang="de-DE" sz="2000" dirty="0"/>
          </a:p>
        </p:txBody>
      </p:sp>
      <p:sp>
        <p:nvSpPr>
          <p:cNvPr id="17420" name="Text Box 12"/>
          <p:cNvSpPr txBox="1">
            <a:spLocks noChangeArrowheads="1"/>
          </p:cNvSpPr>
          <p:nvPr/>
        </p:nvSpPr>
        <p:spPr bwMode="auto">
          <a:xfrm>
            <a:off x="1111173" y="208005"/>
            <a:ext cx="694481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de-DE" sz="2200" dirty="0">
                <a:solidFill>
                  <a:srgbClr val="3333FF"/>
                </a:solidFill>
              </a:rPr>
              <a:t>Determination of </a:t>
            </a:r>
            <a:r>
              <a:rPr lang="en-GB" altLang="de-DE" sz="2200" i="1" dirty="0" err="1">
                <a:solidFill>
                  <a:srgbClr val="3333FF"/>
                </a:solidFill>
              </a:rPr>
              <a:t>T</a:t>
            </a:r>
            <a:r>
              <a:rPr lang="en-GB" altLang="de-DE" sz="2200" i="1" baseline="-25000" dirty="0" err="1">
                <a:solidFill>
                  <a:srgbClr val="3333FF"/>
                </a:solidFill>
              </a:rPr>
              <a:t>e</a:t>
            </a:r>
            <a:r>
              <a:rPr lang="en-GB" altLang="de-DE" sz="2200" dirty="0">
                <a:solidFill>
                  <a:srgbClr val="3333FF"/>
                </a:solidFill>
              </a:rPr>
              <a:t> from the slope of the </a:t>
            </a:r>
            <a:r>
              <a:rPr lang="en-GB" altLang="de-DE" sz="2200" dirty="0" err="1" smtClean="0">
                <a:solidFill>
                  <a:srgbClr val="3333FF"/>
                </a:solidFill>
              </a:rPr>
              <a:t>logarithmized</a:t>
            </a:r>
            <a:r>
              <a:rPr lang="en-GB" altLang="de-DE" sz="2200" dirty="0" smtClean="0">
                <a:solidFill>
                  <a:srgbClr val="3333FF"/>
                </a:solidFill>
              </a:rPr>
              <a:t> </a:t>
            </a:r>
            <a:r>
              <a:rPr lang="en-GB" altLang="de-DE" sz="2200" dirty="0">
                <a:solidFill>
                  <a:srgbClr val="3333FF"/>
                </a:solidFill>
              </a:rPr>
              <a:t>electron retarding field current</a:t>
            </a:r>
          </a:p>
        </p:txBody>
      </p:sp>
      <p:sp>
        <p:nvSpPr>
          <p:cNvPr id="17422" name="Rectangle 14"/>
          <p:cNvSpPr>
            <a:spLocks noChangeArrowheads="1"/>
          </p:cNvSpPr>
          <p:nvPr/>
        </p:nvSpPr>
        <p:spPr bwMode="auto">
          <a:xfrm>
            <a:off x="0" y="32877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7421" name="Object 13"/>
          <p:cNvGraphicFramePr>
            <a:graphicFrameLocks noChangeAspect="1"/>
          </p:cNvGraphicFramePr>
          <p:nvPr>
            <p:extLst>
              <p:ext uri="{D42A27DB-BD31-4B8C-83A1-F6EECF244321}">
                <p14:modId xmlns:p14="http://schemas.microsoft.com/office/powerpoint/2010/main" val="1051247075"/>
              </p:ext>
            </p:extLst>
          </p:nvPr>
        </p:nvGraphicFramePr>
        <p:xfrm>
          <a:off x="971550" y="2915138"/>
          <a:ext cx="2133600" cy="565150"/>
        </p:xfrm>
        <a:graphic>
          <a:graphicData uri="http://schemas.openxmlformats.org/presentationml/2006/ole">
            <mc:AlternateContent xmlns:mc="http://schemas.openxmlformats.org/markup-compatibility/2006">
              <mc:Choice xmlns:v="urn:schemas-microsoft-com:vml" Requires="v">
                <p:oleObj spid="_x0000_s17569" name="Formel" r:id="rId7" imgW="1066800" imgH="279400" progId="Equation.3">
                  <p:embed/>
                </p:oleObj>
              </mc:Choice>
              <mc:Fallback>
                <p:oleObj name="Formel" r:id="rId7" imgW="1066800" imgH="279400" progId="Equation.3">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550" y="2915138"/>
                        <a:ext cx="2133600" cy="565150"/>
                      </a:xfrm>
                      <a:prstGeom prst="rect">
                        <a:avLst/>
                      </a:prstGeom>
                      <a:solidFill>
                        <a:srgbClr val="FFFF00"/>
                      </a:solidFill>
                    </p:spPr>
                  </p:pic>
                </p:oleObj>
              </mc:Fallback>
            </mc:AlternateContent>
          </a:graphicData>
        </a:graphic>
      </p:graphicFrame>
      <p:sp>
        <p:nvSpPr>
          <p:cNvPr id="2" name="Datumsplatzhalter 1"/>
          <p:cNvSpPr>
            <a:spLocks noGrp="1"/>
          </p:cNvSpPr>
          <p:nvPr>
            <p:ph type="dt" sz="half" idx="10"/>
          </p:nvPr>
        </p:nvSpPr>
        <p:spPr/>
        <p:txBody>
          <a:bodyPr/>
          <a:lstStyle/>
          <a:p>
            <a:fld id="{4AE1065F-91DA-4E1A-8D64-CB84B5483FF0}"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oliennummernplatzhalter 5"/>
          <p:cNvSpPr>
            <a:spLocks noGrp="1"/>
          </p:cNvSpPr>
          <p:nvPr>
            <p:ph type="sldNum" sz="quarter" idx="12"/>
          </p:nvPr>
        </p:nvSpPr>
        <p:spPr/>
        <p:txBody>
          <a:bodyPr/>
          <a:lstStyle/>
          <a:p>
            <a:fld id="{72E5D2B1-9DC3-4604-AEBB-79EF33692A8D}" type="slidenum">
              <a:rPr lang="en-GB" altLang="de-DE" smtClean="0"/>
              <a:pPr/>
              <a:t>17</a:t>
            </a:fld>
            <a:r>
              <a:rPr lang="en-GB" altLang="de-DE" dirty="0"/>
              <a:t> </a:t>
            </a:r>
            <a:r>
              <a:rPr lang="en-GB" altLang="de-DE" dirty="0" smtClean="0"/>
              <a:t>of 46</a:t>
            </a:r>
            <a:endParaRPr lang="en-GB" altLang="de-DE" dirty="0"/>
          </a:p>
        </p:txBody>
      </p:sp>
      <p:sp>
        <p:nvSpPr>
          <p:cNvPr id="18434" name="Rectangle 2"/>
          <p:cNvSpPr>
            <a:spLocks noGrp="1" noChangeArrowheads="1"/>
          </p:cNvSpPr>
          <p:nvPr>
            <p:ph type="title" idx="4294967295"/>
          </p:nvPr>
        </p:nvSpPr>
        <p:spPr>
          <a:xfrm>
            <a:off x="1297140" y="189488"/>
            <a:ext cx="6550499" cy="800219"/>
          </a:xfrm>
          <a:noFill/>
        </p:spPr>
        <p:txBody>
          <a:bodyPr wrap="square" lIns="0" tIns="0" rIns="0" bIns="0">
            <a:spAutoFit/>
          </a:bodyPr>
          <a:lstStyle/>
          <a:p>
            <a:pPr algn="l"/>
            <a:r>
              <a:rPr lang="en-GB" altLang="de-DE" sz="2600" dirty="0">
                <a:solidFill>
                  <a:srgbClr val="3333FF"/>
                </a:solidFill>
              </a:rPr>
              <a:t>1.2.4. P</a:t>
            </a:r>
            <a:r>
              <a:rPr lang="en-GB" altLang="de-DE" sz="2600" dirty="0" smtClean="0">
                <a:solidFill>
                  <a:srgbClr val="3333FF"/>
                </a:solidFill>
              </a:rPr>
              <a:t>lasma </a:t>
            </a:r>
            <a:r>
              <a:rPr lang="en-GB" altLang="de-DE" sz="2600" dirty="0">
                <a:solidFill>
                  <a:srgbClr val="3333FF"/>
                </a:solidFill>
              </a:rPr>
              <a:t>potential </a:t>
            </a:r>
            <a:r>
              <a:rPr lang="en-GB" altLang="de-DE" sz="2600" b="1" dirty="0">
                <a:solidFill>
                  <a:srgbClr val="3333FF"/>
                </a:solidFill>
              </a:rPr>
              <a:t>C</a:t>
            </a:r>
            <a:r>
              <a:rPr lang="en-GB" altLang="de-DE" sz="2600" dirty="0">
                <a:solidFill>
                  <a:srgbClr val="3333FF"/>
                </a:solidFill>
              </a:rPr>
              <a:t> and </a:t>
            </a:r>
            <a:r>
              <a:rPr lang="en-GB" altLang="de-DE" sz="2600" dirty="0" smtClean="0">
                <a:solidFill>
                  <a:srgbClr val="3333FF"/>
                </a:solidFill>
              </a:rPr>
              <a:t>electron </a:t>
            </a:r>
            <a:r>
              <a:rPr lang="en-GB" altLang="de-DE" sz="2600" dirty="0">
                <a:solidFill>
                  <a:srgbClr val="3333FF"/>
                </a:solidFill>
              </a:rPr>
              <a:t>saturation current </a:t>
            </a:r>
            <a:r>
              <a:rPr lang="en-GB" altLang="de-DE" sz="2600" dirty="0" smtClean="0">
                <a:solidFill>
                  <a:srgbClr val="3333FF"/>
                </a:solidFill>
              </a:rPr>
              <a:t>region (still ideal probe theory!): </a:t>
            </a:r>
            <a:endParaRPr lang="en-GB" altLang="de-DE" sz="2600" dirty="0">
              <a:solidFill>
                <a:srgbClr val="3333FF"/>
              </a:solidFill>
            </a:endParaRPr>
          </a:p>
        </p:txBody>
      </p:sp>
      <p:sp>
        <p:nvSpPr>
          <p:cNvPr id="18436" name="Rectangle 4"/>
          <p:cNvSpPr>
            <a:spLocks noChangeArrowheads="1"/>
          </p:cNvSpPr>
          <p:nvPr/>
        </p:nvSpPr>
        <p:spPr bwMode="auto">
          <a:xfrm>
            <a:off x="250825" y="1050525"/>
            <a:ext cx="1865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AT" altLang="de-DE" sz="2400" dirty="0" err="1">
                <a:solidFill>
                  <a:srgbClr val="3333FF"/>
                </a:solidFill>
              </a:rPr>
              <a:t>For</a:t>
            </a:r>
            <a:r>
              <a:rPr lang="de-AT" altLang="de-DE" sz="2400" dirty="0">
                <a:solidFill>
                  <a:srgbClr val="3333FF"/>
                </a:solidFill>
              </a:rPr>
              <a:t> </a:t>
            </a:r>
            <a:r>
              <a:rPr lang="de-AT" altLang="de-DE" sz="2400" i="1" dirty="0" err="1">
                <a:solidFill>
                  <a:srgbClr val="3333FF"/>
                </a:solidFill>
              </a:rPr>
              <a:t>V</a:t>
            </a:r>
            <a:r>
              <a:rPr lang="de-AT" altLang="de-DE" sz="2400" i="1" baseline="-25000" dirty="0" err="1">
                <a:solidFill>
                  <a:srgbClr val="3333FF"/>
                </a:solidFill>
              </a:rPr>
              <a:t>p</a:t>
            </a:r>
            <a:r>
              <a:rPr lang="de-AT" altLang="de-DE" sz="2400" dirty="0">
                <a:solidFill>
                  <a:srgbClr val="3333FF"/>
                </a:solidFill>
              </a:rPr>
              <a:t> = </a:t>
            </a:r>
            <a:r>
              <a:rPr lang="de-AT" altLang="de-DE" sz="2400" dirty="0">
                <a:solidFill>
                  <a:srgbClr val="3333FF"/>
                </a:solidFill>
                <a:sym typeface="Symbol" pitchFamily="18" charset="2"/>
              </a:rPr>
              <a:t></a:t>
            </a:r>
            <a:r>
              <a:rPr lang="de-AT" altLang="de-DE" sz="2400" i="1" baseline="-25000" dirty="0" err="1">
                <a:solidFill>
                  <a:srgbClr val="3333FF"/>
                </a:solidFill>
              </a:rPr>
              <a:t>pl</a:t>
            </a:r>
            <a:r>
              <a:rPr lang="de-AT" altLang="de-DE" sz="2400" i="1" dirty="0">
                <a:solidFill>
                  <a:srgbClr val="3333FF"/>
                </a:solidFill>
              </a:rPr>
              <a:t>:</a:t>
            </a:r>
            <a:r>
              <a:rPr lang="de-AT" altLang="de-DE" sz="2400" dirty="0">
                <a:solidFill>
                  <a:srgbClr val="3333FF"/>
                </a:solidFill>
                <a:sym typeface="Symbol" pitchFamily="18" charset="2"/>
              </a:rPr>
              <a:t> </a:t>
            </a:r>
          </a:p>
        </p:txBody>
      </p:sp>
      <p:sp>
        <p:nvSpPr>
          <p:cNvPr id="18438" name="Rectangle 6"/>
          <p:cNvSpPr>
            <a:spLocks noChangeArrowheads="1"/>
          </p:cNvSpPr>
          <p:nvPr/>
        </p:nvSpPr>
        <p:spPr bwMode="auto">
          <a:xfrm>
            <a:off x="0" y="28844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8439" name="Rectangle 7"/>
          <p:cNvSpPr>
            <a:spLocks noChangeArrowheads="1"/>
          </p:cNvSpPr>
          <p:nvPr/>
        </p:nvSpPr>
        <p:spPr bwMode="auto">
          <a:xfrm>
            <a:off x="0" y="31130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8437" name="Object 5"/>
          <p:cNvGraphicFramePr>
            <a:graphicFrameLocks noChangeAspect="1"/>
          </p:cNvGraphicFramePr>
          <p:nvPr/>
        </p:nvGraphicFramePr>
        <p:xfrm>
          <a:off x="250825" y="1700213"/>
          <a:ext cx="7591425" cy="787400"/>
        </p:xfrm>
        <a:graphic>
          <a:graphicData uri="http://schemas.openxmlformats.org/presentationml/2006/ole">
            <mc:AlternateContent xmlns:mc="http://schemas.openxmlformats.org/markup-compatibility/2006">
              <mc:Choice xmlns:v="urn:schemas-microsoft-com:vml" Requires="v">
                <p:oleObj spid="_x0000_s18709" name="Formel" r:id="rId3" imgW="3797300" imgH="393700" progId="Equation.3">
                  <p:embed/>
                </p:oleObj>
              </mc:Choice>
              <mc:Fallback>
                <p:oleObj name="Formel" r:id="rId3" imgW="3797300" imgH="3937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700213"/>
                        <a:ext cx="7591425" cy="787400"/>
                      </a:xfrm>
                      <a:prstGeom prst="rect">
                        <a:avLst/>
                      </a:prstGeom>
                      <a:solidFill>
                        <a:srgbClr val="FFFF00"/>
                      </a:solidFill>
                    </p:spPr>
                  </p:pic>
                </p:oleObj>
              </mc:Fallback>
            </mc:AlternateContent>
          </a:graphicData>
        </a:graphic>
      </p:graphicFrame>
      <p:sp>
        <p:nvSpPr>
          <p:cNvPr id="18440" name="Rectangle 8"/>
          <p:cNvSpPr>
            <a:spLocks noChangeArrowheads="1"/>
          </p:cNvSpPr>
          <p:nvPr/>
        </p:nvSpPr>
        <p:spPr bwMode="auto">
          <a:xfrm>
            <a:off x="8172450" y="1844675"/>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it-IT" altLang="de-DE" sz="2000" dirty="0">
                <a:cs typeface="Times New Roman" pitchFamily="18" charset="0"/>
              </a:rPr>
              <a:t>(</a:t>
            </a:r>
            <a:r>
              <a:rPr lang="it-IT" altLang="de-DE" sz="2000" dirty="0" smtClean="0">
                <a:cs typeface="Times New Roman" pitchFamily="18" charset="0"/>
              </a:rPr>
              <a:t>1.34)</a:t>
            </a:r>
            <a:endParaRPr lang="it-IT" altLang="de-DE" sz="2000" dirty="0"/>
          </a:p>
        </p:txBody>
      </p:sp>
      <p:sp>
        <p:nvSpPr>
          <p:cNvPr id="18442" name="Rectangle 10"/>
          <p:cNvSpPr>
            <a:spLocks noChangeArrowheads="1"/>
          </p:cNvSpPr>
          <p:nvPr/>
        </p:nvSpPr>
        <p:spPr bwMode="auto">
          <a:xfrm>
            <a:off x="0" y="2808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8443" name="Rectangle 11"/>
          <p:cNvSpPr>
            <a:spLocks noChangeArrowheads="1"/>
          </p:cNvSpPr>
          <p:nvPr/>
        </p:nvSpPr>
        <p:spPr bwMode="auto">
          <a:xfrm>
            <a:off x="0" y="3036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8441" name="Object 9"/>
          <p:cNvGraphicFramePr>
            <a:graphicFrameLocks noChangeAspect="1"/>
          </p:cNvGraphicFramePr>
          <p:nvPr>
            <p:extLst>
              <p:ext uri="{D42A27DB-BD31-4B8C-83A1-F6EECF244321}">
                <p14:modId xmlns:p14="http://schemas.microsoft.com/office/powerpoint/2010/main" val="1333088643"/>
              </p:ext>
            </p:extLst>
          </p:nvPr>
        </p:nvGraphicFramePr>
        <p:xfrm>
          <a:off x="250825" y="2750550"/>
          <a:ext cx="5078413" cy="1016000"/>
        </p:xfrm>
        <a:graphic>
          <a:graphicData uri="http://schemas.openxmlformats.org/presentationml/2006/ole">
            <mc:AlternateContent xmlns:mc="http://schemas.openxmlformats.org/markup-compatibility/2006">
              <mc:Choice xmlns:v="urn:schemas-microsoft-com:vml" Requires="v">
                <p:oleObj spid="_x0000_s18710" name="Formel" r:id="rId5" imgW="2540000" imgH="508000" progId="Equation.3">
                  <p:embed/>
                </p:oleObj>
              </mc:Choice>
              <mc:Fallback>
                <p:oleObj name="Formel" r:id="rId5" imgW="2540000" imgH="50800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2750550"/>
                        <a:ext cx="5078413" cy="1016000"/>
                      </a:xfrm>
                      <a:prstGeom prst="rect">
                        <a:avLst/>
                      </a:prstGeom>
                      <a:solidFill>
                        <a:srgbClr val="FFFF00"/>
                      </a:solidFill>
                    </p:spPr>
                  </p:pic>
                </p:oleObj>
              </mc:Fallback>
            </mc:AlternateContent>
          </a:graphicData>
        </a:graphic>
      </p:graphicFrame>
      <p:sp>
        <p:nvSpPr>
          <p:cNvPr id="18444" name="Rectangle 12"/>
          <p:cNvSpPr>
            <a:spLocks noChangeArrowheads="1"/>
          </p:cNvSpPr>
          <p:nvPr/>
        </p:nvSpPr>
        <p:spPr bwMode="auto">
          <a:xfrm>
            <a:off x="8172450" y="3213100"/>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1.35)</a:t>
            </a:r>
            <a:endParaRPr lang="en-GB" altLang="de-DE" sz="2000" dirty="0"/>
          </a:p>
        </p:txBody>
      </p:sp>
      <p:sp>
        <p:nvSpPr>
          <p:cNvPr id="18446" name="Rectangle 14"/>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8447" name="Rectangle 15"/>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8445" name="Object 13"/>
          <p:cNvGraphicFramePr>
            <a:graphicFrameLocks noChangeAspect="1"/>
          </p:cNvGraphicFramePr>
          <p:nvPr>
            <p:extLst>
              <p:ext uri="{D42A27DB-BD31-4B8C-83A1-F6EECF244321}">
                <p14:modId xmlns:p14="http://schemas.microsoft.com/office/powerpoint/2010/main" val="1708131493"/>
              </p:ext>
            </p:extLst>
          </p:nvPr>
        </p:nvGraphicFramePr>
        <p:xfrm>
          <a:off x="250825" y="5501013"/>
          <a:ext cx="2055813" cy="965200"/>
        </p:xfrm>
        <a:graphic>
          <a:graphicData uri="http://schemas.openxmlformats.org/presentationml/2006/ole">
            <mc:AlternateContent xmlns:mc="http://schemas.openxmlformats.org/markup-compatibility/2006">
              <mc:Choice xmlns:v="urn:schemas-microsoft-com:vml" Requires="v">
                <p:oleObj spid="_x0000_s18711" name="Formel" r:id="rId7" imgW="1028254" imgH="482391" progId="Equation.3">
                  <p:embed/>
                </p:oleObj>
              </mc:Choice>
              <mc:Fallback>
                <p:oleObj name="Formel" r:id="rId7" imgW="1028254" imgH="482391" progId="Equation.3">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0825" y="5501013"/>
                        <a:ext cx="2055813" cy="965200"/>
                      </a:xfrm>
                      <a:prstGeom prst="rect">
                        <a:avLst/>
                      </a:prstGeom>
                      <a:solidFill>
                        <a:srgbClr val="FFFF00"/>
                      </a:solidFill>
                    </p:spPr>
                  </p:pic>
                </p:oleObj>
              </mc:Fallback>
            </mc:AlternateContent>
          </a:graphicData>
        </a:graphic>
      </p:graphicFrame>
      <p:sp>
        <p:nvSpPr>
          <p:cNvPr id="18448" name="Rectangle 16"/>
          <p:cNvSpPr>
            <a:spLocks noChangeArrowheads="1"/>
          </p:cNvSpPr>
          <p:nvPr/>
        </p:nvSpPr>
        <p:spPr bwMode="auto">
          <a:xfrm>
            <a:off x="7885113" y="5716913"/>
            <a:ext cx="1120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1.36/37)</a:t>
            </a:r>
            <a:endParaRPr lang="en-GB" altLang="de-DE" sz="2000" dirty="0"/>
          </a:p>
        </p:txBody>
      </p:sp>
      <p:sp>
        <p:nvSpPr>
          <p:cNvPr id="18450" name="Rectangle 18"/>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8451" name="Rectangle 19"/>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8449" name="Object 17"/>
          <p:cNvGraphicFramePr>
            <a:graphicFrameLocks noChangeAspect="1"/>
          </p:cNvGraphicFramePr>
          <p:nvPr>
            <p:extLst>
              <p:ext uri="{D42A27DB-BD31-4B8C-83A1-F6EECF244321}">
                <p14:modId xmlns:p14="http://schemas.microsoft.com/office/powerpoint/2010/main" val="465156496"/>
              </p:ext>
            </p:extLst>
          </p:nvPr>
        </p:nvGraphicFramePr>
        <p:xfrm>
          <a:off x="5292725" y="5501013"/>
          <a:ext cx="1878013" cy="965200"/>
        </p:xfrm>
        <a:graphic>
          <a:graphicData uri="http://schemas.openxmlformats.org/presentationml/2006/ole">
            <mc:AlternateContent xmlns:mc="http://schemas.openxmlformats.org/markup-compatibility/2006">
              <mc:Choice xmlns:v="urn:schemas-microsoft-com:vml" Requires="v">
                <p:oleObj spid="_x0000_s18712" name="Formel" r:id="rId9" imgW="939392" imgH="482391" progId="Equation.3">
                  <p:embed/>
                </p:oleObj>
              </mc:Choice>
              <mc:Fallback>
                <p:oleObj name="Formel" r:id="rId9" imgW="939392" imgH="482391" progId="Equation.3">
                  <p:embed/>
                  <p:pic>
                    <p:nvPicPr>
                      <p:cNvPr id="0" name="Object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92725" y="5501013"/>
                        <a:ext cx="1878013" cy="965200"/>
                      </a:xfrm>
                      <a:prstGeom prst="rect">
                        <a:avLst/>
                      </a:prstGeom>
                      <a:solidFill>
                        <a:srgbClr val="FFFF00"/>
                      </a:solidFill>
                    </p:spPr>
                  </p:pic>
                </p:oleObj>
              </mc:Fallback>
            </mc:AlternateContent>
          </a:graphicData>
        </a:graphic>
      </p:graphicFrame>
      <p:sp>
        <p:nvSpPr>
          <p:cNvPr id="18453" name="Rectangle 21"/>
          <p:cNvSpPr>
            <a:spLocks noChangeArrowheads="1"/>
          </p:cNvSpPr>
          <p:nvPr/>
        </p:nvSpPr>
        <p:spPr bwMode="auto">
          <a:xfrm>
            <a:off x="3708400" y="5789938"/>
            <a:ext cx="1604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AT" altLang="de-DE" sz="2400">
                <a:solidFill>
                  <a:srgbClr val="3333FF"/>
                </a:solidFill>
              </a:rPr>
              <a:t>for </a:t>
            </a:r>
            <a:r>
              <a:rPr lang="de-AT" altLang="de-DE" sz="2400" i="1">
                <a:solidFill>
                  <a:srgbClr val="3333FF"/>
                </a:solidFill>
              </a:rPr>
              <a:t>T</a:t>
            </a:r>
            <a:r>
              <a:rPr lang="de-AT" altLang="de-DE" sz="2400" i="1" baseline="-25000">
                <a:solidFill>
                  <a:srgbClr val="3333FF"/>
                </a:solidFill>
              </a:rPr>
              <a:t>e</a:t>
            </a:r>
            <a:r>
              <a:rPr lang="de-AT" altLang="de-DE" sz="2400">
                <a:solidFill>
                  <a:srgbClr val="3333FF"/>
                </a:solidFill>
              </a:rPr>
              <a:t> = </a:t>
            </a:r>
            <a:r>
              <a:rPr lang="de-AT" altLang="de-DE" sz="2400" i="1">
                <a:solidFill>
                  <a:srgbClr val="3333FF"/>
                </a:solidFill>
                <a:sym typeface="Symbol" pitchFamily="18" charset="2"/>
              </a:rPr>
              <a:t>T</a:t>
            </a:r>
            <a:r>
              <a:rPr lang="de-AT" altLang="de-DE" sz="2400" i="1" baseline="-25000">
                <a:solidFill>
                  <a:srgbClr val="3333FF"/>
                </a:solidFill>
                <a:sym typeface="Symbol" pitchFamily="18" charset="2"/>
              </a:rPr>
              <a:t>i</a:t>
            </a:r>
            <a:r>
              <a:rPr lang="de-AT" altLang="de-DE" sz="2400" i="1">
                <a:solidFill>
                  <a:srgbClr val="3333FF"/>
                </a:solidFill>
              </a:rPr>
              <a:t>:</a:t>
            </a:r>
            <a:r>
              <a:rPr lang="de-AT" altLang="de-DE" sz="2400">
                <a:solidFill>
                  <a:srgbClr val="3333FF"/>
                </a:solidFill>
                <a:sym typeface="Symbol" pitchFamily="18" charset="2"/>
              </a:rPr>
              <a:t> </a:t>
            </a:r>
          </a:p>
        </p:txBody>
      </p:sp>
      <p:sp>
        <p:nvSpPr>
          <p:cNvPr id="18456" name="Rectangle 24"/>
          <p:cNvSpPr>
            <a:spLocks noChangeArrowheads="1"/>
          </p:cNvSpPr>
          <p:nvPr/>
        </p:nvSpPr>
        <p:spPr bwMode="auto">
          <a:xfrm>
            <a:off x="0" y="2720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8457" name="Rectangle 25"/>
          <p:cNvSpPr>
            <a:spLocks noChangeArrowheads="1"/>
          </p:cNvSpPr>
          <p:nvPr/>
        </p:nvSpPr>
        <p:spPr bwMode="auto">
          <a:xfrm>
            <a:off x="0" y="2924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8455" name="Object 23"/>
          <p:cNvGraphicFramePr>
            <a:graphicFrameLocks noChangeAspect="1"/>
          </p:cNvGraphicFramePr>
          <p:nvPr/>
        </p:nvGraphicFramePr>
        <p:xfrm>
          <a:off x="0" y="2720975"/>
          <a:ext cx="114300" cy="212725"/>
        </p:xfrm>
        <a:graphic>
          <a:graphicData uri="http://schemas.openxmlformats.org/presentationml/2006/ole">
            <mc:AlternateContent xmlns:mc="http://schemas.openxmlformats.org/markup-compatibility/2006">
              <mc:Choice xmlns:v="urn:schemas-microsoft-com:vml" Requires="v">
                <p:oleObj spid="_x0000_s18713" name="Formel" r:id="rId11" imgW="114151" imgH="215619" progId="Equation.3">
                  <p:embed/>
                </p:oleObj>
              </mc:Choice>
              <mc:Fallback>
                <p:oleObj name="Formel" r:id="rId11" imgW="114151" imgH="215619" progId="Equation.3">
                  <p:embed/>
                  <p:pic>
                    <p:nvPicPr>
                      <p:cNvPr id="0" name="Object 2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2720975"/>
                        <a:ext cx="114300" cy="212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58" name="Rectangle 26"/>
          <p:cNvSpPr>
            <a:spLocks noChangeArrowheads="1"/>
          </p:cNvSpPr>
          <p:nvPr/>
        </p:nvSpPr>
        <p:spPr bwMode="auto">
          <a:xfrm>
            <a:off x="0" y="3162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8462" name="Text Box 30"/>
          <p:cNvSpPr txBox="1">
            <a:spLocks noChangeArrowheads="1"/>
          </p:cNvSpPr>
          <p:nvPr/>
        </p:nvSpPr>
        <p:spPr bwMode="auto">
          <a:xfrm>
            <a:off x="5580063" y="2895013"/>
            <a:ext cx="23034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a:solidFill>
                  <a:srgbClr val="3333FF"/>
                </a:solidFill>
              </a:rPr>
              <a:t>Total probe current at plasma potential</a:t>
            </a:r>
          </a:p>
        </p:txBody>
      </p:sp>
      <p:sp>
        <p:nvSpPr>
          <p:cNvPr id="18463" name="Text Box 31"/>
          <p:cNvSpPr txBox="1">
            <a:spLocks noChangeArrowheads="1"/>
          </p:cNvSpPr>
          <p:nvPr/>
        </p:nvSpPr>
        <p:spPr bwMode="auto">
          <a:xfrm>
            <a:off x="250825" y="4708850"/>
            <a:ext cx="3889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dirty="0">
                <a:solidFill>
                  <a:srgbClr val="3333FF"/>
                </a:solidFill>
              </a:rPr>
              <a:t>Ratio between electron current and ion current at plasma potential</a:t>
            </a:r>
          </a:p>
        </p:txBody>
      </p:sp>
      <p:sp>
        <p:nvSpPr>
          <p:cNvPr id="2" name="Datumsplatzhalter 1"/>
          <p:cNvSpPr>
            <a:spLocks noGrp="1"/>
          </p:cNvSpPr>
          <p:nvPr>
            <p:ph type="dt" sz="half" idx="10"/>
          </p:nvPr>
        </p:nvSpPr>
        <p:spPr/>
        <p:txBody>
          <a:bodyPr/>
          <a:lstStyle/>
          <a:p>
            <a:fld id="{4B99AB25-682D-481C-8FF5-FBA56040C061}"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
        <p:nvSpPr>
          <p:cNvPr id="29" name="Rectangle 4"/>
          <p:cNvSpPr>
            <a:spLocks noChangeArrowheads="1"/>
          </p:cNvSpPr>
          <p:nvPr/>
        </p:nvSpPr>
        <p:spPr bwMode="auto">
          <a:xfrm>
            <a:off x="250825" y="3871029"/>
            <a:ext cx="87185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GB" altLang="de-DE" sz="2200" b="1" dirty="0" smtClean="0">
                <a:solidFill>
                  <a:srgbClr val="FF0000"/>
                </a:solidFill>
              </a:rPr>
              <a:t>In a realistic case, the effective areas of the probe for collecting ions and electrons might be strongly different </a:t>
            </a:r>
            <a:endParaRPr lang="en-GB" altLang="de-DE" sz="2200" b="1" dirty="0">
              <a:solidFill>
                <a:srgbClr val="FF0000"/>
              </a:solidFill>
              <a:sym typeface="Symbol" pitchFamily="18" charset="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liennummernplatzhalter 3"/>
          <p:cNvSpPr>
            <a:spLocks noGrp="1"/>
          </p:cNvSpPr>
          <p:nvPr>
            <p:ph type="sldNum" sz="quarter" idx="12"/>
          </p:nvPr>
        </p:nvSpPr>
        <p:spPr/>
        <p:txBody>
          <a:bodyPr/>
          <a:lstStyle/>
          <a:p>
            <a:fld id="{4DB7DE56-D411-43FF-8C30-B8715E1DC404}" type="slidenum">
              <a:rPr lang="en-GB" altLang="de-DE" smtClean="0"/>
              <a:pPr/>
              <a:t>18</a:t>
            </a:fld>
            <a:r>
              <a:rPr lang="en-GB" altLang="de-DE" dirty="0"/>
              <a:t> </a:t>
            </a:r>
            <a:r>
              <a:rPr lang="en-GB" altLang="de-DE" dirty="0" smtClean="0"/>
              <a:t>of 46</a:t>
            </a:r>
            <a:endParaRPr lang="en-GB" altLang="de-DE" dirty="0"/>
          </a:p>
        </p:txBody>
      </p:sp>
      <p:sp>
        <p:nvSpPr>
          <p:cNvPr id="19461" name="Rectangle 5"/>
          <p:cNvSpPr>
            <a:spLocks noChangeArrowheads="1"/>
          </p:cNvSpPr>
          <p:nvPr/>
        </p:nvSpPr>
        <p:spPr bwMode="auto">
          <a:xfrm>
            <a:off x="0" y="2808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9462" name="Rectangle 6"/>
          <p:cNvSpPr>
            <a:spLocks noChangeArrowheads="1"/>
          </p:cNvSpPr>
          <p:nvPr/>
        </p:nvSpPr>
        <p:spPr bwMode="auto">
          <a:xfrm>
            <a:off x="0" y="3036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9460" name="Object 4"/>
          <p:cNvGraphicFramePr>
            <a:graphicFrameLocks noChangeAspect="1"/>
          </p:cNvGraphicFramePr>
          <p:nvPr/>
        </p:nvGraphicFramePr>
        <p:xfrm>
          <a:off x="785813" y="4510088"/>
          <a:ext cx="4149725" cy="1019175"/>
        </p:xfrm>
        <a:graphic>
          <a:graphicData uri="http://schemas.openxmlformats.org/presentationml/2006/ole">
            <mc:AlternateContent xmlns:mc="http://schemas.openxmlformats.org/markup-compatibility/2006">
              <mc:Choice xmlns:v="urn:schemas-microsoft-com:vml" Requires="v">
                <p:oleObj spid="_x0000_s19563" name="Formel" r:id="rId3" imgW="2070100" imgH="508000" progId="Equation.3">
                  <p:embed/>
                </p:oleObj>
              </mc:Choice>
              <mc:Fallback>
                <p:oleObj name="Formel" r:id="rId3" imgW="2070100" imgH="5080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3" y="4510088"/>
                        <a:ext cx="4149725" cy="1019175"/>
                      </a:xfrm>
                      <a:prstGeom prst="rect">
                        <a:avLst/>
                      </a:prstGeom>
                      <a:solidFill>
                        <a:srgbClr val="FFFF00"/>
                      </a:solidFill>
                    </p:spPr>
                  </p:pic>
                </p:oleObj>
              </mc:Fallback>
            </mc:AlternateContent>
          </a:graphicData>
        </a:graphic>
      </p:graphicFrame>
      <p:sp>
        <p:nvSpPr>
          <p:cNvPr id="19463" name="Rectangle 7"/>
          <p:cNvSpPr>
            <a:spLocks noChangeArrowheads="1"/>
          </p:cNvSpPr>
          <p:nvPr/>
        </p:nvSpPr>
        <p:spPr bwMode="auto">
          <a:xfrm>
            <a:off x="8172450" y="4797425"/>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1.39)</a:t>
            </a:r>
            <a:endParaRPr lang="en-GB" altLang="de-DE" sz="2000" dirty="0"/>
          </a:p>
        </p:txBody>
      </p:sp>
      <p:graphicFrame>
        <p:nvGraphicFramePr>
          <p:cNvPr id="19464" name="Object 8"/>
          <p:cNvGraphicFramePr>
            <a:graphicFrameLocks noChangeAspect="1"/>
          </p:cNvGraphicFramePr>
          <p:nvPr/>
        </p:nvGraphicFramePr>
        <p:xfrm>
          <a:off x="252413" y="2997200"/>
          <a:ext cx="6272212" cy="965200"/>
        </p:xfrm>
        <a:graphic>
          <a:graphicData uri="http://schemas.openxmlformats.org/presentationml/2006/ole">
            <mc:AlternateContent xmlns:mc="http://schemas.openxmlformats.org/markup-compatibility/2006">
              <mc:Choice xmlns:v="urn:schemas-microsoft-com:vml" Requires="v">
                <p:oleObj spid="_x0000_s19564" name="Formel" r:id="rId5" imgW="3136900" imgH="482600" progId="Equation.3">
                  <p:embed/>
                </p:oleObj>
              </mc:Choice>
              <mc:Fallback>
                <p:oleObj name="Formel" r:id="rId5" imgW="3136900" imgH="4826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413" y="2997200"/>
                        <a:ext cx="6272212" cy="965200"/>
                      </a:xfrm>
                      <a:prstGeom prst="rect">
                        <a:avLst/>
                      </a:prstGeom>
                      <a:solidFill>
                        <a:srgbClr val="FFFF00"/>
                      </a:solidFill>
                    </p:spPr>
                  </p:pic>
                </p:oleObj>
              </mc:Fallback>
            </mc:AlternateContent>
          </a:graphicData>
        </a:graphic>
      </p:graphicFrame>
      <p:sp>
        <p:nvSpPr>
          <p:cNvPr id="19465" name="Rectangle 9"/>
          <p:cNvSpPr>
            <a:spLocks noChangeArrowheads="1"/>
          </p:cNvSpPr>
          <p:nvPr/>
        </p:nvSpPr>
        <p:spPr bwMode="auto">
          <a:xfrm>
            <a:off x="8174038" y="3213100"/>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a:t>
            </a:r>
            <a:r>
              <a:rPr lang="en-GB" altLang="de-DE" sz="2000" dirty="0" smtClean="0">
                <a:cs typeface="Times New Roman" pitchFamily="18" charset="0"/>
              </a:rPr>
              <a:t>1.38)</a:t>
            </a:r>
            <a:endParaRPr lang="en-GB" altLang="de-DE" sz="2000" dirty="0"/>
          </a:p>
        </p:txBody>
      </p:sp>
      <p:sp>
        <p:nvSpPr>
          <p:cNvPr id="19466" name="Text Box 10"/>
          <p:cNvSpPr txBox="1">
            <a:spLocks noChangeArrowheads="1"/>
          </p:cNvSpPr>
          <p:nvPr/>
        </p:nvSpPr>
        <p:spPr bwMode="auto">
          <a:xfrm>
            <a:off x="5322888" y="4654550"/>
            <a:ext cx="2590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a:solidFill>
                  <a:srgbClr val="3333FF"/>
                </a:solidFill>
              </a:rPr>
              <a:t>Determination of the plasma density</a:t>
            </a:r>
          </a:p>
        </p:txBody>
      </p:sp>
      <p:sp>
        <p:nvSpPr>
          <p:cNvPr id="19467" name="Text Box 11"/>
          <p:cNvSpPr txBox="1">
            <a:spLocks noChangeArrowheads="1"/>
          </p:cNvSpPr>
          <p:nvPr/>
        </p:nvSpPr>
        <p:spPr bwMode="auto">
          <a:xfrm>
            <a:off x="179388" y="2276475"/>
            <a:ext cx="30241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a:solidFill>
                  <a:srgbClr val="3333FF"/>
                </a:solidFill>
              </a:rPr>
              <a:t>Approximate probe current at plasma potential</a:t>
            </a:r>
          </a:p>
        </p:txBody>
      </p:sp>
      <p:sp>
        <p:nvSpPr>
          <p:cNvPr id="19468" name="Text Box 12"/>
          <p:cNvSpPr txBox="1">
            <a:spLocks noChangeArrowheads="1"/>
          </p:cNvSpPr>
          <p:nvPr/>
        </p:nvSpPr>
        <p:spPr bwMode="auto">
          <a:xfrm>
            <a:off x="250825" y="1268413"/>
            <a:ext cx="8642350" cy="70167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a:t>Thus electron current is always at least (1836)</a:t>
            </a:r>
            <a:r>
              <a:rPr lang="en-GB" altLang="de-DE" sz="2000" baseline="30000"/>
              <a:t>1/2</a:t>
            </a:r>
            <a:r>
              <a:rPr lang="en-GB" altLang="de-DE" sz="2000"/>
              <a:t> </a:t>
            </a:r>
            <a:r>
              <a:rPr lang="en-GB" altLang="de-DE" sz="2000">
                <a:sym typeface="Symbol" pitchFamily="18" charset="2"/>
              </a:rPr>
              <a:t> 43 larger than ion current</a:t>
            </a:r>
          </a:p>
          <a:p>
            <a:r>
              <a:rPr lang="en-GB" altLang="de-DE" sz="2000">
                <a:sym typeface="Symbol" pitchFamily="18" charset="2"/>
              </a:rPr>
              <a:t>Therefore: </a:t>
            </a:r>
            <a:endParaRPr lang="en-GB" altLang="de-DE" sz="2000"/>
          </a:p>
        </p:txBody>
      </p:sp>
      <p:sp>
        <p:nvSpPr>
          <p:cNvPr id="2" name="Datumsplatzhalter 1"/>
          <p:cNvSpPr>
            <a:spLocks noGrp="1"/>
          </p:cNvSpPr>
          <p:nvPr>
            <p:ph type="dt" sz="half" idx="10"/>
          </p:nvPr>
        </p:nvSpPr>
        <p:spPr/>
        <p:txBody>
          <a:bodyPr/>
          <a:lstStyle/>
          <a:p>
            <a:fld id="{AECD203F-F359-4D7A-ACA5-277D17991151}"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iennummernplatzhalter 5"/>
          <p:cNvSpPr>
            <a:spLocks noGrp="1"/>
          </p:cNvSpPr>
          <p:nvPr>
            <p:ph type="sldNum" sz="quarter" idx="12"/>
          </p:nvPr>
        </p:nvSpPr>
        <p:spPr/>
        <p:txBody>
          <a:bodyPr/>
          <a:lstStyle/>
          <a:p>
            <a:fld id="{9987D59D-8B8F-4A20-BE81-8363215FD3D5}" type="slidenum">
              <a:rPr lang="en-GB" altLang="de-DE" smtClean="0"/>
              <a:pPr/>
              <a:t>19</a:t>
            </a:fld>
            <a:r>
              <a:rPr lang="en-GB" altLang="de-DE" dirty="0"/>
              <a:t> </a:t>
            </a:r>
            <a:r>
              <a:rPr lang="en-GB" altLang="de-DE" dirty="0" smtClean="0"/>
              <a:t>of 46</a:t>
            </a:r>
            <a:endParaRPr lang="en-GB" altLang="de-DE" dirty="0"/>
          </a:p>
        </p:txBody>
      </p:sp>
      <p:sp>
        <p:nvSpPr>
          <p:cNvPr id="20482" name="Rectangle 2"/>
          <p:cNvSpPr>
            <a:spLocks noGrp="1" noChangeArrowheads="1"/>
          </p:cNvSpPr>
          <p:nvPr>
            <p:ph type="title" idx="4294967295"/>
          </p:nvPr>
        </p:nvSpPr>
        <p:spPr>
          <a:xfrm>
            <a:off x="468313" y="0"/>
            <a:ext cx="8229600" cy="609600"/>
          </a:xfrm>
          <a:noFill/>
        </p:spPr>
        <p:txBody>
          <a:bodyPr lIns="0" tIns="0" rIns="0" bIns="0">
            <a:spAutoFit/>
          </a:bodyPr>
          <a:lstStyle/>
          <a:p>
            <a:r>
              <a:rPr lang="en-GB" altLang="de-DE" sz="4000">
                <a:solidFill>
                  <a:srgbClr val="FF0000"/>
                </a:solidFill>
              </a:rPr>
              <a:t>2. Emissive probes</a:t>
            </a:r>
          </a:p>
        </p:txBody>
      </p:sp>
      <p:sp>
        <p:nvSpPr>
          <p:cNvPr id="20487" name="Rectangle 7"/>
          <p:cNvSpPr>
            <a:spLocks noChangeArrowheads="1"/>
          </p:cNvSpPr>
          <p:nvPr/>
        </p:nvSpPr>
        <p:spPr bwMode="auto">
          <a:xfrm>
            <a:off x="0" y="-176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20486" name="Picture 6" descr="CASTOR_charact_1"/>
          <p:cNvPicPr>
            <a:picLocks noChangeAspect="1" noChangeArrowheads="1"/>
          </p:cNvPicPr>
          <p:nvPr/>
        </p:nvPicPr>
        <p:blipFill>
          <a:blip r:embed="rId3" cstate="print">
            <a:extLst>
              <a:ext uri="{28A0092B-C50C-407E-A947-70E740481C1C}">
                <a14:useLocalDpi xmlns:a14="http://schemas.microsoft.com/office/drawing/2010/main" val="0"/>
              </a:ext>
            </a:extLst>
          </a:blip>
          <a:srcRect l="4065" t="2431" r="4065" b="6076"/>
          <a:stretch>
            <a:fillRect/>
          </a:stretch>
        </p:blipFill>
        <p:spPr bwMode="auto">
          <a:xfrm>
            <a:off x="0" y="765175"/>
            <a:ext cx="4495800" cy="3744913"/>
          </a:xfrm>
          <a:prstGeom prst="rect">
            <a:avLst/>
          </a:prstGeom>
          <a:noFill/>
          <a:extLst>
            <a:ext uri="{909E8E84-426E-40DD-AFC4-6F175D3DCCD1}">
              <a14:hiddenFill xmlns:a14="http://schemas.microsoft.com/office/drawing/2010/main">
                <a:solidFill>
                  <a:srgbClr val="FFFFFF"/>
                </a:solidFill>
              </a14:hiddenFill>
            </a:ext>
          </a:extLst>
        </p:spPr>
      </p:pic>
      <p:sp>
        <p:nvSpPr>
          <p:cNvPr id="20488" name="Rectangle 8"/>
          <p:cNvSpPr>
            <a:spLocks noChangeArrowheads="1"/>
          </p:cNvSpPr>
          <p:nvPr/>
        </p:nvSpPr>
        <p:spPr bwMode="auto">
          <a:xfrm>
            <a:off x="0" y="2817813"/>
            <a:ext cx="1098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1600">
                <a:cs typeface="Times New Roman" pitchFamily="18" charset="0"/>
              </a:rPr>
              <a:t>	</a:t>
            </a:r>
            <a:endParaRPr lang="en-GB" altLang="de-DE"/>
          </a:p>
        </p:txBody>
      </p:sp>
      <p:pic>
        <p:nvPicPr>
          <p:cNvPr id="20485" name="Picture 5" descr="CASTOR_charact_2"/>
          <p:cNvPicPr>
            <a:picLocks noChangeAspect="1" noChangeArrowheads="1"/>
          </p:cNvPicPr>
          <p:nvPr/>
        </p:nvPicPr>
        <p:blipFill>
          <a:blip r:embed="rId4" cstate="print">
            <a:extLst>
              <a:ext uri="{28A0092B-C50C-407E-A947-70E740481C1C}">
                <a14:useLocalDpi xmlns:a14="http://schemas.microsoft.com/office/drawing/2010/main" val="0"/>
              </a:ext>
            </a:extLst>
          </a:blip>
          <a:srcRect l="4065" t="2446" r="4065" b="6113"/>
          <a:stretch>
            <a:fillRect/>
          </a:stretch>
        </p:blipFill>
        <p:spPr bwMode="auto">
          <a:xfrm>
            <a:off x="4648200" y="765175"/>
            <a:ext cx="4495800" cy="3744913"/>
          </a:xfrm>
          <a:prstGeom prst="rect">
            <a:avLst/>
          </a:prstGeom>
          <a:noFill/>
          <a:extLst>
            <a:ext uri="{909E8E84-426E-40DD-AFC4-6F175D3DCCD1}">
              <a14:hiddenFill xmlns:a14="http://schemas.microsoft.com/office/drawing/2010/main">
                <a:solidFill>
                  <a:srgbClr val="FFFFFF"/>
                </a:solidFill>
              </a14:hiddenFill>
            </a:ext>
          </a:extLst>
        </p:spPr>
      </p:pic>
      <p:sp>
        <p:nvSpPr>
          <p:cNvPr id="20492" name="Rectangle 12"/>
          <p:cNvSpPr>
            <a:spLocks noChangeArrowheads="1"/>
          </p:cNvSpPr>
          <p:nvPr/>
        </p:nvSpPr>
        <p:spPr bwMode="auto">
          <a:xfrm>
            <a:off x="250825" y="5438003"/>
            <a:ext cx="8637588"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cs typeface="Times New Roman" pitchFamily="18" charset="0"/>
              </a:rPr>
              <a:t>Schematic </a:t>
            </a:r>
            <a:r>
              <a:rPr lang="en-GB" altLang="de-DE" i="1" dirty="0">
                <a:solidFill>
                  <a:srgbClr val="3333FF"/>
                </a:solidFill>
                <a:cs typeface="Times New Roman" pitchFamily="18" charset="0"/>
              </a:rPr>
              <a:t>characteristics of a cold probe in the edge region of a typical small tokamak; the general plasma parameters are the same in both cases: </a:t>
            </a:r>
            <a:r>
              <a:rPr lang="en-GB" altLang="de-DE" dirty="0">
                <a:solidFill>
                  <a:srgbClr val="3333FF"/>
                </a:solidFill>
                <a:cs typeface="Times New Roman" pitchFamily="18" charset="0"/>
                <a:sym typeface="Symbol" pitchFamily="18" charset="2"/>
              </a:rPr>
              <a:t></a:t>
            </a:r>
            <a:r>
              <a:rPr lang="en-GB" altLang="de-DE" i="1" baseline="-30000" dirty="0" err="1">
                <a:solidFill>
                  <a:srgbClr val="3333FF"/>
                </a:solidFill>
                <a:cs typeface="Times New Roman" pitchFamily="18" charset="0"/>
              </a:rPr>
              <a:t>pl</a:t>
            </a:r>
            <a:r>
              <a:rPr lang="en-GB" altLang="de-DE" i="1" dirty="0">
                <a:solidFill>
                  <a:srgbClr val="3333FF"/>
                </a:solidFill>
                <a:cs typeface="Times New Roman" pitchFamily="18" charset="0"/>
                <a:sym typeface="Symbol" pitchFamily="18" charset="2"/>
              </a:rPr>
              <a:t> = +</a:t>
            </a:r>
            <a:r>
              <a:rPr lang="en-GB" altLang="de-DE" dirty="0">
                <a:solidFill>
                  <a:srgbClr val="3333FF"/>
                </a:solidFill>
                <a:cs typeface="Times New Roman" pitchFamily="18" charset="0"/>
                <a:sym typeface="Symbol" pitchFamily="18" charset="2"/>
              </a:rPr>
              <a:t>20 V</a:t>
            </a:r>
            <a:r>
              <a:rPr lang="en-GB" altLang="de-DE" i="1" dirty="0">
                <a:solidFill>
                  <a:srgbClr val="3333FF"/>
                </a:solidFill>
                <a:cs typeface="Times New Roman" pitchFamily="18" charset="0"/>
                <a:sym typeface="Symbol" pitchFamily="18" charset="2"/>
              </a:rPr>
              <a:t>, </a:t>
            </a:r>
            <a:r>
              <a:rPr lang="en-GB" altLang="de-DE" i="1" dirty="0" err="1" smtClean="0">
                <a:solidFill>
                  <a:srgbClr val="3333FF"/>
                </a:solidFill>
                <a:cs typeface="Times New Roman" pitchFamily="18" charset="0"/>
                <a:sym typeface="Symbol" pitchFamily="18" charset="2"/>
              </a:rPr>
              <a:t>T</a:t>
            </a:r>
            <a:r>
              <a:rPr lang="en-GB" altLang="de-DE" i="1" baseline="-25000" dirty="0" err="1" smtClean="0">
                <a:solidFill>
                  <a:srgbClr val="3333FF"/>
                </a:solidFill>
                <a:cs typeface="Times New Roman" pitchFamily="18" charset="0"/>
                <a:sym typeface="Symbol" pitchFamily="18" charset="2"/>
              </a:rPr>
              <a:t>e</a:t>
            </a:r>
            <a:r>
              <a:rPr lang="en-GB" altLang="de-DE" i="1" baseline="30000" dirty="0" smtClean="0">
                <a:solidFill>
                  <a:srgbClr val="3333FF"/>
                </a:solidFill>
                <a:cs typeface="Times New Roman" pitchFamily="18" charset="0"/>
                <a:sym typeface="Symbol" pitchFamily="18" charset="2"/>
              </a:rPr>
              <a:t>*</a:t>
            </a:r>
            <a:r>
              <a:rPr lang="en-GB" altLang="de-DE" i="1" dirty="0">
                <a:solidFill>
                  <a:srgbClr val="3333FF"/>
                </a:solidFill>
                <a:cs typeface="Times New Roman" pitchFamily="18" charset="0"/>
              </a:rPr>
              <a:t> = </a:t>
            </a:r>
            <a:r>
              <a:rPr lang="en-GB" altLang="de-DE" dirty="0">
                <a:solidFill>
                  <a:srgbClr val="3333FF"/>
                </a:solidFill>
                <a:cs typeface="Times New Roman" pitchFamily="18" charset="0"/>
              </a:rPr>
              <a:t>10 eV</a:t>
            </a:r>
            <a:r>
              <a:rPr lang="en-GB" altLang="de-DE" i="1" dirty="0">
                <a:solidFill>
                  <a:srgbClr val="3333FF"/>
                </a:solidFill>
                <a:cs typeface="Times New Roman" pitchFamily="18" charset="0"/>
              </a:rPr>
              <a:t>, </a:t>
            </a:r>
            <a:r>
              <a:rPr lang="en-GB" altLang="de-DE" i="1" dirty="0" err="1">
                <a:solidFill>
                  <a:srgbClr val="3333FF"/>
                </a:solidFill>
                <a:cs typeface="Times New Roman" pitchFamily="18" charset="0"/>
              </a:rPr>
              <a:t>n</a:t>
            </a:r>
            <a:r>
              <a:rPr lang="en-GB" altLang="de-DE" i="1" baseline="-25000" dirty="0" err="1">
                <a:solidFill>
                  <a:srgbClr val="3333FF"/>
                </a:solidFill>
                <a:cs typeface="Times New Roman" pitchFamily="18" charset="0"/>
              </a:rPr>
              <a:t>pl</a:t>
            </a:r>
            <a:r>
              <a:rPr lang="en-GB" altLang="de-DE" i="1" dirty="0">
                <a:solidFill>
                  <a:srgbClr val="3333FF"/>
                </a:solidFill>
                <a:cs typeface="Times New Roman" pitchFamily="18" charset="0"/>
              </a:rPr>
              <a:t> = </a:t>
            </a:r>
            <a:r>
              <a:rPr lang="en-GB" altLang="de-DE" dirty="0">
                <a:solidFill>
                  <a:srgbClr val="3333FF"/>
                </a:solidFill>
                <a:cs typeface="Times New Roman" pitchFamily="18" charset="0"/>
              </a:rPr>
              <a:t>10</a:t>
            </a:r>
            <a:r>
              <a:rPr lang="en-GB" altLang="de-DE" baseline="30000" dirty="0">
                <a:solidFill>
                  <a:srgbClr val="3333FF"/>
                </a:solidFill>
                <a:cs typeface="Times New Roman" pitchFamily="18" charset="0"/>
              </a:rPr>
              <a:t>12</a:t>
            </a:r>
            <a:r>
              <a:rPr lang="en-GB" altLang="de-DE" dirty="0">
                <a:solidFill>
                  <a:srgbClr val="3333FF"/>
                </a:solidFill>
                <a:cs typeface="Times New Roman" pitchFamily="18" charset="0"/>
              </a:rPr>
              <a:t> cm</a:t>
            </a:r>
            <a:r>
              <a:rPr lang="en-GB" altLang="de-DE" baseline="30000" dirty="0">
                <a:solidFill>
                  <a:srgbClr val="3333FF"/>
                </a:solidFill>
                <a:cs typeface="Times New Roman" pitchFamily="18" charset="0"/>
                <a:sym typeface="Symbol" pitchFamily="18" charset="2"/>
              </a:rPr>
              <a:t></a:t>
            </a:r>
            <a:r>
              <a:rPr lang="en-GB" altLang="de-DE" baseline="30000" dirty="0">
                <a:solidFill>
                  <a:srgbClr val="3333FF"/>
                </a:solidFill>
                <a:cs typeface="Times New Roman" pitchFamily="18" charset="0"/>
              </a:rPr>
              <a:t>3</a:t>
            </a:r>
            <a:r>
              <a:rPr lang="en-GB" altLang="de-DE" i="1" dirty="0">
                <a:solidFill>
                  <a:srgbClr val="3333FF"/>
                </a:solidFill>
                <a:cs typeface="Times New Roman" pitchFamily="18" charset="0"/>
                <a:sym typeface="Symbol" pitchFamily="18" charset="2"/>
              </a:rPr>
              <a:t>. (a) the electrons have no drift; (b) the electrons have a drift with a kinetic energy of </a:t>
            </a:r>
            <a:r>
              <a:rPr lang="en-GB" altLang="de-DE" i="1" dirty="0" err="1">
                <a:solidFill>
                  <a:srgbClr val="3333FF"/>
                </a:solidFill>
                <a:cs typeface="Times New Roman" pitchFamily="18" charset="0"/>
                <a:sym typeface="Symbol" pitchFamily="18" charset="2"/>
              </a:rPr>
              <a:t>e</a:t>
            </a:r>
            <a:r>
              <a:rPr lang="en-GB" altLang="de-DE" dirty="0" err="1">
                <a:solidFill>
                  <a:srgbClr val="3333FF"/>
                </a:solidFill>
                <a:cs typeface="Times New Roman" pitchFamily="18" charset="0"/>
                <a:sym typeface="Symbol" pitchFamily="18" charset="2"/>
              </a:rPr>
              <a:t></a:t>
            </a:r>
            <a:r>
              <a:rPr lang="en-GB" altLang="de-DE" i="1" baseline="-25000" dirty="0" err="1">
                <a:solidFill>
                  <a:srgbClr val="3333FF"/>
                </a:solidFill>
                <a:cs typeface="Times New Roman" pitchFamily="18" charset="0"/>
                <a:sym typeface="Symbol" pitchFamily="18" charset="2"/>
              </a:rPr>
              <a:t>b</a:t>
            </a:r>
            <a:r>
              <a:rPr lang="en-GB" altLang="de-DE" i="1" dirty="0">
                <a:solidFill>
                  <a:srgbClr val="3333FF"/>
                </a:solidFill>
                <a:cs typeface="Times New Roman" pitchFamily="18" charset="0"/>
                <a:sym typeface="Symbol" pitchFamily="18" charset="2"/>
              </a:rPr>
              <a:t> = </a:t>
            </a:r>
            <a:r>
              <a:rPr lang="en-GB" altLang="de-DE" dirty="0">
                <a:solidFill>
                  <a:srgbClr val="3333FF"/>
                </a:solidFill>
                <a:cs typeface="Times New Roman" pitchFamily="18" charset="0"/>
                <a:sym typeface="Symbol" pitchFamily="18" charset="2"/>
              </a:rPr>
              <a:t>40 eV.</a:t>
            </a:r>
            <a:r>
              <a:rPr lang="en-GB" altLang="de-DE" i="1" dirty="0">
                <a:solidFill>
                  <a:srgbClr val="3333FF"/>
                </a:solidFill>
                <a:cs typeface="Times New Roman" pitchFamily="18" charset="0"/>
                <a:sym typeface="Symbol" pitchFamily="18" charset="2"/>
              </a:rPr>
              <a:t> </a:t>
            </a:r>
            <a:endParaRPr lang="en-GB" altLang="de-DE" i="1" baseline="30000" dirty="0">
              <a:solidFill>
                <a:srgbClr val="3333FF"/>
              </a:solidFill>
              <a:cs typeface="Times New Roman" pitchFamily="18" charset="0"/>
              <a:sym typeface="Symbol" pitchFamily="18" charset="2"/>
            </a:endParaRPr>
          </a:p>
        </p:txBody>
      </p:sp>
      <p:sp>
        <p:nvSpPr>
          <p:cNvPr id="20493" name="Rectangle 13"/>
          <p:cNvSpPr>
            <a:spLocks noChangeArrowheads="1"/>
          </p:cNvSpPr>
          <p:nvPr/>
        </p:nvSpPr>
        <p:spPr bwMode="auto">
          <a:xfrm>
            <a:off x="329406" y="6296260"/>
            <a:ext cx="863758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a:solidFill>
                  <a:srgbClr val="3333FF"/>
                </a:solidFill>
                <a:cs typeface="Times New Roman" pitchFamily="18" charset="0"/>
              </a:rPr>
              <a:t> </a:t>
            </a:r>
            <a:endParaRPr lang="en-GB" altLang="de-DE" i="1" baseline="30000" dirty="0">
              <a:solidFill>
                <a:srgbClr val="3333FF"/>
              </a:solidFill>
              <a:cs typeface="Times New Roman" pitchFamily="18" charset="0"/>
              <a:sym typeface="Symbol" pitchFamily="18" charset="2"/>
            </a:endParaRPr>
          </a:p>
        </p:txBody>
      </p:sp>
      <p:sp>
        <p:nvSpPr>
          <p:cNvPr id="20495" name="Rectangle 15"/>
          <p:cNvSpPr>
            <a:spLocks noChangeArrowheads="1"/>
          </p:cNvSpPr>
          <p:nvPr/>
        </p:nvSpPr>
        <p:spPr bwMode="auto">
          <a:xfrm>
            <a:off x="0" y="30686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0494" name="Object 14"/>
          <p:cNvGraphicFramePr>
            <a:graphicFrameLocks noChangeAspect="1"/>
          </p:cNvGraphicFramePr>
          <p:nvPr/>
        </p:nvGraphicFramePr>
        <p:xfrm>
          <a:off x="323850" y="4724400"/>
          <a:ext cx="1293813" cy="342900"/>
        </p:xfrm>
        <a:graphic>
          <a:graphicData uri="http://schemas.openxmlformats.org/presentationml/2006/ole">
            <mc:AlternateContent xmlns:mc="http://schemas.openxmlformats.org/markup-compatibility/2006">
              <mc:Choice xmlns:v="urn:schemas-microsoft-com:vml" Requires="v">
                <p:oleObj spid="_x0000_s20716" name="Formel" r:id="rId5" imgW="863280" imgH="228600" progId="Equation.3">
                  <p:embed/>
                </p:oleObj>
              </mc:Choice>
              <mc:Fallback>
                <p:oleObj name="Formel" r:id="rId5" imgW="863280" imgH="228600" progId="Equation.3">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850" y="4724400"/>
                        <a:ext cx="1293813" cy="342900"/>
                      </a:xfrm>
                      <a:prstGeom prst="rect">
                        <a:avLst/>
                      </a:prstGeom>
                      <a:solidFill>
                        <a:srgbClr val="FFFF00"/>
                      </a:solidFill>
                    </p:spPr>
                  </p:pic>
                </p:oleObj>
              </mc:Fallback>
            </mc:AlternateContent>
          </a:graphicData>
        </a:graphic>
      </p:graphicFrame>
      <p:sp>
        <p:nvSpPr>
          <p:cNvPr id="20496" name="Rectangle 16"/>
          <p:cNvSpPr>
            <a:spLocks noChangeArrowheads="1"/>
          </p:cNvSpPr>
          <p:nvPr/>
        </p:nvSpPr>
        <p:spPr bwMode="auto">
          <a:xfrm>
            <a:off x="0" y="3581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98" name="Rectangle 18"/>
          <p:cNvSpPr>
            <a:spLocks noChangeArrowheads="1"/>
          </p:cNvSpPr>
          <p:nvPr/>
        </p:nvSpPr>
        <p:spPr bwMode="auto">
          <a:xfrm>
            <a:off x="0" y="3249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0497" name="Object 17"/>
          <p:cNvGraphicFramePr>
            <a:graphicFrameLocks noChangeAspect="1"/>
          </p:cNvGraphicFramePr>
          <p:nvPr/>
        </p:nvGraphicFramePr>
        <p:xfrm>
          <a:off x="2124075" y="4652963"/>
          <a:ext cx="1581150" cy="400050"/>
        </p:xfrm>
        <a:graphic>
          <a:graphicData uri="http://schemas.openxmlformats.org/presentationml/2006/ole">
            <mc:AlternateContent xmlns:mc="http://schemas.openxmlformats.org/markup-compatibility/2006">
              <mc:Choice xmlns:v="urn:schemas-microsoft-com:vml" Requires="v">
                <p:oleObj spid="_x0000_s20717" name="Formel" r:id="rId7" imgW="1054080" imgH="266400" progId="Equation.3">
                  <p:embed/>
                </p:oleObj>
              </mc:Choice>
              <mc:Fallback>
                <p:oleObj name="Formel" r:id="rId7" imgW="1054080" imgH="266400" progId="Equation.3">
                  <p:embed/>
                  <p:pic>
                    <p:nvPicPr>
                      <p:cNvPr id="0" name="Object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24075" y="4652963"/>
                        <a:ext cx="1581150" cy="400050"/>
                      </a:xfrm>
                      <a:prstGeom prst="rect">
                        <a:avLst/>
                      </a:prstGeom>
                      <a:solidFill>
                        <a:srgbClr val="FFFF00"/>
                      </a:solidFill>
                    </p:spPr>
                  </p:pic>
                </p:oleObj>
              </mc:Fallback>
            </mc:AlternateContent>
          </a:graphicData>
        </a:graphic>
      </p:graphicFrame>
      <p:sp>
        <p:nvSpPr>
          <p:cNvPr id="20500" name="Rectangle 20"/>
          <p:cNvSpPr>
            <a:spLocks noChangeArrowheads="1"/>
          </p:cNvSpPr>
          <p:nvPr/>
        </p:nvSpPr>
        <p:spPr bwMode="auto">
          <a:xfrm>
            <a:off x="0" y="3249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0499" name="Object 19"/>
          <p:cNvGraphicFramePr>
            <a:graphicFrameLocks noChangeAspect="1"/>
          </p:cNvGraphicFramePr>
          <p:nvPr/>
        </p:nvGraphicFramePr>
        <p:xfrm>
          <a:off x="4932363" y="4652963"/>
          <a:ext cx="1484312" cy="400050"/>
        </p:xfrm>
        <a:graphic>
          <a:graphicData uri="http://schemas.openxmlformats.org/presentationml/2006/ole">
            <mc:AlternateContent xmlns:mc="http://schemas.openxmlformats.org/markup-compatibility/2006">
              <mc:Choice xmlns:v="urn:schemas-microsoft-com:vml" Requires="v">
                <p:oleObj spid="_x0000_s20718" name="Formel" r:id="rId9" imgW="990360" imgH="266400" progId="Equation.3">
                  <p:embed/>
                </p:oleObj>
              </mc:Choice>
              <mc:Fallback>
                <p:oleObj name="Formel" r:id="rId9" imgW="990360" imgH="266400" progId="Equation.3">
                  <p:embed/>
                  <p:pic>
                    <p:nvPicPr>
                      <p:cNvPr id="0" name="Object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32363" y="4652963"/>
                        <a:ext cx="1484312" cy="400050"/>
                      </a:xfrm>
                      <a:prstGeom prst="rect">
                        <a:avLst/>
                      </a:prstGeom>
                      <a:solidFill>
                        <a:srgbClr val="FFFF00"/>
                      </a:solidFill>
                    </p:spPr>
                  </p:pic>
                </p:oleObj>
              </mc:Fallback>
            </mc:AlternateContent>
          </a:graphicData>
        </a:graphic>
      </p:graphicFrame>
      <p:sp>
        <p:nvSpPr>
          <p:cNvPr id="20502" name="Rectangle 22"/>
          <p:cNvSpPr>
            <a:spLocks noChangeArrowheads="1"/>
          </p:cNvSpPr>
          <p:nvPr/>
        </p:nvSpPr>
        <p:spPr bwMode="auto">
          <a:xfrm>
            <a:off x="0" y="3249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0501" name="Object 21"/>
          <p:cNvGraphicFramePr>
            <a:graphicFrameLocks noChangeAspect="1"/>
          </p:cNvGraphicFramePr>
          <p:nvPr/>
        </p:nvGraphicFramePr>
        <p:xfrm>
          <a:off x="6659563" y="4652963"/>
          <a:ext cx="2057400" cy="400050"/>
        </p:xfrm>
        <a:graphic>
          <a:graphicData uri="http://schemas.openxmlformats.org/presentationml/2006/ole">
            <mc:AlternateContent xmlns:mc="http://schemas.openxmlformats.org/markup-compatibility/2006">
              <mc:Choice xmlns:v="urn:schemas-microsoft-com:vml" Requires="v">
                <p:oleObj spid="_x0000_s20719" name="Formel" r:id="rId11" imgW="1371600" imgH="266400" progId="Equation.3">
                  <p:embed/>
                </p:oleObj>
              </mc:Choice>
              <mc:Fallback>
                <p:oleObj name="Formel" r:id="rId11" imgW="1371600" imgH="266400" progId="Equation.3">
                  <p:embed/>
                  <p:pic>
                    <p:nvPicPr>
                      <p:cNvPr id="0" name="Object 2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59563" y="4652963"/>
                        <a:ext cx="2057400" cy="400050"/>
                      </a:xfrm>
                      <a:prstGeom prst="rect">
                        <a:avLst/>
                      </a:prstGeom>
                      <a:solidFill>
                        <a:srgbClr val="FFFF00"/>
                      </a:solidFill>
                    </p:spPr>
                  </p:pic>
                </p:oleObj>
              </mc:Fallback>
            </mc:AlternateContent>
          </a:graphicData>
        </a:graphic>
      </p:graphicFrame>
      <p:sp>
        <p:nvSpPr>
          <p:cNvPr id="2" name="Datumsplatzhalter 1"/>
          <p:cNvSpPr>
            <a:spLocks noGrp="1"/>
          </p:cNvSpPr>
          <p:nvPr>
            <p:ph type="dt" sz="half" idx="10"/>
          </p:nvPr>
        </p:nvSpPr>
        <p:spPr/>
        <p:txBody>
          <a:bodyPr/>
          <a:lstStyle/>
          <a:p>
            <a:fld id="{16690185-26A3-4F72-AC50-26A8EC3F2581}"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080D037-BB75-4F3D-8BDB-EB35C6CD5A71}"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
        <p:nvSpPr>
          <p:cNvPr id="4" name="Foliennummernplatzhalter 5"/>
          <p:cNvSpPr>
            <a:spLocks noGrp="1"/>
          </p:cNvSpPr>
          <p:nvPr>
            <p:ph type="sldNum" sz="quarter" idx="12"/>
          </p:nvPr>
        </p:nvSpPr>
        <p:spPr/>
        <p:txBody>
          <a:bodyPr/>
          <a:lstStyle/>
          <a:p>
            <a:fld id="{0F8F6A23-CA7F-400F-8587-674E2E001F5A}" type="slidenum">
              <a:rPr lang="en-GB" altLang="de-DE" smtClean="0"/>
              <a:pPr/>
              <a:t>2</a:t>
            </a:fld>
            <a:r>
              <a:rPr lang="en-GB" altLang="de-DE" dirty="0" smtClean="0"/>
              <a:t> of 46</a:t>
            </a:r>
            <a:endParaRPr lang="en-GB" altLang="de-DE" dirty="0"/>
          </a:p>
        </p:txBody>
      </p:sp>
      <p:sp>
        <p:nvSpPr>
          <p:cNvPr id="3074" name="Rectangle 2"/>
          <p:cNvSpPr>
            <a:spLocks noGrp="1" noChangeArrowheads="1"/>
          </p:cNvSpPr>
          <p:nvPr>
            <p:ph type="title" idx="4294967295"/>
          </p:nvPr>
        </p:nvSpPr>
        <p:spPr>
          <a:xfrm>
            <a:off x="914400" y="0"/>
            <a:ext cx="8229600" cy="1143000"/>
          </a:xfrm>
        </p:spPr>
        <p:txBody>
          <a:bodyPr/>
          <a:lstStyle/>
          <a:p>
            <a:r>
              <a:rPr lang="en-GB" altLang="de-DE" sz="4000" dirty="0">
                <a:solidFill>
                  <a:srgbClr val="FF0000"/>
                </a:solidFill>
              </a:rPr>
              <a:t>Contents</a:t>
            </a:r>
          </a:p>
        </p:txBody>
      </p:sp>
      <p:sp>
        <p:nvSpPr>
          <p:cNvPr id="3075" name="Rectangle 3"/>
          <p:cNvSpPr>
            <a:spLocks noGrp="1" noChangeArrowheads="1"/>
          </p:cNvSpPr>
          <p:nvPr>
            <p:ph type="body" idx="4294967295"/>
          </p:nvPr>
        </p:nvSpPr>
        <p:spPr>
          <a:xfrm>
            <a:off x="243075" y="1144663"/>
            <a:ext cx="8637588" cy="5453801"/>
          </a:xfrm>
          <a:noFill/>
        </p:spPr>
        <p:txBody>
          <a:bodyPr/>
          <a:lstStyle/>
          <a:p>
            <a:pPr marL="609600" indent="-609600">
              <a:lnSpc>
                <a:spcPct val="80000"/>
              </a:lnSpc>
            </a:pPr>
            <a:r>
              <a:rPr lang="en-GB" altLang="de-DE" sz="2400" dirty="0">
                <a:solidFill>
                  <a:srgbClr val="3333FF"/>
                </a:solidFill>
              </a:rPr>
              <a:t>Cold plane probes</a:t>
            </a:r>
          </a:p>
          <a:p>
            <a:pPr marL="990600" lvl="1" indent="-533400">
              <a:lnSpc>
                <a:spcPct val="80000"/>
              </a:lnSpc>
            </a:pPr>
            <a:r>
              <a:rPr lang="en-GB" altLang="de-DE" sz="1800" dirty="0">
                <a:solidFill>
                  <a:srgbClr val="3333FF"/>
                </a:solidFill>
              </a:rPr>
              <a:t>The flux of particles in gases and plasmas</a:t>
            </a:r>
          </a:p>
          <a:p>
            <a:pPr marL="990600" lvl="1" indent="-533400">
              <a:lnSpc>
                <a:spcPct val="80000"/>
              </a:lnSpc>
            </a:pPr>
            <a:r>
              <a:rPr lang="en-GB" altLang="de-DE" sz="1800" dirty="0">
                <a:solidFill>
                  <a:srgbClr val="3333FF"/>
                </a:solidFill>
              </a:rPr>
              <a:t>Ideal probe theory revisited</a:t>
            </a:r>
          </a:p>
          <a:p>
            <a:pPr marL="1368000" lvl="2" indent="-450000">
              <a:lnSpc>
                <a:spcPct val="80000"/>
              </a:lnSpc>
            </a:pPr>
            <a:r>
              <a:rPr lang="en-GB" altLang="de-DE" sz="1600" dirty="0">
                <a:solidFill>
                  <a:srgbClr val="3333FF"/>
                </a:solidFill>
              </a:rPr>
              <a:t>Basic remarks</a:t>
            </a:r>
          </a:p>
          <a:p>
            <a:pPr marL="1368000" lvl="2" indent="-450000">
              <a:lnSpc>
                <a:spcPct val="80000"/>
              </a:lnSpc>
            </a:pPr>
            <a:r>
              <a:rPr lang="en-GB" altLang="de-DE" sz="1600" dirty="0">
                <a:solidFill>
                  <a:srgbClr val="3333FF"/>
                </a:solidFill>
              </a:rPr>
              <a:t>The most important ranges and points in the characteristic</a:t>
            </a:r>
          </a:p>
          <a:p>
            <a:pPr marL="1368000" lvl="2" indent="-450000">
              <a:lnSpc>
                <a:spcPct val="80000"/>
              </a:lnSpc>
            </a:pPr>
            <a:r>
              <a:rPr lang="en-GB" altLang="de-DE" sz="1600" dirty="0">
                <a:solidFill>
                  <a:srgbClr val="3333FF"/>
                </a:solidFill>
              </a:rPr>
              <a:t>Ion saturation current range </a:t>
            </a:r>
            <a:r>
              <a:rPr lang="en-GB" altLang="de-DE" sz="1600" b="1" dirty="0">
                <a:solidFill>
                  <a:srgbClr val="3333FF"/>
                </a:solidFill>
              </a:rPr>
              <a:t>A</a:t>
            </a:r>
            <a:endParaRPr lang="en-GB" altLang="de-DE" sz="1600" dirty="0">
              <a:solidFill>
                <a:srgbClr val="3333FF"/>
              </a:solidFill>
            </a:endParaRPr>
          </a:p>
          <a:p>
            <a:pPr marL="1368000" lvl="2" indent="-450000">
              <a:lnSpc>
                <a:spcPct val="80000"/>
              </a:lnSpc>
            </a:pPr>
            <a:r>
              <a:rPr lang="en-GB" altLang="de-DE" sz="1600" dirty="0">
                <a:solidFill>
                  <a:srgbClr val="3333FF"/>
                </a:solidFill>
              </a:rPr>
              <a:t>Electron retarding field region </a:t>
            </a:r>
            <a:r>
              <a:rPr lang="en-GB" altLang="de-DE" sz="1600" b="1" dirty="0">
                <a:solidFill>
                  <a:srgbClr val="3333FF"/>
                </a:solidFill>
              </a:rPr>
              <a:t>A</a:t>
            </a:r>
            <a:r>
              <a:rPr lang="en-GB" altLang="de-DE" sz="1600" dirty="0">
                <a:solidFill>
                  <a:srgbClr val="3333FF"/>
                </a:solidFill>
              </a:rPr>
              <a:t> </a:t>
            </a:r>
            <a:r>
              <a:rPr lang="en-GB" altLang="de-DE" sz="1600" dirty="0">
                <a:solidFill>
                  <a:srgbClr val="3333FF"/>
                </a:solidFill>
                <a:sym typeface="Symbol" pitchFamily="18" charset="2"/>
              </a:rPr>
              <a:t></a:t>
            </a:r>
            <a:r>
              <a:rPr lang="en-GB" altLang="de-DE" sz="1600" dirty="0">
                <a:solidFill>
                  <a:srgbClr val="3333FF"/>
                </a:solidFill>
              </a:rPr>
              <a:t> </a:t>
            </a:r>
            <a:r>
              <a:rPr lang="en-GB" altLang="de-DE" sz="1600" b="1" dirty="0">
                <a:solidFill>
                  <a:srgbClr val="3333FF"/>
                </a:solidFill>
              </a:rPr>
              <a:t>C</a:t>
            </a:r>
            <a:r>
              <a:rPr lang="en-GB" altLang="de-DE" sz="1600" dirty="0">
                <a:solidFill>
                  <a:srgbClr val="3333FF"/>
                </a:solidFill>
              </a:rPr>
              <a:t>, the floating potential </a:t>
            </a:r>
            <a:r>
              <a:rPr lang="en-GB" altLang="de-DE" sz="1600" b="1" dirty="0">
                <a:solidFill>
                  <a:srgbClr val="3333FF"/>
                </a:solidFill>
              </a:rPr>
              <a:t>B</a:t>
            </a:r>
            <a:r>
              <a:rPr lang="en-GB" altLang="de-DE" sz="1600" dirty="0">
                <a:solidFill>
                  <a:srgbClr val="3333FF"/>
                </a:solidFill>
              </a:rPr>
              <a:t> </a:t>
            </a:r>
            <a:r>
              <a:rPr lang="en-GB" altLang="de-DE" sz="1600" dirty="0" smtClean="0">
                <a:solidFill>
                  <a:srgbClr val="3333FF"/>
                </a:solidFill>
              </a:rPr>
              <a:t/>
            </a:r>
            <a:br>
              <a:rPr lang="en-GB" altLang="de-DE" sz="1600" dirty="0" smtClean="0">
                <a:solidFill>
                  <a:srgbClr val="3333FF"/>
                </a:solidFill>
              </a:rPr>
            </a:br>
            <a:r>
              <a:rPr lang="en-GB" altLang="de-DE" sz="1600" dirty="0" smtClean="0">
                <a:solidFill>
                  <a:srgbClr val="3333FF"/>
                </a:solidFill>
              </a:rPr>
              <a:t>and </a:t>
            </a:r>
            <a:r>
              <a:rPr lang="en-GB" altLang="de-DE" sz="1600" dirty="0">
                <a:solidFill>
                  <a:srgbClr val="3333FF"/>
                </a:solidFill>
              </a:rPr>
              <a:t>the plasma potential </a:t>
            </a:r>
            <a:r>
              <a:rPr lang="en-GB" altLang="de-DE" sz="1600" b="1" dirty="0">
                <a:solidFill>
                  <a:srgbClr val="3333FF"/>
                </a:solidFill>
              </a:rPr>
              <a:t>C</a:t>
            </a:r>
            <a:endParaRPr lang="en-GB" altLang="de-DE" sz="1600" dirty="0">
              <a:solidFill>
                <a:srgbClr val="3333FF"/>
              </a:solidFill>
            </a:endParaRPr>
          </a:p>
          <a:p>
            <a:pPr marL="1368000" lvl="2" indent="-450000">
              <a:lnSpc>
                <a:spcPct val="80000"/>
              </a:lnSpc>
            </a:pPr>
            <a:r>
              <a:rPr lang="en-GB" altLang="de-DE" sz="1600" dirty="0">
                <a:solidFill>
                  <a:srgbClr val="3333FF"/>
                </a:solidFill>
              </a:rPr>
              <a:t>The plasma potential C and the electron saturation current range</a:t>
            </a:r>
          </a:p>
          <a:p>
            <a:pPr marL="609600" indent="-609600">
              <a:lnSpc>
                <a:spcPct val="80000"/>
              </a:lnSpc>
            </a:pPr>
            <a:r>
              <a:rPr lang="en-GB" altLang="de-DE" sz="2400" dirty="0">
                <a:solidFill>
                  <a:srgbClr val="3333FF"/>
                </a:solidFill>
              </a:rPr>
              <a:t>Emissive probes</a:t>
            </a:r>
          </a:p>
          <a:p>
            <a:pPr marL="990600" lvl="1" indent="-533400">
              <a:lnSpc>
                <a:spcPct val="80000"/>
              </a:lnSpc>
            </a:pPr>
            <a:r>
              <a:rPr lang="en-GB" altLang="de-DE" sz="1800" dirty="0">
                <a:solidFill>
                  <a:srgbClr val="3333FF"/>
                </a:solidFill>
              </a:rPr>
              <a:t>Basic considerations</a:t>
            </a:r>
          </a:p>
          <a:p>
            <a:pPr marL="990600" lvl="1" indent="-533400">
              <a:lnSpc>
                <a:spcPct val="80000"/>
              </a:lnSpc>
            </a:pPr>
            <a:r>
              <a:rPr lang="en-GB" altLang="de-DE" sz="1800" dirty="0">
                <a:solidFill>
                  <a:srgbClr val="3333FF"/>
                </a:solidFill>
              </a:rPr>
              <a:t>The construction of an emissive probe and the heating </a:t>
            </a:r>
            <a:r>
              <a:rPr lang="en-GB" altLang="de-DE" sz="1800" dirty="0" smtClean="0">
                <a:solidFill>
                  <a:srgbClr val="3333FF"/>
                </a:solidFill>
              </a:rPr>
              <a:t>circuit</a:t>
            </a:r>
          </a:p>
          <a:p>
            <a:pPr marL="990600" lvl="1" indent="-533400">
              <a:lnSpc>
                <a:spcPct val="80000"/>
              </a:lnSpc>
            </a:pPr>
            <a:r>
              <a:rPr lang="en-GB" altLang="de-DE" sz="1800" dirty="0" smtClean="0">
                <a:solidFill>
                  <a:srgbClr val="3333FF"/>
                </a:solidFill>
              </a:rPr>
              <a:t>Measurement with emissive probes</a:t>
            </a:r>
            <a:endParaRPr lang="en-GB" altLang="de-DE" sz="1800" dirty="0">
              <a:solidFill>
                <a:srgbClr val="3333FF"/>
              </a:solidFill>
            </a:endParaRPr>
          </a:p>
          <a:p>
            <a:pPr marL="990600" lvl="1" indent="-533400">
              <a:lnSpc>
                <a:spcPct val="80000"/>
              </a:lnSpc>
            </a:pPr>
            <a:r>
              <a:rPr lang="en-GB" altLang="de-DE" sz="1800" dirty="0" smtClean="0">
                <a:solidFill>
                  <a:srgbClr val="3333FF"/>
                </a:solidFill>
              </a:rPr>
              <a:t>Laser-heated emissive probe</a:t>
            </a:r>
          </a:p>
          <a:p>
            <a:pPr marL="990600" lvl="1" indent="-533400">
              <a:lnSpc>
                <a:spcPct val="80000"/>
              </a:lnSpc>
            </a:pPr>
            <a:r>
              <a:rPr lang="en-GB" altLang="de-DE" sz="1800" dirty="0" smtClean="0">
                <a:solidFill>
                  <a:srgbClr val="3333FF"/>
                </a:solidFill>
              </a:rPr>
              <a:t>A </a:t>
            </a:r>
            <a:r>
              <a:rPr lang="en-GB" altLang="de-DE" sz="1800" dirty="0">
                <a:solidFill>
                  <a:srgbClr val="3333FF"/>
                </a:solidFill>
              </a:rPr>
              <a:t>brief theory of emissive probes</a:t>
            </a:r>
          </a:p>
          <a:p>
            <a:pPr marL="609600" indent="-609600">
              <a:lnSpc>
                <a:spcPct val="80000"/>
              </a:lnSpc>
            </a:pPr>
            <a:r>
              <a:rPr lang="en-GB" altLang="de-DE" sz="2400" dirty="0" smtClean="0">
                <a:solidFill>
                  <a:srgbClr val="3333FF"/>
                </a:solidFill>
              </a:rPr>
              <a:t>Probes </a:t>
            </a:r>
            <a:r>
              <a:rPr lang="en-GB" altLang="de-DE" sz="2400" dirty="0">
                <a:solidFill>
                  <a:srgbClr val="3333FF"/>
                </a:solidFill>
              </a:rPr>
              <a:t>in reactive plasmas</a:t>
            </a:r>
          </a:p>
          <a:p>
            <a:pPr marL="990600" lvl="1" indent="-533400">
              <a:lnSpc>
                <a:spcPct val="80000"/>
              </a:lnSpc>
            </a:pPr>
            <a:r>
              <a:rPr lang="en-GB" altLang="de-DE" sz="1800" dirty="0">
                <a:solidFill>
                  <a:srgbClr val="3333FF"/>
                </a:solidFill>
              </a:rPr>
              <a:t>Basic considerations</a:t>
            </a:r>
          </a:p>
          <a:p>
            <a:pPr marL="990600" lvl="1" indent="-533400">
              <a:lnSpc>
                <a:spcPct val="80000"/>
              </a:lnSpc>
            </a:pPr>
            <a:r>
              <a:rPr lang="en-GB" altLang="de-DE" sz="1800" dirty="0">
                <a:solidFill>
                  <a:srgbClr val="3333FF"/>
                </a:solidFill>
              </a:rPr>
              <a:t>Coating effects in a potassium plasma</a:t>
            </a:r>
          </a:p>
          <a:p>
            <a:pPr marL="990600" lvl="1" indent="-533400">
              <a:lnSpc>
                <a:spcPct val="80000"/>
              </a:lnSpc>
            </a:pPr>
            <a:r>
              <a:rPr lang="en-GB" altLang="de-DE" sz="1800" dirty="0">
                <a:solidFill>
                  <a:srgbClr val="3333FF"/>
                </a:solidFill>
              </a:rPr>
              <a:t>Other contamination effects on probes in a potassium plasma and how to avoid them by heated probes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Foliennummernplatzhalter 3"/>
          <p:cNvSpPr>
            <a:spLocks noGrp="1"/>
          </p:cNvSpPr>
          <p:nvPr>
            <p:ph type="sldNum" sz="quarter" idx="12"/>
          </p:nvPr>
        </p:nvSpPr>
        <p:spPr/>
        <p:txBody>
          <a:bodyPr/>
          <a:lstStyle/>
          <a:p>
            <a:fld id="{0F38465C-CBD7-4C4F-A9DF-94BD5B43F368}" type="slidenum">
              <a:rPr lang="en-GB" altLang="de-DE" smtClean="0"/>
              <a:pPr/>
              <a:t>20</a:t>
            </a:fld>
            <a:r>
              <a:rPr lang="en-GB" altLang="de-DE" dirty="0"/>
              <a:t> </a:t>
            </a:r>
            <a:r>
              <a:rPr lang="en-GB" altLang="de-DE" dirty="0" smtClean="0"/>
              <a:t>of 46</a:t>
            </a:r>
            <a:endParaRPr lang="en-GB" altLang="de-DE" dirty="0"/>
          </a:p>
        </p:txBody>
      </p:sp>
      <p:grpSp>
        <p:nvGrpSpPr>
          <p:cNvPr id="4" name="Gruppieren 3"/>
          <p:cNvGrpSpPr/>
          <p:nvPr/>
        </p:nvGrpSpPr>
        <p:grpSpPr>
          <a:xfrm>
            <a:off x="787125" y="414000"/>
            <a:ext cx="5122863" cy="6146800"/>
            <a:chOff x="555625" y="263525"/>
            <a:chExt cx="5122863" cy="6146800"/>
          </a:xfrm>
        </p:grpSpPr>
        <p:sp>
          <p:nvSpPr>
            <p:cNvPr id="21510" name="Line 6"/>
            <p:cNvSpPr>
              <a:spLocks noChangeShapeType="1"/>
            </p:cNvSpPr>
            <p:nvPr/>
          </p:nvSpPr>
          <p:spPr bwMode="auto">
            <a:xfrm>
              <a:off x="612775" y="844550"/>
              <a:ext cx="365125"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11" name="Line 7"/>
            <p:cNvSpPr>
              <a:spLocks noChangeShapeType="1"/>
            </p:cNvSpPr>
            <p:nvPr/>
          </p:nvSpPr>
          <p:spPr bwMode="auto">
            <a:xfrm>
              <a:off x="612775" y="1073150"/>
              <a:ext cx="365125"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12" name="Line 8"/>
            <p:cNvSpPr>
              <a:spLocks noChangeShapeType="1"/>
            </p:cNvSpPr>
            <p:nvPr/>
          </p:nvSpPr>
          <p:spPr bwMode="auto">
            <a:xfrm>
              <a:off x="765175" y="1073150"/>
              <a:ext cx="0" cy="30797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13" name="Line 9"/>
            <p:cNvSpPr>
              <a:spLocks noChangeShapeType="1"/>
            </p:cNvSpPr>
            <p:nvPr/>
          </p:nvSpPr>
          <p:spPr bwMode="auto">
            <a:xfrm>
              <a:off x="650875" y="1381125"/>
              <a:ext cx="230188"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14" name="Line 10"/>
            <p:cNvSpPr>
              <a:spLocks noChangeShapeType="1"/>
            </p:cNvSpPr>
            <p:nvPr/>
          </p:nvSpPr>
          <p:spPr bwMode="auto">
            <a:xfrm flipH="1">
              <a:off x="574675" y="1381125"/>
              <a:ext cx="76200" cy="746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15" name="Line 11"/>
            <p:cNvSpPr>
              <a:spLocks noChangeShapeType="1"/>
            </p:cNvSpPr>
            <p:nvPr/>
          </p:nvSpPr>
          <p:spPr bwMode="auto">
            <a:xfrm flipH="1">
              <a:off x="650875" y="1381125"/>
              <a:ext cx="77788" cy="746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16" name="Line 12"/>
            <p:cNvSpPr>
              <a:spLocks noChangeShapeType="1"/>
            </p:cNvSpPr>
            <p:nvPr/>
          </p:nvSpPr>
          <p:spPr bwMode="auto">
            <a:xfrm flipH="1">
              <a:off x="728663" y="1381125"/>
              <a:ext cx="74612" cy="746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17" name="Line 13"/>
            <p:cNvSpPr>
              <a:spLocks noChangeShapeType="1"/>
            </p:cNvSpPr>
            <p:nvPr/>
          </p:nvSpPr>
          <p:spPr bwMode="auto">
            <a:xfrm flipH="1">
              <a:off x="803275" y="1381125"/>
              <a:ext cx="77788" cy="746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18" name="Line 14"/>
            <p:cNvSpPr>
              <a:spLocks noChangeShapeType="1"/>
            </p:cNvSpPr>
            <p:nvPr/>
          </p:nvSpPr>
          <p:spPr bwMode="auto">
            <a:xfrm>
              <a:off x="4975225" y="1531938"/>
              <a:ext cx="22860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19" name="Line 15"/>
            <p:cNvSpPr>
              <a:spLocks noChangeShapeType="1"/>
            </p:cNvSpPr>
            <p:nvPr/>
          </p:nvSpPr>
          <p:spPr bwMode="auto">
            <a:xfrm flipH="1">
              <a:off x="4899025" y="1531938"/>
              <a:ext cx="76200" cy="777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20" name="Line 16"/>
            <p:cNvSpPr>
              <a:spLocks noChangeShapeType="1"/>
            </p:cNvSpPr>
            <p:nvPr/>
          </p:nvSpPr>
          <p:spPr bwMode="auto">
            <a:xfrm flipH="1">
              <a:off x="4975225" y="1531938"/>
              <a:ext cx="76200" cy="777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21" name="Line 17"/>
            <p:cNvSpPr>
              <a:spLocks noChangeShapeType="1"/>
            </p:cNvSpPr>
            <p:nvPr/>
          </p:nvSpPr>
          <p:spPr bwMode="auto">
            <a:xfrm flipH="1">
              <a:off x="5051425" y="1531938"/>
              <a:ext cx="77788" cy="777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22" name="Line 18"/>
            <p:cNvSpPr>
              <a:spLocks noChangeShapeType="1"/>
            </p:cNvSpPr>
            <p:nvPr/>
          </p:nvSpPr>
          <p:spPr bwMode="auto">
            <a:xfrm flipH="1">
              <a:off x="5129213" y="1531938"/>
              <a:ext cx="74612" cy="777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23" name="Line 19"/>
            <p:cNvSpPr>
              <a:spLocks noChangeShapeType="1"/>
            </p:cNvSpPr>
            <p:nvPr/>
          </p:nvSpPr>
          <p:spPr bwMode="auto">
            <a:xfrm>
              <a:off x="4592638" y="958850"/>
              <a:ext cx="496887"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24" name="Line 20"/>
            <p:cNvSpPr>
              <a:spLocks noChangeShapeType="1"/>
            </p:cNvSpPr>
            <p:nvPr/>
          </p:nvSpPr>
          <p:spPr bwMode="auto">
            <a:xfrm>
              <a:off x="5089525" y="958850"/>
              <a:ext cx="0" cy="1920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25" name="Line 21"/>
            <p:cNvSpPr>
              <a:spLocks noChangeShapeType="1"/>
            </p:cNvSpPr>
            <p:nvPr/>
          </p:nvSpPr>
          <p:spPr bwMode="auto">
            <a:xfrm>
              <a:off x="4860925" y="1150938"/>
              <a:ext cx="460375"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26" name="Line 22"/>
            <p:cNvSpPr>
              <a:spLocks noChangeShapeType="1"/>
            </p:cNvSpPr>
            <p:nvPr/>
          </p:nvSpPr>
          <p:spPr bwMode="auto">
            <a:xfrm>
              <a:off x="5013325" y="1227138"/>
              <a:ext cx="15240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27" name="Line 23"/>
            <p:cNvSpPr>
              <a:spLocks noChangeShapeType="1"/>
            </p:cNvSpPr>
            <p:nvPr/>
          </p:nvSpPr>
          <p:spPr bwMode="auto">
            <a:xfrm>
              <a:off x="5089525" y="1227138"/>
              <a:ext cx="0" cy="3048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28" name="Rectangle 24"/>
            <p:cNvSpPr>
              <a:spLocks noChangeArrowheads="1"/>
            </p:cNvSpPr>
            <p:nvPr/>
          </p:nvSpPr>
          <p:spPr bwMode="auto">
            <a:xfrm>
              <a:off x="957263" y="844550"/>
              <a:ext cx="3635375" cy="228600"/>
            </a:xfrm>
            <a:prstGeom prst="rect">
              <a:avLst/>
            </a:prstGeom>
            <a:solidFill>
              <a:srgbClr val="C0C0C0"/>
            </a:solidFill>
            <a:ln w="9525">
              <a:solidFill>
                <a:srgbClr val="000000"/>
              </a:solidFill>
              <a:miter lim="800000"/>
              <a:headEnd/>
              <a:tailEnd/>
            </a:ln>
          </p:spPr>
          <p:txBody>
            <a:bodyPr/>
            <a:lstStyle/>
            <a:p>
              <a:endParaRPr lang="de-AT"/>
            </a:p>
          </p:txBody>
        </p:sp>
        <p:sp>
          <p:nvSpPr>
            <p:cNvPr id="21529" name="Text Box 25"/>
            <p:cNvSpPr txBox="1">
              <a:spLocks noChangeArrowheads="1"/>
            </p:cNvSpPr>
            <p:nvPr/>
          </p:nvSpPr>
          <p:spPr bwMode="auto">
            <a:xfrm>
              <a:off x="2379663" y="512763"/>
              <a:ext cx="690562" cy="2746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a:solidFill>
                    <a:srgbClr val="000000"/>
                  </a:solidFill>
                  <a:ea typeface="SimSun" pitchFamily="2" charset="-122"/>
                </a:rPr>
                <a:t>Plasma</a:t>
              </a:r>
              <a:endParaRPr lang="en-GB" altLang="de-DE"/>
            </a:p>
          </p:txBody>
        </p:sp>
        <p:sp>
          <p:nvSpPr>
            <p:cNvPr id="21530" name="Text Box 26"/>
            <p:cNvSpPr txBox="1">
              <a:spLocks noChangeArrowheads="1"/>
            </p:cNvSpPr>
            <p:nvPr/>
          </p:nvSpPr>
          <p:spPr bwMode="auto">
            <a:xfrm>
              <a:off x="555625" y="547688"/>
              <a:ext cx="365125" cy="2444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b="1">
                  <a:solidFill>
                    <a:srgbClr val="000000"/>
                  </a:solidFill>
                  <a:ea typeface="SimSun" pitchFamily="2" charset="-122"/>
                </a:rPr>
                <a:t>HP</a:t>
              </a:r>
              <a:endParaRPr lang="en-GB" altLang="de-DE" sz="1600"/>
            </a:p>
          </p:txBody>
        </p:sp>
        <p:sp>
          <p:nvSpPr>
            <p:cNvPr id="21531" name="Text Box 27"/>
            <p:cNvSpPr txBox="1">
              <a:spLocks noChangeArrowheads="1"/>
            </p:cNvSpPr>
            <p:nvPr/>
          </p:nvSpPr>
          <p:spPr bwMode="auto">
            <a:xfrm>
              <a:off x="4324350" y="263525"/>
              <a:ext cx="1252538" cy="4889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GB" altLang="zh-CN" sz="1600" b="1">
                  <a:solidFill>
                    <a:srgbClr val="000000"/>
                  </a:solidFill>
                  <a:ea typeface="SimSun" pitchFamily="2" charset="-122"/>
                </a:rPr>
                <a:t>CP</a:t>
              </a:r>
              <a:r>
                <a:rPr lang="en-GB" altLang="zh-CN" sz="1600">
                  <a:solidFill>
                    <a:srgbClr val="000000"/>
                  </a:solidFill>
                  <a:ea typeface="SimSun" pitchFamily="2" charset="-122"/>
                </a:rPr>
                <a:t> (positively biased)</a:t>
              </a:r>
              <a:endParaRPr lang="en-GB" altLang="de-DE" sz="1600"/>
            </a:p>
          </p:txBody>
        </p:sp>
        <p:sp>
          <p:nvSpPr>
            <p:cNvPr id="21532" name="Line 28"/>
            <p:cNvSpPr>
              <a:spLocks noChangeShapeType="1"/>
            </p:cNvSpPr>
            <p:nvPr/>
          </p:nvSpPr>
          <p:spPr bwMode="auto">
            <a:xfrm>
              <a:off x="4592638" y="730250"/>
              <a:ext cx="0" cy="4587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33" name="Line 29"/>
            <p:cNvSpPr>
              <a:spLocks noChangeShapeType="1"/>
            </p:cNvSpPr>
            <p:nvPr/>
          </p:nvSpPr>
          <p:spPr bwMode="auto">
            <a:xfrm>
              <a:off x="957263" y="844550"/>
              <a:ext cx="0" cy="22860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34" name="Line 30"/>
            <p:cNvSpPr>
              <a:spLocks noChangeShapeType="1"/>
            </p:cNvSpPr>
            <p:nvPr/>
          </p:nvSpPr>
          <p:spPr bwMode="auto">
            <a:xfrm>
              <a:off x="608013" y="2528888"/>
              <a:ext cx="4360862" cy="0"/>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1535" name="Line 31"/>
            <p:cNvSpPr>
              <a:spLocks noChangeShapeType="1"/>
            </p:cNvSpPr>
            <p:nvPr/>
          </p:nvSpPr>
          <p:spPr bwMode="auto">
            <a:xfrm>
              <a:off x="952500" y="1790700"/>
              <a:ext cx="0" cy="1044575"/>
            </a:xfrm>
            <a:prstGeom prst="line">
              <a:avLst/>
            </a:prstGeom>
            <a:noFill/>
            <a:ln w="12700">
              <a:solidFill>
                <a:srgbClr val="000000"/>
              </a:solidFill>
              <a:round/>
              <a:headEnd type="arrow" w="sm" len="sm"/>
              <a:tailEnd/>
            </a:ln>
            <a:extLst>
              <a:ext uri="{909E8E84-426E-40DD-AFC4-6F175D3DCCD1}">
                <a14:hiddenFill xmlns:a14="http://schemas.microsoft.com/office/drawing/2010/main">
                  <a:noFill/>
                </a14:hiddenFill>
              </a:ext>
            </a:extLst>
          </p:spPr>
          <p:txBody>
            <a:bodyPr/>
            <a:lstStyle/>
            <a:p>
              <a:endParaRPr lang="de-AT"/>
            </a:p>
          </p:txBody>
        </p:sp>
        <p:sp>
          <p:nvSpPr>
            <p:cNvPr id="21536" name="Line 32"/>
            <p:cNvSpPr>
              <a:spLocks noChangeShapeType="1"/>
            </p:cNvSpPr>
            <p:nvPr/>
          </p:nvSpPr>
          <p:spPr bwMode="auto">
            <a:xfrm>
              <a:off x="1027113" y="2606675"/>
              <a:ext cx="160813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37" name="Line 33"/>
            <p:cNvSpPr>
              <a:spLocks noChangeShapeType="1"/>
            </p:cNvSpPr>
            <p:nvPr/>
          </p:nvSpPr>
          <p:spPr bwMode="auto">
            <a:xfrm>
              <a:off x="4586288" y="1787525"/>
              <a:ext cx="0" cy="1009650"/>
            </a:xfrm>
            <a:prstGeom prst="line">
              <a:avLst/>
            </a:prstGeom>
            <a:noFill/>
            <a:ln w="12700">
              <a:solidFill>
                <a:srgbClr val="000000"/>
              </a:solidFill>
              <a:round/>
              <a:headEnd type="none" w="sm" len="sm"/>
              <a:tailEnd/>
            </a:ln>
            <a:extLst>
              <a:ext uri="{909E8E84-426E-40DD-AFC4-6F175D3DCCD1}">
                <a14:hiddenFill xmlns:a14="http://schemas.microsoft.com/office/drawing/2010/main">
                  <a:noFill/>
                </a14:hiddenFill>
              </a:ext>
            </a:extLst>
          </p:spPr>
          <p:txBody>
            <a:bodyPr/>
            <a:lstStyle/>
            <a:p>
              <a:endParaRPr lang="de-AT"/>
            </a:p>
          </p:txBody>
        </p:sp>
        <p:sp>
          <p:nvSpPr>
            <p:cNvPr id="21538" name="Line 34"/>
            <p:cNvSpPr>
              <a:spLocks noChangeShapeType="1"/>
            </p:cNvSpPr>
            <p:nvPr/>
          </p:nvSpPr>
          <p:spPr bwMode="auto">
            <a:xfrm flipH="1">
              <a:off x="3248025" y="1917700"/>
              <a:ext cx="1223963"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39" name="Freeform 35"/>
            <p:cNvSpPr>
              <a:spLocks/>
            </p:cNvSpPr>
            <p:nvPr/>
          </p:nvSpPr>
          <p:spPr bwMode="auto">
            <a:xfrm>
              <a:off x="2625725" y="1917700"/>
              <a:ext cx="622300" cy="687388"/>
            </a:xfrm>
            <a:custGeom>
              <a:avLst/>
              <a:gdLst>
                <a:gd name="T0" fmla="*/ 0 w 927"/>
                <a:gd name="T1" fmla="*/ 1024 h 1024"/>
                <a:gd name="T2" fmla="*/ 109 w 927"/>
                <a:gd name="T3" fmla="*/ 998 h 1024"/>
                <a:gd name="T4" fmla="*/ 198 w 927"/>
                <a:gd name="T5" fmla="*/ 928 h 1024"/>
                <a:gd name="T6" fmla="*/ 243 w 927"/>
                <a:gd name="T7" fmla="*/ 855 h 1024"/>
                <a:gd name="T8" fmla="*/ 300 w 927"/>
                <a:gd name="T9" fmla="*/ 741 h 1024"/>
                <a:gd name="T10" fmla="*/ 330 w 927"/>
                <a:gd name="T11" fmla="*/ 671 h 1024"/>
                <a:gd name="T12" fmla="*/ 414 w 927"/>
                <a:gd name="T13" fmla="*/ 456 h 1024"/>
                <a:gd name="T14" fmla="*/ 445 w 927"/>
                <a:gd name="T15" fmla="*/ 386 h 1024"/>
                <a:gd name="T16" fmla="*/ 528 w 927"/>
                <a:gd name="T17" fmla="*/ 228 h 1024"/>
                <a:gd name="T18" fmla="*/ 611 w 927"/>
                <a:gd name="T19" fmla="*/ 117 h 1024"/>
                <a:gd name="T20" fmla="*/ 690 w 927"/>
                <a:gd name="T21" fmla="*/ 47 h 1024"/>
                <a:gd name="T22" fmla="*/ 769 w 927"/>
                <a:gd name="T23" fmla="*/ 18 h 1024"/>
                <a:gd name="T24" fmla="*/ 872 w 927"/>
                <a:gd name="T25" fmla="*/ 4 h 1024"/>
                <a:gd name="T26" fmla="*/ 927 w 927"/>
                <a:gd name="T27" fmla="*/ 0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27" h="1024">
                  <a:moveTo>
                    <a:pt x="0" y="1024"/>
                  </a:moveTo>
                  <a:cubicBezTo>
                    <a:pt x="17" y="1020"/>
                    <a:pt x="76" y="1014"/>
                    <a:pt x="109" y="998"/>
                  </a:cubicBezTo>
                  <a:cubicBezTo>
                    <a:pt x="142" y="982"/>
                    <a:pt x="176" y="952"/>
                    <a:pt x="198" y="928"/>
                  </a:cubicBezTo>
                  <a:cubicBezTo>
                    <a:pt x="220" y="904"/>
                    <a:pt x="226" y="886"/>
                    <a:pt x="243" y="855"/>
                  </a:cubicBezTo>
                  <a:cubicBezTo>
                    <a:pt x="260" y="824"/>
                    <a:pt x="286" y="772"/>
                    <a:pt x="300" y="741"/>
                  </a:cubicBezTo>
                  <a:cubicBezTo>
                    <a:pt x="314" y="710"/>
                    <a:pt x="311" y="718"/>
                    <a:pt x="330" y="671"/>
                  </a:cubicBezTo>
                  <a:cubicBezTo>
                    <a:pt x="349" y="624"/>
                    <a:pt x="395" y="503"/>
                    <a:pt x="414" y="456"/>
                  </a:cubicBezTo>
                  <a:cubicBezTo>
                    <a:pt x="433" y="409"/>
                    <a:pt x="426" y="424"/>
                    <a:pt x="445" y="386"/>
                  </a:cubicBezTo>
                  <a:cubicBezTo>
                    <a:pt x="464" y="348"/>
                    <a:pt x="500" y="273"/>
                    <a:pt x="528" y="228"/>
                  </a:cubicBezTo>
                  <a:cubicBezTo>
                    <a:pt x="556" y="183"/>
                    <a:pt x="584" y="147"/>
                    <a:pt x="611" y="117"/>
                  </a:cubicBezTo>
                  <a:cubicBezTo>
                    <a:pt x="638" y="87"/>
                    <a:pt x="664" y="63"/>
                    <a:pt x="690" y="47"/>
                  </a:cubicBezTo>
                  <a:cubicBezTo>
                    <a:pt x="716" y="31"/>
                    <a:pt x="739" y="25"/>
                    <a:pt x="769" y="18"/>
                  </a:cubicBezTo>
                  <a:cubicBezTo>
                    <a:pt x="799" y="11"/>
                    <a:pt x="846" y="7"/>
                    <a:pt x="872" y="4"/>
                  </a:cubicBezTo>
                  <a:cubicBezTo>
                    <a:pt x="898" y="1"/>
                    <a:pt x="916" y="1"/>
                    <a:pt x="927" y="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21540" name="Text Box 36"/>
            <p:cNvSpPr txBox="1">
              <a:spLocks noChangeArrowheads="1"/>
            </p:cNvSpPr>
            <p:nvPr/>
          </p:nvSpPr>
          <p:spPr bwMode="auto">
            <a:xfrm>
              <a:off x="1068388" y="1708150"/>
              <a:ext cx="469900" cy="244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a:solidFill>
                    <a:srgbClr val="000000"/>
                  </a:solidFill>
                  <a:ea typeface="SimSun" pitchFamily="2" charset="-122"/>
                  <a:sym typeface="Symbol" pitchFamily="18" charset="2"/>
                </a:rPr>
                <a:t></a:t>
              </a:r>
              <a:r>
                <a:rPr lang="de-DE" altLang="zh-CN" sz="1600" i="1" baseline="-25000">
                  <a:solidFill>
                    <a:srgbClr val="000000"/>
                  </a:solidFill>
                  <a:ea typeface="SimSun" pitchFamily="2" charset="-122"/>
                </a:rPr>
                <a:t>pl</a:t>
              </a:r>
              <a:endParaRPr lang="en-GB" altLang="de-DE" sz="1600"/>
            </a:p>
          </p:txBody>
        </p:sp>
        <p:sp>
          <p:nvSpPr>
            <p:cNvPr id="21541" name="Text Box 37"/>
            <p:cNvSpPr txBox="1">
              <a:spLocks noChangeArrowheads="1"/>
            </p:cNvSpPr>
            <p:nvPr/>
          </p:nvSpPr>
          <p:spPr bwMode="auto">
            <a:xfrm>
              <a:off x="5010150" y="2400300"/>
              <a:ext cx="131763" cy="196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300" i="1">
                  <a:solidFill>
                    <a:srgbClr val="000000"/>
                  </a:solidFill>
                  <a:ea typeface="SimSun" pitchFamily="2" charset="-122"/>
                </a:rPr>
                <a:t>z</a:t>
              </a:r>
              <a:endParaRPr lang="en-GB" altLang="de-DE"/>
            </a:p>
          </p:txBody>
        </p:sp>
        <p:sp>
          <p:nvSpPr>
            <p:cNvPr id="21542" name="Line 38"/>
            <p:cNvSpPr>
              <a:spLocks noChangeShapeType="1"/>
            </p:cNvSpPr>
            <p:nvPr/>
          </p:nvSpPr>
          <p:spPr bwMode="auto">
            <a:xfrm>
              <a:off x="601663" y="5167313"/>
              <a:ext cx="4743450" cy="0"/>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1543" name="Line 39"/>
            <p:cNvSpPr>
              <a:spLocks noChangeShapeType="1"/>
            </p:cNvSpPr>
            <p:nvPr/>
          </p:nvSpPr>
          <p:spPr bwMode="auto">
            <a:xfrm flipV="1">
              <a:off x="906463" y="3598863"/>
              <a:ext cx="0" cy="1874837"/>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1544" name="Freeform 40"/>
            <p:cNvSpPr>
              <a:spLocks/>
            </p:cNvSpPr>
            <p:nvPr/>
          </p:nvSpPr>
          <p:spPr bwMode="auto">
            <a:xfrm>
              <a:off x="2220913" y="4095750"/>
              <a:ext cx="1420812" cy="1193800"/>
            </a:xfrm>
            <a:custGeom>
              <a:avLst/>
              <a:gdLst>
                <a:gd name="T0" fmla="*/ 0 w 2118"/>
                <a:gd name="T1" fmla="*/ 1770 h 1778"/>
                <a:gd name="T2" fmla="*/ 374 w 2118"/>
                <a:gd name="T3" fmla="*/ 1762 h 1778"/>
                <a:gd name="T4" fmla="*/ 584 w 2118"/>
                <a:gd name="T5" fmla="*/ 1673 h 1778"/>
                <a:gd name="T6" fmla="*/ 680 w 2118"/>
                <a:gd name="T7" fmla="*/ 1577 h 1778"/>
                <a:gd name="T8" fmla="*/ 744 w 2118"/>
                <a:gd name="T9" fmla="*/ 1450 h 1778"/>
                <a:gd name="T10" fmla="*/ 781 w 2118"/>
                <a:gd name="T11" fmla="*/ 1382 h 1778"/>
                <a:gd name="T12" fmla="*/ 870 w 2118"/>
                <a:gd name="T13" fmla="*/ 1192 h 1778"/>
                <a:gd name="T14" fmla="*/ 913 w 2118"/>
                <a:gd name="T15" fmla="*/ 1100 h 1778"/>
                <a:gd name="T16" fmla="*/ 994 w 2118"/>
                <a:gd name="T17" fmla="*/ 930 h 1778"/>
                <a:gd name="T18" fmla="*/ 1040 w 2118"/>
                <a:gd name="T19" fmla="*/ 838 h 1778"/>
                <a:gd name="T20" fmla="*/ 1095 w 2118"/>
                <a:gd name="T21" fmla="*/ 728 h 1778"/>
                <a:gd name="T22" fmla="*/ 1220 w 2118"/>
                <a:gd name="T23" fmla="*/ 473 h 1778"/>
                <a:gd name="T24" fmla="*/ 1376 w 2118"/>
                <a:gd name="T25" fmla="*/ 234 h 1778"/>
                <a:gd name="T26" fmla="*/ 1616 w 2118"/>
                <a:gd name="T27" fmla="*/ 41 h 1778"/>
                <a:gd name="T28" fmla="*/ 2118 w 2118"/>
                <a:gd name="T29" fmla="*/ 0 h 1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18" h="1778">
                  <a:moveTo>
                    <a:pt x="0" y="1770"/>
                  </a:moveTo>
                  <a:cubicBezTo>
                    <a:pt x="62" y="1767"/>
                    <a:pt x="277" y="1778"/>
                    <a:pt x="374" y="1762"/>
                  </a:cubicBezTo>
                  <a:cubicBezTo>
                    <a:pt x="471" y="1746"/>
                    <a:pt x="533" y="1704"/>
                    <a:pt x="584" y="1673"/>
                  </a:cubicBezTo>
                  <a:cubicBezTo>
                    <a:pt x="635" y="1642"/>
                    <a:pt x="653" y="1614"/>
                    <a:pt x="680" y="1577"/>
                  </a:cubicBezTo>
                  <a:cubicBezTo>
                    <a:pt x="707" y="1540"/>
                    <a:pt x="727" y="1482"/>
                    <a:pt x="744" y="1450"/>
                  </a:cubicBezTo>
                  <a:cubicBezTo>
                    <a:pt x="761" y="1418"/>
                    <a:pt x="760" y="1425"/>
                    <a:pt x="781" y="1382"/>
                  </a:cubicBezTo>
                  <a:cubicBezTo>
                    <a:pt x="802" y="1339"/>
                    <a:pt x="848" y="1239"/>
                    <a:pt x="870" y="1192"/>
                  </a:cubicBezTo>
                  <a:cubicBezTo>
                    <a:pt x="892" y="1145"/>
                    <a:pt x="892" y="1144"/>
                    <a:pt x="913" y="1100"/>
                  </a:cubicBezTo>
                  <a:cubicBezTo>
                    <a:pt x="934" y="1056"/>
                    <a:pt x="973" y="974"/>
                    <a:pt x="994" y="930"/>
                  </a:cubicBezTo>
                  <a:cubicBezTo>
                    <a:pt x="1015" y="886"/>
                    <a:pt x="1023" y="872"/>
                    <a:pt x="1040" y="838"/>
                  </a:cubicBezTo>
                  <a:cubicBezTo>
                    <a:pt x="1057" y="804"/>
                    <a:pt x="1065" y="789"/>
                    <a:pt x="1095" y="728"/>
                  </a:cubicBezTo>
                  <a:cubicBezTo>
                    <a:pt x="1125" y="667"/>
                    <a:pt x="1173" y="555"/>
                    <a:pt x="1220" y="473"/>
                  </a:cubicBezTo>
                  <a:cubicBezTo>
                    <a:pt x="1267" y="391"/>
                    <a:pt x="1310" y="306"/>
                    <a:pt x="1376" y="234"/>
                  </a:cubicBezTo>
                  <a:cubicBezTo>
                    <a:pt x="1442" y="162"/>
                    <a:pt x="1492" y="80"/>
                    <a:pt x="1616" y="41"/>
                  </a:cubicBezTo>
                  <a:cubicBezTo>
                    <a:pt x="1740" y="2"/>
                    <a:pt x="2014" y="9"/>
                    <a:pt x="2118" y="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21545" name="Text Box 41"/>
            <p:cNvSpPr txBox="1">
              <a:spLocks noChangeArrowheads="1"/>
            </p:cNvSpPr>
            <p:nvPr/>
          </p:nvSpPr>
          <p:spPr bwMode="auto">
            <a:xfrm>
              <a:off x="1014413" y="3522663"/>
              <a:ext cx="471487" cy="244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a:solidFill>
                    <a:srgbClr val="000000"/>
                  </a:solidFill>
                  <a:ea typeface="SimSun" pitchFamily="2" charset="-122"/>
                  <a:sym typeface="Symbol" pitchFamily="18" charset="2"/>
                </a:rPr>
                <a:t></a:t>
              </a:r>
              <a:r>
                <a:rPr lang="de-DE" altLang="zh-CN" sz="1600" i="1" baseline="-25000">
                  <a:solidFill>
                    <a:srgbClr val="000000"/>
                  </a:solidFill>
                  <a:ea typeface="SimSun" pitchFamily="2" charset="-122"/>
                </a:rPr>
                <a:t>pl</a:t>
              </a:r>
              <a:endParaRPr lang="en-GB" altLang="de-DE" sz="1600"/>
            </a:p>
          </p:txBody>
        </p:sp>
        <p:sp>
          <p:nvSpPr>
            <p:cNvPr id="21546" name="Line 42"/>
            <p:cNvSpPr>
              <a:spLocks noChangeShapeType="1"/>
            </p:cNvSpPr>
            <p:nvPr/>
          </p:nvSpPr>
          <p:spPr bwMode="auto">
            <a:xfrm>
              <a:off x="1058863" y="5281613"/>
              <a:ext cx="118745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47" name="Line 43"/>
            <p:cNvSpPr>
              <a:spLocks noChangeShapeType="1"/>
            </p:cNvSpPr>
            <p:nvPr/>
          </p:nvSpPr>
          <p:spPr bwMode="auto">
            <a:xfrm>
              <a:off x="3622675" y="4095750"/>
              <a:ext cx="118745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48" name="Line 44"/>
            <p:cNvSpPr>
              <a:spLocks noChangeShapeType="1"/>
            </p:cNvSpPr>
            <p:nvPr/>
          </p:nvSpPr>
          <p:spPr bwMode="auto">
            <a:xfrm>
              <a:off x="2322513" y="5281613"/>
              <a:ext cx="2487612" cy="0"/>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de-AT"/>
            </a:p>
          </p:txBody>
        </p:sp>
        <p:sp>
          <p:nvSpPr>
            <p:cNvPr id="21549" name="Line 45"/>
            <p:cNvSpPr>
              <a:spLocks noChangeShapeType="1"/>
            </p:cNvSpPr>
            <p:nvPr/>
          </p:nvSpPr>
          <p:spPr bwMode="auto">
            <a:xfrm>
              <a:off x="2933700" y="3673475"/>
              <a:ext cx="0" cy="1590675"/>
            </a:xfrm>
            <a:prstGeom prst="line">
              <a:avLst/>
            </a:prstGeom>
            <a:noFill/>
            <a:ln w="1587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de-AT"/>
            </a:p>
          </p:txBody>
        </p:sp>
        <p:sp>
          <p:nvSpPr>
            <p:cNvPr id="21550" name="Freeform 46"/>
            <p:cNvSpPr>
              <a:spLocks/>
            </p:cNvSpPr>
            <p:nvPr/>
          </p:nvSpPr>
          <p:spPr bwMode="auto">
            <a:xfrm>
              <a:off x="2933700" y="4397375"/>
              <a:ext cx="122238" cy="884238"/>
            </a:xfrm>
            <a:custGeom>
              <a:avLst/>
              <a:gdLst>
                <a:gd name="T0" fmla="*/ 182 w 182"/>
                <a:gd name="T1" fmla="*/ 0 h 1318"/>
                <a:gd name="T2" fmla="*/ 125 w 182"/>
                <a:gd name="T3" fmla="*/ 235 h 1318"/>
                <a:gd name="T4" fmla="*/ 98 w 182"/>
                <a:gd name="T5" fmla="*/ 408 h 1318"/>
                <a:gd name="T6" fmla="*/ 74 w 182"/>
                <a:gd name="T7" fmla="*/ 593 h 1318"/>
                <a:gd name="T8" fmla="*/ 38 w 182"/>
                <a:gd name="T9" fmla="*/ 919 h 1318"/>
                <a:gd name="T10" fmla="*/ 26 w 182"/>
                <a:gd name="T11" fmla="*/ 1092 h 1318"/>
                <a:gd name="T12" fmla="*/ 0 w 182"/>
                <a:gd name="T13" fmla="*/ 1318 h 1318"/>
              </a:gdLst>
              <a:ahLst/>
              <a:cxnLst>
                <a:cxn ang="0">
                  <a:pos x="T0" y="T1"/>
                </a:cxn>
                <a:cxn ang="0">
                  <a:pos x="T2" y="T3"/>
                </a:cxn>
                <a:cxn ang="0">
                  <a:pos x="T4" y="T5"/>
                </a:cxn>
                <a:cxn ang="0">
                  <a:pos x="T6" y="T7"/>
                </a:cxn>
                <a:cxn ang="0">
                  <a:pos x="T8" y="T9"/>
                </a:cxn>
                <a:cxn ang="0">
                  <a:pos x="T10" y="T11"/>
                </a:cxn>
                <a:cxn ang="0">
                  <a:pos x="T12" y="T13"/>
                </a:cxn>
              </a:cxnLst>
              <a:rect l="0" t="0" r="r" b="b"/>
              <a:pathLst>
                <a:path w="182" h="1318">
                  <a:moveTo>
                    <a:pt x="182" y="0"/>
                  </a:moveTo>
                  <a:cubicBezTo>
                    <a:pt x="173" y="39"/>
                    <a:pt x="139" y="167"/>
                    <a:pt x="125" y="235"/>
                  </a:cubicBezTo>
                  <a:cubicBezTo>
                    <a:pt x="111" y="303"/>
                    <a:pt x="106" y="348"/>
                    <a:pt x="98" y="408"/>
                  </a:cubicBezTo>
                  <a:cubicBezTo>
                    <a:pt x="90" y="468"/>
                    <a:pt x="84" y="508"/>
                    <a:pt x="74" y="593"/>
                  </a:cubicBezTo>
                  <a:cubicBezTo>
                    <a:pt x="64" y="678"/>
                    <a:pt x="46" y="836"/>
                    <a:pt x="38" y="919"/>
                  </a:cubicBezTo>
                  <a:cubicBezTo>
                    <a:pt x="30" y="1002"/>
                    <a:pt x="32" y="1025"/>
                    <a:pt x="26" y="1092"/>
                  </a:cubicBezTo>
                  <a:cubicBezTo>
                    <a:pt x="20" y="1159"/>
                    <a:pt x="6" y="1271"/>
                    <a:pt x="0" y="1318"/>
                  </a:cubicBezTo>
                </a:path>
              </a:pathLst>
            </a:custGeom>
            <a:noFill/>
            <a:ln w="19050" cap="flat">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21551" name="Freeform 47"/>
            <p:cNvSpPr>
              <a:spLocks/>
            </p:cNvSpPr>
            <p:nvPr/>
          </p:nvSpPr>
          <p:spPr bwMode="auto">
            <a:xfrm>
              <a:off x="2830513" y="4786313"/>
              <a:ext cx="100012" cy="498475"/>
            </a:xfrm>
            <a:custGeom>
              <a:avLst/>
              <a:gdLst>
                <a:gd name="T0" fmla="*/ 0 w 149"/>
                <a:gd name="T1" fmla="*/ 82 h 739"/>
                <a:gd name="T2" fmla="*/ 12 w 149"/>
                <a:gd name="T3" fmla="*/ 38 h 739"/>
                <a:gd name="T4" fmla="*/ 38 w 149"/>
                <a:gd name="T5" fmla="*/ 4 h 739"/>
                <a:gd name="T6" fmla="*/ 67 w 149"/>
                <a:gd name="T7" fmla="*/ 12 h 739"/>
                <a:gd name="T8" fmla="*/ 82 w 149"/>
                <a:gd name="T9" fmla="*/ 43 h 739"/>
                <a:gd name="T10" fmla="*/ 91 w 149"/>
                <a:gd name="T11" fmla="*/ 124 h 739"/>
                <a:gd name="T12" fmla="*/ 99 w 149"/>
                <a:gd name="T13" fmla="*/ 226 h 739"/>
                <a:gd name="T14" fmla="*/ 108 w 149"/>
                <a:gd name="T15" fmla="*/ 324 h 739"/>
                <a:gd name="T16" fmla="*/ 113 w 149"/>
                <a:gd name="T17" fmla="*/ 406 h 739"/>
                <a:gd name="T18" fmla="*/ 113 w 149"/>
                <a:gd name="T19" fmla="*/ 466 h 739"/>
                <a:gd name="T20" fmla="*/ 125 w 149"/>
                <a:gd name="T21" fmla="*/ 571 h 739"/>
                <a:gd name="T22" fmla="*/ 135 w 149"/>
                <a:gd name="T23" fmla="*/ 665 h 739"/>
                <a:gd name="T24" fmla="*/ 149 w 149"/>
                <a:gd name="T25" fmla="*/ 739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9" h="739">
                  <a:moveTo>
                    <a:pt x="0" y="82"/>
                  </a:moveTo>
                  <a:cubicBezTo>
                    <a:pt x="2" y="75"/>
                    <a:pt x="6" y="51"/>
                    <a:pt x="12" y="38"/>
                  </a:cubicBezTo>
                  <a:cubicBezTo>
                    <a:pt x="18" y="25"/>
                    <a:pt x="29" y="8"/>
                    <a:pt x="38" y="4"/>
                  </a:cubicBezTo>
                  <a:cubicBezTo>
                    <a:pt x="47" y="0"/>
                    <a:pt x="60" y="6"/>
                    <a:pt x="67" y="12"/>
                  </a:cubicBezTo>
                  <a:cubicBezTo>
                    <a:pt x="74" y="18"/>
                    <a:pt x="78" y="24"/>
                    <a:pt x="82" y="43"/>
                  </a:cubicBezTo>
                  <a:cubicBezTo>
                    <a:pt x="86" y="62"/>
                    <a:pt x="88" y="94"/>
                    <a:pt x="91" y="124"/>
                  </a:cubicBezTo>
                  <a:cubicBezTo>
                    <a:pt x="94" y="154"/>
                    <a:pt x="96" y="193"/>
                    <a:pt x="99" y="226"/>
                  </a:cubicBezTo>
                  <a:cubicBezTo>
                    <a:pt x="102" y="259"/>
                    <a:pt x="106" y="294"/>
                    <a:pt x="108" y="324"/>
                  </a:cubicBezTo>
                  <a:cubicBezTo>
                    <a:pt x="110" y="354"/>
                    <a:pt x="112" y="382"/>
                    <a:pt x="113" y="406"/>
                  </a:cubicBezTo>
                  <a:cubicBezTo>
                    <a:pt x="114" y="430"/>
                    <a:pt x="111" y="439"/>
                    <a:pt x="113" y="466"/>
                  </a:cubicBezTo>
                  <a:cubicBezTo>
                    <a:pt x="115" y="493"/>
                    <a:pt x="121" y="538"/>
                    <a:pt x="125" y="571"/>
                  </a:cubicBezTo>
                  <a:cubicBezTo>
                    <a:pt x="129" y="604"/>
                    <a:pt x="131" y="637"/>
                    <a:pt x="135" y="665"/>
                  </a:cubicBezTo>
                  <a:cubicBezTo>
                    <a:pt x="139" y="693"/>
                    <a:pt x="146" y="724"/>
                    <a:pt x="149" y="739"/>
                  </a:cubicBezTo>
                </a:path>
              </a:pathLst>
            </a:custGeom>
            <a:noFill/>
            <a:ln w="19050" cap="flat">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21552" name="Rectangle 48"/>
            <p:cNvSpPr>
              <a:spLocks noChangeArrowheads="1"/>
            </p:cNvSpPr>
            <p:nvPr/>
          </p:nvSpPr>
          <p:spPr bwMode="auto">
            <a:xfrm>
              <a:off x="2908300" y="5438775"/>
              <a:ext cx="49213" cy="574675"/>
            </a:xfrm>
            <a:prstGeom prst="rect">
              <a:avLst/>
            </a:prstGeom>
            <a:solidFill>
              <a:srgbClr val="969696"/>
            </a:solidFill>
            <a:ln w="9525">
              <a:solidFill>
                <a:srgbClr val="000000"/>
              </a:solidFill>
              <a:miter lim="800000"/>
              <a:headEnd/>
              <a:tailEnd/>
            </a:ln>
          </p:spPr>
          <p:txBody>
            <a:bodyPr/>
            <a:lstStyle/>
            <a:p>
              <a:endParaRPr lang="de-AT"/>
            </a:p>
          </p:txBody>
        </p:sp>
        <p:sp>
          <p:nvSpPr>
            <p:cNvPr id="21553" name="Text Box 49"/>
            <p:cNvSpPr txBox="1">
              <a:spLocks noChangeArrowheads="1"/>
            </p:cNvSpPr>
            <p:nvPr/>
          </p:nvSpPr>
          <p:spPr bwMode="auto">
            <a:xfrm>
              <a:off x="1208088" y="5356225"/>
              <a:ext cx="379412" cy="244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de-DE" altLang="zh-CN" sz="1600">
                  <a:solidFill>
                    <a:srgbClr val="000000"/>
                  </a:solidFill>
                  <a:ea typeface="SimSun" pitchFamily="2" charset="-122"/>
                  <a:sym typeface="Symbol" pitchFamily="18" charset="2"/>
                </a:rPr>
                <a:t></a:t>
              </a:r>
              <a:r>
                <a:rPr lang="de-DE" altLang="zh-CN" sz="1600" i="1" baseline="-25000">
                  <a:solidFill>
                    <a:srgbClr val="000000"/>
                  </a:solidFill>
                  <a:ea typeface="SimSun" pitchFamily="2" charset="-122"/>
                </a:rPr>
                <a:t>pl</a:t>
              </a:r>
              <a:r>
                <a:rPr lang="de-DE" altLang="zh-CN" sz="1600" baseline="-25000">
                  <a:solidFill>
                    <a:srgbClr val="000000"/>
                  </a:solidFill>
                  <a:ea typeface="SimSun" pitchFamily="2" charset="-122"/>
                </a:rPr>
                <a:t>,0</a:t>
              </a:r>
              <a:endParaRPr lang="en-GB" altLang="de-DE" sz="1600"/>
            </a:p>
          </p:txBody>
        </p:sp>
        <p:sp>
          <p:nvSpPr>
            <p:cNvPr id="21554" name="Text Box 50"/>
            <p:cNvSpPr txBox="1">
              <a:spLocks noChangeArrowheads="1"/>
            </p:cNvSpPr>
            <p:nvPr/>
          </p:nvSpPr>
          <p:spPr bwMode="auto">
            <a:xfrm>
              <a:off x="1258888" y="6165850"/>
              <a:ext cx="2847975" cy="2444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GB" altLang="zh-CN" sz="1600">
                  <a:solidFill>
                    <a:srgbClr val="000000"/>
                  </a:solidFill>
                  <a:ea typeface="SimSun" pitchFamily="2" charset="-122"/>
                </a:rPr>
                <a:t>Cold probe, biased at </a:t>
              </a:r>
              <a:r>
                <a:rPr lang="en-GB" altLang="zh-CN" sz="1600" i="1">
                  <a:solidFill>
                    <a:srgbClr val="000000"/>
                  </a:solidFill>
                  <a:ea typeface="SimSun" pitchFamily="2" charset="-122"/>
                </a:rPr>
                <a:t>V</a:t>
              </a:r>
              <a:r>
                <a:rPr lang="en-GB" altLang="zh-CN" sz="1600" i="1" baseline="-25000">
                  <a:solidFill>
                    <a:srgbClr val="000000"/>
                  </a:solidFill>
                  <a:ea typeface="SimSun" pitchFamily="2" charset="-122"/>
                </a:rPr>
                <a:t>p</a:t>
              </a:r>
              <a:r>
                <a:rPr lang="en-GB" altLang="zh-CN" sz="1600">
                  <a:solidFill>
                    <a:srgbClr val="000000"/>
                  </a:solidFill>
                  <a:ea typeface="SimSun" pitchFamily="2" charset="-122"/>
                </a:rPr>
                <a:t> = </a:t>
              </a:r>
              <a:r>
                <a:rPr lang="en-GB" altLang="zh-CN" sz="1600">
                  <a:solidFill>
                    <a:srgbClr val="000000"/>
                  </a:solidFill>
                  <a:ea typeface="SimSun" pitchFamily="2" charset="-122"/>
                  <a:sym typeface="Symbol" pitchFamily="18" charset="2"/>
                </a:rPr>
                <a:t></a:t>
              </a:r>
              <a:r>
                <a:rPr lang="en-GB" altLang="zh-CN" sz="1600" i="1" baseline="-25000">
                  <a:solidFill>
                    <a:srgbClr val="000000"/>
                  </a:solidFill>
                  <a:ea typeface="SimSun" pitchFamily="2" charset="-122"/>
                </a:rPr>
                <a:t>pl</a:t>
              </a:r>
              <a:r>
                <a:rPr lang="en-GB" altLang="zh-CN" sz="1600" baseline="-25000">
                  <a:solidFill>
                    <a:srgbClr val="000000"/>
                  </a:solidFill>
                  <a:ea typeface="SimSun" pitchFamily="2" charset="-122"/>
                </a:rPr>
                <a:t>,0</a:t>
              </a:r>
              <a:endParaRPr lang="en-GB" altLang="de-DE" sz="1600"/>
            </a:p>
          </p:txBody>
        </p:sp>
        <p:sp>
          <p:nvSpPr>
            <p:cNvPr id="21555" name="Text Box 51"/>
            <p:cNvSpPr txBox="1">
              <a:spLocks noChangeArrowheads="1"/>
            </p:cNvSpPr>
            <p:nvPr/>
          </p:nvSpPr>
          <p:spPr bwMode="auto">
            <a:xfrm>
              <a:off x="2398713" y="4867275"/>
              <a:ext cx="160337" cy="196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300" i="1">
                  <a:solidFill>
                    <a:srgbClr val="000000"/>
                  </a:solidFill>
                  <a:ea typeface="SimSun" pitchFamily="2" charset="-122"/>
                </a:rPr>
                <a:t>e</a:t>
              </a:r>
              <a:r>
                <a:rPr lang="de-DE" altLang="zh-CN" sz="1300" baseline="30000">
                  <a:solidFill>
                    <a:srgbClr val="000000"/>
                  </a:solidFill>
                  <a:ea typeface="SimSun" pitchFamily="2" charset="-122"/>
                </a:rPr>
                <a:t>–</a:t>
              </a:r>
              <a:endParaRPr lang="en-GB" altLang="de-DE"/>
            </a:p>
          </p:txBody>
        </p:sp>
        <p:sp>
          <p:nvSpPr>
            <p:cNvPr id="21556" name="Line 52"/>
            <p:cNvSpPr>
              <a:spLocks noChangeShapeType="1"/>
            </p:cNvSpPr>
            <p:nvPr/>
          </p:nvSpPr>
          <p:spPr bwMode="auto">
            <a:xfrm flipV="1">
              <a:off x="2611438" y="4622800"/>
              <a:ext cx="157162" cy="273050"/>
            </a:xfrm>
            <a:prstGeom prst="line">
              <a:avLst/>
            </a:prstGeom>
            <a:noFill/>
            <a:ln w="254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1557" name="Line 53"/>
            <p:cNvSpPr>
              <a:spLocks noChangeShapeType="1"/>
            </p:cNvSpPr>
            <p:nvPr/>
          </p:nvSpPr>
          <p:spPr bwMode="auto">
            <a:xfrm flipV="1">
              <a:off x="2933700" y="5359400"/>
              <a:ext cx="0" cy="79375"/>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58" name="Text Box 54"/>
            <p:cNvSpPr txBox="1">
              <a:spLocks noChangeArrowheads="1"/>
            </p:cNvSpPr>
            <p:nvPr/>
          </p:nvSpPr>
          <p:spPr bwMode="auto">
            <a:xfrm>
              <a:off x="5389563" y="5040313"/>
              <a:ext cx="133350" cy="196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300" i="1">
                  <a:solidFill>
                    <a:srgbClr val="000000"/>
                  </a:solidFill>
                  <a:ea typeface="SimSun" pitchFamily="2" charset="-122"/>
                </a:rPr>
                <a:t>z</a:t>
              </a:r>
              <a:endParaRPr lang="en-GB" altLang="de-DE"/>
            </a:p>
          </p:txBody>
        </p:sp>
        <p:sp>
          <p:nvSpPr>
            <p:cNvPr id="21559" name="Rectangle 55"/>
            <p:cNvSpPr>
              <a:spLocks noChangeArrowheads="1"/>
            </p:cNvSpPr>
            <p:nvPr/>
          </p:nvSpPr>
          <p:spPr bwMode="auto">
            <a:xfrm>
              <a:off x="1781175" y="5448300"/>
              <a:ext cx="49213" cy="574675"/>
            </a:xfrm>
            <a:prstGeom prst="rect">
              <a:avLst/>
            </a:prstGeom>
            <a:solidFill>
              <a:srgbClr val="969696"/>
            </a:solidFill>
            <a:ln w="9525">
              <a:solidFill>
                <a:srgbClr val="000000"/>
              </a:solidFill>
              <a:miter lim="800000"/>
              <a:headEnd/>
              <a:tailEnd/>
            </a:ln>
          </p:spPr>
          <p:txBody>
            <a:bodyPr/>
            <a:lstStyle/>
            <a:p>
              <a:endParaRPr lang="de-AT"/>
            </a:p>
          </p:txBody>
        </p:sp>
        <p:sp>
          <p:nvSpPr>
            <p:cNvPr id="21560" name="Line 56"/>
            <p:cNvSpPr>
              <a:spLocks noChangeShapeType="1"/>
            </p:cNvSpPr>
            <p:nvPr/>
          </p:nvSpPr>
          <p:spPr bwMode="auto">
            <a:xfrm flipV="1">
              <a:off x="1806575" y="5365750"/>
              <a:ext cx="0" cy="80963"/>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1561" name="Text Box 57"/>
            <p:cNvSpPr txBox="1">
              <a:spLocks noChangeArrowheads="1"/>
            </p:cNvSpPr>
            <p:nvPr/>
          </p:nvSpPr>
          <p:spPr bwMode="auto">
            <a:xfrm>
              <a:off x="1911350" y="5626100"/>
              <a:ext cx="146050" cy="227013"/>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500" b="1">
                  <a:solidFill>
                    <a:srgbClr val="000000"/>
                  </a:solidFill>
                  <a:ea typeface="SimSun" pitchFamily="2" charset="-122"/>
                </a:rPr>
                <a:t>I</a:t>
              </a:r>
              <a:endParaRPr lang="en-GB" altLang="de-DE"/>
            </a:p>
          </p:txBody>
        </p:sp>
        <p:sp>
          <p:nvSpPr>
            <p:cNvPr id="21562" name="Text Box 58"/>
            <p:cNvSpPr txBox="1">
              <a:spLocks noChangeArrowheads="1"/>
            </p:cNvSpPr>
            <p:nvPr/>
          </p:nvSpPr>
          <p:spPr bwMode="auto">
            <a:xfrm>
              <a:off x="3038475" y="5635625"/>
              <a:ext cx="185738" cy="227013"/>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500" b="1">
                  <a:solidFill>
                    <a:srgbClr val="000000"/>
                  </a:solidFill>
                  <a:ea typeface="SimSun" pitchFamily="2" charset="-122"/>
                </a:rPr>
                <a:t>II</a:t>
              </a:r>
              <a:endParaRPr lang="en-GB" altLang="de-DE"/>
            </a:p>
          </p:txBody>
        </p:sp>
        <p:sp>
          <p:nvSpPr>
            <p:cNvPr id="21563" name="Text Box 59"/>
            <p:cNvSpPr txBox="1">
              <a:spLocks noChangeArrowheads="1"/>
            </p:cNvSpPr>
            <p:nvPr/>
          </p:nvSpPr>
          <p:spPr bwMode="auto">
            <a:xfrm>
              <a:off x="5402263" y="1031875"/>
              <a:ext cx="276225" cy="274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b="1">
                  <a:ea typeface="SimSun" pitchFamily="2" charset="-122"/>
                </a:rPr>
                <a:t>(a)</a:t>
              </a:r>
              <a:endParaRPr lang="en-GB" altLang="de-DE"/>
            </a:p>
          </p:txBody>
        </p:sp>
        <p:sp>
          <p:nvSpPr>
            <p:cNvPr id="21564" name="Text Box 60"/>
            <p:cNvSpPr txBox="1">
              <a:spLocks noChangeArrowheads="1"/>
            </p:cNvSpPr>
            <p:nvPr/>
          </p:nvSpPr>
          <p:spPr bwMode="auto">
            <a:xfrm>
              <a:off x="5402263" y="2413000"/>
              <a:ext cx="276225" cy="274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b="1">
                  <a:ea typeface="SimSun" pitchFamily="2" charset="-122"/>
                </a:rPr>
                <a:t>(b)</a:t>
              </a:r>
              <a:endParaRPr lang="en-GB" altLang="de-DE"/>
            </a:p>
          </p:txBody>
        </p:sp>
        <p:sp>
          <p:nvSpPr>
            <p:cNvPr id="21565" name="Text Box 61"/>
            <p:cNvSpPr txBox="1">
              <a:spLocks noChangeArrowheads="1"/>
            </p:cNvSpPr>
            <p:nvPr/>
          </p:nvSpPr>
          <p:spPr bwMode="auto">
            <a:xfrm>
              <a:off x="5402263" y="4373563"/>
              <a:ext cx="276225" cy="2746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b="1">
                  <a:ea typeface="SimSun" pitchFamily="2" charset="-122"/>
                </a:rPr>
                <a:t>(c)</a:t>
              </a:r>
              <a:endParaRPr lang="en-GB" altLang="de-DE"/>
            </a:p>
          </p:txBody>
        </p:sp>
        <p:sp>
          <p:nvSpPr>
            <p:cNvPr id="21566" name="Text Box 62"/>
            <p:cNvSpPr txBox="1">
              <a:spLocks noChangeArrowheads="1"/>
            </p:cNvSpPr>
            <p:nvPr/>
          </p:nvSpPr>
          <p:spPr bwMode="auto">
            <a:xfrm>
              <a:off x="1106488" y="2678113"/>
              <a:ext cx="379412" cy="244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de-DE" altLang="zh-CN" sz="1600">
                  <a:solidFill>
                    <a:srgbClr val="000000"/>
                  </a:solidFill>
                  <a:ea typeface="SimSun" pitchFamily="2" charset="-122"/>
                  <a:sym typeface="Symbol" pitchFamily="18" charset="2"/>
                </a:rPr>
                <a:t></a:t>
              </a:r>
              <a:r>
                <a:rPr lang="de-DE" altLang="zh-CN" sz="1600" i="1" baseline="-25000">
                  <a:solidFill>
                    <a:srgbClr val="000000"/>
                  </a:solidFill>
                  <a:ea typeface="SimSun" pitchFamily="2" charset="-122"/>
                </a:rPr>
                <a:t>pl</a:t>
              </a:r>
              <a:r>
                <a:rPr lang="de-DE" altLang="zh-CN" sz="1600" baseline="-25000">
                  <a:solidFill>
                    <a:srgbClr val="000000"/>
                  </a:solidFill>
                  <a:ea typeface="SimSun" pitchFamily="2" charset="-122"/>
                </a:rPr>
                <a:t>,0</a:t>
              </a:r>
              <a:endParaRPr lang="en-GB" altLang="de-DE" sz="1600"/>
            </a:p>
          </p:txBody>
        </p:sp>
      </p:grpSp>
      <p:sp>
        <p:nvSpPr>
          <p:cNvPr id="21567" name="Text Box 63"/>
          <p:cNvSpPr txBox="1">
            <a:spLocks noChangeArrowheads="1"/>
          </p:cNvSpPr>
          <p:nvPr/>
        </p:nvSpPr>
        <p:spPr bwMode="auto">
          <a:xfrm>
            <a:off x="6300788" y="1412875"/>
            <a:ext cx="2681287" cy="38779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just"/>
            <a:r>
              <a:rPr lang="en-GB" altLang="de-DE" i="1" dirty="0" smtClean="0">
                <a:solidFill>
                  <a:srgbClr val="3333FF"/>
                </a:solidFill>
                <a:ea typeface="SimSun" pitchFamily="2" charset="-122"/>
              </a:rPr>
              <a:t>Schematic </a:t>
            </a:r>
            <a:r>
              <a:rPr lang="en-GB" altLang="de-DE" i="1" dirty="0">
                <a:solidFill>
                  <a:srgbClr val="3333FF"/>
                </a:solidFill>
                <a:ea typeface="SimSun" pitchFamily="2" charset="-122"/>
              </a:rPr>
              <a:t>of the conditions in a Q-machine plasma with a localised complex potential structure, </a:t>
            </a:r>
            <a:r>
              <a:rPr lang="en-GB" altLang="de-DE" i="1" dirty="0" err="1" smtClean="0">
                <a:solidFill>
                  <a:srgbClr val="3333FF"/>
                </a:solidFill>
                <a:ea typeface="SimSun" pitchFamily="2" charset="-122"/>
              </a:rPr>
              <a:t>specifi-cally</a:t>
            </a:r>
            <a:r>
              <a:rPr lang="en-GB" altLang="de-DE" i="1" dirty="0" smtClean="0">
                <a:solidFill>
                  <a:srgbClr val="3333FF"/>
                </a:solidFill>
                <a:ea typeface="SimSun" pitchFamily="2" charset="-122"/>
              </a:rPr>
              <a:t> </a:t>
            </a:r>
            <a:r>
              <a:rPr lang="en-GB" altLang="de-DE" i="1" dirty="0">
                <a:solidFill>
                  <a:srgbClr val="3333FF"/>
                </a:solidFill>
                <a:ea typeface="SimSun" pitchFamily="2" charset="-122"/>
              </a:rPr>
              <a:t>a double layer (DL) created inside. (a) </a:t>
            </a:r>
            <a:r>
              <a:rPr lang="en-GB" altLang="de-DE" i="1" dirty="0" smtClean="0">
                <a:solidFill>
                  <a:srgbClr val="3333FF"/>
                </a:solidFill>
                <a:ea typeface="SimSun" pitchFamily="2" charset="-122"/>
              </a:rPr>
              <a:t>schematic cross </a:t>
            </a:r>
            <a:r>
              <a:rPr lang="en-GB" altLang="de-DE" i="1" dirty="0">
                <a:solidFill>
                  <a:srgbClr val="3333FF"/>
                </a:solidFill>
                <a:ea typeface="SimSun" pitchFamily="2" charset="-122"/>
              </a:rPr>
              <a:t>section of the </a:t>
            </a:r>
            <a:r>
              <a:rPr lang="en-GB" altLang="de-DE" i="1" dirty="0" smtClean="0">
                <a:solidFill>
                  <a:srgbClr val="3333FF"/>
                </a:solidFill>
                <a:ea typeface="SimSun" pitchFamily="2" charset="-122"/>
              </a:rPr>
              <a:t>Q-machine plasma column, </a:t>
            </a:r>
            <a:r>
              <a:rPr lang="en-GB" altLang="de-DE" i="1" dirty="0">
                <a:solidFill>
                  <a:srgbClr val="3333FF"/>
                </a:solidFill>
                <a:ea typeface="SimSun" pitchFamily="2" charset="-122"/>
              </a:rPr>
              <a:t>(b) </a:t>
            </a:r>
            <a:r>
              <a:rPr lang="en-GB" altLang="de-DE" i="1" dirty="0" smtClean="0">
                <a:solidFill>
                  <a:srgbClr val="3333FF"/>
                </a:solidFill>
                <a:ea typeface="SimSun" pitchFamily="2" charset="-122"/>
              </a:rPr>
              <a:t>axial </a:t>
            </a:r>
            <a:r>
              <a:rPr lang="en-GB" altLang="de-DE" i="1" dirty="0">
                <a:solidFill>
                  <a:srgbClr val="3333FF"/>
                </a:solidFill>
                <a:ea typeface="SimSun" pitchFamily="2" charset="-122"/>
              </a:rPr>
              <a:t>profile of the space potential in such a case, (c) </a:t>
            </a:r>
            <a:r>
              <a:rPr lang="en-GB" altLang="de-DE" i="1" dirty="0" smtClean="0">
                <a:solidFill>
                  <a:srgbClr val="3333FF"/>
                </a:solidFill>
                <a:ea typeface="SimSun" pitchFamily="2" charset="-122"/>
              </a:rPr>
              <a:t>conditions </a:t>
            </a:r>
            <a:r>
              <a:rPr lang="en-GB" altLang="de-DE" i="1" dirty="0">
                <a:solidFill>
                  <a:srgbClr val="3333FF"/>
                </a:solidFill>
                <a:ea typeface="SimSun" pitchFamily="2" charset="-122"/>
              </a:rPr>
              <a:t>when a cold probe is inserted first in the position I and then in II with the sheath around it. </a:t>
            </a:r>
            <a:endParaRPr lang="en-GB" altLang="de-DE" dirty="0">
              <a:solidFill>
                <a:srgbClr val="3333FF"/>
              </a:solidFill>
            </a:endParaRPr>
          </a:p>
        </p:txBody>
      </p:sp>
      <p:sp>
        <p:nvSpPr>
          <p:cNvPr id="2" name="Datumsplatzhalter 1"/>
          <p:cNvSpPr>
            <a:spLocks noGrp="1"/>
          </p:cNvSpPr>
          <p:nvPr>
            <p:ph type="dt" sz="half" idx="10"/>
          </p:nvPr>
        </p:nvSpPr>
        <p:spPr/>
        <p:txBody>
          <a:bodyPr/>
          <a:lstStyle/>
          <a:p>
            <a:fld id="{1A9E4517-DAF0-49DD-945B-C9B77EF7DEE4}"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liennummernplatzhalter 3"/>
          <p:cNvSpPr>
            <a:spLocks noGrp="1"/>
          </p:cNvSpPr>
          <p:nvPr>
            <p:ph type="sldNum" sz="quarter" idx="12"/>
          </p:nvPr>
        </p:nvSpPr>
        <p:spPr/>
        <p:txBody>
          <a:bodyPr/>
          <a:lstStyle/>
          <a:p>
            <a:fld id="{E37879C2-D0D6-4861-9C1F-8429D3217FBB}" type="slidenum">
              <a:rPr lang="en-GB" altLang="de-DE" smtClean="0"/>
              <a:pPr/>
              <a:t>21</a:t>
            </a:fld>
            <a:r>
              <a:rPr lang="en-GB" altLang="de-DE" dirty="0"/>
              <a:t> </a:t>
            </a:r>
            <a:r>
              <a:rPr lang="en-GB" altLang="de-DE" dirty="0" smtClean="0"/>
              <a:t>of 46</a:t>
            </a:r>
            <a:endParaRPr lang="en-GB" altLang="de-DE" dirty="0"/>
          </a:p>
        </p:txBody>
      </p:sp>
      <p:sp>
        <p:nvSpPr>
          <p:cNvPr id="22534" name="Rectangle 6"/>
          <p:cNvSpPr>
            <a:spLocks noChangeArrowheads="1"/>
          </p:cNvSpPr>
          <p:nvPr/>
        </p:nvSpPr>
        <p:spPr bwMode="auto">
          <a:xfrm>
            <a:off x="0" y="490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22533" name="Picture 5" descr="CASTOR_charact_3"/>
          <p:cNvPicPr>
            <a:picLocks noChangeAspect="1" noChangeArrowheads="1"/>
          </p:cNvPicPr>
          <p:nvPr/>
        </p:nvPicPr>
        <p:blipFill>
          <a:blip r:embed="rId2">
            <a:extLst>
              <a:ext uri="{28A0092B-C50C-407E-A947-70E740481C1C}">
                <a14:useLocalDpi xmlns:a14="http://schemas.microsoft.com/office/drawing/2010/main" val="0"/>
              </a:ext>
            </a:extLst>
          </a:blip>
          <a:srcRect l="3513" t="2277" r="3513" b="3415"/>
          <a:stretch>
            <a:fillRect/>
          </a:stretch>
        </p:blipFill>
        <p:spPr bwMode="auto">
          <a:xfrm>
            <a:off x="0" y="561300"/>
            <a:ext cx="4495800" cy="4248150"/>
          </a:xfrm>
          <a:prstGeom prst="rect">
            <a:avLst/>
          </a:prstGeom>
          <a:noFill/>
          <a:extLst>
            <a:ext uri="{909E8E84-426E-40DD-AFC4-6F175D3DCCD1}">
              <a14:hiddenFill xmlns:a14="http://schemas.microsoft.com/office/drawing/2010/main">
                <a:solidFill>
                  <a:srgbClr val="FFFFFF"/>
                </a:solidFill>
              </a14:hiddenFill>
            </a:ext>
          </a:extLst>
        </p:spPr>
      </p:pic>
      <p:sp>
        <p:nvSpPr>
          <p:cNvPr id="22535" name="Rectangle 7"/>
          <p:cNvSpPr>
            <a:spLocks noChangeArrowheads="1"/>
          </p:cNvSpPr>
          <p:nvPr/>
        </p:nvSpPr>
        <p:spPr bwMode="auto">
          <a:xfrm>
            <a:off x="0" y="3302000"/>
            <a:ext cx="1098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1200">
                <a:cs typeface="Times New Roman" pitchFamily="18" charset="0"/>
              </a:rPr>
              <a:t>	</a:t>
            </a:r>
            <a:endParaRPr lang="en-GB" altLang="de-DE"/>
          </a:p>
        </p:txBody>
      </p:sp>
      <p:pic>
        <p:nvPicPr>
          <p:cNvPr id="22532" name="Picture 4" descr="CASTOR_charact_4"/>
          <p:cNvPicPr>
            <a:picLocks noChangeAspect="1" noChangeArrowheads="1"/>
          </p:cNvPicPr>
          <p:nvPr/>
        </p:nvPicPr>
        <p:blipFill>
          <a:blip r:embed="rId3">
            <a:extLst>
              <a:ext uri="{28A0092B-C50C-407E-A947-70E740481C1C}">
                <a14:useLocalDpi xmlns:a14="http://schemas.microsoft.com/office/drawing/2010/main" val="0"/>
              </a:ext>
            </a:extLst>
          </a:blip>
          <a:srcRect l="3513" t="2298" r="3513" b="3447"/>
          <a:stretch>
            <a:fillRect/>
          </a:stretch>
        </p:blipFill>
        <p:spPr bwMode="auto">
          <a:xfrm>
            <a:off x="4590325" y="549725"/>
            <a:ext cx="4495800" cy="4319588"/>
          </a:xfrm>
          <a:prstGeom prst="rect">
            <a:avLst/>
          </a:prstGeom>
          <a:noFill/>
          <a:extLst>
            <a:ext uri="{909E8E84-426E-40DD-AFC4-6F175D3DCCD1}">
              <a14:hiddenFill xmlns:a14="http://schemas.microsoft.com/office/drawing/2010/main">
                <a:solidFill>
                  <a:srgbClr val="FFFFFF"/>
                </a:solidFill>
              </a14:hiddenFill>
            </a:ext>
          </a:extLst>
        </p:spPr>
      </p:pic>
      <p:sp>
        <p:nvSpPr>
          <p:cNvPr id="22536" name="Rectangle 8"/>
          <p:cNvSpPr>
            <a:spLocks noChangeArrowheads="1"/>
          </p:cNvSpPr>
          <p:nvPr/>
        </p:nvSpPr>
        <p:spPr bwMode="auto">
          <a:xfrm>
            <a:off x="0" y="6365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ltLang="de-DE"/>
          </a:p>
        </p:txBody>
      </p:sp>
      <p:sp>
        <p:nvSpPr>
          <p:cNvPr id="22538" name="Rectangle 10"/>
          <p:cNvSpPr>
            <a:spLocks noChangeArrowheads="1"/>
          </p:cNvSpPr>
          <p:nvPr/>
        </p:nvSpPr>
        <p:spPr bwMode="auto">
          <a:xfrm>
            <a:off x="247968" y="4997683"/>
            <a:ext cx="863758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cs typeface="Times New Roman" pitchFamily="18" charset="0"/>
              </a:rPr>
              <a:t>Schematic </a:t>
            </a:r>
            <a:r>
              <a:rPr lang="en-GB" altLang="de-DE" i="1" dirty="0">
                <a:solidFill>
                  <a:srgbClr val="3333FF"/>
                </a:solidFill>
                <a:cs typeface="Times New Roman" pitchFamily="18" charset="0"/>
              </a:rPr>
              <a:t>characteristics of an emissive probe in the edge region of a typical small tokamak; the magnitude of the saturated electron emission current is adjusted to about twice the plasma electron saturation current; the general plasma parameters are the same in both cases: </a:t>
            </a:r>
            <a:r>
              <a:rPr lang="en-GB" altLang="de-DE" dirty="0">
                <a:solidFill>
                  <a:srgbClr val="3333FF"/>
                </a:solidFill>
                <a:cs typeface="Times New Roman" pitchFamily="18" charset="0"/>
                <a:sym typeface="Symbol" pitchFamily="18" charset="2"/>
              </a:rPr>
              <a:t></a:t>
            </a:r>
            <a:r>
              <a:rPr lang="en-GB" altLang="de-DE" i="1" baseline="-30000" dirty="0" err="1">
                <a:solidFill>
                  <a:srgbClr val="3333FF"/>
                </a:solidFill>
                <a:cs typeface="Times New Roman" pitchFamily="18" charset="0"/>
              </a:rPr>
              <a:t>pl</a:t>
            </a:r>
            <a:r>
              <a:rPr lang="en-GB" altLang="de-DE" i="1" dirty="0">
                <a:solidFill>
                  <a:srgbClr val="3333FF"/>
                </a:solidFill>
                <a:cs typeface="Times New Roman" pitchFamily="18" charset="0"/>
                <a:sym typeface="Symbol" pitchFamily="18" charset="2"/>
              </a:rPr>
              <a:t> = </a:t>
            </a:r>
            <a:r>
              <a:rPr lang="en-GB" altLang="de-DE" dirty="0">
                <a:solidFill>
                  <a:srgbClr val="3333FF"/>
                </a:solidFill>
                <a:cs typeface="Times New Roman" pitchFamily="18" charset="0"/>
                <a:sym typeface="Symbol" pitchFamily="18" charset="2"/>
              </a:rPr>
              <a:t>+20 V</a:t>
            </a:r>
            <a:r>
              <a:rPr lang="en-GB" altLang="de-DE" i="1" dirty="0">
                <a:solidFill>
                  <a:srgbClr val="3333FF"/>
                </a:solidFill>
                <a:cs typeface="Times New Roman" pitchFamily="18" charset="0"/>
                <a:sym typeface="Symbol" pitchFamily="18" charset="2"/>
              </a:rPr>
              <a:t>, </a:t>
            </a:r>
            <a:r>
              <a:rPr lang="en-GB" altLang="de-DE" i="1" dirty="0" err="1">
                <a:solidFill>
                  <a:srgbClr val="3333FF"/>
                </a:solidFill>
                <a:cs typeface="Times New Roman" pitchFamily="18" charset="0"/>
              </a:rPr>
              <a:t>T</a:t>
            </a:r>
            <a:r>
              <a:rPr lang="en-GB" altLang="de-DE" i="1" baseline="-25000" dirty="0" err="1">
                <a:solidFill>
                  <a:srgbClr val="3333FF"/>
                </a:solidFill>
                <a:cs typeface="Times New Roman" pitchFamily="18" charset="0"/>
              </a:rPr>
              <a:t>e</a:t>
            </a:r>
            <a:r>
              <a:rPr lang="en-GB" altLang="de-DE" i="1" baseline="30000" dirty="0">
                <a:solidFill>
                  <a:srgbClr val="3333FF"/>
                </a:solidFill>
                <a:cs typeface="Times New Roman" pitchFamily="18" charset="0"/>
              </a:rPr>
              <a:t>*</a:t>
            </a:r>
            <a:r>
              <a:rPr lang="en-GB" altLang="de-DE" i="1" dirty="0">
                <a:solidFill>
                  <a:srgbClr val="3333FF"/>
                </a:solidFill>
                <a:cs typeface="Times New Roman" pitchFamily="18" charset="0"/>
              </a:rPr>
              <a:t> = </a:t>
            </a:r>
            <a:r>
              <a:rPr lang="en-GB" altLang="de-DE" dirty="0">
                <a:solidFill>
                  <a:srgbClr val="3333FF"/>
                </a:solidFill>
                <a:cs typeface="Times New Roman" pitchFamily="18" charset="0"/>
              </a:rPr>
              <a:t>10 eV</a:t>
            </a:r>
            <a:r>
              <a:rPr lang="en-GB" altLang="de-DE" i="1" dirty="0">
                <a:solidFill>
                  <a:srgbClr val="3333FF"/>
                </a:solidFill>
                <a:cs typeface="Times New Roman" pitchFamily="18" charset="0"/>
              </a:rPr>
              <a:t>, </a:t>
            </a:r>
            <a:r>
              <a:rPr lang="en-GB" altLang="de-DE" i="1" dirty="0" err="1">
                <a:solidFill>
                  <a:srgbClr val="3333FF"/>
                </a:solidFill>
                <a:cs typeface="Times New Roman" pitchFamily="18" charset="0"/>
              </a:rPr>
              <a:t>n</a:t>
            </a:r>
            <a:r>
              <a:rPr lang="en-GB" altLang="de-DE" i="1" baseline="-25000" dirty="0" err="1">
                <a:solidFill>
                  <a:srgbClr val="3333FF"/>
                </a:solidFill>
              </a:rPr>
              <a:t>pl</a:t>
            </a:r>
            <a:r>
              <a:rPr lang="en-GB" altLang="de-DE" i="1" dirty="0">
                <a:solidFill>
                  <a:srgbClr val="3333FF"/>
                </a:solidFill>
                <a:cs typeface="Times New Roman" pitchFamily="18" charset="0"/>
              </a:rPr>
              <a:t> = </a:t>
            </a:r>
            <a:r>
              <a:rPr lang="en-GB" altLang="de-DE" dirty="0">
                <a:solidFill>
                  <a:srgbClr val="3333FF"/>
                </a:solidFill>
                <a:cs typeface="Times New Roman" pitchFamily="18" charset="0"/>
              </a:rPr>
              <a:t>10</a:t>
            </a:r>
            <a:r>
              <a:rPr lang="en-GB" altLang="de-DE" baseline="30000" dirty="0">
                <a:solidFill>
                  <a:srgbClr val="3333FF"/>
                </a:solidFill>
                <a:cs typeface="Times New Roman" pitchFamily="18" charset="0"/>
              </a:rPr>
              <a:t>12</a:t>
            </a:r>
            <a:r>
              <a:rPr lang="en-GB" altLang="de-DE" dirty="0">
                <a:solidFill>
                  <a:srgbClr val="3333FF"/>
                </a:solidFill>
                <a:cs typeface="Times New Roman" pitchFamily="18" charset="0"/>
              </a:rPr>
              <a:t> cm</a:t>
            </a:r>
            <a:r>
              <a:rPr lang="en-GB" altLang="de-DE" baseline="30000" dirty="0">
                <a:solidFill>
                  <a:srgbClr val="3333FF"/>
                </a:solidFill>
                <a:cs typeface="Times New Roman" pitchFamily="18" charset="0"/>
                <a:sym typeface="Symbol" pitchFamily="18" charset="2"/>
              </a:rPr>
              <a:t></a:t>
            </a:r>
            <a:r>
              <a:rPr lang="en-GB" altLang="de-DE" baseline="30000" dirty="0">
                <a:solidFill>
                  <a:srgbClr val="3333FF"/>
                </a:solidFill>
                <a:cs typeface="Times New Roman" pitchFamily="18" charset="0"/>
              </a:rPr>
              <a:t>3</a:t>
            </a:r>
            <a:r>
              <a:rPr lang="en-GB" altLang="de-DE" i="1" dirty="0">
                <a:solidFill>
                  <a:srgbClr val="3333FF"/>
                </a:solidFill>
                <a:cs typeface="Times New Roman" pitchFamily="18" charset="0"/>
                <a:sym typeface="Symbol" pitchFamily="18" charset="2"/>
              </a:rPr>
              <a:t>. (a) the electrons have no drift; (b) the </a:t>
            </a:r>
            <a:r>
              <a:rPr lang="en-GB" altLang="de-DE" i="1" dirty="0" smtClean="0">
                <a:solidFill>
                  <a:srgbClr val="3333FF"/>
                </a:solidFill>
                <a:cs typeface="Times New Roman" pitchFamily="18" charset="0"/>
                <a:sym typeface="Symbol" pitchFamily="18" charset="2"/>
              </a:rPr>
              <a:t>electrons </a:t>
            </a:r>
            <a:r>
              <a:rPr lang="en-GB" altLang="de-DE" i="1" dirty="0">
                <a:solidFill>
                  <a:srgbClr val="3333FF"/>
                </a:solidFill>
                <a:cs typeface="Times New Roman" pitchFamily="18" charset="0"/>
                <a:sym typeface="Symbol" pitchFamily="18" charset="2"/>
              </a:rPr>
              <a:t>have a drift with a kinetic energy of </a:t>
            </a:r>
            <a:r>
              <a:rPr lang="en-GB" altLang="de-DE" i="1" dirty="0" err="1">
                <a:solidFill>
                  <a:srgbClr val="3333FF"/>
                </a:solidFill>
                <a:sym typeface="Symbol" pitchFamily="18" charset="2"/>
              </a:rPr>
              <a:t>e</a:t>
            </a:r>
            <a:r>
              <a:rPr lang="en-GB" altLang="de-DE" dirty="0" err="1">
                <a:solidFill>
                  <a:srgbClr val="3333FF"/>
                </a:solidFill>
                <a:sym typeface="Symbol" pitchFamily="18" charset="2"/>
              </a:rPr>
              <a:t></a:t>
            </a:r>
            <a:r>
              <a:rPr lang="en-GB" altLang="de-DE" i="1" baseline="-25000" dirty="0" err="1">
                <a:solidFill>
                  <a:srgbClr val="3333FF"/>
                </a:solidFill>
                <a:sym typeface="Symbol" pitchFamily="18" charset="2"/>
              </a:rPr>
              <a:t>b</a:t>
            </a:r>
            <a:r>
              <a:rPr lang="en-GB" altLang="de-DE" i="1" dirty="0">
                <a:solidFill>
                  <a:srgbClr val="3333FF"/>
                </a:solidFill>
                <a:sym typeface="Symbol" pitchFamily="18" charset="2"/>
              </a:rPr>
              <a:t> =</a:t>
            </a:r>
            <a:r>
              <a:rPr lang="en-GB" altLang="de-DE" dirty="0">
                <a:sym typeface="Symbol" pitchFamily="18" charset="2"/>
              </a:rPr>
              <a:t> </a:t>
            </a:r>
            <a:r>
              <a:rPr lang="en-GB" altLang="de-DE" dirty="0">
                <a:solidFill>
                  <a:srgbClr val="3333FF"/>
                </a:solidFill>
                <a:cs typeface="Times New Roman" pitchFamily="18" charset="0"/>
                <a:sym typeface="Symbol" pitchFamily="18" charset="2"/>
              </a:rPr>
              <a:t>40 eV</a:t>
            </a:r>
            <a:r>
              <a:rPr lang="en-GB" altLang="de-DE" i="1" dirty="0">
                <a:solidFill>
                  <a:srgbClr val="3333FF"/>
                </a:solidFill>
                <a:cs typeface="Times New Roman" pitchFamily="18" charset="0"/>
                <a:sym typeface="Symbol" pitchFamily="18" charset="2"/>
              </a:rPr>
              <a:t>.</a:t>
            </a:r>
            <a:endParaRPr lang="en-GB" altLang="de-DE" dirty="0">
              <a:solidFill>
                <a:srgbClr val="3333FF"/>
              </a:solidFill>
              <a:cs typeface="Times New Roman" pitchFamily="18" charset="0"/>
              <a:sym typeface="Symbol" pitchFamily="18" charset="2"/>
            </a:endParaRPr>
          </a:p>
        </p:txBody>
      </p:sp>
      <p:sp>
        <p:nvSpPr>
          <p:cNvPr id="22539" name="Rectangle 11"/>
          <p:cNvSpPr>
            <a:spLocks noChangeArrowheads="1"/>
          </p:cNvSpPr>
          <p:nvPr/>
        </p:nvSpPr>
        <p:spPr bwMode="auto">
          <a:xfrm>
            <a:off x="177006" y="6346438"/>
            <a:ext cx="863758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a:solidFill>
                  <a:srgbClr val="3333FF"/>
                </a:solidFill>
                <a:cs typeface="Times New Roman" pitchFamily="18" charset="0"/>
              </a:rPr>
              <a:t> </a:t>
            </a:r>
            <a:endParaRPr lang="en-GB" altLang="de-DE" i="1" dirty="0">
              <a:solidFill>
                <a:srgbClr val="3333FF"/>
              </a:solidFill>
              <a:cs typeface="Times New Roman" pitchFamily="18" charset="0"/>
              <a:sym typeface="Symbol" pitchFamily="18" charset="2"/>
            </a:endParaRPr>
          </a:p>
        </p:txBody>
      </p:sp>
      <p:sp>
        <p:nvSpPr>
          <p:cNvPr id="2" name="Datumsplatzhalter 1"/>
          <p:cNvSpPr>
            <a:spLocks noGrp="1"/>
          </p:cNvSpPr>
          <p:nvPr>
            <p:ph type="dt" sz="half" idx="10"/>
          </p:nvPr>
        </p:nvSpPr>
        <p:spPr/>
        <p:txBody>
          <a:bodyPr/>
          <a:lstStyle/>
          <a:p>
            <a:fld id="{D743DFC1-6707-46EB-9A8B-130D9A060598}"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81FD387-98DA-4D8C-A625-5529FC39E7FA}" type="slidenum">
              <a:rPr lang="en-GB" altLang="de-DE" smtClean="0"/>
              <a:pPr/>
              <a:t>22</a:t>
            </a:fld>
            <a:r>
              <a:rPr lang="en-GB" altLang="de-DE" dirty="0"/>
              <a:t> </a:t>
            </a:r>
            <a:r>
              <a:rPr lang="en-GB" altLang="de-DE" dirty="0" smtClean="0"/>
              <a:t>of 46</a:t>
            </a:r>
            <a:endParaRPr lang="en-GB" altLang="de-DE" dirty="0"/>
          </a:p>
        </p:txBody>
      </p:sp>
      <p:sp>
        <p:nvSpPr>
          <p:cNvPr id="23556" name="Rectangle 4"/>
          <p:cNvSpPr>
            <a:spLocks noChangeArrowheads="1"/>
          </p:cNvSpPr>
          <p:nvPr/>
        </p:nvSpPr>
        <p:spPr bwMode="auto">
          <a:xfrm>
            <a:off x="250825" y="1152125"/>
            <a:ext cx="8637588" cy="54229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342900" indent="-342900">
              <a:tabLst>
                <a:tab pos="269875" algn="l"/>
              </a:tabLst>
              <a:defRPr>
                <a:solidFill>
                  <a:schemeClr val="tx1"/>
                </a:solidFill>
                <a:latin typeface="Times New Roman" pitchFamily="18" charset="0"/>
              </a:defRPr>
            </a:lvl1pPr>
            <a:lvl2pPr marL="800100" indent="-342900">
              <a:tabLst>
                <a:tab pos="269875" algn="l"/>
              </a:tabLst>
              <a:defRPr>
                <a:solidFill>
                  <a:schemeClr val="tx1"/>
                </a:solidFill>
                <a:latin typeface="Times New Roman" pitchFamily="18" charset="0"/>
              </a:defRPr>
            </a:lvl2pPr>
            <a:lvl3pPr marL="1257300" indent="-342900">
              <a:tabLst>
                <a:tab pos="269875" algn="l"/>
              </a:tabLst>
              <a:defRPr>
                <a:solidFill>
                  <a:schemeClr val="tx1"/>
                </a:solidFill>
                <a:latin typeface="Times New Roman" pitchFamily="18" charset="0"/>
              </a:defRPr>
            </a:lvl3pPr>
            <a:lvl4pPr marL="1714500" indent="-342900">
              <a:tabLst>
                <a:tab pos="269875" algn="l"/>
              </a:tabLst>
              <a:defRPr>
                <a:solidFill>
                  <a:schemeClr val="tx1"/>
                </a:solidFill>
                <a:latin typeface="Times New Roman" pitchFamily="18" charset="0"/>
              </a:defRPr>
            </a:lvl4pPr>
            <a:lvl5pPr marL="2171700" indent="-342900">
              <a:tabLst>
                <a:tab pos="269875" algn="l"/>
              </a:tabLst>
              <a:defRPr>
                <a:solidFill>
                  <a:schemeClr val="tx1"/>
                </a:solidFill>
                <a:latin typeface="Times New Roman" pitchFamily="18" charset="0"/>
              </a:defRPr>
            </a:lvl5pPr>
            <a:lvl6pPr marL="2628900" indent="-342900" fontAlgn="base">
              <a:spcBef>
                <a:spcPct val="0"/>
              </a:spcBef>
              <a:spcAft>
                <a:spcPct val="0"/>
              </a:spcAft>
              <a:tabLst>
                <a:tab pos="269875" algn="l"/>
              </a:tabLst>
              <a:defRPr>
                <a:solidFill>
                  <a:schemeClr val="tx1"/>
                </a:solidFill>
                <a:latin typeface="Times New Roman" pitchFamily="18" charset="0"/>
              </a:defRPr>
            </a:lvl6pPr>
            <a:lvl7pPr marL="3086100" indent="-342900" fontAlgn="base">
              <a:spcBef>
                <a:spcPct val="0"/>
              </a:spcBef>
              <a:spcAft>
                <a:spcPct val="0"/>
              </a:spcAft>
              <a:tabLst>
                <a:tab pos="269875" algn="l"/>
              </a:tabLst>
              <a:defRPr>
                <a:solidFill>
                  <a:schemeClr val="tx1"/>
                </a:solidFill>
                <a:latin typeface="Times New Roman" pitchFamily="18" charset="0"/>
              </a:defRPr>
            </a:lvl7pPr>
            <a:lvl8pPr marL="3543300" indent="-342900" fontAlgn="base">
              <a:spcBef>
                <a:spcPct val="0"/>
              </a:spcBef>
              <a:spcAft>
                <a:spcPct val="0"/>
              </a:spcAft>
              <a:tabLst>
                <a:tab pos="269875" algn="l"/>
              </a:tabLst>
              <a:defRPr>
                <a:solidFill>
                  <a:schemeClr val="tx1"/>
                </a:solidFill>
                <a:latin typeface="Times New Roman" pitchFamily="18" charset="0"/>
              </a:defRPr>
            </a:lvl8pPr>
            <a:lvl9pPr marL="4000500" indent="-342900" fontAlgn="base">
              <a:spcBef>
                <a:spcPct val="0"/>
              </a:spcBef>
              <a:spcAft>
                <a:spcPct val="0"/>
              </a:spcAft>
              <a:tabLst>
                <a:tab pos="269875" algn="l"/>
              </a:tabLst>
              <a:defRPr>
                <a:solidFill>
                  <a:schemeClr val="tx1"/>
                </a:solidFill>
                <a:latin typeface="Times New Roman" pitchFamily="18" charset="0"/>
              </a:defRPr>
            </a:lvl9pPr>
          </a:lstStyle>
          <a:p>
            <a:pPr algn="just">
              <a:spcBef>
                <a:spcPct val="25000"/>
              </a:spcBef>
              <a:buFontTx/>
              <a:buAutoNum type="alphaLcPeriod"/>
            </a:pPr>
            <a:r>
              <a:rPr lang="en-GB" altLang="de-DE" i="1" dirty="0"/>
              <a:t>The ion saturation current </a:t>
            </a:r>
            <a:r>
              <a:rPr lang="en-GB" altLang="de-DE" i="1" dirty="0" err="1"/>
              <a:t>I</a:t>
            </a:r>
            <a:r>
              <a:rPr lang="en-GB" altLang="de-DE" i="1" baseline="-25000" dirty="0" err="1"/>
              <a:t>is</a:t>
            </a:r>
            <a:r>
              <a:rPr lang="en-GB" altLang="de-DE" i="1" dirty="0"/>
              <a:t> can usually be neglected, especially in the case of an isotropic gas discharge plasma, where </a:t>
            </a:r>
            <a:r>
              <a:rPr lang="en-GB" altLang="de-DE" i="1" dirty="0" err="1"/>
              <a:t>T</a:t>
            </a:r>
            <a:r>
              <a:rPr lang="en-GB" altLang="de-DE" i="1" baseline="-25000" dirty="0" err="1"/>
              <a:t>i</a:t>
            </a:r>
            <a:r>
              <a:rPr lang="en-GB" altLang="de-DE" i="1" dirty="0"/>
              <a:t> often much smaller than </a:t>
            </a:r>
            <a:r>
              <a:rPr lang="en-GB" altLang="de-DE" i="1" dirty="0" err="1"/>
              <a:t>T</a:t>
            </a:r>
            <a:r>
              <a:rPr lang="en-GB" altLang="de-DE" i="1" baseline="-25000" dirty="0" err="1"/>
              <a:t>e</a:t>
            </a:r>
            <a:r>
              <a:rPr lang="en-GB" altLang="de-DE" i="1" dirty="0"/>
              <a:t>. </a:t>
            </a:r>
          </a:p>
          <a:p>
            <a:pPr algn="just">
              <a:spcBef>
                <a:spcPct val="25000"/>
              </a:spcBef>
              <a:buFontTx/>
              <a:buAutoNum type="alphaLcPeriod"/>
            </a:pPr>
            <a:r>
              <a:rPr lang="en-GB" altLang="de-DE" i="1" dirty="0"/>
              <a:t>But </a:t>
            </a:r>
            <a:r>
              <a:rPr lang="en-GB" altLang="de-DE" i="1" dirty="0" err="1"/>
              <a:t>T</a:t>
            </a:r>
            <a:r>
              <a:rPr lang="en-GB" altLang="de-DE" i="1" baseline="-25000" dirty="0" err="1"/>
              <a:t>i</a:t>
            </a:r>
            <a:r>
              <a:rPr lang="en-GB" altLang="de-DE" i="1" dirty="0"/>
              <a:t> can be approximately equal to T</a:t>
            </a:r>
            <a:r>
              <a:rPr lang="en-GB" altLang="de-DE" i="1" baseline="-25000" dirty="0"/>
              <a:t>em</a:t>
            </a:r>
            <a:r>
              <a:rPr lang="en-GB" altLang="de-DE" i="1" dirty="0"/>
              <a:t>, the temperature of the emitted electrons, which have the same temperature as the heated filament from which they are emitted. The latter can hardly be higher than about 2500 K. </a:t>
            </a:r>
          </a:p>
          <a:p>
            <a:pPr algn="just">
              <a:spcBef>
                <a:spcPct val="25000"/>
              </a:spcBef>
              <a:buFontTx/>
              <a:buAutoNum type="alphaLcPeriod"/>
            </a:pPr>
            <a:r>
              <a:rPr lang="en-GB" altLang="de-DE" i="1" dirty="0"/>
              <a:t>Seldom T</a:t>
            </a:r>
            <a:r>
              <a:rPr lang="en-GB" altLang="de-DE" i="1" baseline="-25000" dirty="0"/>
              <a:t>em</a:t>
            </a:r>
            <a:r>
              <a:rPr lang="en-GB" altLang="de-DE" i="1" dirty="0"/>
              <a:t> and </a:t>
            </a:r>
            <a:r>
              <a:rPr lang="en-GB" altLang="de-DE" i="1" dirty="0" err="1"/>
              <a:t>T</a:t>
            </a:r>
            <a:r>
              <a:rPr lang="en-GB" altLang="de-DE" i="1" baseline="-25000" dirty="0" err="1"/>
              <a:t>e</a:t>
            </a:r>
            <a:r>
              <a:rPr lang="en-GB" altLang="de-DE" i="1" dirty="0"/>
              <a:t> will be similar. Especially in gas discharge plasmas T</a:t>
            </a:r>
            <a:r>
              <a:rPr lang="en-GB" altLang="de-DE" i="1" baseline="-25000" dirty="0"/>
              <a:t>em</a:t>
            </a:r>
            <a:r>
              <a:rPr lang="en-GB" altLang="de-DE" i="1" dirty="0"/>
              <a:t> &lt;&lt; </a:t>
            </a:r>
            <a:r>
              <a:rPr lang="en-GB" altLang="de-DE" i="1" dirty="0" err="1"/>
              <a:t>T</a:t>
            </a:r>
            <a:r>
              <a:rPr lang="en-GB" altLang="de-DE" i="1" baseline="-25000" dirty="0" err="1"/>
              <a:t>e</a:t>
            </a:r>
            <a:r>
              <a:rPr lang="en-GB" altLang="de-DE" i="1" dirty="0"/>
              <a:t>. Only in a Q-machine the temperatures can be almost identical namely about 2200 K. But if </a:t>
            </a:r>
            <a:r>
              <a:rPr lang="en-GB" altLang="de-DE" i="1" dirty="0" err="1"/>
              <a:t>T</a:t>
            </a:r>
            <a:r>
              <a:rPr lang="en-GB" altLang="de-DE" i="1" baseline="-25000" dirty="0" err="1"/>
              <a:t>e</a:t>
            </a:r>
            <a:r>
              <a:rPr lang="en-GB" altLang="de-DE" i="1" dirty="0"/>
              <a:t> &gt;&gt; T</a:t>
            </a:r>
            <a:r>
              <a:rPr lang="en-GB" altLang="de-DE" i="1" baseline="-25000" dirty="0"/>
              <a:t>em</a:t>
            </a:r>
            <a:r>
              <a:rPr lang="en-GB" altLang="de-DE" i="1" dirty="0"/>
              <a:t>, then the exponential drop of the magnitude of the electron emission current </a:t>
            </a:r>
            <a:r>
              <a:rPr lang="en-GB" altLang="de-DE" i="1" dirty="0" err="1"/>
              <a:t>I</a:t>
            </a:r>
            <a:r>
              <a:rPr lang="en-GB" altLang="de-DE" i="1" baseline="-25000" dirty="0" err="1"/>
              <a:t>em</a:t>
            </a:r>
            <a:r>
              <a:rPr lang="en-GB" altLang="de-DE" i="1" dirty="0"/>
              <a:t> will be much narrower than that of the plasma electron current </a:t>
            </a:r>
            <a:r>
              <a:rPr lang="en-GB" altLang="de-DE" i="1" dirty="0" err="1"/>
              <a:t>I</a:t>
            </a:r>
            <a:r>
              <a:rPr lang="en-GB" altLang="de-DE" i="1" baseline="-25000" dirty="0" err="1"/>
              <a:t>e</a:t>
            </a:r>
            <a:r>
              <a:rPr lang="en-GB" altLang="de-DE" i="1" dirty="0"/>
              <a:t>. </a:t>
            </a:r>
          </a:p>
          <a:p>
            <a:pPr algn="just">
              <a:spcBef>
                <a:spcPct val="25000"/>
              </a:spcBef>
              <a:buFontTx/>
              <a:buAutoNum type="alphaLcPeriod"/>
            </a:pPr>
            <a:r>
              <a:rPr lang="en-GB" altLang="de-DE" i="1" dirty="0"/>
              <a:t>One serious problem for the emissive probe method might arise exactly from this problem, namely that </a:t>
            </a:r>
            <a:r>
              <a:rPr lang="en-GB" altLang="de-DE" i="1" dirty="0" err="1"/>
              <a:t>T</a:t>
            </a:r>
            <a:r>
              <a:rPr lang="en-GB" altLang="de-DE" i="1" baseline="-25000" dirty="0" err="1"/>
              <a:t>e</a:t>
            </a:r>
            <a:r>
              <a:rPr lang="en-GB" altLang="de-DE" i="1" dirty="0"/>
              <a:t> &gt;&gt; T</a:t>
            </a:r>
            <a:r>
              <a:rPr lang="en-GB" altLang="de-DE" i="1" baseline="-25000" dirty="0"/>
              <a:t>em</a:t>
            </a:r>
            <a:r>
              <a:rPr lang="en-GB" altLang="de-DE" i="1" dirty="0"/>
              <a:t>. Thus the mean flux of the latter is much larger than the mean flux of the former. This might lead to the formation on an electron-rich space charge around the </a:t>
            </a:r>
            <a:r>
              <a:rPr lang="en-GB" altLang="de-DE" i="1" dirty="0" smtClean="0"/>
              <a:t>probe collector, </a:t>
            </a:r>
            <a:r>
              <a:rPr lang="en-GB" altLang="de-DE" i="1" dirty="0"/>
              <a:t>pulling the floating potential of the probe down. This can be </a:t>
            </a:r>
            <a:r>
              <a:rPr lang="en-GB" altLang="de-DE" i="1" dirty="0" smtClean="0"/>
              <a:t>under-stood </a:t>
            </a:r>
            <a:r>
              <a:rPr lang="en-GB" altLang="de-DE" i="1" dirty="0"/>
              <a:t>by the fact that the emitted electrons have to be accelerated a bit in order to be really able to compensate the plasma electron flux. In such a case the emission current is no longer saturated and given by Richardson's law (and thus a function of the </a:t>
            </a:r>
            <a:r>
              <a:rPr lang="en-GB" altLang="de-DE" i="1" dirty="0" smtClean="0"/>
              <a:t>emissive probe temperature</a:t>
            </a:r>
            <a:r>
              <a:rPr lang="en-GB" altLang="de-DE" i="1" dirty="0"/>
              <a:t>), but is determined by the potential difference between the plasma and the wire, and the Child-Langmuir law has to be taken instead for the emission current, which is then space charge limited. </a:t>
            </a:r>
          </a:p>
        </p:txBody>
      </p:sp>
      <p:sp>
        <p:nvSpPr>
          <p:cNvPr id="23557" name="Text Box 5"/>
          <p:cNvSpPr txBox="1">
            <a:spLocks noChangeArrowheads="1"/>
          </p:cNvSpPr>
          <p:nvPr/>
        </p:nvSpPr>
        <p:spPr bwMode="auto">
          <a:xfrm>
            <a:off x="250825" y="647888"/>
            <a:ext cx="2171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400" dirty="0">
                <a:solidFill>
                  <a:srgbClr val="3333FF"/>
                </a:solidFill>
              </a:rPr>
              <a:t>Considerations :</a:t>
            </a:r>
          </a:p>
        </p:txBody>
      </p:sp>
      <p:sp>
        <p:nvSpPr>
          <p:cNvPr id="2" name="Datumsplatzhalter 1"/>
          <p:cNvSpPr>
            <a:spLocks noGrp="1"/>
          </p:cNvSpPr>
          <p:nvPr>
            <p:ph type="dt" sz="half" idx="10"/>
          </p:nvPr>
        </p:nvSpPr>
        <p:spPr/>
        <p:txBody>
          <a:bodyPr/>
          <a:lstStyle/>
          <a:p>
            <a:fld id="{19204624-312D-4380-BB05-89B8AEBD7589}"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liennummernplatzhalter 5"/>
          <p:cNvSpPr>
            <a:spLocks noGrp="1"/>
          </p:cNvSpPr>
          <p:nvPr>
            <p:ph type="sldNum" sz="quarter" idx="12"/>
          </p:nvPr>
        </p:nvSpPr>
        <p:spPr/>
        <p:txBody>
          <a:bodyPr/>
          <a:lstStyle/>
          <a:p>
            <a:fld id="{955D9132-B7E3-48A1-B593-124391E464B4}" type="slidenum">
              <a:rPr lang="en-GB" altLang="de-DE" smtClean="0"/>
              <a:pPr/>
              <a:t>23</a:t>
            </a:fld>
            <a:r>
              <a:rPr lang="en-GB" altLang="de-DE" dirty="0"/>
              <a:t> </a:t>
            </a:r>
            <a:r>
              <a:rPr lang="en-GB" altLang="de-DE" dirty="0" smtClean="0"/>
              <a:t>of 46</a:t>
            </a:r>
            <a:endParaRPr lang="en-GB" altLang="de-DE" dirty="0"/>
          </a:p>
        </p:txBody>
      </p:sp>
      <p:sp>
        <p:nvSpPr>
          <p:cNvPr id="24578" name="Rectangle 2"/>
          <p:cNvSpPr>
            <a:spLocks noGrp="1" noChangeArrowheads="1"/>
          </p:cNvSpPr>
          <p:nvPr>
            <p:ph type="title" idx="4294967295"/>
          </p:nvPr>
        </p:nvSpPr>
        <p:spPr>
          <a:xfrm>
            <a:off x="1192187" y="181116"/>
            <a:ext cx="6748056" cy="800219"/>
          </a:xfrm>
          <a:noFill/>
        </p:spPr>
        <p:txBody>
          <a:bodyPr wrap="square" lIns="0" tIns="0" rIns="0" bIns="0">
            <a:spAutoFit/>
          </a:bodyPr>
          <a:lstStyle/>
          <a:p>
            <a:pPr algn="just"/>
            <a:r>
              <a:rPr lang="de-AT" altLang="de-DE" sz="2600" dirty="0">
                <a:solidFill>
                  <a:srgbClr val="3333FF"/>
                </a:solidFill>
              </a:rPr>
              <a:t>2.1. The </a:t>
            </a:r>
            <a:r>
              <a:rPr lang="de-AT" altLang="de-DE" sz="2600" dirty="0" err="1">
                <a:solidFill>
                  <a:srgbClr val="3333FF"/>
                </a:solidFill>
              </a:rPr>
              <a:t>construction</a:t>
            </a:r>
            <a:r>
              <a:rPr lang="de-AT" altLang="de-DE" sz="2600" dirty="0">
                <a:solidFill>
                  <a:srgbClr val="3333FF"/>
                </a:solidFill>
              </a:rPr>
              <a:t> </a:t>
            </a:r>
            <a:r>
              <a:rPr lang="de-AT" altLang="de-DE" sz="2600" dirty="0" err="1">
                <a:solidFill>
                  <a:srgbClr val="3333FF"/>
                </a:solidFill>
              </a:rPr>
              <a:t>of</a:t>
            </a:r>
            <a:r>
              <a:rPr lang="de-AT" altLang="de-DE" sz="2600" dirty="0">
                <a:solidFill>
                  <a:srgbClr val="3333FF"/>
                </a:solidFill>
              </a:rPr>
              <a:t> an emissive probe </a:t>
            </a:r>
            <a:r>
              <a:rPr lang="de-AT" altLang="de-DE" sz="2600" dirty="0" err="1">
                <a:solidFill>
                  <a:srgbClr val="3333FF"/>
                </a:solidFill>
              </a:rPr>
              <a:t>and</a:t>
            </a:r>
            <a:r>
              <a:rPr lang="de-AT" altLang="de-DE" sz="2600" dirty="0">
                <a:solidFill>
                  <a:srgbClr val="3333FF"/>
                </a:solidFill>
              </a:rPr>
              <a:t> </a:t>
            </a:r>
            <a:r>
              <a:rPr lang="de-AT" altLang="de-DE" sz="2600" dirty="0" err="1">
                <a:solidFill>
                  <a:srgbClr val="3333FF"/>
                </a:solidFill>
              </a:rPr>
              <a:t>the</a:t>
            </a:r>
            <a:r>
              <a:rPr lang="de-AT" altLang="de-DE" sz="2600" dirty="0">
                <a:solidFill>
                  <a:srgbClr val="3333FF"/>
                </a:solidFill>
              </a:rPr>
              <a:t> </a:t>
            </a:r>
            <a:r>
              <a:rPr lang="de-AT" altLang="de-DE" sz="2600" dirty="0" err="1">
                <a:solidFill>
                  <a:srgbClr val="3333FF"/>
                </a:solidFill>
              </a:rPr>
              <a:t>heating</a:t>
            </a:r>
            <a:r>
              <a:rPr lang="de-AT" altLang="de-DE" sz="2600" dirty="0">
                <a:solidFill>
                  <a:srgbClr val="3333FF"/>
                </a:solidFill>
              </a:rPr>
              <a:t> </a:t>
            </a:r>
            <a:r>
              <a:rPr lang="de-AT" altLang="de-DE" sz="2600" dirty="0" err="1">
                <a:solidFill>
                  <a:srgbClr val="3333FF"/>
                </a:solidFill>
              </a:rPr>
              <a:t>circuit</a:t>
            </a:r>
            <a:r>
              <a:rPr lang="de-AT" altLang="de-DE" sz="2600" dirty="0">
                <a:solidFill>
                  <a:srgbClr val="3333FF"/>
                </a:solidFill>
              </a:rPr>
              <a:t>:</a:t>
            </a:r>
            <a:r>
              <a:rPr lang="en-GB" altLang="de-DE" sz="2600" dirty="0">
                <a:solidFill>
                  <a:srgbClr val="3333FF"/>
                </a:solidFill>
              </a:rPr>
              <a:t> </a:t>
            </a:r>
          </a:p>
        </p:txBody>
      </p:sp>
      <p:sp>
        <p:nvSpPr>
          <p:cNvPr id="24581" name="Rectangle 5"/>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4582" name="Rectangle 6"/>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4580" name="Object 4"/>
          <p:cNvGraphicFramePr>
            <a:graphicFrameLocks noChangeAspect="1"/>
          </p:cNvGraphicFramePr>
          <p:nvPr>
            <p:extLst>
              <p:ext uri="{D42A27DB-BD31-4B8C-83A1-F6EECF244321}">
                <p14:modId xmlns:p14="http://schemas.microsoft.com/office/powerpoint/2010/main" val="1083286941"/>
              </p:ext>
            </p:extLst>
          </p:nvPr>
        </p:nvGraphicFramePr>
        <p:xfrm>
          <a:off x="250825" y="1685113"/>
          <a:ext cx="3232150" cy="962025"/>
        </p:xfrm>
        <a:graphic>
          <a:graphicData uri="http://schemas.openxmlformats.org/presentationml/2006/ole">
            <mc:AlternateContent xmlns:mc="http://schemas.openxmlformats.org/markup-compatibility/2006">
              <mc:Choice xmlns:v="urn:schemas-microsoft-com:vml" Requires="v">
                <p:oleObj spid="_x0000_s24634" name="Formel" r:id="rId3" imgW="1612900" imgH="482600" progId="Equation.3">
                  <p:embed/>
                </p:oleObj>
              </mc:Choice>
              <mc:Fallback>
                <p:oleObj name="Formel" r:id="rId3" imgW="1612900" imgH="482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685113"/>
                        <a:ext cx="3232150" cy="962025"/>
                      </a:xfrm>
                      <a:prstGeom prst="rect">
                        <a:avLst/>
                      </a:prstGeom>
                      <a:solidFill>
                        <a:srgbClr val="FFFF00"/>
                      </a:solidFill>
                    </p:spPr>
                  </p:pic>
                </p:oleObj>
              </mc:Fallback>
            </mc:AlternateContent>
          </a:graphicData>
        </a:graphic>
      </p:graphicFrame>
      <p:sp>
        <p:nvSpPr>
          <p:cNvPr id="24583" name="Rectangle 7"/>
          <p:cNvSpPr>
            <a:spLocks noChangeArrowheads="1"/>
          </p:cNvSpPr>
          <p:nvPr/>
        </p:nvSpPr>
        <p:spPr bwMode="auto">
          <a:xfrm>
            <a:off x="8316913" y="1901013"/>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(2.1)</a:t>
            </a:r>
            <a:endParaRPr lang="en-GB" altLang="de-DE" sz="2000"/>
          </a:p>
        </p:txBody>
      </p:sp>
      <p:sp>
        <p:nvSpPr>
          <p:cNvPr id="24584" name="Rectangle 8"/>
          <p:cNvSpPr>
            <a:spLocks noChangeArrowheads="1"/>
          </p:cNvSpPr>
          <p:nvPr/>
        </p:nvSpPr>
        <p:spPr bwMode="auto">
          <a:xfrm>
            <a:off x="250825" y="3141663"/>
            <a:ext cx="8637588" cy="17399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n-GB" altLang="de-DE" dirty="0"/>
              <a:t>For the most often used material for emissive probe, namely tungsten, </a:t>
            </a:r>
            <a:r>
              <a:rPr lang="en-GB" altLang="de-DE" i="1" dirty="0" err="1"/>
              <a:t>W</a:t>
            </a:r>
            <a:r>
              <a:rPr lang="en-GB" altLang="de-DE" i="1" baseline="-25000" dirty="0" err="1"/>
              <a:t>w</a:t>
            </a:r>
            <a:r>
              <a:rPr lang="en-GB" altLang="de-DE" dirty="0"/>
              <a:t> is 4,55 eV and the Richardson constant is </a:t>
            </a:r>
            <a:r>
              <a:rPr lang="en-GB" altLang="de-DE" i="1" dirty="0"/>
              <a:t>A</a:t>
            </a:r>
            <a:r>
              <a:rPr lang="en-GB" altLang="de-DE" dirty="0"/>
              <a:t>* = 6,012</a:t>
            </a:r>
            <a:r>
              <a:rPr lang="en-GB" altLang="de-DE" dirty="0">
                <a:sym typeface="Symbol" pitchFamily="18" charset="2"/>
              </a:rPr>
              <a:t></a:t>
            </a:r>
            <a:r>
              <a:rPr lang="en-GB" altLang="de-DE" dirty="0"/>
              <a:t>10</a:t>
            </a:r>
            <a:r>
              <a:rPr lang="en-GB" altLang="de-DE" baseline="30000" dirty="0">
                <a:sym typeface="Symbol" pitchFamily="18" charset="2"/>
              </a:rPr>
              <a:t>5</a:t>
            </a:r>
            <a:r>
              <a:rPr lang="en-GB" altLang="de-DE" dirty="0">
                <a:sym typeface="Symbol" pitchFamily="18" charset="2"/>
              </a:rPr>
              <a:t> Am</a:t>
            </a:r>
            <a:r>
              <a:rPr lang="en-GB" altLang="de-DE" baseline="30000" dirty="0">
                <a:sym typeface="Symbol" pitchFamily="18" charset="2"/>
              </a:rPr>
              <a:t></a:t>
            </a:r>
            <a:r>
              <a:rPr lang="en-GB" altLang="de-DE" baseline="30000" dirty="0"/>
              <a:t>2</a:t>
            </a:r>
            <a:r>
              <a:rPr lang="en-GB" altLang="de-DE" dirty="0">
                <a:sym typeface="Symbol" pitchFamily="18" charset="2"/>
              </a:rPr>
              <a:t>K</a:t>
            </a:r>
            <a:r>
              <a:rPr lang="en-GB" altLang="de-DE" baseline="30000" dirty="0">
                <a:sym typeface="Symbol" pitchFamily="18" charset="2"/>
              </a:rPr>
              <a:t></a:t>
            </a:r>
            <a:r>
              <a:rPr lang="en-GB" altLang="de-DE" baseline="30000" dirty="0"/>
              <a:t>2</a:t>
            </a:r>
            <a:r>
              <a:rPr lang="en-GB" altLang="de-DE" dirty="0">
                <a:sym typeface="Symbol" pitchFamily="18" charset="2"/>
              </a:rPr>
              <a:t>. Often also </a:t>
            </a:r>
            <a:r>
              <a:rPr lang="en-GB" altLang="de-DE" dirty="0" err="1">
                <a:sym typeface="Symbol" pitchFamily="18" charset="2"/>
              </a:rPr>
              <a:t>thoriated</a:t>
            </a:r>
            <a:r>
              <a:rPr lang="en-GB" altLang="de-DE" dirty="0">
                <a:sym typeface="Symbol" pitchFamily="18" charset="2"/>
              </a:rPr>
              <a:t> tungsten is used for emissive probe wires. This is tungsten alloyed with just about 0,2% thorium, which reduces the work function to about 2,63 eV, but also the Richardson constant drops to about 3</a:t>
            </a:r>
            <a:r>
              <a:rPr lang="en-GB" altLang="de-DE" dirty="0"/>
              <a:t>10</a:t>
            </a:r>
            <a:r>
              <a:rPr lang="en-GB" altLang="de-DE" baseline="30000" dirty="0">
                <a:sym typeface="Symbol" pitchFamily="18" charset="2"/>
              </a:rPr>
              <a:t>4</a:t>
            </a:r>
            <a:r>
              <a:rPr lang="en-GB" altLang="de-DE" dirty="0">
                <a:sym typeface="Symbol" pitchFamily="18" charset="2"/>
              </a:rPr>
              <a:t> Am</a:t>
            </a:r>
            <a:r>
              <a:rPr lang="en-GB" altLang="de-DE" baseline="30000" dirty="0">
                <a:sym typeface="Symbol" pitchFamily="18" charset="2"/>
              </a:rPr>
              <a:t></a:t>
            </a:r>
            <a:r>
              <a:rPr lang="en-GB" altLang="de-DE" baseline="30000" dirty="0"/>
              <a:t>2</a:t>
            </a:r>
            <a:r>
              <a:rPr lang="en-GB" altLang="de-DE" dirty="0">
                <a:sym typeface="Symbol" pitchFamily="18" charset="2"/>
              </a:rPr>
              <a:t>K</a:t>
            </a:r>
            <a:r>
              <a:rPr lang="en-GB" altLang="de-DE" baseline="30000" dirty="0">
                <a:sym typeface="Symbol" pitchFamily="18" charset="2"/>
              </a:rPr>
              <a:t></a:t>
            </a:r>
            <a:r>
              <a:rPr lang="en-GB" altLang="de-DE" baseline="30000" dirty="0"/>
              <a:t>2</a:t>
            </a:r>
            <a:r>
              <a:rPr lang="en-GB" altLang="de-DE" dirty="0">
                <a:sym typeface="Symbol" pitchFamily="18" charset="2"/>
              </a:rPr>
              <a:t>.</a:t>
            </a:r>
            <a:r>
              <a:rPr lang="en-GB" altLang="de-DE" dirty="0"/>
              <a:t>Still the emission from a </a:t>
            </a:r>
            <a:r>
              <a:rPr lang="en-GB" altLang="de-DE" dirty="0" err="1"/>
              <a:t>thoriated</a:t>
            </a:r>
            <a:r>
              <a:rPr lang="en-GB" altLang="de-DE" dirty="0"/>
              <a:t> tungsten wire at the same temperature is stronger than from pure tungsten. </a:t>
            </a:r>
          </a:p>
        </p:txBody>
      </p:sp>
      <p:sp>
        <p:nvSpPr>
          <p:cNvPr id="24585" name="Text Box 9"/>
          <p:cNvSpPr txBox="1">
            <a:spLocks noChangeArrowheads="1"/>
          </p:cNvSpPr>
          <p:nvPr/>
        </p:nvSpPr>
        <p:spPr bwMode="auto">
          <a:xfrm>
            <a:off x="3708400" y="1591618"/>
            <a:ext cx="403225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dirty="0">
                <a:solidFill>
                  <a:srgbClr val="3333FF"/>
                </a:solidFill>
              </a:rPr>
              <a:t>Richardson’s law for </a:t>
            </a:r>
            <a:r>
              <a:rPr lang="en-GB" altLang="de-DE" sz="2000" dirty="0" smtClean="0">
                <a:solidFill>
                  <a:srgbClr val="3333FF"/>
                </a:solidFill>
              </a:rPr>
              <a:t>the unhindered  </a:t>
            </a:r>
            <a:r>
              <a:rPr lang="en-GB" altLang="de-DE" sz="2000" dirty="0">
                <a:solidFill>
                  <a:srgbClr val="3333FF"/>
                </a:solidFill>
              </a:rPr>
              <a:t>emission of electrons from a hot </a:t>
            </a:r>
            <a:r>
              <a:rPr lang="en-GB" altLang="de-DE" sz="2000" dirty="0" smtClean="0">
                <a:solidFill>
                  <a:srgbClr val="3333FF"/>
                </a:solidFill>
              </a:rPr>
              <a:t>me-</a:t>
            </a:r>
            <a:r>
              <a:rPr lang="en-GB" altLang="de-DE" sz="2000" dirty="0" err="1" smtClean="0">
                <a:solidFill>
                  <a:srgbClr val="3333FF"/>
                </a:solidFill>
              </a:rPr>
              <a:t>tallic</a:t>
            </a:r>
            <a:r>
              <a:rPr lang="en-GB" altLang="de-DE" sz="2000" dirty="0" smtClean="0">
                <a:solidFill>
                  <a:srgbClr val="3333FF"/>
                </a:solidFill>
              </a:rPr>
              <a:t> </a:t>
            </a:r>
            <a:r>
              <a:rPr lang="en-GB" altLang="de-DE" sz="2000" dirty="0">
                <a:solidFill>
                  <a:srgbClr val="3333FF"/>
                </a:solidFill>
              </a:rPr>
              <a:t>surface</a:t>
            </a:r>
          </a:p>
        </p:txBody>
      </p:sp>
      <p:sp>
        <p:nvSpPr>
          <p:cNvPr id="2" name="Datumsplatzhalter 1"/>
          <p:cNvSpPr>
            <a:spLocks noGrp="1"/>
          </p:cNvSpPr>
          <p:nvPr>
            <p:ph type="dt" sz="half" idx="10"/>
          </p:nvPr>
        </p:nvSpPr>
        <p:spPr/>
        <p:txBody>
          <a:bodyPr/>
          <a:lstStyle/>
          <a:p>
            <a:fld id="{E5811B9D-AFCF-4459-98B4-FF3ADC5E8F55}"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Foliennummernplatzhalter 3"/>
          <p:cNvSpPr>
            <a:spLocks noGrp="1"/>
          </p:cNvSpPr>
          <p:nvPr>
            <p:ph type="sldNum" sz="quarter" idx="12"/>
          </p:nvPr>
        </p:nvSpPr>
        <p:spPr/>
        <p:txBody>
          <a:bodyPr/>
          <a:lstStyle/>
          <a:p>
            <a:fld id="{086E4E75-D341-4272-B1D1-7136539FE478}" type="slidenum">
              <a:rPr lang="en-GB" altLang="de-DE" smtClean="0"/>
              <a:pPr/>
              <a:t>24</a:t>
            </a:fld>
            <a:r>
              <a:rPr lang="en-GB" altLang="de-DE" dirty="0"/>
              <a:t> </a:t>
            </a:r>
            <a:r>
              <a:rPr lang="en-GB" altLang="de-DE" dirty="0" smtClean="0"/>
              <a:t>of 46</a:t>
            </a:r>
            <a:endParaRPr lang="en-GB" altLang="de-DE" dirty="0"/>
          </a:p>
        </p:txBody>
      </p:sp>
      <p:sp>
        <p:nvSpPr>
          <p:cNvPr id="30722" name="Rectangle 2"/>
          <p:cNvSpPr>
            <a:spLocks noChangeArrowheads="1"/>
          </p:cNvSpPr>
          <p:nvPr/>
        </p:nvSpPr>
        <p:spPr bwMode="auto">
          <a:xfrm>
            <a:off x="3859213" y="2997200"/>
            <a:ext cx="338137" cy="1139825"/>
          </a:xfrm>
          <a:prstGeom prst="rect">
            <a:avLst/>
          </a:prstGeom>
          <a:solidFill>
            <a:srgbClr val="C0C0C0"/>
          </a:solidFill>
          <a:ln w="12700">
            <a:solidFill>
              <a:srgbClr val="000000"/>
            </a:solidFill>
            <a:miter lim="800000"/>
            <a:headEnd/>
            <a:tailEnd/>
          </a:ln>
        </p:spPr>
        <p:txBody>
          <a:bodyPr/>
          <a:lstStyle/>
          <a:p>
            <a:endParaRPr lang="de-AT"/>
          </a:p>
        </p:txBody>
      </p:sp>
      <p:sp>
        <p:nvSpPr>
          <p:cNvPr id="30723" name="Rectangle 3"/>
          <p:cNvSpPr>
            <a:spLocks noChangeArrowheads="1"/>
          </p:cNvSpPr>
          <p:nvPr/>
        </p:nvSpPr>
        <p:spPr bwMode="auto">
          <a:xfrm>
            <a:off x="4395788" y="2997200"/>
            <a:ext cx="338137" cy="1139825"/>
          </a:xfrm>
          <a:prstGeom prst="rect">
            <a:avLst/>
          </a:prstGeom>
          <a:solidFill>
            <a:srgbClr val="C0C0C0"/>
          </a:solidFill>
          <a:ln w="12700">
            <a:solidFill>
              <a:srgbClr val="000000"/>
            </a:solidFill>
            <a:miter lim="800000"/>
            <a:headEnd/>
            <a:tailEnd/>
          </a:ln>
        </p:spPr>
        <p:txBody>
          <a:bodyPr/>
          <a:lstStyle/>
          <a:p>
            <a:endParaRPr lang="de-AT"/>
          </a:p>
        </p:txBody>
      </p:sp>
      <p:sp>
        <p:nvSpPr>
          <p:cNvPr id="30724" name="Rectangle 4"/>
          <p:cNvSpPr>
            <a:spLocks noChangeArrowheads="1"/>
          </p:cNvSpPr>
          <p:nvPr/>
        </p:nvSpPr>
        <p:spPr bwMode="auto">
          <a:xfrm>
            <a:off x="4932363" y="2997200"/>
            <a:ext cx="338137" cy="1139825"/>
          </a:xfrm>
          <a:prstGeom prst="rect">
            <a:avLst/>
          </a:prstGeom>
          <a:solidFill>
            <a:srgbClr val="C0C0C0"/>
          </a:solidFill>
          <a:ln w="12700">
            <a:solidFill>
              <a:srgbClr val="000000"/>
            </a:solidFill>
            <a:miter lim="800000"/>
            <a:headEnd/>
            <a:tailEnd/>
          </a:ln>
        </p:spPr>
        <p:txBody>
          <a:bodyPr/>
          <a:lstStyle/>
          <a:p>
            <a:endParaRPr lang="de-AT"/>
          </a:p>
        </p:txBody>
      </p:sp>
      <p:sp>
        <p:nvSpPr>
          <p:cNvPr id="30725" name="Rectangle 5"/>
          <p:cNvSpPr>
            <a:spLocks noChangeArrowheads="1"/>
          </p:cNvSpPr>
          <p:nvPr/>
        </p:nvSpPr>
        <p:spPr bwMode="auto">
          <a:xfrm>
            <a:off x="4217988" y="2600325"/>
            <a:ext cx="155575" cy="1858963"/>
          </a:xfrm>
          <a:prstGeom prst="rect">
            <a:avLst/>
          </a:prstGeom>
          <a:solidFill>
            <a:srgbClr val="FF0000"/>
          </a:solidFill>
          <a:ln w="9525">
            <a:solidFill>
              <a:srgbClr val="FF0000"/>
            </a:solidFill>
            <a:miter lim="800000"/>
            <a:headEnd/>
            <a:tailEnd/>
          </a:ln>
        </p:spPr>
        <p:txBody>
          <a:bodyPr/>
          <a:lstStyle/>
          <a:p>
            <a:endParaRPr lang="de-AT"/>
          </a:p>
        </p:txBody>
      </p:sp>
      <p:sp>
        <p:nvSpPr>
          <p:cNvPr id="30726" name="Rectangle 6"/>
          <p:cNvSpPr>
            <a:spLocks noChangeArrowheads="1"/>
          </p:cNvSpPr>
          <p:nvPr/>
        </p:nvSpPr>
        <p:spPr bwMode="auto">
          <a:xfrm>
            <a:off x="4754563" y="2600325"/>
            <a:ext cx="155575" cy="1858963"/>
          </a:xfrm>
          <a:prstGeom prst="rect">
            <a:avLst/>
          </a:prstGeom>
          <a:solidFill>
            <a:srgbClr val="FF0000"/>
          </a:solidFill>
          <a:ln w="9525">
            <a:solidFill>
              <a:srgbClr val="FF0000"/>
            </a:solidFill>
            <a:miter lim="800000"/>
            <a:headEnd/>
            <a:tailEnd/>
          </a:ln>
        </p:spPr>
        <p:txBody>
          <a:bodyPr/>
          <a:lstStyle/>
          <a:p>
            <a:endParaRPr lang="de-AT"/>
          </a:p>
        </p:txBody>
      </p:sp>
      <p:sp>
        <p:nvSpPr>
          <p:cNvPr id="30727" name="Freeform 7"/>
          <p:cNvSpPr>
            <a:spLocks/>
          </p:cNvSpPr>
          <p:nvPr/>
        </p:nvSpPr>
        <p:spPr bwMode="auto">
          <a:xfrm>
            <a:off x="4197350" y="1966913"/>
            <a:ext cx="376238" cy="635000"/>
          </a:xfrm>
          <a:custGeom>
            <a:avLst/>
            <a:gdLst>
              <a:gd name="T0" fmla="*/ 49 w 958"/>
              <a:gd name="T1" fmla="*/ 1461 h 1461"/>
              <a:gd name="T2" fmla="*/ 28 w 958"/>
              <a:gd name="T3" fmla="*/ 1032 h 1461"/>
              <a:gd name="T4" fmla="*/ 4 w 958"/>
              <a:gd name="T5" fmla="*/ 768 h 1461"/>
              <a:gd name="T6" fmla="*/ 49 w 958"/>
              <a:gd name="T7" fmla="*/ 492 h 1461"/>
              <a:gd name="T8" fmla="*/ 250 w 958"/>
              <a:gd name="T9" fmla="*/ 210 h 1461"/>
              <a:gd name="T10" fmla="*/ 484 w 958"/>
              <a:gd name="T11" fmla="*/ 72 h 1461"/>
              <a:gd name="T12" fmla="*/ 748 w 958"/>
              <a:gd name="T13" fmla="*/ 12 h 1461"/>
              <a:gd name="T14" fmla="*/ 958 w 958"/>
              <a:gd name="T15" fmla="*/ 0 h 14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8" h="1461">
                <a:moveTo>
                  <a:pt x="49" y="1461"/>
                </a:moveTo>
                <a:cubicBezTo>
                  <a:pt x="46" y="1390"/>
                  <a:pt x="35" y="1147"/>
                  <a:pt x="28" y="1032"/>
                </a:cubicBezTo>
                <a:cubicBezTo>
                  <a:pt x="21" y="917"/>
                  <a:pt x="0" y="858"/>
                  <a:pt x="4" y="768"/>
                </a:cubicBezTo>
                <a:cubicBezTo>
                  <a:pt x="8" y="678"/>
                  <a:pt x="8" y="585"/>
                  <a:pt x="49" y="492"/>
                </a:cubicBezTo>
                <a:cubicBezTo>
                  <a:pt x="90" y="399"/>
                  <a:pt x="178" y="280"/>
                  <a:pt x="250" y="210"/>
                </a:cubicBezTo>
                <a:cubicBezTo>
                  <a:pt x="322" y="140"/>
                  <a:pt x="401" y="105"/>
                  <a:pt x="484" y="72"/>
                </a:cubicBezTo>
                <a:cubicBezTo>
                  <a:pt x="567" y="39"/>
                  <a:pt x="669" y="24"/>
                  <a:pt x="748" y="12"/>
                </a:cubicBezTo>
                <a:cubicBezTo>
                  <a:pt x="827" y="0"/>
                  <a:pt x="914" y="2"/>
                  <a:pt x="958" y="0"/>
                </a:cubicBezTo>
              </a:path>
            </a:pathLst>
          </a:custGeom>
          <a:noFill/>
          <a:ln w="12700">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0728" name="Freeform 8"/>
          <p:cNvSpPr>
            <a:spLocks/>
          </p:cNvSpPr>
          <p:nvPr/>
        </p:nvSpPr>
        <p:spPr bwMode="auto">
          <a:xfrm>
            <a:off x="4349750" y="2114550"/>
            <a:ext cx="212725" cy="485775"/>
          </a:xfrm>
          <a:custGeom>
            <a:avLst/>
            <a:gdLst>
              <a:gd name="T0" fmla="*/ 62 w 542"/>
              <a:gd name="T1" fmla="*/ 1119 h 1119"/>
              <a:gd name="T2" fmla="*/ 38 w 542"/>
              <a:gd name="T3" fmla="*/ 660 h 1119"/>
              <a:gd name="T4" fmla="*/ 14 w 542"/>
              <a:gd name="T5" fmla="*/ 378 h 1119"/>
              <a:gd name="T6" fmla="*/ 119 w 542"/>
              <a:gd name="T7" fmla="*/ 150 h 1119"/>
              <a:gd name="T8" fmla="*/ 290 w 542"/>
              <a:gd name="T9" fmla="*/ 36 h 1119"/>
              <a:gd name="T10" fmla="*/ 542 w 542"/>
              <a:gd name="T11" fmla="*/ 0 h 1119"/>
            </a:gdLst>
            <a:ahLst/>
            <a:cxnLst>
              <a:cxn ang="0">
                <a:pos x="T0" y="T1"/>
              </a:cxn>
              <a:cxn ang="0">
                <a:pos x="T2" y="T3"/>
              </a:cxn>
              <a:cxn ang="0">
                <a:pos x="T4" y="T5"/>
              </a:cxn>
              <a:cxn ang="0">
                <a:pos x="T6" y="T7"/>
              </a:cxn>
              <a:cxn ang="0">
                <a:pos x="T8" y="T9"/>
              </a:cxn>
              <a:cxn ang="0">
                <a:pos x="T10" y="T11"/>
              </a:cxn>
            </a:cxnLst>
            <a:rect l="0" t="0" r="r" b="b"/>
            <a:pathLst>
              <a:path w="542" h="1119">
                <a:moveTo>
                  <a:pt x="62" y="1119"/>
                </a:moveTo>
                <a:cubicBezTo>
                  <a:pt x="58" y="1043"/>
                  <a:pt x="46" y="783"/>
                  <a:pt x="38" y="660"/>
                </a:cubicBezTo>
                <a:cubicBezTo>
                  <a:pt x="30" y="537"/>
                  <a:pt x="0" y="463"/>
                  <a:pt x="14" y="378"/>
                </a:cubicBezTo>
                <a:cubicBezTo>
                  <a:pt x="28" y="293"/>
                  <a:pt x="73" y="207"/>
                  <a:pt x="119" y="150"/>
                </a:cubicBezTo>
                <a:cubicBezTo>
                  <a:pt x="165" y="93"/>
                  <a:pt x="220" y="61"/>
                  <a:pt x="290" y="36"/>
                </a:cubicBezTo>
                <a:cubicBezTo>
                  <a:pt x="360" y="11"/>
                  <a:pt x="490" y="7"/>
                  <a:pt x="542" y="0"/>
                </a:cubicBezTo>
              </a:path>
            </a:pathLst>
          </a:custGeom>
          <a:noFill/>
          <a:ln w="12700">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0729" name="Freeform 9"/>
          <p:cNvSpPr>
            <a:spLocks/>
          </p:cNvSpPr>
          <p:nvPr/>
        </p:nvSpPr>
        <p:spPr bwMode="auto">
          <a:xfrm flipH="1">
            <a:off x="4552950" y="1966913"/>
            <a:ext cx="376238" cy="635000"/>
          </a:xfrm>
          <a:custGeom>
            <a:avLst/>
            <a:gdLst>
              <a:gd name="T0" fmla="*/ 49 w 958"/>
              <a:gd name="T1" fmla="*/ 1461 h 1461"/>
              <a:gd name="T2" fmla="*/ 28 w 958"/>
              <a:gd name="T3" fmla="*/ 1032 h 1461"/>
              <a:gd name="T4" fmla="*/ 4 w 958"/>
              <a:gd name="T5" fmla="*/ 768 h 1461"/>
              <a:gd name="T6" fmla="*/ 49 w 958"/>
              <a:gd name="T7" fmla="*/ 492 h 1461"/>
              <a:gd name="T8" fmla="*/ 250 w 958"/>
              <a:gd name="T9" fmla="*/ 210 h 1461"/>
              <a:gd name="T10" fmla="*/ 484 w 958"/>
              <a:gd name="T11" fmla="*/ 72 h 1461"/>
              <a:gd name="T12" fmla="*/ 748 w 958"/>
              <a:gd name="T13" fmla="*/ 12 h 1461"/>
              <a:gd name="T14" fmla="*/ 958 w 958"/>
              <a:gd name="T15" fmla="*/ 0 h 14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8" h="1461">
                <a:moveTo>
                  <a:pt x="49" y="1461"/>
                </a:moveTo>
                <a:cubicBezTo>
                  <a:pt x="46" y="1390"/>
                  <a:pt x="35" y="1147"/>
                  <a:pt x="28" y="1032"/>
                </a:cubicBezTo>
                <a:cubicBezTo>
                  <a:pt x="21" y="917"/>
                  <a:pt x="0" y="858"/>
                  <a:pt x="4" y="768"/>
                </a:cubicBezTo>
                <a:cubicBezTo>
                  <a:pt x="8" y="678"/>
                  <a:pt x="8" y="585"/>
                  <a:pt x="49" y="492"/>
                </a:cubicBezTo>
                <a:cubicBezTo>
                  <a:pt x="90" y="399"/>
                  <a:pt x="178" y="280"/>
                  <a:pt x="250" y="210"/>
                </a:cubicBezTo>
                <a:cubicBezTo>
                  <a:pt x="322" y="140"/>
                  <a:pt x="401" y="105"/>
                  <a:pt x="484" y="72"/>
                </a:cubicBezTo>
                <a:cubicBezTo>
                  <a:pt x="567" y="39"/>
                  <a:pt x="669" y="24"/>
                  <a:pt x="748" y="12"/>
                </a:cubicBezTo>
                <a:cubicBezTo>
                  <a:pt x="827" y="0"/>
                  <a:pt x="914" y="2"/>
                  <a:pt x="958" y="0"/>
                </a:cubicBezTo>
              </a:path>
            </a:pathLst>
          </a:custGeom>
          <a:noFill/>
          <a:ln w="12700">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0730" name="Freeform 10"/>
          <p:cNvSpPr>
            <a:spLocks/>
          </p:cNvSpPr>
          <p:nvPr/>
        </p:nvSpPr>
        <p:spPr bwMode="auto">
          <a:xfrm>
            <a:off x="4552950" y="2114550"/>
            <a:ext cx="225425" cy="484188"/>
          </a:xfrm>
          <a:custGeom>
            <a:avLst/>
            <a:gdLst>
              <a:gd name="T0" fmla="*/ 514 w 576"/>
              <a:gd name="T1" fmla="*/ 1113 h 1113"/>
              <a:gd name="T2" fmla="*/ 538 w 576"/>
              <a:gd name="T3" fmla="*/ 654 h 1113"/>
              <a:gd name="T4" fmla="*/ 562 w 576"/>
              <a:gd name="T5" fmla="*/ 372 h 1113"/>
              <a:gd name="T6" fmla="*/ 457 w 576"/>
              <a:gd name="T7" fmla="*/ 144 h 1113"/>
              <a:gd name="T8" fmla="*/ 286 w 576"/>
              <a:gd name="T9" fmla="*/ 30 h 1113"/>
              <a:gd name="T10" fmla="*/ 0 w 576"/>
              <a:gd name="T11" fmla="*/ 0 h 1113"/>
            </a:gdLst>
            <a:ahLst/>
            <a:cxnLst>
              <a:cxn ang="0">
                <a:pos x="T0" y="T1"/>
              </a:cxn>
              <a:cxn ang="0">
                <a:pos x="T2" y="T3"/>
              </a:cxn>
              <a:cxn ang="0">
                <a:pos x="T4" y="T5"/>
              </a:cxn>
              <a:cxn ang="0">
                <a:pos x="T6" y="T7"/>
              </a:cxn>
              <a:cxn ang="0">
                <a:pos x="T8" y="T9"/>
              </a:cxn>
              <a:cxn ang="0">
                <a:pos x="T10" y="T11"/>
              </a:cxn>
            </a:cxnLst>
            <a:rect l="0" t="0" r="r" b="b"/>
            <a:pathLst>
              <a:path w="576" h="1113">
                <a:moveTo>
                  <a:pt x="514" y="1113"/>
                </a:moveTo>
                <a:cubicBezTo>
                  <a:pt x="518" y="1037"/>
                  <a:pt x="530" y="777"/>
                  <a:pt x="538" y="654"/>
                </a:cubicBezTo>
                <a:cubicBezTo>
                  <a:pt x="546" y="531"/>
                  <a:pt x="576" y="457"/>
                  <a:pt x="562" y="372"/>
                </a:cubicBezTo>
                <a:cubicBezTo>
                  <a:pt x="548" y="287"/>
                  <a:pt x="503" y="201"/>
                  <a:pt x="457" y="144"/>
                </a:cubicBezTo>
                <a:cubicBezTo>
                  <a:pt x="411" y="87"/>
                  <a:pt x="362" y="54"/>
                  <a:pt x="286" y="30"/>
                </a:cubicBezTo>
                <a:cubicBezTo>
                  <a:pt x="210" y="6"/>
                  <a:pt x="60" y="6"/>
                  <a:pt x="0" y="0"/>
                </a:cubicBezTo>
              </a:path>
            </a:pathLst>
          </a:custGeom>
          <a:noFill/>
          <a:ln w="12700">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0731" name="Freeform 11"/>
          <p:cNvSpPr>
            <a:spLocks/>
          </p:cNvSpPr>
          <p:nvPr/>
        </p:nvSpPr>
        <p:spPr bwMode="auto">
          <a:xfrm>
            <a:off x="4198938" y="1965325"/>
            <a:ext cx="728662" cy="644525"/>
          </a:xfrm>
          <a:custGeom>
            <a:avLst/>
            <a:gdLst>
              <a:gd name="T0" fmla="*/ 281 w 1858"/>
              <a:gd name="T1" fmla="*/ 1460 h 1482"/>
              <a:gd name="T2" fmla="*/ 423 w 1858"/>
              <a:gd name="T3" fmla="*/ 1463 h 1482"/>
              <a:gd name="T4" fmla="*/ 445 w 1858"/>
              <a:gd name="T5" fmla="*/ 1391 h 1482"/>
              <a:gd name="T6" fmla="*/ 421 w 1858"/>
              <a:gd name="T7" fmla="*/ 983 h 1482"/>
              <a:gd name="T8" fmla="*/ 392 w 1858"/>
              <a:gd name="T9" fmla="*/ 762 h 1482"/>
              <a:gd name="T10" fmla="*/ 433 w 1858"/>
              <a:gd name="T11" fmla="*/ 625 h 1482"/>
              <a:gd name="T12" fmla="*/ 453 w 1858"/>
              <a:gd name="T13" fmla="*/ 571 h 1482"/>
              <a:gd name="T14" fmla="*/ 513 w 1858"/>
              <a:gd name="T15" fmla="*/ 493 h 1482"/>
              <a:gd name="T16" fmla="*/ 646 w 1858"/>
              <a:gd name="T17" fmla="*/ 395 h 1482"/>
              <a:gd name="T18" fmla="*/ 958 w 1858"/>
              <a:gd name="T19" fmla="*/ 342 h 1482"/>
              <a:gd name="T20" fmla="*/ 1263 w 1858"/>
              <a:gd name="T21" fmla="*/ 392 h 1482"/>
              <a:gd name="T22" fmla="*/ 1316 w 1858"/>
              <a:gd name="T23" fmla="*/ 443 h 1482"/>
              <a:gd name="T24" fmla="*/ 1409 w 1858"/>
              <a:gd name="T25" fmla="*/ 558 h 1482"/>
              <a:gd name="T26" fmla="*/ 1461 w 1858"/>
              <a:gd name="T27" fmla="*/ 685 h 1482"/>
              <a:gd name="T28" fmla="*/ 1450 w 1858"/>
              <a:gd name="T29" fmla="*/ 939 h 1482"/>
              <a:gd name="T30" fmla="*/ 1421 w 1858"/>
              <a:gd name="T31" fmla="*/ 1463 h 1482"/>
              <a:gd name="T32" fmla="*/ 1569 w 1858"/>
              <a:gd name="T33" fmla="*/ 1465 h 1482"/>
              <a:gd name="T34" fmla="*/ 1813 w 1858"/>
              <a:gd name="T35" fmla="*/ 1458 h 1482"/>
              <a:gd name="T36" fmla="*/ 1833 w 1858"/>
              <a:gd name="T37" fmla="*/ 1009 h 1482"/>
              <a:gd name="T38" fmla="*/ 1853 w 1858"/>
              <a:gd name="T39" fmla="*/ 846 h 1482"/>
              <a:gd name="T40" fmla="*/ 1839 w 1858"/>
              <a:gd name="T41" fmla="*/ 571 h 1482"/>
              <a:gd name="T42" fmla="*/ 1738 w 1858"/>
              <a:gd name="T43" fmla="*/ 368 h 1482"/>
              <a:gd name="T44" fmla="*/ 1695 w 1858"/>
              <a:gd name="T45" fmla="*/ 295 h 1482"/>
              <a:gd name="T46" fmla="*/ 1563 w 1858"/>
              <a:gd name="T47" fmla="*/ 163 h 1482"/>
              <a:gd name="T48" fmla="*/ 1491 w 1858"/>
              <a:gd name="T49" fmla="*/ 121 h 1482"/>
              <a:gd name="T50" fmla="*/ 1077 w 1858"/>
              <a:gd name="T51" fmla="*/ 13 h 1482"/>
              <a:gd name="T52" fmla="*/ 873 w 1858"/>
              <a:gd name="T53" fmla="*/ 7 h 1482"/>
              <a:gd name="T54" fmla="*/ 459 w 1858"/>
              <a:gd name="T55" fmla="*/ 79 h 1482"/>
              <a:gd name="T56" fmla="*/ 405 w 1858"/>
              <a:gd name="T57" fmla="*/ 97 h 1482"/>
              <a:gd name="T58" fmla="*/ 315 w 1858"/>
              <a:gd name="T59" fmla="*/ 157 h 1482"/>
              <a:gd name="T60" fmla="*/ 217 w 1858"/>
              <a:gd name="T61" fmla="*/ 241 h 1482"/>
              <a:gd name="T62" fmla="*/ 147 w 1858"/>
              <a:gd name="T63" fmla="*/ 325 h 1482"/>
              <a:gd name="T64" fmla="*/ 21 w 1858"/>
              <a:gd name="T65" fmla="*/ 589 h 1482"/>
              <a:gd name="T66" fmla="*/ 22 w 1858"/>
              <a:gd name="T67" fmla="*/ 1009 h 1482"/>
              <a:gd name="T68" fmla="*/ 41 w 1858"/>
              <a:gd name="T69" fmla="*/ 1383 h 1482"/>
              <a:gd name="T70" fmla="*/ 39 w 1858"/>
              <a:gd name="T71" fmla="*/ 1459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8" h="1482">
                <a:moveTo>
                  <a:pt x="39" y="1459"/>
                </a:moveTo>
                <a:cubicBezTo>
                  <a:pt x="80" y="1467"/>
                  <a:pt x="215" y="1461"/>
                  <a:pt x="281" y="1460"/>
                </a:cubicBezTo>
                <a:cubicBezTo>
                  <a:pt x="340" y="1461"/>
                  <a:pt x="368" y="1463"/>
                  <a:pt x="392" y="1463"/>
                </a:cubicBezTo>
                <a:cubicBezTo>
                  <a:pt x="416" y="1463"/>
                  <a:pt x="415" y="1465"/>
                  <a:pt x="423" y="1463"/>
                </a:cubicBezTo>
                <a:cubicBezTo>
                  <a:pt x="431" y="1461"/>
                  <a:pt x="438" y="1465"/>
                  <a:pt x="442" y="1453"/>
                </a:cubicBezTo>
                <a:cubicBezTo>
                  <a:pt x="448" y="1441"/>
                  <a:pt x="447" y="1428"/>
                  <a:pt x="445" y="1391"/>
                </a:cubicBezTo>
                <a:cubicBezTo>
                  <a:pt x="444" y="1354"/>
                  <a:pt x="437" y="1300"/>
                  <a:pt x="433" y="1232"/>
                </a:cubicBezTo>
                <a:cubicBezTo>
                  <a:pt x="428" y="1164"/>
                  <a:pt x="426" y="1043"/>
                  <a:pt x="421" y="983"/>
                </a:cubicBezTo>
                <a:cubicBezTo>
                  <a:pt x="416" y="923"/>
                  <a:pt x="409" y="909"/>
                  <a:pt x="404" y="872"/>
                </a:cubicBezTo>
                <a:cubicBezTo>
                  <a:pt x="401" y="836"/>
                  <a:pt x="391" y="799"/>
                  <a:pt x="392" y="762"/>
                </a:cubicBezTo>
                <a:cubicBezTo>
                  <a:pt x="393" y="725"/>
                  <a:pt x="406" y="672"/>
                  <a:pt x="413" y="649"/>
                </a:cubicBezTo>
                <a:cubicBezTo>
                  <a:pt x="420" y="626"/>
                  <a:pt x="428" y="635"/>
                  <a:pt x="433" y="625"/>
                </a:cubicBezTo>
                <a:cubicBezTo>
                  <a:pt x="438" y="615"/>
                  <a:pt x="438" y="598"/>
                  <a:pt x="441" y="589"/>
                </a:cubicBezTo>
                <a:cubicBezTo>
                  <a:pt x="445" y="583"/>
                  <a:pt x="448" y="576"/>
                  <a:pt x="453" y="571"/>
                </a:cubicBezTo>
                <a:cubicBezTo>
                  <a:pt x="458" y="566"/>
                  <a:pt x="466" y="565"/>
                  <a:pt x="471" y="559"/>
                </a:cubicBezTo>
                <a:cubicBezTo>
                  <a:pt x="490" y="535"/>
                  <a:pt x="482" y="514"/>
                  <a:pt x="513" y="493"/>
                </a:cubicBezTo>
                <a:cubicBezTo>
                  <a:pt x="544" y="446"/>
                  <a:pt x="526" y="455"/>
                  <a:pt x="572" y="433"/>
                </a:cubicBezTo>
                <a:cubicBezTo>
                  <a:pt x="601" y="411"/>
                  <a:pt x="619" y="404"/>
                  <a:pt x="646" y="395"/>
                </a:cubicBezTo>
                <a:cubicBezTo>
                  <a:pt x="685" y="371"/>
                  <a:pt x="725" y="368"/>
                  <a:pt x="771" y="361"/>
                </a:cubicBezTo>
                <a:cubicBezTo>
                  <a:pt x="835" y="351"/>
                  <a:pt x="893" y="348"/>
                  <a:pt x="958" y="342"/>
                </a:cubicBezTo>
                <a:cubicBezTo>
                  <a:pt x="1032" y="347"/>
                  <a:pt x="1100" y="355"/>
                  <a:pt x="1173" y="361"/>
                </a:cubicBezTo>
                <a:cubicBezTo>
                  <a:pt x="1203" y="371"/>
                  <a:pt x="1233" y="382"/>
                  <a:pt x="1263" y="392"/>
                </a:cubicBezTo>
                <a:cubicBezTo>
                  <a:pt x="1275" y="396"/>
                  <a:pt x="1282" y="419"/>
                  <a:pt x="1294" y="423"/>
                </a:cubicBezTo>
                <a:cubicBezTo>
                  <a:pt x="1300" y="425"/>
                  <a:pt x="1316" y="443"/>
                  <a:pt x="1316" y="443"/>
                </a:cubicBezTo>
                <a:cubicBezTo>
                  <a:pt x="1338" y="476"/>
                  <a:pt x="1350" y="479"/>
                  <a:pt x="1378" y="507"/>
                </a:cubicBezTo>
                <a:cubicBezTo>
                  <a:pt x="1385" y="529"/>
                  <a:pt x="1404" y="535"/>
                  <a:pt x="1409" y="558"/>
                </a:cubicBezTo>
                <a:cubicBezTo>
                  <a:pt x="1418" y="580"/>
                  <a:pt x="1434" y="614"/>
                  <a:pt x="1443" y="635"/>
                </a:cubicBezTo>
                <a:cubicBezTo>
                  <a:pt x="1452" y="656"/>
                  <a:pt x="1457" y="647"/>
                  <a:pt x="1461" y="685"/>
                </a:cubicBezTo>
                <a:cubicBezTo>
                  <a:pt x="1472" y="736"/>
                  <a:pt x="1465" y="820"/>
                  <a:pt x="1465" y="863"/>
                </a:cubicBezTo>
                <a:cubicBezTo>
                  <a:pt x="1463" y="905"/>
                  <a:pt x="1457" y="868"/>
                  <a:pt x="1450" y="939"/>
                </a:cubicBezTo>
                <a:cubicBezTo>
                  <a:pt x="1442" y="1056"/>
                  <a:pt x="1432" y="1170"/>
                  <a:pt x="1426" y="1287"/>
                </a:cubicBezTo>
                <a:cubicBezTo>
                  <a:pt x="1428" y="1347"/>
                  <a:pt x="1413" y="1403"/>
                  <a:pt x="1421" y="1463"/>
                </a:cubicBezTo>
                <a:cubicBezTo>
                  <a:pt x="1422" y="1469"/>
                  <a:pt x="1454" y="1465"/>
                  <a:pt x="1460" y="1465"/>
                </a:cubicBezTo>
                <a:cubicBezTo>
                  <a:pt x="1498" y="1463"/>
                  <a:pt x="1569" y="1465"/>
                  <a:pt x="1569" y="1465"/>
                </a:cubicBezTo>
                <a:cubicBezTo>
                  <a:pt x="1622" y="1469"/>
                  <a:pt x="1663" y="1460"/>
                  <a:pt x="1712" y="1472"/>
                </a:cubicBezTo>
                <a:cubicBezTo>
                  <a:pt x="1750" y="1465"/>
                  <a:pt x="1811" y="1474"/>
                  <a:pt x="1813" y="1458"/>
                </a:cubicBezTo>
                <a:cubicBezTo>
                  <a:pt x="1833" y="1323"/>
                  <a:pt x="1812" y="1198"/>
                  <a:pt x="1827" y="1063"/>
                </a:cubicBezTo>
                <a:cubicBezTo>
                  <a:pt x="1829" y="1045"/>
                  <a:pt x="1829" y="1027"/>
                  <a:pt x="1833" y="1009"/>
                </a:cubicBezTo>
                <a:cubicBezTo>
                  <a:pt x="1835" y="997"/>
                  <a:pt x="1837" y="971"/>
                  <a:pt x="1837" y="971"/>
                </a:cubicBezTo>
                <a:cubicBezTo>
                  <a:pt x="1840" y="944"/>
                  <a:pt x="1850" y="886"/>
                  <a:pt x="1853" y="846"/>
                </a:cubicBezTo>
                <a:cubicBezTo>
                  <a:pt x="1856" y="806"/>
                  <a:pt x="1858" y="777"/>
                  <a:pt x="1856" y="731"/>
                </a:cubicBezTo>
                <a:cubicBezTo>
                  <a:pt x="1854" y="685"/>
                  <a:pt x="1856" y="627"/>
                  <a:pt x="1839" y="571"/>
                </a:cubicBezTo>
                <a:cubicBezTo>
                  <a:pt x="1838" y="536"/>
                  <a:pt x="1787" y="403"/>
                  <a:pt x="1755" y="392"/>
                </a:cubicBezTo>
                <a:cubicBezTo>
                  <a:pt x="1736" y="358"/>
                  <a:pt x="1744" y="377"/>
                  <a:pt x="1738" y="368"/>
                </a:cubicBezTo>
                <a:cubicBezTo>
                  <a:pt x="1732" y="359"/>
                  <a:pt x="1726" y="349"/>
                  <a:pt x="1719" y="337"/>
                </a:cubicBezTo>
                <a:cubicBezTo>
                  <a:pt x="1719" y="337"/>
                  <a:pt x="1698" y="298"/>
                  <a:pt x="1695" y="295"/>
                </a:cubicBezTo>
                <a:cubicBezTo>
                  <a:pt x="1683" y="283"/>
                  <a:pt x="1661" y="267"/>
                  <a:pt x="1647" y="253"/>
                </a:cubicBezTo>
                <a:cubicBezTo>
                  <a:pt x="1642" y="238"/>
                  <a:pt x="1582" y="169"/>
                  <a:pt x="1563" y="163"/>
                </a:cubicBezTo>
                <a:cubicBezTo>
                  <a:pt x="1551" y="159"/>
                  <a:pt x="1538" y="158"/>
                  <a:pt x="1527" y="151"/>
                </a:cubicBezTo>
                <a:cubicBezTo>
                  <a:pt x="1514" y="142"/>
                  <a:pt x="1505" y="129"/>
                  <a:pt x="1491" y="121"/>
                </a:cubicBezTo>
                <a:cubicBezTo>
                  <a:pt x="1454" y="100"/>
                  <a:pt x="1401" y="84"/>
                  <a:pt x="1361" y="71"/>
                </a:cubicBezTo>
                <a:cubicBezTo>
                  <a:pt x="1269" y="40"/>
                  <a:pt x="1177" y="18"/>
                  <a:pt x="1077" y="13"/>
                </a:cubicBezTo>
                <a:cubicBezTo>
                  <a:pt x="1011" y="0"/>
                  <a:pt x="999" y="2"/>
                  <a:pt x="965" y="1"/>
                </a:cubicBezTo>
                <a:cubicBezTo>
                  <a:pt x="931" y="0"/>
                  <a:pt x="939" y="0"/>
                  <a:pt x="873" y="7"/>
                </a:cubicBezTo>
                <a:cubicBezTo>
                  <a:pt x="689" y="13"/>
                  <a:pt x="698" y="10"/>
                  <a:pt x="567" y="43"/>
                </a:cubicBezTo>
                <a:cubicBezTo>
                  <a:pt x="529" y="52"/>
                  <a:pt x="496" y="68"/>
                  <a:pt x="459" y="79"/>
                </a:cubicBezTo>
                <a:cubicBezTo>
                  <a:pt x="447" y="83"/>
                  <a:pt x="435" y="87"/>
                  <a:pt x="423" y="91"/>
                </a:cubicBezTo>
                <a:cubicBezTo>
                  <a:pt x="417" y="93"/>
                  <a:pt x="405" y="97"/>
                  <a:pt x="405" y="97"/>
                </a:cubicBezTo>
                <a:cubicBezTo>
                  <a:pt x="396" y="104"/>
                  <a:pt x="380" y="116"/>
                  <a:pt x="365" y="126"/>
                </a:cubicBezTo>
                <a:cubicBezTo>
                  <a:pt x="350" y="136"/>
                  <a:pt x="335" y="144"/>
                  <a:pt x="315" y="157"/>
                </a:cubicBezTo>
                <a:cubicBezTo>
                  <a:pt x="288" y="177"/>
                  <a:pt x="271" y="188"/>
                  <a:pt x="243" y="207"/>
                </a:cubicBezTo>
                <a:cubicBezTo>
                  <a:pt x="233" y="238"/>
                  <a:pt x="243" y="226"/>
                  <a:pt x="217" y="241"/>
                </a:cubicBezTo>
                <a:cubicBezTo>
                  <a:pt x="204" y="248"/>
                  <a:pt x="193" y="260"/>
                  <a:pt x="193" y="260"/>
                </a:cubicBezTo>
                <a:cubicBezTo>
                  <a:pt x="169" y="313"/>
                  <a:pt x="174" y="316"/>
                  <a:pt x="147" y="325"/>
                </a:cubicBezTo>
                <a:cubicBezTo>
                  <a:pt x="137" y="356"/>
                  <a:pt x="116" y="380"/>
                  <a:pt x="94" y="404"/>
                </a:cubicBezTo>
                <a:cubicBezTo>
                  <a:pt x="56" y="461"/>
                  <a:pt x="42" y="525"/>
                  <a:pt x="21" y="589"/>
                </a:cubicBezTo>
                <a:cubicBezTo>
                  <a:pt x="8" y="660"/>
                  <a:pt x="0" y="769"/>
                  <a:pt x="3" y="839"/>
                </a:cubicBezTo>
                <a:cubicBezTo>
                  <a:pt x="3" y="909"/>
                  <a:pt x="16" y="938"/>
                  <a:pt x="22" y="1009"/>
                </a:cubicBezTo>
                <a:cubicBezTo>
                  <a:pt x="29" y="1083"/>
                  <a:pt x="36" y="1206"/>
                  <a:pt x="39" y="1268"/>
                </a:cubicBezTo>
                <a:cubicBezTo>
                  <a:pt x="42" y="1330"/>
                  <a:pt x="41" y="1355"/>
                  <a:pt x="41" y="1383"/>
                </a:cubicBezTo>
                <a:cubicBezTo>
                  <a:pt x="24" y="1451"/>
                  <a:pt x="56" y="1367"/>
                  <a:pt x="39" y="1435"/>
                </a:cubicBezTo>
                <a:cubicBezTo>
                  <a:pt x="46" y="1475"/>
                  <a:pt x="50" y="1482"/>
                  <a:pt x="39" y="1459"/>
                </a:cubicBezTo>
                <a:close/>
              </a:path>
            </a:pathLst>
          </a:custGeom>
          <a:solidFill>
            <a:srgbClr val="FF0000"/>
          </a:solidFill>
          <a:ln w="3175">
            <a:solidFill>
              <a:srgbClr val="FF0000"/>
            </a:solidFill>
            <a:round/>
            <a:headEnd/>
            <a:tailEnd/>
          </a:ln>
        </p:spPr>
        <p:txBody>
          <a:bodyPr/>
          <a:lstStyle/>
          <a:p>
            <a:endParaRPr lang="de-AT"/>
          </a:p>
        </p:txBody>
      </p:sp>
      <p:sp>
        <p:nvSpPr>
          <p:cNvPr id="30732" name="Line 12"/>
          <p:cNvSpPr>
            <a:spLocks noChangeShapeType="1"/>
          </p:cNvSpPr>
          <p:nvPr/>
        </p:nvSpPr>
        <p:spPr bwMode="auto">
          <a:xfrm>
            <a:off x="5154613" y="2851150"/>
            <a:ext cx="847725" cy="0"/>
          </a:xfrm>
          <a:prstGeom prst="line">
            <a:avLst/>
          </a:prstGeom>
          <a:noFill/>
          <a:ln w="635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0733" name="Text Box 13"/>
          <p:cNvSpPr txBox="1">
            <a:spLocks noChangeArrowheads="1"/>
          </p:cNvSpPr>
          <p:nvPr/>
        </p:nvSpPr>
        <p:spPr bwMode="auto">
          <a:xfrm>
            <a:off x="6176963" y="2747963"/>
            <a:ext cx="1743075" cy="244475"/>
          </a:xfrm>
          <a:prstGeom prst="rect">
            <a:avLst/>
          </a:prstGeom>
          <a:solidFill>
            <a:schemeClr val="bg1"/>
          </a:solidFill>
          <a:ln w="9525">
            <a:solidFill>
              <a:srgbClr val="000000"/>
            </a:solidFill>
            <a:miter lim="800000"/>
            <a:headEnd/>
            <a:tailEnd/>
          </a:ln>
        </p:spPr>
        <p:txBody>
          <a:bodyPr lIns="18000" tIns="10800" rIns="18000" bIns="10800"/>
          <a:lstStyle/>
          <a:p>
            <a:pPr algn="ctr" eaLnBrk="0" hangingPunct="0"/>
            <a:r>
              <a:rPr lang="en-GB" altLang="de-DE" sz="1400" b="1" i="1">
                <a:solidFill>
                  <a:srgbClr val="CC0000"/>
                </a:solidFill>
                <a:latin typeface="Arial" charset="0"/>
              </a:rPr>
              <a:t>Emitted electrons</a:t>
            </a:r>
          </a:p>
        </p:txBody>
      </p:sp>
      <p:sp>
        <p:nvSpPr>
          <p:cNvPr id="30734" name="Line 14"/>
          <p:cNvSpPr>
            <a:spLocks noChangeShapeType="1"/>
          </p:cNvSpPr>
          <p:nvPr/>
        </p:nvSpPr>
        <p:spPr bwMode="auto">
          <a:xfrm>
            <a:off x="5165725" y="2513013"/>
            <a:ext cx="847725" cy="0"/>
          </a:xfrm>
          <a:prstGeom prst="line">
            <a:avLst/>
          </a:prstGeom>
          <a:noFill/>
          <a:ln w="63500">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0735" name="Line 15"/>
          <p:cNvSpPr>
            <a:spLocks noChangeShapeType="1"/>
          </p:cNvSpPr>
          <p:nvPr/>
        </p:nvSpPr>
        <p:spPr bwMode="auto">
          <a:xfrm>
            <a:off x="5156200" y="2144713"/>
            <a:ext cx="847725" cy="0"/>
          </a:xfrm>
          <a:prstGeom prst="line">
            <a:avLst/>
          </a:prstGeom>
          <a:noFill/>
          <a:ln w="63500">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0736" name="Text Box 16"/>
          <p:cNvSpPr txBox="1">
            <a:spLocks noChangeArrowheads="1"/>
          </p:cNvSpPr>
          <p:nvPr/>
        </p:nvSpPr>
        <p:spPr bwMode="auto">
          <a:xfrm>
            <a:off x="6162675" y="2373313"/>
            <a:ext cx="1744663" cy="244475"/>
          </a:xfrm>
          <a:prstGeom prst="rect">
            <a:avLst/>
          </a:prstGeom>
          <a:solidFill>
            <a:schemeClr val="bg1"/>
          </a:solidFill>
          <a:ln w="9525">
            <a:solidFill>
              <a:srgbClr val="000000"/>
            </a:solidFill>
            <a:miter lim="800000"/>
            <a:headEnd/>
            <a:tailEnd/>
          </a:ln>
        </p:spPr>
        <p:txBody>
          <a:bodyPr lIns="18000" tIns="10800" rIns="18000" bIns="10800"/>
          <a:lstStyle/>
          <a:p>
            <a:pPr algn="ctr" eaLnBrk="0" hangingPunct="0"/>
            <a:r>
              <a:rPr lang="en-GB" altLang="de-DE" sz="1400" b="1" i="1">
                <a:solidFill>
                  <a:srgbClr val="CC0000"/>
                </a:solidFill>
                <a:latin typeface="Arial" charset="0"/>
              </a:rPr>
              <a:t>Plasma electrons</a:t>
            </a:r>
          </a:p>
        </p:txBody>
      </p:sp>
      <p:sp>
        <p:nvSpPr>
          <p:cNvPr id="30737" name="Text Box 17"/>
          <p:cNvSpPr txBox="1">
            <a:spLocks noChangeArrowheads="1"/>
          </p:cNvSpPr>
          <p:nvPr/>
        </p:nvSpPr>
        <p:spPr bwMode="auto">
          <a:xfrm>
            <a:off x="6169025" y="1998663"/>
            <a:ext cx="1743075" cy="244475"/>
          </a:xfrm>
          <a:prstGeom prst="rect">
            <a:avLst/>
          </a:prstGeom>
          <a:solidFill>
            <a:schemeClr val="bg1"/>
          </a:solidFill>
          <a:ln w="9525">
            <a:solidFill>
              <a:srgbClr val="000000"/>
            </a:solidFill>
            <a:miter lim="800000"/>
            <a:headEnd/>
            <a:tailEnd/>
          </a:ln>
        </p:spPr>
        <p:txBody>
          <a:bodyPr lIns="18000" tIns="10800" rIns="18000" bIns="10800"/>
          <a:lstStyle/>
          <a:p>
            <a:pPr algn="ctr" eaLnBrk="0" hangingPunct="0"/>
            <a:r>
              <a:rPr lang="en-GB" altLang="de-DE" sz="1400" b="1" i="1">
                <a:solidFill>
                  <a:srgbClr val="CC0000"/>
                </a:solidFill>
                <a:latin typeface="Arial" charset="0"/>
              </a:rPr>
              <a:t>Plasma ions</a:t>
            </a:r>
          </a:p>
        </p:txBody>
      </p:sp>
      <p:sp>
        <p:nvSpPr>
          <p:cNvPr id="30738" name="Text Box 18"/>
          <p:cNvSpPr txBox="1">
            <a:spLocks noChangeArrowheads="1"/>
          </p:cNvSpPr>
          <p:nvPr/>
        </p:nvSpPr>
        <p:spPr bwMode="auto">
          <a:xfrm>
            <a:off x="5953125" y="1420813"/>
            <a:ext cx="2166938" cy="3365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en-GB" altLang="de-DE" sz="2400" b="1">
                <a:solidFill>
                  <a:srgbClr val="CC0000"/>
                </a:solidFill>
              </a:rPr>
              <a:t>Particle fluxes</a:t>
            </a:r>
          </a:p>
        </p:txBody>
      </p:sp>
      <p:sp>
        <p:nvSpPr>
          <p:cNvPr id="30739" name="Text Box 19"/>
          <p:cNvSpPr txBox="1">
            <a:spLocks noChangeArrowheads="1"/>
          </p:cNvSpPr>
          <p:nvPr/>
        </p:nvSpPr>
        <p:spPr bwMode="auto">
          <a:xfrm>
            <a:off x="901700" y="1389063"/>
            <a:ext cx="2378075" cy="3921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en-GB" altLang="de-DE" sz="2400" b="1">
                <a:solidFill>
                  <a:srgbClr val="CC0000"/>
                </a:solidFill>
              </a:rPr>
              <a:t>Electric currents</a:t>
            </a:r>
          </a:p>
        </p:txBody>
      </p:sp>
      <p:sp>
        <p:nvSpPr>
          <p:cNvPr id="30740" name="Line 20"/>
          <p:cNvSpPr>
            <a:spLocks noChangeShapeType="1"/>
          </p:cNvSpPr>
          <p:nvPr/>
        </p:nvSpPr>
        <p:spPr bwMode="auto">
          <a:xfrm>
            <a:off x="3124200" y="2851150"/>
            <a:ext cx="847725" cy="0"/>
          </a:xfrm>
          <a:prstGeom prst="line">
            <a:avLst/>
          </a:prstGeom>
          <a:noFill/>
          <a:ln w="63500">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0741" name="Line 21"/>
          <p:cNvSpPr>
            <a:spLocks noChangeShapeType="1"/>
          </p:cNvSpPr>
          <p:nvPr/>
        </p:nvSpPr>
        <p:spPr bwMode="auto">
          <a:xfrm>
            <a:off x="3116263" y="2508250"/>
            <a:ext cx="847725" cy="0"/>
          </a:xfrm>
          <a:prstGeom prst="line">
            <a:avLst/>
          </a:prstGeom>
          <a:noFill/>
          <a:ln w="63500">
            <a:solidFill>
              <a:srgbClr val="000000"/>
            </a:solidFill>
            <a:round/>
            <a:headEnd type="none" w="sm" len="sm"/>
            <a:tailEnd type="arrow" w="sm" len="sm"/>
          </a:ln>
          <a:extLst>
            <a:ext uri="{909E8E84-426E-40DD-AFC4-6F175D3DCCD1}">
              <a14:hiddenFill xmlns:a14="http://schemas.microsoft.com/office/drawing/2010/main">
                <a:noFill/>
              </a14:hiddenFill>
            </a:ext>
          </a:extLst>
        </p:spPr>
        <p:txBody>
          <a:bodyPr/>
          <a:lstStyle/>
          <a:p>
            <a:endParaRPr lang="de-AT"/>
          </a:p>
        </p:txBody>
      </p:sp>
      <p:sp>
        <p:nvSpPr>
          <p:cNvPr id="30742" name="Line 22"/>
          <p:cNvSpPr>
            <a:spLocks noChangeShapeType="1"/>
          </p:cNvSpPr>
          <p:nvPr/>
        </p:nvSpPr>
        <p:spPr bwMode="auto">
          <a:xfrm>
            <a:off x="3125788" y="2149475"/>
            <a:ext cx="847725" cy="0"/>
          </a:xfrm>
          <a:prstGeom prst="line">
            <a:avLst/>
          </a:prstGeom>
          <a:noFill/>
          <a:ln w="63500">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0743" name="Text Box 23"/>
          <p:cNvSpPr txBox="1">
            <a:spLocks noChangeArrowheads="1"/>
          </p:cNvSpPr>
          <p:nvPr/>
        </p:nvSpPr>
        <p:spPr bwMode="auto">
          <a:xfrm>
            <a:off x="1243013" y="2754313"/>
            <a:ext cx="1743075" cy="244475"/>
          </a:xfrm>
          <a:prstGeom prst="rect">
            <a:avLst/>
          </a:prstGeom>
          <a:solidFill>
            <a:schemeClr val="bg1"/>
          </a:solidFill>
          <a:ln w="9525">
            <a:solidFill>
              <a:srgbClr val="000000"/>
            </a:solidFill>
            <a:miter lim="800000"/>
            <a:headEnd/>
            <a:tailEnd/>
          </a:ln>
        </p:spPr>
        <p:txBody>
          <a:bodyPr lIns="18000" tIns="10800" rIns="18000" bIns="10800"/>
          <a:lstStyle/>
          <a:p>
            <a:pPr algn="ctr" eaLnBrk="0" hangingPunct="0"/>
            <a:r>
              <a:rPr lang="en-GB" altLang="de-DE" sz="1400" b="1" i="1">
                <a:solidFill>
                  <a:srgbClr val="CC0000"/>
                </a:solidFill>
                <a:latin typeface="Arial" charset="0"/>
              </a:rPr>
              <a:t>Emitted electrons</a:t>
            </a:r>
          </a:p>
        </p:txBody>
      </p:sp>
      <p:sp>
        <p:nvSpPr>
          <p:cNvPr id="30744" name="Text Box 24"/>
          <p:cNvSpPr txBox="1">
            <a:spLocks noChangeArrowheads="1"/>
          </p:cNvSpPr>
          <p:nvPr/>
        </p:nvSpPr>
        <p:spPr bwMode="auto">
          <a:xfrm>
            <a:off x="1236663" y="2363788"/>
            <a:ext cx="1743075" cy="246062"/>
          </a:xfrm>
          <a:prstGeom prst="rect">
            <a:avLst/>
          </a:prstGeom>
          <a:solidFill>
            <a:schemeClr val="bg1"/>
          </a:solidFill>
          <a:ln w="9525">
            <a:solidFill>
              <a:srgbClr val="000000"/>
            </a:solidFill>
            <a:miter lim="800000"/>
            <a:headEnd/>
            <a:tailEnd/>
          </a:ln>
        </p:spPr>
        <p:txBody>
          <a:bodyPr lIns="18000" tIns="10800" rIns="18000" bIns="10800"/>
          <a:lstStyle/>
          <a:p>
            <a:pPr algn="ctr" eaLnBrk="0" hangingPunct="0"/>
            <a:r>
              <a:rPr lang="en-GB" altLang="de-DE" sz="1400" b="1" i="1">
                <a:solidFill>
                  <a:srgbClr val="CC0000"/>
                </a:solidFill>
                <a:latin typeface="Arial" charset="0"/>
              </a:rPr>
              <a:t>Plasma electrons</a:t>
            </a:r>
          </a:p>
        </p:txBody>
      </p:sp>
      <p:sp>
        <p:nvSpPr>
          <p:cNvPr id="30745" name="Text Box 25"/>
          <p:cNvSpPr txBox="1">
            <a:spLocks noChangeArrowheads="1"/>
          </p:cNvSpPr>
          <p:nvPr/>
        </p:nvSpPr>
        <p:spPr bwMode="auto">
          <a:xfrm>
            <a:off x="1243013" y="2011363"/>
            <a:ext cx="1743075" cy="246062"/>
          </a:xfrm>
          <a:prstGeom prst="rect">
            <a:avLst/>
          </a:prstGeom>
          <a:solidFill>
            <a:schemeClr val="bg1"/>
          </a:solidFill>
          <a:ln w="9525">
            <a:solidFill>
              <a:srgbClr val="000000"/>
            </a:solidFill>
            <a:miter lim="800000"/>
            <a:headEnd/>
            <a:tailEnd/>
          </a:ln>
        </p:spPr>
        <p:txBody>
          <a:bodyPr lIns="18000" tIns="10800" rIns="18000" bIns="10800"/>
          <a:lstStyle/>
          <a:p>
            <a:pPr algn="ctr" eaLnBrk="0" hangingPunct="0"/>
            <a:r>
              <a:rPr lang="en-GB" altLang="de-DE" sz="1400" b="1" i="1">
                <a:solidFill>
                  <a:srgbClr val="CC0000"/>
                </a:solidFill>
                <a:latin typeface="Arial" charset="0"/>
              </a:rPr>
              <a:t>Plasma ions</a:t>
            </a:r>
          </a:p>
        </p:txBody>
      </p:sp>
      <p:sp>
        <p:nvSpPr>
          <p:cNvPr id="30746" name="Text Box 26"/>
          <p:cNvSpPr txBox="1">
            <a:spLocks noChangeArrowheads="1"/>
          </p:cNvSpPr>
          <p:nvPr/>
        </p:nvSpPr>
        <p:spPr bwMode="auto">
          <a:xfrm>
            <a:off x="849463" y="162050"/>
            <a:ext cx="7439025" cy="1037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000" tIns="10800" rIns="54000" bIns="10800">
            <a:spAutoFit/>
          </a:bodyPr>
          <a:lstStyle/>
          <a:p>
            <a:pPr algn="just" eaLnBrk="0" hangingPunct="0"/>
            <a:r>
              <a:rPr lang="en-GB" altLang="de-DE" sz="2200" dirty="0">
                <a:solidFill>
                  <a:srgbClr val="3333FF"/>
                </a:solidFill>
              </a:rPr>
              <a:t>Currents and particle fluxes around an emissive probe and the effect of a possible space charge formed by the emitted electrons on the emissive probe</a:t>
            </a:r>
          </a:p>
        </p:txBody>
      </p:sp>
      <p:sp>
        <p:nvSpPr>
          <p:cNvPr id="30747" name="Text Box 27"/>
          <p:cNvSpPr txBox="1">
            <a:spLocks noChangeArrowheads="1"/>
          </p:cNvSpPr>
          <p:nvPr/>
        </p:nvSpPr>
        <p:spPr bwMode="auto">
          <a:xfrm>
            <a:off x="323850" y="3789363"/>
            <a:ext cx="3208338" cy="8826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GB" altLang="de-DE" b="1">
                <a:solidFill>
                  <a:schemeClr val="accent2"/>
                </a:solidFill>
              </a:rPr>
              <a:t>Space potential profile in front of the probe with saturated emission current</a:t>
            </a:r>
          </a:p>
        </p:txBody>
      </p:sp>
      <p:sp>
        <p:nvSpPr>
          <p:cNvPr id="30748" name="Text Box 28"/>
          <p:cNvSpPr txBox="1">
            <a:spLocks noChangeArrowheads="1"/>
          </p:cNvSpPr>
          <p:nvPr/>
        </p:nvSpPr>
        <p:spPr bwMode="auto">
          <a:xfrm>
            <a:off x="5364163" y="3789363"/>
            <a:ext cx="3556000" cy="8588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GB" altLang="de-DE" b="1" dirty="0" smtClean="0">
                <a:solidFill>
                  <a:schemeClr val="accent2"/>
                </a:solidFill>
              </a:rPr>
              <a:t>Possible space </a:t>
            </a:r>
            <a:r>
              <a:rPr lang="en-GB" altLang="de-DE" b="1" dirty="0">
                <a:solidFill>
                  <a:schemeClr val="accent2"/>
                </a:solidFill>
              </a:rPr>
              <a:t>potential profile in front of the probe with space-charge-limited emission current</a:t>
            </a:r>
          </a:p>
        </p:txBody>
      </p:sp>
      <p:sp>
        <p:nvSpPr>
          <p:cNvPr id="30749" name="Line 29"/>
          <p:cNvSpPr>
            <a:spLocks noChangeShapeType="1"/>
          </p:cNvSpPr>
          <p:nvPr/>
        </p:nvSpPr>
        <p:spPr bwMode="auto">
          <a:xfrm flipH="1" flipV="1">
            <a:off x="3100388" y="4929188"/>
            <a:ext cx="0" cy="1566862"/>
          </a:xfrm>
          <a:prstGeom prst="line">
            <a:avLst/>
          </a:prstGeom>
          <a:noFill/>
          <a:ln w="254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0750" name="Line 30"/>
          <p:cNvSpPr>
            <a:spLocks noChangeShapeType="1"/>
          </p:cNvSpPr>
          <p:nvPr/>
        </p:nvSpPr>
        <p:spPr bwMode="auto">
          <a:xfrm flipH="1" flipV="1">
            <a:off x="817563" y="5541963"/>
            <a:ext cx="2282825" cy="0"/>
          </a:xfrm>
          <a:prstGeom prst="line">
            <a:avLst/>
          </a:prstGeom>
          <a:noFill/>
          <a:ln w="254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0751" name="Line 31"/>
          <p:cNvSpPr>
            <a:spLocks noChangeShapeType="1"/>
          </p:cNvSpPr>
          <p:nvPr/>
        </p:nvSpPr>
        <p:spPr bwMode="auto">
          <a:xfrm flipH="1" flipV="1">
            <a:off x="8020050" y="4908550"/>
            <a:ext cx="0" cy="1566863"/>
          </a:xfrm>
          <a:prstGeom prst="line">
            <a:avLst/>
          </a:prstGeom>
          <a:noFill/>
          <a:ln w="254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0752" name="Line 32"/>
          <p:cNvSpPr>
            <a:spLocks noChangeShapeType="1"/>
          </p:cNvSpPr>
          <p:nvPr/>
        </p:nvSpPr>
        <p:spPr bwMode="auto">
          <a:xfrm flipH="1" flipV="1">
            <a:off x="5737225" y="5521325"/>
            <a:ext cx="2282825" cy="0"/>
          </a:xfrm>
          <a:prstGeom prst="line">
            <a:avLst/>
          </a:prstGeom>
          <a:noFill/>
          <a:ln w="254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0753" name="Line 33"/>
          <p:cNvSpPr>
            <a:spLocks noChangeShapeType="1"/>
          </p:cNvSpPr>
          <p:nvPr/>
        </p:nvSpPr>
        <p:spPr bwMode="auto">
          <a:xfrm>
            <a:off x="1077913" y="5535613"/>
            <a:ext cx="2014537"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0754" name="Text Box 34"/>
          <p:cNvSpPr txBox="1">
            <a:spLocks noChangeArrowheads="1"/>
          </p:cNvSpPr>
          <p:nvPr/>
        </p:nvSpPr>
        <p:spPr bwMode="auto">
          <a:xfrm>
            <a:off x="538163" y="5408613"/>
            <a:ext cx="204787" cy="211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e-DE" altLang="de-DE" sz="1400" b="1" i="1"/>
              <a:t>x</a:t>
            </a:r>
          </a:p>
        </p:txBody>
      </p:sp>
      <p:sp>
        <p:nvSpPr>
          <p:cNvPr id="30755" name="Text Box 35"/>
          <p:cNvSpPr txBox="1">
            <a:spLocks noChangeArrowheads="1"/>
          </p:cNvSpPr>
          <p:nvPr/>
        </p:nvSpPr>
        <p:spPr bwMode="auto">
          <a:xfrm>
            <a:off x="2443163" y="4664075"/>
            <a:ext cx="1314450" cy="2111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en-GB" altLang="de-DE" sz="1400" b="1" i="1"/>
              <a:t>Space potential</a:t>
            </a:r>
          </a:p>
        </p:txBody>
      </p:sp>
      <p:sp>
        <p:nvSpPr>
          <p:cNvPr id="30756" name="Text Box 36"/>
          <p:cNvSpPr txBox="1">
            <a:spLocks noChangeArrowheads="1"/>
          </p:cNvSpPr>
          <p:nvPr/>
        </p:nvSpPr>
        <p:spPr bwMode="auto">
          <a:xfrm>
            <a:off x="5481638" y="5370513"/>
            <a:ext cx="204787" cy="211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e-DE" altLang="de-DE" sz="1600" b="1" i="1"/>
              <a:t>x</a:t>
            </a:r>
          </a:p>
        </p:txBody>
      </p:sp>
      <p:sp>
        <p:nvSpPr>
          <p:cNvPr id="30757" name="Text Box 37"/>
          <p:cNvSpPr txBox="1">
            <a:spLocks noChangeArrowheads="1"/>
          </p:cNvSpPr>
          <p:nvPr/>
        </p:nvSpPr>
        <p:spPr bwMode="auto">
          <a:xfrm>
            <a:off x="7334250" y="4684713"/>
            <a:ext cx="1314450" cy="211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en-GB" altLang="de-DE" sz="1400" b="1" i="1"/>
              <a:t>Space potential</a:t>
            </a:r>
          </a:p>
        </p:txBody>
      </p:sp>
      <p:sp>
        <p:nvSpPr>
          <p:cNvPr id="30758" name="Text Box 38"/>
          <p:cNvSpPr txBox="1">
            <a:spLocks noChangeArrowheads="1"/>
          </p:cNvSpPr>
          <p:nvPr/>
        </p:nvSpPr>
        <p:spPr bwMode="auto">
          <a:xfrm>
            <a:off x="3198813" y="5405438"/>
            <a:ext cx="354012" cy="2587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e-DE" altLang="de-DE" sz="1400" b="1">
                <a:sym typeface="Symbol" pitchFamily="18" charset="2"/>
              </a:rPr>
              <a:t></a:t>
            </a:r>
            <a:r>
              <a:rPr lang="de-DE" altLang="de-DE" sz="1400" b="1" i="1" baseline="-25000"/>
              <a:t>pl</a:t>
            </a:r>
            <a:endParaRPr lang="de-DE" altLang="de-DE" sz="1400" b="1" i="1"/>
          </a:p>
        </p:txBody>
      </p:sp>
      <p:sp>
        <p:nvSpPr>
          <p:cNvPr id="30759" name="Text Box 39"/>
          <p:cNvSpPr txBox="1">
            <a:spLocks noChangeArrowheads="1"/>
          </p:cNvSpPr>
          <p:nvPr/>
        </p:nvSpPr>
        <p:spPr bwMode="auto">
          <a:xfrm>
            <a:off x="8126413" y="5392738"/>
            <a:ext cx="352425" cy="2587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e-DE" altLang="de-DE" sz="1400" b="1">
                <a:sym typeface="Symbol" pitchFamily="18" charset="2"/>
              </a:rPr>
              <a:t></a:t>
            </a:r>
            <a:r>
              <a:rPr lang="de-DE" altLang="de-DE" sz="1400" b="1" i="1" baseline="-25000"/>
              <a:t>pl</a:t>
            </a:r>
            <a:endParaRPr lang="de-DE" altLang="de-DE" sz="1400" b="1" i="1"/>
          </a:p>
        </p:txBody>
      </p:sp>
      <p:sp>
        <p:nvSpPr>
          <p:cNvPr id="30760" name="Freeform 40"/>
          <p:cNvSpPr>
            <a:spLocks/>
          </p:cNvSpPr>
          <p:nvPr/>
        </p:nvSpPr>
        <p:spPr bwMode="auto">
          <a:xfrm>
            <a:off x="6007100" y="5502275"/>
            <a:ext cx="2006600" cy="627063"/>
          </a:xfrm>
          <a:custGeom>
            <a:avLst/>
            <a:gdLst>
              <a:gd name="T0" fmla="*/ 0 w 3408"/>
              <a:gd name="T1" fmla="*/ 23 h 1105"/>
              <a:gd name="T2" fmla="*/ 237 w 3408"/>
              <a:gd name="T3" fmla="*/ 23 h 1105"/>
              <a:gd name="T4" fmla="*/ 453 w 3408"/>
              <a:gd name="T5" fmla="*/ 35 h 1105"/>
              <a:gd name="T6" fmla="*/ 889 w 3408"/>
              <a:gd name="T7" fmla="*/ 63 h 1105"/>
              <a:gd name="T8" fmla="*/ 1097 w 3408"/>
              <a:gd name="T9" fmla="*/ 415 h 1105"/>
              <a:gd name="T10" fmla="*/ 1305 w 3408"/>
              <a:gd name="T11" fmla="*/ 703 h 1105"/>
              <a:gd name="T12" fmla="*/ 1433 w 3408"/>
              <a:gd name="T13" fmla="*/ 815 h 1105"/>
              <a:gd name="T14" fmla="*/ 1737 w 3408"/>
              <a:gd name="T15" fmla="*/ 983 h 1105"/>
              <a:gd name="T16" fmla="*/ 2208 w 3408"/>
              <a:gd name="T17" fmla="*/ 1055 h 1105"/>
              <a:gd name="T18" fmla="*/ 2496 w 3408"/>
              <a:gd name="T19" fmla="*/ 1091 h 1105"/>
              <a:gd name="T20" fmla="*/ 2676 w 3408"/>
              <a:gd name="T21" fmla="*/ 1091 h 1105"/>
              <a:gd name="T22" fmla="*/ 3060 w 3408"/>
              <a:gd name="T23" fmla="*/ 1103 h 1105"/>
              <a:gd name="T24" fmla="*/ 3408 w 3408"/>
              <a:gd name="T25" fmla="*/ 1103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8" h="1105">
                <a:moveTo>
                  <a:pt x="0" y="23"/>
                </a:moveTo>
                <a:cubicBezTo>
                  <a:pt x="39" y="23"/>
                  <a:pt x="162" y="21"/>
                  <a:pt x="237" y="23"/>
                </a:cubicBezTo>
                <a:cubicBezTo>
                  <a:pt x="312" y="25"/>
                  <a:pt x="344" y="28"/>
                  <a:pt x="453" y="35"/>
                </a:cubicBezTo>
                <a:cubicBezTo>
                  <a:pt x="562" y="42"/>
                  <a:pt x="782" y="0"/>
                  <a:pt x="889" y="63"/>
                </a:cubicBezTo>
                <a:cubicBezTo>
                  <a:pt x="996" y="126"/>
                  <a:pt x="1028" y="308"/>
                  <a:pt x="1097" y="415"/>
                </a:cubicBezTo>
                <a:cubicBezTo>
                  <a:pt x="1166" y="522"/>
                  <a:pt x="1249" y="636"/>
                  <a:pt x="1305" y="703"/>
                </a:cubicBezTo>
                <a:cubicBezTo>
                  <a:pt x="1361" y="770"/>
                  <a:pt x="1361" y="768"/>
                  <a:pt x="1433" y="815"/>
                </a:cubicBezTo>
                <a:cubicBezTo>
                  <a:pt x="1505" y="862"/>
                  <a:pt x="1608" y="943"/>
                  <a:pt x="1737" y="983"/>
                </a:cubicBezTo>
                <a:cubicBezTo>
                  <a:pt x="1866" y="1023"/>
                  <a:pt x="2082" y="1037"/>
                  <a:pt x="2208" y="1055"/>
                </a:cubicBezTo>
                <a:cubicBezTo>
                  <a:pt x="2334" y="1073"/>
                  <a:pt x="2418" y="1085"/>
                  <a:pt x="2496" y="1091"/>
                </a:cubicBezTo>
                <a:cubicBezTo>
                  <a:pt x="2574" y="1097"/>
                  <a:pt x="2582" y="1089"/>
                  <a:pt x="2676" y="1091"/>
                </a:cubicBezTo>
                <a:cubicBezTo>
                  <a:pt x="2770" y="1093"/>
                  <a:pt x="2938" y="1101"/>
                  <a:pt x="3060" y="1103"/>
                </a:cubicBezTo>
                <a:cubicBezTo>
                  <a:pt x="3182" y="1105"/>
                  <a:pt x="3295" y="1104"/>
                  <a:pt x="3408" y="1103"/>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0761" name="Text Box 41"/>
          <p:cNvSpPr txBox="1">
            <a:spLocks noChangeArrowheads="1"/>
          </p:cNvSpPr>
          <p:nvPr/>
        </p:nvSpPr>
        <p:spPr bwMode="auto">
          <a:xfrm>
            <a:off x="4394200" y="6032500"/>
            <a:ext cx="1865313" cy="561975"/>
          </a:xfrm>
          <a:prstGeom prst="rect">
            <a:avLst/>
          </a:prstGeom>
          <a:solidFill>
            <a:srgbClr val="FFFFFF"/>
          </a:solidFill>
          <a:ln w="9525">
            <a:solidFill>
              <a:srgbClr val="000000"/>
            </a:solidFill>
            <a:miter lim="800000"/>
            <a:headEnd/>
            <a:tailEnd/>
          </a:ln>
        </p:spPr>
        <p:txBody>
          <a:bodyPr lIns="36000" tIns="36000" rIns="36000" bIns="36000"/>
          <a:lstStyle/>
          <a:p>
            <a:pPr algn="ctr" eaLnBrk="0" hangingPunct="0"/>
            <a:r>
              <a:rPr lang="en-GB" altLang="de-DE" sz="1600" b="1"/>
              <a:t>Space charge due to emitted electrons</a:t>
            </a:r>
          </a:p>
        </p:txBody>
      </p:sp>
      <p:sp>
        <p:nvSpPr>
          <p:cNvPr id="30762" name="Line 42"/>
          <p:cNvSpPr>
            <a:spLocks noChangeShapeType="1"/>
          </p:cNvSpPr>
          <p:nvPr/>
        </p:nvSpPr>
        <p:spPr bwMode="auto">
          <a:xfrm flipV="1">
            <a:off x="6310313" y="6040438"/>
            <a:ext cx="474662" cy="204787"/>
          </a:xfrm>
          <a:prstGeom prst="line">
            <a:avLst/>
          </a:prstGeom>
          <a:noFill/>
          <a:ln w="254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0763" name="Text Box 43"/>
          <p:cNvSpPr txBox="1">
            <a:spLocks noChangeArrowheads="1"/>
          </p:cNvSpPr>
          <p:nvPr/>
        </p:nvSpPr>
        <p:spPr bwMode="auto">
          <a:xfrm>
            <a:off x="7458075" y="5661025"/>
            <a:ext cx="484188" cy="2667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lnSpc>
                <a:spcPct val="125000"/>
              </a:lnSpc>
            </a:pPr>
            <a:r>
              <a:rPr lang="de-DE" altLang="de-DE" sz="1400" b="1"/>
              <a:t>0.99</a:t>
            </a:r>
            <a:r>
              <a:rPr lang="de-DE" altLang="de-DE" sz="1400" b="1" i="1"/>
              <a:t>T</a:t>
            </a:r>
            <a:r>
              <a:rPr lang="de-DE" altLang="de-DE" sz="1400" b="1" i="1" baseline="-25000"/>
              <a:t>e</a:t>
            </a:r>
            <a:endParaRPr lang="de-AT" altLang="de-DE" sz="1400" b="1" i="1" baseline="-25000"/>
          </a:p>
        </p:txBody>
      </p:sp>
      <p:sp>
        <p:nvSpPr>
          <p:cNvPr id="30764" name="Line 44"/>
          <p:cNvSpPr>
            <a:spLocks noChangeShapeType="1"/>
          </p:cNvSpPr>
          <p:nvPr/>
        </p:nvSpPr>
        <p:spPr bwMode="auto">
          <a:xfrm flipV="1">
            <a:off x="7742238" y="5546725"/>
            <a:ext cx="0" cy="158750"/>
          </a:xfrm>
          <a:prstGeom prst="line">
            <a:avLst/>
          </a:prstGeom>
          <a:noFill/>
          <a:ln w="2540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30765" name="Line 45"/>
          <p:cNvSpPr>
            <a:spLocks noChangeShapeType="1"/>
          </p:cNvSpPr>
          <p:nvPr/>
        </p:nvSpPr>
        <p:spPr bwMode="auto">
          <a:xfrm flipH="1" flipV="1">
            <a:off x="7742238" y="5916613"/>
            <a:ext cx="0" cy="168275"/>
          </a:xfrm>
          <a:prstGeom prst="line">
            <a:avLst/>
          </a:prstGeom>
          <a:noFill/>
          <a:ln w="25400">
            <a:solidFill>
              <a:schemeClr val="tx1"/>
            </a:solidFill>
            <a:round/>
            <a:headEnd type="arrow"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30766" name="Line 46"/>
          <p:cNvSpPr>
            <a:spLocks noChangeShapeType="1"/>
          </p:cNvSpPr>
          <p:nvPr/>
        </p:nvSpPr>
        <p:spPr bwMode="auto">
          <a:xfrm flipV="1">
            <a:off x="6535738" y="5002213"/>
            <a:ext cx="0" cy="87788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30767" name="Line 47"/>
          <p:cNvSpPr>
            <a:spLocks noChangeShapeType="1"/>
          </p:cNvSpPr>
          <p:nvPr/>
        </p:nvSpPr>
        <p:spPr bwMode="auto">
          <a:xfrm flipH="1">
            <a:off x="6535738" y="5164138"/>
            <a:ext cx="519112" cy="0"/>
          </a:xfrm>
          <a:prstGeom prst="line">
            <a:avLst/>
          </a:prstGeom>
          <a:noFill/>
          <a:ln w="2540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30768" name="Line 48"/>
          <p:cNvSpPr>
            <a:spLocks noChangeShapeType="1"/>
          </p:cNvSpPr>
          <p:nvPr/>
        </p:nvSpPr>
        <p:spPr bwMode="auto">
          <a:xfrm flipH="1">
            <a:off x="7467600" y="5164138"/>
            <a:ext cx="519113" cy="0"/>
          </a:xfrm>
          <a:prstGeom prst="line">
            <a:avLst/>
          </a:prstGeom>
          <a:noFill/>
          <a:ln w="25400">
            <a:solidFill>
              <a:schemeClr val="tx1"/>
            </a:solidFill>
            <a:round/>
            <a:headEnd type="arrow"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30769" name="Text Box 49"/>
          <p:cNvSpPr txBox="1">
            <a:spLocks noChangeArrowheads="1"/>
          </p:cNvSpPr>
          <p:nvPr/>
        </p:nvSpPr>
        <p:spPr bwMode="auto">
          <a:xfrm>
            <a:off x="7167563" y="5049838"/>
            <a:ext cx="204787" cy="211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de-DE" altLang="de-DE" sz="1600" b="1" i="1"/>
              <a:t>d</a:t>
            </a:r>
          </a:p>
        </p:txBody>
      </p:sp>
      <p:sp>
        <p:nvSpPr>
          <p:cNvPr id="2" name="Datumsplatzhalter 1"/>
          <p:cNvSpPr>
            <a:spLocks noGrp="1"/>
          </p:cNvSpPr>
          <p:nvPr>
            <p:ph type="dt" sz="half" idx="10"/>
          </p:nvPr>
        </p:nvSpPr>
        <p:spPr/>
        <p:txBody>
          <a:bodyPr/>
          <a:lstStyle/>
          <a:p>
            <a:fld id="{8BADDE20-4BF4-4EEE-B75C-AFF8862AFE54}"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F6885F4-341B-47BF-843A-94A731F1B6B3}"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
        <p:nvSpPr>
          <p:cNvPr id="8" name="Foliennummernplatzhalter 3"/>
          <p:cNvSpPr>
            <a:spLocks noGrp="1"/>
          </p:cNvSpPr>
          <p:nvPr>
            <p:ph type="sldNum" sz="quarter" idx="12"/>
          </p:nvPr>
        </p:nvSpPr>
        <p:spPr/>
        <p:txBody>
          <a:bodyPr/>
          <a:lstStyle/>
          <a:p>
            <a:fld id="{18C6431A-7CA4-40D8-9C4B-BB309E434C1F}" type="slidenum">
              <a:rPr lang="en-GB" altLang="de-DE" smtClean="0"/>
              <a:pPr/>
              <a:t>25</a:t>
            </a:fld>
            <a:r>
              <a:rPr lang="en-GB" altLang="de-DE" dirty="0"/>
              <a:t> </a:t>
            </a:r>
            <a:r>
              <a:rPr lang="en-GB" altLang="de-DE" dirty="0" smtClean="0"/>
              <a:t>of 46</a:t>
            </a:r>
            <a:endParaRPr lang="en-GB" altLang="de-DE" dirty="0"/>
          </a:p>
        </p:txBody>
      </p:sp>
      <p:pic>
        <p:nvPicPr>
          <p:cNvPr id="25604" name="Picture 4" descr="CzechJourFig4"/>
          <p:cNvPicPr>
            <a:picLocks noChangeAspect="1" noChangeArrowheads="1"/>
          </p:cNvPicPr>
          <p:nvPr/>
        </p:nvPicPr>
        <p:blipFill>
          <a:blip r:embed="rId2" cstate="print">
            <a:extLst>
              <a:ext uri="{28A0092B-C50C-407E-A947-70E740481C1C}">
                <a14:useLocalDpi xmlns:a14="http://schemas.microsoft.com/office/drawing/2010/main" val="0"/>
              </a:ext>
            </a:extLst>
          </a:blip>
          <a:srcRect t="-4768"/>
          <a:stretch>
            <a:fillRect/>
          </a:stretch>
        </p:blipFill>
        <p:spPr bwMode="auto">
          <a:xfrm>
            <a:off x="0" y="730250"/>
            <a:ext cx="8094491" cy="5149175"/>
          </a:xfrm>
          <a:prstGeom prst="rect">
            <a:avLst/>
          </a:prstGeom>
          <a:solidFill>
            <a:srgbClr val="FFFFFF"/>
          </a:solidFill>
        </p:spPr>
      </p:pic>
      <p:sp>
        <p:nvSpPr>
          <p:cNvPr id="25605" name="Text Box 5"/>
          <p:cNvSpPr txBox="1">
            <a:spLocks noChangeArrowheads="1"/>
          </p:cNvSpPr>
          <p:nvPr/>
        </p:nvSpPr>
        <p:spPr bwMode="auto">
          <a:xfrm>
            <a:off x="6148275" y="970000"/>
            <a:ext cx="2208213" cy="1571815"/>
          </a:xfrm>
          <a:prstGeom prst="rect">
            <a:avLst/>
          </a:prstGeom>
          <a:solidFill>
            <a:srgbClr val="FFFF00"/>
          </a:solidFill>
          <a:ln w="19050">
            <a:solidFill>
              <a:srgbClr val="000000"/>
            </a:solidFill>
            <a:miter lim="800000"/>
            <a:headEnd/>
            <a:tailEnd/>
          </a:ln>
        </p:spPr>
        <p:txBody>
          <a:bodyPr lIns="63094" tIns="31547" rIns="63094" bIns="31547">
            <a:spAutoFit/>
          </a:bodyPr>
          <a:lstStyle/>
          <a:p>
            <a:pPr algn="just"/>
            <a:r>
              <a:rPr lang="en-GB" altLang="de-DE" sz="1400" dirty="0">
                <a:solidFill>
                  <a:srgbClr val="000000"/>
                </a:solidFill>
                <a:ea typeface="SimSun" pitchFamily="2" charset="-122"/>
              </a:rPr>
              <a:t>Inside the bores the </a:t>
            </a:r>
            <a:r>
              <a:rPr lang="en-GB" altLang="de-DE" sz="1400" dirty="0" err="1" smtClean="0">
                <a:solidFill>
                  <a:srgbClr val="000000"/>
                </a:solidFill>
                <a:ea typeface="SimSun" pitchFamily="2" charset="-122"/>
              </a:rPr>
              <a:t>tung-sten</a:t>
            </a:r>
            <a:r>
              <a:rPr lang="en-GB" altLang="de-DE" sz="1400" dirty="0" smtClean="0">
                <a:solidFill>
                  <a:srgbClr val="000000"/>
                </a:solidFill>
                <a:ea typeface="SimSun" pitchFamily="2" charset="-122"/>
              </a:rPr>
              <a:t> </a:t>
            </a:r>
            <a:r>
              <a:rPr lang="en-GB" altLang="de-DE" sz="1400" dirty="0">
                <a:solidFill>
                  <a:srgbClr val="000000"/>
                </a:solidFill>
                <a:ea typeface="SimSun" pitchFamily="2" charset="-122"/>
              </a:rPr>
              <a:t>wires are spliced with thin copper threads to increase the </a:t>
            </a:r>
            <a:r>
              <a:rPr lang="en-GB" altLang="de-DE" sz="1400" dirty="0" smtClean="0">
                <a:solidFill>
                  <a:srgbClr val="000000"/>
                </a:solidFill>
                <a:ea typeface="SimSun" pitchFamily="2" charset="-122"/>
              </a:rPr>
              <a:t>conductivity</a:t>
            </a:r>
            <a:r>
              <a:rPr lang="en-GB" altLang="de-DE" sz="1400" dirty="0">
                <a:solidFill>
                  <a:srgbClr val="000000"/>
                </a:solidFill>
                <a:ea typeface="SimSun" pitchFamily="2" charset="-122"/>
              </a:rPr>
              <a:t>. This </a:t>
            </a:r>
            <a:r>
              <a:rPr lang="en-GB" altLang="de-DE" sz="1400" dirty="0" smtClean="0">
                <a:solidFill>
                  <a:srgbClr val="000000"/>
                </a:solidFill>
                <a:ea typeface="SimSun" pitchFamily="2" charset="-122"/>
              </a:rPr>
              <a:t>guarantees </a:t>
            </a:r>
            <a:r>
              <a:rPr lang="en-GB" altLang="de-DE" sz="1400" dirty="0">
                <a:solidFill>
                  <a:srgbClr val="000000"/>
                </a:solidFill>
                <a:ea typeface="SimSun" pitchFamily="2" charset="-122"/>
              </a:rPr>
              <a:t>that only the probe loop is </a:t>
            </a:r>
            <a:r>
              <a:rPr lang="en-GB" altLang="de-DE" sz="1400" dirty="0" smtClean="0">
                <a:solidFill>
                  <a:srgbClr val="000000"/>
                </a:solidFill>
                <a:ea typeface="SimSun" pitchFamily="2" charset="-122"/>
              </a:rPr>
              <a:t>glowing </a:t>
            </a:r>
            <a:r>
              <a:rPr lang="en-GB" altLang="de-DE" sz="1400" dirty="0">
                <a:solidFill>
                  <a:srgbClr val="000000"/>
                </a:solidFill>
                <a:ea typeface="SimSun" pitchFamily="2" charset="-122"/>
              </a:rPr>
              <a:t>when a current is passed through.</a:t>
            </a:r>
            <a:endParaRPr lang="en-GB" altLang="de-DE" sz="1400" dirty="0"/>
          </a:p>
        </p:txBody>
      </p:sp>
      <p:sp>
        <p:nvSpPr>
          <p:cNvPr id="25606" name="Line 6"/>
          <p:cNvSpPr>
            <a:spLocks noChangeShapeType="1"/>
          </p:cNvSpPr>
          <p:nvPr/>
        </p:nvSpPr>
        <p:spPr bwMode="auto">
          <a:xfrm flipV="1">
            <a:off x="5151788" y="1473238"/>
            <a:ext cx="995362" cy="504825"/>
          </a:xfrm>
          <a:prstGeom prst="line">
            <a:avLst/>
          </a:prstGeom>
          <a:noFill/>
          <a:ln w="25400">
            <a:solidFill>
              <a:srgbClr val="000000"/>
            </a:solidFill>
            <a:round/>
            <a:headEnd type="arrow" w="sm" len="sm"/>
            <a:tailEnd/>
          </a:ln>
          <a:extLst>
            <a:ext uri="{909E8E84-426E-40DD-AFC4-6F175D3DCCD1}">
              <a14:hiddenFill xmlns:a14="http://schemas.microsoft.com/office/drawing/2010/main">
                <a:noFill/>
              </a14:hiddenFill>
            </a:ext>
          </a:extLst>
        </p:spPr>
        <p:txBody>
          <a:bodyPr/>
          <a:lstStyle/>
          <a:p>
            <a:endParaRPr lang="de-AT"/>
          </a:p>
        </p:txBody>
      </p:sp>
      <p:sp>
        <p:nvSpPr>
          <p:cNvPr id="25607" name="Line 7"/>
          <p:cNvSpPr>
            <a:spLocks noChangeShapeType="1"/>
          </p:cNvSpPr>
          <p:nvPr/>
        </p:nvSpPr>
        <p:spPr bwMode="auto">
          <a:xfrm flipV="1">
            <a:off x="5151788" y="1978063"/>
            <a:ext cx="1008062" cy="287337"/>
          </a:xfrm>
          <a:prstGeom prst="line">
            <a:avLst/>
          </a:prstGeom>
          <a:noFill/>
          <a:ln w="25400">
            <a:solidFill>
              <a:srgbClr val="000000"/>
            </a:solidFill>
            <a:round/>
            <a:headEnd type="arrow" w="sm" len="sm"/>
            <a:tailEnd/>
          </a:ln>
          <a:extLst>
            <a:ext uri="{909E8E84-426E-40DD-AFC4-6F175D3DCCD1}">
              <a14:hiddenFill xmlns:a14="http://schemas.microsoft.com/office/drawing/2010/main">
                <a:noFill/>
              </a14:hiddenFill>
            </a:ext>
          </a:extLst>
        </p:spPr>
        <p:txBody>
          <a:bodyPr/>
          <a:lstStyle/>
          <a:p>
            <a:endParaRPr lang="de-AT"/>
          </a:p>
        </p:txBody>
      </p:sp>
      <p:sp>
        <p:nvSpPr>
          <p:cNvPr id="25608" name="Text Box 8"/>
          <p:cNvSpPr txBox="1">
            <a:spLocks noChangeArrowheads="1"/>
          </p:cNvSpPr>
          <p:nvPr/>
        </p:nvSpPr>
        <p:spPr bwMode="auto">
          <a:xfrm>
            <a:off x="141425" y="880725"/>
            <a:ext cx="2659063" cy="1140928"/>
          </a:xfrm>
          <a:prstGeom prst="rect">
            <a:avLst/>
          </a:prstGeom>
          <a:solidFill>
            <a:srgbClr val="FFFF00"/>
          </a:solidFill>
          <a:ln w="19050">
            <a:solidFill>
              <a:srgbClr val="000000"/>
            </a:solidFill>
            <a:miter lim="800000"/>
            <a:headEnd/>
            <a:tailEnd/>
          </a:ln>
        </p:spPr>
        <p:txBody>
          <a:bodyPr lIns="63094" tIns="31547" rIns="63094" bIns="31547">
            <a:spAutoFit/>
          </a:bodyPr>
          <a:lstStyle/>
          <a:p>
            <a:pPr algn="just"/>
            <a:r>
              <a:rPr lang="en-US" altLang="zh-CN" sz="1400" dirty="0">
                <a:solidFill>
                  <a:srgbClr val="000000"/>
                </a:solidFill>
                <a:ea typeface="SimSun" pitchFamily="2" charset="-122"/>
              </a:rPr>
              <a:t>The probe holder is a ceramic tube (Al</a:t>
            </a:r>
            <a:r>
              <a:rPr lang="en-US" altLang="zh-CN" sz="1400" baseline="-25000" dirty="0">
                <a:solidFill>
                  <a:srgbClr val="000000"/>
                </a:solidFill>
                <a:ea typeface="SimSun" pitchFamily="2" charset="-122"/>
              </a:rPr>
              <a:t>2</a:t>
            </a:r>
            <a:r>
              <a:rPr lang="en-US" altLang="zh-CN" sz="1400" dirty="0">
                <a:solidFill>
                  <a:srgbClr val="000000"/>
                </a:solidFill>
                <a:ea typeface="SimSun" pitchFamily="2" charset="-122"/>
              </a:rPr>
              <a:t>O</a:t>
            </a:r>
            <a:r>
              <a:rPr lang="en-US" altLang="zh-CN" sz="1400" baseline="-25000" dirty="0">
                <a:solidFill>
                  <a:srgbClr val="000000"/>
                </a:solidFill>
                <a:ea typeface="SimSun" pitchFamily="2" charset="-122"/>
              </a:rPr>
              <a:t>3</a:t>
            </a:r>
            <a:r>
              <a:rPr lang="en-US" altLang="zh-CN" sz="1400" dirty="0">
                <a:solidFill>
                  <a:srgbClr val="000000"/>
                </a:solidFill>
                <a:ea typeface="SimSun" pitchFamily="2" charset="-122"/>
              </a:rPr>
              <a:t>) of oval cross section (</a:t>
            </a:r>
            <a:r>
              <a:rPr lang="en-GB" altLang="zh-CN" sz="1400" dirty="0" smtClean="0">
                <a:solidFill>
                  <a:srgbClr val="000000"/>
                </a:solidFill>
                <a:ea typeface="SimSun" pitchFamily="2" charset="-122"/>
              </a:rPr>
              <a:t>1,4/2,3</a:t>
            </a:r>
            <a:r>
              <a:rPr lang="en-GB" altLang="zh-CN" sz="1400" dirty="0">
                <a:solidFill>
                  <a:srgbClr val="000000"/>
                </a:solidFill>
                <a:ea typeface="SimSun" pitchFamily="2" charset="-122"/>
              </a:rPr>
              <a:t> mm outer diameters) and a length of 8 cm. The tube has two bores of </a:t>
            </a:r>
            <a:r>
              <a:rPr lang="en-GB" altLang="zh-CN" sz="1400" dirty="0" smtClean="0">
                <a:solidFill>
                  <a:srgbClr val="000000"/>
                </a:solidFill>
                <a:ea typeface="SimSun" pitchFamily="2" charset="-122"/>
              </a:rPr>
              <a:t>0,7</a:t>
            </a:r>
            <a:r>
              <a:rPr lang="en-GB" altLang="zh-CN" sz="1400" dirty="0">
                <a:solidFill>
                  <a:srgbClr val="000000"/>
                </a:solidFill>
                <a:ea typeface="SimSun" pitchFamily="2" charset="-122"/>
              </a:rPr>
              <a:t> mm diameter each.</a:t>
            </a:r>
            <a:endParaRPr lang="en-GB" altLang="de-DE" sz="1400" dirty="0"/>
          </a:p>
        </p:txBody>
      </p:sp>
      <p:sp>
        <p:nvSpPr>
          <p:cNvPr id="25609" name="Rectangle 9"/>
          <p:cNvSpPr>
            <a:spLocks noChangeArrowheads="1"/>
          </p:cNvSpPr>
          <p:nvPr/>
        </p:nvSpPr>
        <p:spPr bwMode="auto">
          <a:xfrm>
            <a:off x="250825" y="5949950"/>
            <a:ext cx="863758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Schematic </a:t>
            </a:r>
            <a:r>
              <a:rPr lang="en-GB" altLang="de-DE" i="1" dirty="0">
                <a:solidFill>
                  <a:srgbClr val="3333FF"/>
                </a:solidFill>
              </a:rPr>
              <a:t>of an electron emissive probe as developed by the Innsbruck </a:t>
            </a:r>
            <a:r>
              <a:rPr lang="en-GB" altLang="de-DE" i="1" dirty="0" smtClean="0">
                <a:solidFill>
                  <a:srgbClr val="3333FF"/>
                </a:solidFill>
              </a:rPr>
              <a:t>Experimental </a:t>
            </a:r>
            <a:r>
              <a:rPr lang="en-GB" altLang="de-DE" i="1" dirty="0">
                <a:solidFill>
                  <a:srgbClr val="3333FF"/>
                </a:solidFill>
              </a:rPr>
              <a:t>Plasma Physics Group and used in the CASTOR tokamak in Prague.</a:t>
            </a:r>
            <a:r>
              <a:rPr lang="en-GB" altLang="de-DE" dirty="0">
                <a:solidFill>
                  <a:srgbClr val="3333FF"/>
                </a:solidFill>
              </a:rPr>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Foliennummernplatzhalter 3"/>
          <p:cNvSpPr>
            <a:spLocks noGrp="1"/>
          </p:cNvSpPr>
          <p:nvPr>
            <p:ph type="sldNum" sz="quarter" idx="12"/>
          </p:nvPr>
        </p:nvSpPr>
        <p:spPr/>
        <p:txBody>
          <a:bodyPr/>
          <a:lstStyle/>
          <a:p>
            <a:fld id="{B2B68E6F-D064-48D7-A303-AD239450F783}" type="slidenum">
              <a:rPr lang="en-GB" altLang="de-DE" smtClean="0"/>
              <a:pPr/>
              <a:t>26</a:t>
            </a:fld>
            <a:r>
              <a:rPr lang="en-GB" altLang="de-DE" dirty="0"/>
              <a:t> </a:t>
            </a:r>
            <a:r>
              <a:rPr lang="en-GB" altLang="de-DE" dirty="0" smtClean="0"/>
              <a:t>of 46</a:t>
            </a:r>
            <a:endParaRPr lang="en-GB" altLang="de-DE" dirty="0"/>
          </a:p>
        </p:txBody>
      </p:sp>
      <p:grpSp>
        <p:nvGrpSpPr>
          <p:cNvPr id="4" name="Gruppieren 3"/>
          <p:cNvGrpSpPr>
            <a:grpSpLocks noChangeAspect="1"/>
          </p:cNvGrpSpPr>
          <p:nvPr/>
        </p:nvGrpSpPr>
        <p:grpSpPr>
          <a:xfrm>
            <a:off x="620020" y="613458"/>
            <a:ext cx="8118885" cy="4587191"/>
            <a:chOff x="144463" y="115888"/>
            <a:chExt cx="8999537" cy="5084762"/>
          </a:xfrm>
        </p:grpSpPr>
        <p:sp>
          <p:nvSpPr>
            <p:cNvPr id="26629" name="AutoShape 5"/>
            <p:cNvSpPr>
              <a:spLocks noChangeAspect="1" noChangeArrowheads="1"/>
            </p:cNvSpPr>
            <p:nvPr/>
          </p:nvSpPr>
          <p:spPr bwMode="auto">
            <a:xfrm>
              <a:off x="144463" y="115888"/>
              <a:ext cx="8999537" cy="5084762"/>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26630" name="Rectangle 6" descr="5%"/>
            <p:cNvSpPr>
              <a:spLocks noChangeArrowheads="1"/>
            </p:cNvSpPr>
            <p:nvPr/>
          </p:nvSpPr>
          <p:spPr bwMode="auto">
            <a:xfrm>
              <a:off x="288925" y="115888"/>
              <a:ext cx="2197100" cy="9445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26631" name="Line 7"/>
            <p:cNvSpPr>
              <a:spLocks noChangeShapeType="1"/>
            </p:cNvSpPr>
            <p:nvPr/>
          </p:nvSpPr>
          <p:spPr bwMode="auto">
            <a:xfrm>
              <a:off x="1273175" y="730250"/>
              <a:ext cx="0" cy="20288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32" name="Line 8"/>
            <p:cNvSpPr>
              <a:spLocks noChangeShapeType="1"/>
            </p:cNvSpPr>
            <p:nvPr/>
          </p:nvSpPr>
          <p:spPr bwMode="auto">
            <a:xfrm>
              <a:off x="1503363" y="730250"/>
              <a:ext cx="0" cy="15541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33" name="Freeform 9"/>
            <p:cNvSpPr>
              <a:spLocks/>
            </p:cNvSpPr>
            <p:nvPr/>
          </p:nvSpPr>
          <p:spPr bwMode="auto">
            <a:xfrm>
              <a:off x="1274763" y="584200"/>
              <a:ext cx="230187" cy="152400"/>
            </a:xfrm>
            <a:custGeom>
              <a:avLst/>
              <a:gdLst>
                <a:gd name="T0" fmla="*/ 0 w 226"/>
                <a:gd name="T1" fmla="*/ 181 h 184"/>
                <a:gd name="T2" fmla="*/ 45 w 226"/>
                <a:gd name="T3" fmla="*/ 43 h 184"/>
                <a:gd name="T4" fmla="*/ 75 w 226"/>
                <a:gd name="T5" fmla="*/ 16 h 184"/>
                <a:gd name="T6" fmla="*/ 138 w 226"/>
                <a:gd name="T7" fmla="*/ 7 h 184"/>
                <a:gd name="T8" fmla="*/ 183 w 226"/>
                <a:gd name="T9" fmla="*/ 28 h 184"/>
                <a:gd name="T10" fmla="*/ 207 w 226"/>
                <a:gd name="T11" fmla="*/ 58 h 184"/>
                <a:gd name="T12" fmla="*/ 207 w 226"/>
                <a:gd name="T13" fmla="*/ 67 h 184"/>
                <a:gd name="T14" fmla="*/ 207 w 226"/>
                <a:gd name="T15" fmla="*/ 76 h 184"/>
                <a:gd name="T16" fmla="*/ 225 w 226"/>
                <a:gd name="T17"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184">
                  <a:moveTo>
                    <a:pt x="0" y="181"/>
                  </a:moveTo>
                  <a:cubicBezTo>
                    <a:pt x="3" y="144"/>
                    <a:pt x="11" y="66"/>
                    <a:pt x="45" y="43"/>
                  </a:cubicBezTo>
                  <a:cubicBezTo>
                    <a:pt x="49" y="30"/>
                    <a:pt x="62" y="20"/>
                    <a:pt x="75" y="16"/>
                  </a:cubicBezTo>
                  <a:cubicBezTo>
                    <a:pt x="95" y="18"/>
                    <a:pt x="119" y="0"/>
                    <a:pt x="138" y="7"/>
                  </a:cubicBezTo>
                  <a:cubicBezTo>
                    <a:pt x="148" y="11"/>
                    <a:pt x="183" y="28"/>
                    <a:pt x="183" y="28"/>
                  </a:cubicBezTo>
                  <a:cubicBezTo>
                    <a:pt x="189" y="38"/>
                    <a:pt x="196" y="54"/>
                    <a:pt x="207" y="58"/>
                  </a:cubicBezTo>
                  <a:cubicBezTo>
                    <a:pt x="209" y="61"/>
                    <a:pt x="204" y="65"/>
                    <a:pt x="207" y="67"/>
                  </a:cubicBezTo>
                  <a:cubicBezTo>
                    <a:pt x="209" y="69"/>
                    <a:pt x="205" y="73"/>
                    <a:pt x="207" y="76"/>
                  </a:cubicBezTo>
                  <a:cubicBezTo>
                    <a:pt x="226" y="103"/>
                    <a:pt x="221" y="161"/>
                    <a:pt x="225" y="184"/>
                  </a:cubicBez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26634" name="Line 10"/>
            <p:cNvSpPr>
              <a:spLocks noChangeShapeType="1"/>
            </p:cNvSpPr>
            <p:nvPr/>
          </p:nvSpPr>
          <p:spPr bwMode="auto">
            <a:xfrm>
              <a:off x="1503363" y="2284413"/>
              <a:ext cx="3362325" cy="47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35" name="Line 11"/>
            <p:cNvSpPr>
              <a:spLocks noChangeShapeType="1"/>
            </p:cNvSpPr>
            <p:nvPr/>
          </p:nvSpPr>
          <p:spPr bwMode="auto">
            <a:xfrm>
              <a:off x="1273175" y="2759075"/>
              <a:ext cx="3582988"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36" name="Line 12"/>
            <p:cNvSpPr>
              <a:spLocks noChangeShapeType="1"/>
            </p:cNvSpPr>
            <p:nvPr/>
          </p:nvSpPr>
          <p:spPr bwMode="auto">
            <a:xfrm>
              <a:off x="5722938" y="2279650"/>
              <a:ext cx="0" cy="1905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37" name="Line 13"/>
            <p:cNvSpPr>
              <a:spLocks noChangeShapeType="1"/>
            </p:cNvSpPr>
            <p:nvPr/>
          </p:nvSpPr>
          <p:spPr bwMode="auto">
            <a:xfrm flipV="1">
              <a:off x="5722938" y="2566988"/>
              <a:ext cx="0" cy="1920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38" name="Line 14"/>
            <p:cNvSpPr>
              <a:spLocks noChangeShapeType="1"/>
            </p:cNvSpPr>
            <p:nvPr/>
          </p:nvSpPr>
          <p:spPr bwMode="auto">
            <a:xfrm>
              <a:off x="5607050" y="2470150"/>
              <a:ext cx="230188"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39" name="Line 15"/>
            <p:cNvSpPr>
              <a:spLocks noChangeShapeType="1"/>
            </p:cNvSpPr>
            <p:nvPr/>
          </p:nvSpPr>
          <p:spPr bwMode="auto">
            <a:xfrm>
              <a:off x="5375275" y="2566988"/>
              <a:ext cx="693738"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40" name="Line 16"/>
            <p:cNvSpPr>
              <a:spLocks noChangeShapeType="1"/>
            </p:cNvSpPr>
            <p:nvPr/>
          </p:nvSpPr>
          <p:spPr bwMode="auto">
            <a:xfrm>
              <a:off x="288925" y="1060450"/>
              <a:ext cx="219710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41" name="Line 17"/>
            <p:cNvSpPr>
              <a:spLocks noChangeShapeType="1"/>
            </p:cNvSpPr>
            <p:nvPr/>
          </p:nvSpPr>
          <p:spPr bwMode="auto">
            <a:xfrm>
              <a:off x="288925" y="115888"/>
              <a:ext cx="219710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42" name="Oval 18"/>
            <p:cNvSpPr>
              <a:spLocks noChangeArrowheads="1"/>
            </p:cNvSpPr>
            <p:nvPr/>
          </p:nvSpPr>
          <p:spPr bwMode="auto">
            <a:xfrm>
              <a:off x="4098925" y="2711450"/>
              <a:ext cx="114300" cy="93663"/>
            </a:xfrm>
            <a:prstGeom prst="ellipse">
              <a:avLst/>
            </a:prstGeom>
            <a:solidFill>
              <a:srgbClr val="333333"/>
            </a:solidFill>
            <a:ln w="9525">
              <a:solidFill>
                <a:srgbClr val="000000"/>
              </a:solidFill>
              <a:round/>
              <a:headEnd/>
              <a:tailEnd/>
            </a:ln>
          </p:spPr>
          <p:txBody>
            <a:bodyPr/>
            <a:lstStyle/>
            <a:p>
              <a:endParaRPr lang="de-AT"/>
            </a:p>
          </p:txBody>
        </p:sp>
        <p:sp>
          <p:nvSpPr>
            <p:cNvPr id="26643" name="Line 19"/>
            <p:cNvSpPr>
              <a:spLocks noChangeShapeType="1"/>
            </p:cNvSpPr>
            <p:nvPr/>
          </p:nvSpPr>
          <p:spPr bwMode="auto">
            <a:xfrm>
              <a:off x="4162425" y="3098800"/>
              <a:ext cx="1588" cy="1778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44" name="Line 20"/>
            <p:cNvSpPr>
              <a:spLocks noChangeShapeType="1"/>
            </p:cNvSpPr>
            <p:nvPr/>
          </p:nvSpPr>
          <p:spPr bwMode="auto">
            <a:xfrm flipH="1">
              <a:off x="4164013" y="3694113"/>
              <a:ext cx="1587" cy="4794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45" name="Rectangle 21"/>
            <p:cNvSpPr>
              <a:spLocks noChangeArrowheads="1"/>
            </p:cNvSpPr>
            <p:nvPr/>
          </p:nvSpPr>
          <p:spPr bwMode="auto">
            <a:xfrm>
              <a:off x="4049713" y="4173538"/>
              <a:ext cx="230187" cy="469900"/>
            </a:xfrm>
            <a:prstGeom prst="rect">
              <a:avLst/>
            </a:prstGeom>
            <a:solidFill>
              <a:srgbClr val="FFFFFF"/>
            </a:solidFill>
            <a:ln w="15875">
              <a:solidFill>
                <a:srgbClr val="000000"/>
              </a:solidFill>
              <a:miter lim="800000"/>
              <a:headEnd/>
              <a:tailEnd/>
            </a:ln>
          </p:spPr>
          <p:txBody>
            <a:bodyPr/>
            <a:lstStyle/>
            <a:p>
              <a:endParaRPr lang="de-AT"/>
            </a:p>
          </p:txBody>
        </p:sp>
        <p:sp>
          <p:nvSpPr>
            <p:cNvPr id="26646" name="Line 22"/>
            <p:cNvSpPr>
              <a:spLocks noChangeShapeType="1"/>
            </p:cNvSpPr>
            <p:nvPr/>
          </p:nvSpPr>
          <p:spPr bwMode="auto">
            <a:xfrm>
              <a:off x="4164013" y="4643438"/>
              <a:ext cx="0" cy="37941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47" name="Freeform 23"/>
            <p:cNvSpPr>
              <a:spLocks/>
            </p:cNvSpPr>
            <p:nvPr/>
          </p:nvSpPr>
          <p:spPr bwMode="auto">
            <a:xfrm>
              <a:off x="4581525" y="3276600"/>
              <a:ext cx="139700" cy="433388"/>
            </a:xfrm>
            <a:custGeom>
              <a:avLst/>
              <a:gdLst>
                <a:gd name="T0" fmla="*/ 0 w 140"/>
                <a:gd name="T1" fmla="*/ 3 h 522"/>
                <a:gd name="T2" fmla="*/ 111 w 140"/>
                <a:gd name="T3" fmla="*/ 30 h 522"/>
                <a:gd name="T4" fmla="*/ 89 w 140"/>
                <a:gd name="T5" fmla="*/ 115 h 522"/>
                <a:gd name="T6" fmla="*/ 22 w 140"/>
                <a:gd name="T7" fmla="*/ 62 h 522"/>
                <a:gd name="T8" fmla="*/ 112 w 140"/>
                <a:gd name="T9" fmla="*/ 115 h 522"/>
                <a:gd name="T10" fmla="*/ 67 w 140"/>
                <a:gd name="T11" fmla="*/ 250 h 522"/>
                <a:gd name="T12" fmla="*/ 37 w 140"/>
                <a:gd name="T13" fmla="*/ 190 h 522"/>
                <a:gd name="T14" fmla="*/ 97 w 140"/>
                <a:gd name="T15" fmla="*/ 212 h 522"/>
                <a:gd name="T16" fmla="*/ 119 w 140"/>
                <a:gd name="T17" fmla="*/ 260 h 522"/>
                <a:gd name="T18" fmla="*/ 122 w 140"/>
                <a:gd name="T19" fmla="*/ 299 h 522"/>
                <a:gd name="T20" fmla="*/ 116 w 140"/>
                <a:gd name="T21" fmla="*/ 323 h 522"/>
                <a:gd name="T22" fmla="*/ 97 w 140"/>
                <a:gd name="T23" fmla="*/ 355 h 522"/>
                <a:gd name="T24" fmla="*/ 29 w 140"/>
                <a:gd name="T25" fmla="*/ 287 h 522"/>
                <a:gd name="T26" fmla="*/ 119 w 140"/>
                <a:gd name="T27" fmla="*/ 355 h 522"/>
                <a:gd name="T28" fmla="*/ 119 w 140"/>
                <a:gd name="T29" fmla="*/ 437 h 522"/>
                <a:gd name="T30" fmla="*/ 74 w 140"/>
                <a:gd name="T31" fmla="*/ 467 h 522"/>
                <a:gd name="T32" fmla="*/ 29 w 140"/>
                <a:gd name="T33" fmla="*/ 407 h 522"/>
                <a:gd name="T34" fmla="*/ 97 w 140"/>
                <a:gd name="T35" fmla="*/ 445 h 522"/>
                <a:gd name="T36" fmla="*/ 114 w 140"/>
                <a:gd name="T37" fmla="*/ 471 h 522"/>
                <a:gd name="T38" fmla="*/ 39 w 140"/>
                <a:gd name="T39" fmla="*/ 522 h 522"/>
                <a:gd name="T40" fmla="*/ 18 w 140"/>
                <a:gd name="T41" fmla="*/ 51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522">
                  <a:moveTo>
                    <a:pt x="0" y="3"/>
                  </a:moveTo>
                  <a:cubicBezTo>
                    <a:pt x="42" y="0"/>
                    <a:pt x="72" y="12"/>
                    <a:pt x="111" y="30"/>
                  </a:cubicBezTo>
                  <a:cubicBezTo>
                    <a:pt x="124" y="70"/>
                    <a:pt x="136" y="99"/>
                    <a:pt x="89" y="115"/>
                  </a:cubicBezTo>
                  <a:cubicBezTo>
                    <a:pt x="32" y="108"/>
                    <a:pt x="3" y="118"/>
                    <a:pt x="22" y="62"/>
                  </a:cubicBezTo>
                  <a:cubicBezTo>
                    <a:pt x="94" y="73"/>
                    <a:pt x="67" y="70"/>
                    <a:pt x="112" y="115"/>
                  </a:cubicBezTo>
                  <a:cubicBezTo>
                    <a:pt x="131" y="174"/>
                    <a:pt x="127" y="228"/>
                    <a:pt x="67" y="250"/>
                  </a:cubicBezTo>
                  <a:cubicBezTo>
                    <a:pt x="30" y="237"/>
                    <a:pt x="27" y="227"/>
                    <a:pt x="37" y="190"/>
                  </a:cubicBezTo>
                  <a:cubicBezTo>
                    <a:pt x="68" y="196"/>
                    <a:pt x="75" y="192"/>
                    <a:pt x="97" y="212"/>
                  </a:cubicBezTo>
                  <a:cubicBezTo>
                    <a:pt x="113" y="226"/>
                    <a:pt x="119" y="260"/>
                    <a:pt x="119" y="260"/>
                  </a:cubicBezTo>
                  <a:cubicBezTo>
                    <a:pt x="127" y="277"/>
                    <a:pt x="118" y="288"/>
                    <a:pt x="122" y="299"/>
                  </a:cubicBezTo>
                  <a:cubicBezTo>
                    <a:pt x="122" y="309"/>
                    <a:pt x="120" y="314"/>
                    <a:pt x="116" y="323"/>
                  </a:cubicBezTo>
                  <a:cubicBezTo>
                    <a:pt x="106" y="338"/>
                    <a:pt x="97" y="355"/>
                    <a:pt x="97" y="355"/>
                  </a:cubicBezTo>
                  <a:cubicBezTo>
                    <a:pt x="27" y="346"/>
                    <a:pt x="16" y="357"/>
                    <a:pt x="29" y="287"/>
                  </a:cubicBezTo>
                  <a:cubicBezTo>
                    <a:pt x="76" y="299"/>
                    <a:pt x="87" y="322"/>
                    <a:pt x="119" y="355"/>
                  </a:cubicBezTo>
                  <a:cubicBezTo>
                    <a:pt x="129" y="383"/>
                    <a:pt x="140" y="402"/>
                    <a:pt x="119" y="437"/>
                  </a:cubicBezTo>
                  <a:cubicBezTo>
                    <a:pt x="110" y="453"/>
                    <a:pt x="74" y="467"/>
                    <a:pt x="74" y="467"/>
                  </a:cubicBezTo>
                  <a:cubicBezTo>
                    <a:pt x="17" y="454"/>
                    <a:pt x="19" y="471"/>
                    <a:pt x="29" y="407"/>
                  </a:cubicBezTo>
                  <a:cubicBezTo>
                    <a:pt x="64" y="416"/>
                    <a:pt x="77" y="415"/>
                    <a:pt x="97" y="445"/>
                  </a:cubicBezTo>
                  <a:cubicBezTo>
                    <a:pt x="102" y="461"/>
                    <a:pt x="111" y="455"/>
                    <a:pt x="114" y="471"/>
                  </a:cubicBezTo>
                  <a:cubicBezTo>
                    <a:pt x="122" y="517"/>
                    <a:pt x="56" y="518"/>
                    <a:pt x="39" y="522"/>
                  </a:cubicBezTo>
                  <a:lnTo>
                    <a:pt x="18" y="519"/>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26648" name="Line 24"/>
            <p:cNvSpPr>
              <a:spLocks noChangeShapeType="1"/>
            </p:cNvSpPr>
            <p:nvPr/>
          </p:nvSpPr>
          <p:spPr bwMode="auto">
            <a:xfrm>
              <a:off x="4164013" y="3276600"/>
              <a:ext cx="428625"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49" name="Line 25"/>
            <p:cNvSpPr>
              <a:spLocks noChangeShapeType="1"/>
            </p:cNvSpPr>
            <p:nvPr/>
          </p:nvSpPr>
          <p:spPr bwMode="auto">
            <a:xfrm flipV="1">
              <a:off x="4162425" y="3695700"/>
              <a:ext cx="276225"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50" name="Freeform 26"/>
            <p:cNvSpPr>
              <a:spLocks/>
            </p:cNvSpPr>
            <p:nvPr/>
          </p:nvSpPr>
          <p:spPr bwMode="auto">
            <a:xfrm rot="10762516">
              <a:off x="4779963" y="3271838"/>
              <a:ext cx="138112" cy="425450"/>
            </a:xfrm>
            <a:custGeom>
              <a:avLst/>
              <a:gdLst>
                <a:gd name="T0" fmla="*/ 9 w 137"/>
                <a:gd name="T1" fmla="*/ 3 h 516"/>
                <a:gd name="T2" fmla="*/ 108 w 137"/>
                <a:gd name="T3" fmla="*/ 24 h 516"/>
                <a:gd name="T4" fmla="*/ 86 w 137"/>
                <a:gd name="T5" fmla="*/ 109 h 516"/>
                <a:gd name="T6" fmla="*/ 19 w 137"/>
                <a:gd name="T7" fmla="*/ 56 h 516"/>
                <a:gd name="T8" fmla="*/ 109 w 137"/>
                <a:gd name="T9" fmla="*/ 109 h 516"/>
                <a:gd name="T10" fmla="*/ 64 w 137"/>
                <a:gd name="T11" fmla="*/ 244 h 516"/>
                <a:gd name="T12" fmla="*/ 34 w 137"/>
                <a:gd name="T13" fmla="*/ 184 h 516"/>
                <a:gd name="T14" fmla="*/ 94 w 137"/>
                <a:gd name="T15" fmla="*/ 206 h 516"/>
                <a:gd name="T16" fmla="*/ 116 w 137"/>
                <a:gd name="T17" fmla="*/ 254 h 516"/>
                <a:gd name="T18" fmla="*/ 119 w 137"/>
                <a:gd name="T19" fmla="*/ 293 h 516"/>
                <a:gd name="T20" fmla="*/ 113 w 137"/>
                <a:gd name="T21" fmla="*/ 317 h 516"/>
                <a:gd name="T22" fmla="*/ 94 w 137"/>
                <a:gd name="T23" fmla="*/ 349 h 516"/>
                <a:gd name="T24" fmla="*/ 26 w 137"/>
                <a:gd name="T25" fmla="*/ 281 h 516"/>
                <a:gd name="T26" fmla="*/ 116 w 137"/>
                <a:gd name="T27" fmla="*/ 349 h 516"/>
                <a:gd name="T28" fmla="*/ 116 w 137"/>
                <a:gd name="T29" fmla="*/ 431 h 516"/>
                <a:gd name="T30" fmla="*/ 71 w 137"/>
                <a:gd name="T31" fmla="*/ 461 h 516"/>
                <a:gd name="T32" fmla="*/ 26 w 137"/>
                <a:gd name="T33" fmla="*/ 401 h 516"/>
                <a:gd name="T34" fmla="*/ 94 w 137"/>
                <a:gd name="T35" fmla="*/ 439 h 516"/>
                <a:gd name="T36" fmla="*/ 111 w 137"/>
                <a:gd name="T37" fmla="*/ 465 h 516"/>
                <a:gd name="T38" fmla="*/ 36 w 137"/>
                <a:gd name="T39" fmla="*/ 516 h 516"/>
                <a:gd name="T40" fmla="*/ 15 w 137"/>
                <a:gd name="T41" fmla="*/ 513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7" h="516">
                  <a:moveTo>
                    <a:pt x="9" y="3"/>
                  </a:moveTo>
                  <a:cubicBezTo>
                    <a:pt x="51" y="0"/>
                    <a:pt x="69" y="6"/>
                    <a:pt x="108" y="24"/>
                  </a:cubicBezTo>
                  <a:cubicBezTo>
                    <a:pt x="121" y="64"/>
                    <a:pt x="133" y="93"/>
                    <a:pt x="86" y="109"/>
                  </a:cubicBezTo>
                  <a:cubicBezTo>
                    <a:pt x="29" y="102"/>
                    <a:pt x="0" y="112"/>
                    <a:pt x="19" y="56"/>
                  </a:cubicBezTo>
                  <a:cubicBezTo>
                    <a:pt x="91" y="67"/>
                    <a:pt x="64" y="64"/>
                    <a:pt x="109" y="109"/>
                  </a:cubicBezTo>
                  <a:cubicBezTo>
                    <a:pt x="128" y="168"/>
                    <a:pt x="124" y="222"/>
                    <a:pt x="64" y="244"/>
                  </a:cubicBezTo>
                  <a:cubicBezTo>
                    <a:pt x="27" y="231"/>
                    <a:pt x="24" y="221"/>
                    <a:pt x="34" y="184"/>
                  </a:cubicBezTo>
                  <a:cubicBezTo>
                    <a:pt x="65" y="190"/>
                    <a:pt x="72" y="186"/>
                    <a:pt x="94" y="206"/>
                  </a:cubicBezTo>
                  <a:cubicBezTo>
                    <a:pt x="110" y="220"/>
                    <a:pt x="116" y="254"/>
                    <a:pt x="116" y="254"/>
                  </a:cubicBezTo>
                  <a:cubicBezTo>
                    <a:pt x="124" y="271"/>
                    <a:pt x="115" y="282"/>
                    <a:pt x="119" y="293"/>
                  </a:cubicBezTo>
                  <a:cubicBezTo>
                    <a:pt x="119" y="303"/>
                    <a:pt x="117" y="308"/>
                    <a:pt x="113" y="317"/>
                  </a:cubicBezTo>
                  <a:cubicBezTo>
                    <a:pt x="103" y="332"/>
                    <a:pt x="94" y="349"/>
                    <a:pt x="94" y="349"/>
                  </a:cubicBezTo>
                  <a:cubicBezTo>
                    <a:pt x="24" y="340"/>
                    <a:pt x="13" y="351"/>
                    <a:pt x="26" y="281"/>
                  </a:cubicBezTo>
                  <a:cubicBezTo>
                    <a:pt x="73" y="293"/>
                    <a:pt x="84" y="316"/>
                    <a:pt x="116" y="349"/>
                  </a:cubicBezTo>
                  <a:cubicBezTo>
                    <a:pt x="126" y="377"/>
                    <a:pt x="137" y="396"/>
                    <a:pt x="116" y="431"/>
                  </a:cubicBezTo>
                  <a:cubicBezTo>
                    <a:pt x="107" y="447"/>
                    <a:pt x="71" y="461"/>
                    <a:pt x="71" y="461"/>
                  </a:cubicBezTo>
                  <a:cubicBezTo>
                    <a:pt x="14" y="448"/>
                    <a:pt x="16" y="465"/>
                    <a:pt x="26" y="401"/>
                  </a:cubicBezTo>
                  <a:cubicBezTo>
                    <a:pt x="61" y="410"/>
                    <a:pt x="74" y="409"/>
                    <a:pt x="94" y="439"/>
                  </a:cubicBezTo>
                  <a:cubicBezTo>
                    <a:pt x="99" y="455"/>
                    <a:pt x="108" y="449"/>
                    <a:pt x="111" y="465"/>
                  </a:cubicBezTo>
                  <a:cubicBezTo>
                    <a:pt x="119" y="511"/>
                    <a:pt x="53" y="512"/>
                    <a:pt x="36" y="516"/>
                  </a:cubicBezTo>
                  <a:lnTo>
                    <a:pt x="15" y="513"/>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26651" name="Line 27"/>
            <p:cNvSpPr>
              <a:spLocks noChangeShapeType="1"/>
            </p:cNvSpPr>
            <p:nvPr/>
          </p:nvSpPr>
          <p:spPr bwMode="auto">
            <a:xfrm>
              <a:off x="4889500" y="3276600"/>
              <a:ext cx="430213"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52" name="Text Box 28"/>
            <p:cNvSpPr txBox="1">
              <a:spLocks noChangeArrowheads="1"/>
            </p:cNvSpPr>
            <p:nvPr/>
          </p:nvSpPr>
          <p:spPr bwMode="auto">
            <a:xfrm>
              <a:off x="411163" y="396875"/>
              <a:ext cx="847725" cy="357188"/>
            </a:xfrm>
            <a:prstGeom prst="rect">
              <a:avLst/>
            </a:prstGeom>
            <a:solidFill>
              <a:srgbClr val="FFFFFF">
                <a:alpha val="50000"/>
              </a:srgbClr>
            </a:solidFill>
            <a:ln w="9525">
              <a:solidFill>
                <a:srgbClr val="000000"/>
              </a:solidFill>
              <a:miter lim="800000"/>
              <a:headEnd/>
              <a:tailEnd/>
            </a:ln>
          </p:spPr>
          <p:txBody>
            <a:bodyPr lIns="37108" tIns="37108" rIns="37108" bIns="37108">
              <a:spAutoFit/>
            </a:bodyPr>
            <a:lstStyle/>
            <a:p>
              <a:pPr algn="ctr"/>
              <a:r>
                <a:rPr lang="de-DE" altLang="zh-CN">
                  <a:ea typeface="SimSun" pitchFamily="2" charset="-122"/>
                </a:rPr>
                <a:t>Plasma</a:t>
              </a:r>
              <a:endParaRPr lang="en-GB" altLang="de-DE"/>
            </a:p>
          </p:txBody>
        </p:sp>
        <p:sp>
          <p:nvSpPr>
            <p:cNvPr id="26653" name="AutoShape 29"/>
            <p:cNvSpPr>
              <a:spLocks/>
            </p:cNvSpPr>
            <p:nvPr/>
          </p:nvSpPr>
          <p:spPr bwMode="auto">
            <a:xfrm>
              <a:off x="2797175" y="779462"/>
              <a:ext cx="955675" cy="575391"/>
            </a:xfrm>
            <a:prstGeom prst="borderCallout1">
              <a:avLst>
                <a:gd name="adj1" fmla="val 29269"/>
                <a:gd name="adj2" fmla="val -12727"/>
                <a:gd name="adj3" fmla="val -17116"/>
                <a:gd name="adj4" fmla="val -127523"/>
              </a:avLst>
            </a:prstGeom>
            <a:solidFill>
              <a:srgbClr val="FFFF00"/>
            </a:solidFill>
            <a:ln w="12700">
              <a:solidFill>
                <a:srgbClr val="000000"/>
              </a:solidFill>
              <a:miter lim="800000"/>
              <a:headEnd/>
              <a:tailEnd type="arrow" w="sm" len="sm"/>
            </a:ln>
          </p:spPr>
          <p:txBody>
            <a:bodyPr lIns="37108" tIns="37108" rIns="37108" bIns="37108">
              <a:spAutoFit/>
            </a:bodyPr>
            <a:lstStyle/>
            <a:p>
              <a:pPr algn="ctr"/>
              <a:r>
                <a:rPr lang="en-GB" altLang="zh-CN" sz="1400" dirty="0">
                  <a:ea typeface="SimSun" pitchFamily="2" charset="-122"/>
                </a:rPr>
                <a:t>Emissive</a:t>
              </a:r>
              <a:br>
                <a:rPr lang="en-GB" altLang="zh-CN" sz="1400" dirty="0">
                  <a:ea typeface="SimSun" pitchFamily="2" charset="-122"/>
                </a:rPr>
              </a:br>
              <a:r>
                <a:rPr lang="en-GB" altLang="zh-CN" sz="1400" dirty="0">
                  <a:ea typeface="SimSun" pitchFamily="2" charset="-122"/>
                </a:rPr>
                <a:t>probe</a:t>
              </a:r>
              <a:endParaRPr lang="en-GB" altLang="de-DE" sz="1400" dirty="0"/>
            </a:p>
          </p:txBody>
        </p:sp>
        <p:sp>
          <p:nvSpPr>
            <p:cNvPr id="26654" name="Text Box 30"/>
            <p:cNvSpPr txBox="1">
              <a:spLocks noChangeArrowheads="1"/>
            </p:cNvSpPr>
            <p:nvPr/>
          </p:nvSpPr>
          <p:spPr bwMode="auto">
            <a:xfrm>
              <a:off x="6796089" y="3193850"/>
              <a:ext cx="2259012" cy="715433"/>
            </a:xfrm>
            <a:prstGeom prst="rect">
              <a:avLst/>
            </a:prstGeom>
            <a:solidFill>
              <a:srgbClr val="FFFF00"/>
            </a:solidFill>
            <a:ln w="12700">
              <a:solidFill>
                <a:srgbClr val="000000"/>
              </a:solidFill>
              <a:miter lim="800000"/>
              <a:headEnd/>
              <a:tailEnd/>
            </a:ln>
          </p:spPr>
          <p:txBody>
            <a:bodyPr lIns="37108" tIns="37108" rIns="37108" bIns="37108">
              <a:spAutoFit/>
            </a:bodyPr>
            <a:lstStyle/>
            <a:p>
              <a:pPr algn="ctr"/>
              <a:r>
                <a:rPr lang="en-GB" altLang="zh-CN" sz="1200" dirty="0">
                  <a:ea typeface="SimSun" pitchFamily="2" charset="-122"/>
                </a:rPr>
                <a:t>Signal generator, delivering a </a:t>
              </a:r>
              <a:r>
                <a:rPr lang="en-GB" altLang="zh-CN" sz="1200" dirty="0" err="1">
                  <a:ea typeface="SimSun" pitchFamily="2" charset="-122"/>
                </a:rPr>
                <a:t>sawtooth</a:t>
              </a:r>
              <a:r>
                <a:rPr lang="en-GB" altLang="zh-CN" sz="1200" dirty="0">
                  <a:ea typeface="SimSun" pitchFamily="2" charset="-122"/>
                </a:rPr>
                <a:t> frequency up to 10 kHz with about </a:t>
              </a:r>
              <a:r>
                <a:rPr lang="en-GB" altLang="zh-CN" sz="1200" dirty="0">
                  <a:ea typeface="SimSun" pitchFamily="2" charset="-122"/>
                  <a:sym typeface="Symbol" pitchFamily="18" charset="2"/>
                </a:rPr>
                <a:t></a:t>
              </a:r>
              <a:r>
                <a:rPr lang="en-GB" altLang="zh-CN" sz="1200" dirty="0">
                  <a:ea typeface="SimSun" pitchFamily="2" charset="-122"/>
                </a:rPr>
                <a:t>15 V</a:t>
              </a:r>
              <a:endParaRPr lang="en-GB" altLang="de-DE" sz="1200" dirty="0"/>
            </a:p>
          </p:txBody>
        </p:sp>
        <p:sp>
          <p:nvSpPr>
            <p:cNvPr id="26655" name="Text Box 31"/>
            <p:cNvSpPr txBox="1">
              <a:spLocks noChangeArrowheads="1"/>
            </p:cNvSpPr>
            <p:nvPr/>
          </p:nvSpPr>
          <p:spPr bwMode="auto">
            <a:xfrm>
              <a:off x="6357938" y="1633538"/>
              <a:ext cx="1446212" cy="575391"/>
            </a:xfrm>
            <a:prstGeom prst="rect">
              <a:avLst/>
            </a:prstGeom>
            <a:solidFill>
              <a:srgbClr val="FFFF00"/>
            </a:solidFill>
            <a:ln w="12700">
              <a:solidFill>
                <a:srgbClr val="000000"/>
              </a:solidFill>
              <a:miter lim="800000"/>
              <a:headEnd/>
              <a:tailEnd/>
            </a:ln>
          </p:spPr>
          <p:txBody>
            <a:bodyPr lIns="37108" tIns="37108" rIns="37108" bIns="37108">
              <a:spAutoFit/>
            </a:bodyPr>
            <a:lstStyle/>
            <a:p>
              <a:pPr algn="ctr"/>
              <a:r>
                <a:rPr lang="en-GB" altLang="zh-CN" sz="1400" dirty="0">
                  <a:ea typeface="SimSun" pitchFamily="2" charset="-122"/>
                </a:rPr>
                <a:t>12 V </a:t>
              </a:r>
              <a:r>
                <a:rPr lang="en-GB" altLang="zh-CN" sz="1400" dirty="0" err="1">
                  <a:ea typeface="SimSun" pitchFamily="2" charset="-122"/>
                </a:rPr>
                <a:t>Pb</a:t>
              </a:r>
              <a:r>
                <a:rPr lang="en-GB" altLang="zh-CN" sz="1400" dirty="0">
                  <a:ea typeface="SimSun" pitchFamily="2" charset="-122"/>
                </a:rPr>
                <a:t>-battery with 50 Ah</a:t>
              </a:r>
              <a:endParaRPr lang="en-GB" altLang="de-DE" sz="1400" dirty="0"/>
            </a:p>
          </p:txBody>
        </p:sp>
        <p:sp>
          <p:nvSpPr>
            <p:cNvPr id="26656" name="Line 32"/>
            <p:cNvSpPr>
              <a:spLocks noChangeShapeType="1"/>
            </p:cNvSpPr>
            <p:nvPr/>
          </p:nvSpPr>
          <p:spPr bwMode="auto">
            <a:xfrm flipV="1">
              <a:off x="1620838" y="1346200"/>
              <a:ext cx="0" cy="517525"/>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6657" name="Text Box 33"/>
            <p:cNvSpPr txBox="1">
              <a:spLocks noChangeArrowheads="1"/>
            </p:cNvSpPr>
            <p:nvPr/>
          </p:nvSpPr>
          <p:spPr bwMode="auto">
            <a:xfrm>
              <a:off x="1719263" y="1525588"/>
              <a:ext cx="706437" cy="212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400">
                  <a:solidFill>
                    <a:srgbClr val="000000"/>
                  </a:solidFill>
                  <a:ea typeface="SimSun" pitchFamily="2" charset="-122"/>
                  <a:sym typeface="Symbol" pitchFamily="18" charset="2"/>
                </a:rPr>
                <a:t></a:t>
              </a:r>
              <a:r>
                <a:rPr lang="de-DE" altLang="zh-CN" sz="1400">
                  <a:solidFill>
                    <a:srgbClr val="000000"/>
                  </a:solidFill>
                  <a:ea typeface="SimSun" pitchFamily="2" charset="-122"/>
                </a:rPr>
                <a:t> 7,5 A</a:t>
              </a:r>
              <a:endParaRPr lang="en-GB" altLang="de-DE" sz="1400"/>
            </a:p>
          </p:txBody>
        </p:sp>
        <p:sp>
          <p:nvSpPr>
            <p:cNvPr id="26658" name="AutoShape 34"/>
            <p:cNvSpPr>
              <a:spLocks/>
            </p:cNvSpPr>
            <p:nvPr/>
          </p:nvSpPr>
          <p:spPr bwMode="auto">
            <a:xfrm>
              <a:off x="5454650" y="4208347"/>
              <a:ext cx="3221038" cy="575391"/>
            </a:xfrm>
            <a:prstGeom prst="borderCallout1">
              <a:avLst>
                <a:gd name="adj1" fmla="val 8532"/>
                <a:gd name="adj2" fmla="val -4537"/>
                <a:gd name="adj3" fmla="val -73481"/>
                <a:gd name="adj4" fmla="val -21292"/>
              </a:avLst>
            </a:prstGeom>
            <a:solidFill>
              <a:srgbClr val="FFFF00"/>
            </a:solidFill>
            <a:ln w="12700">
              <a:solidFill>
                <a:srgbClr val="000000"/>
              </a:solidFill>
              <a:miter lim="800000"/>
              <a:headEnd/>
              <a:tailEnd type="arrow" w="sm" len="sm"/>
            </a:ln>
          </p:spPr>
          <p:txBody>
            <a:bodyPr lIns="37108" tIns="37108" rIns="37108" bIns="37108">
              <a:spAutoFit/>
            </a:bodyPr>
            <a:lstStyle/>
            <a:p>
              <a:pPr algn="ctr"/>
              <a:r>
                <a:rPr lang="en-GB" altLang="zh-CN" sz="1400" dirty="0">
                  <a:ea typeface="SimSun" pitchFamily="2" charset="-122"/>
                </a:rPr>
                <a:t>Transformer, 1:10, for up to 10 kHz and 300 mA on the secondary side</a:t>
              </a:r>
              <a:endParaRPr lang="en-GB" altLang="de-DE" sz="1400" dirty="0"/>
            </a:p>
          </p:txBody>
        </p:sp>
        <p:sp>
          <p:nvSpPr>
            <p:cNvPr id="26659" name="Text Box 35"/>
            <p:cNvSpPr txBox="1">
              <a:spLocks noChangeArrowheads="1"/>
            </p:cNvSpPr>
            <p:nvPr/>
          </p:nvSpPr>
          <p:spPr bwMode="auto">
            <a:xfrm>
              <a:off x="4311650" y="4270375"/>
              <a:ext cx="922338" cy="2857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7108" tIns="37108" rIns="37108" bIns="37108">
              <a:spAutoFit/>
            </a:bodyPr>
            <a:lstStyle/>
            <a:p>
              <a:pPr algn="ctr"/>
              <a:r>
                <a:rPr lang="de-DE" altLang="zh-CN" sz="1400" i="1">
                  <a:solidFill>
                    <a:srgbClr val="000000"/>
                  </a:solidFill>
                  <a:ea typeface="SimSun" pitchFamily="2" charset="-122"/>
                </a:rPr>
                <a:t>R</a:t>
              </a:r>
              <a:r>
                <a:rPr lang="de-DE" altLang="zh-CN" sz="1400">
                  <a:solidFill>
                    <a:srgbClr val="000000"/>
                  </a:solidFill>
                  <a:ea typeface="SimSun" pitchFamily="2" charset="-122"/>
                </a:rPr>
                <a:t> </a:t>
              </a:r>
              <a:r>
                <a:rPr lang="de-DE" altLang="zh-CN" sz="1400">
                  <a:solidFill>
                    <a:srgbClr val="000000"/>
                  </a:solidFill>
                  <a:ea typeface="SimSun" pitchFamily="2" charset="-122"/>
                  <a:sym typeface="Symbol" pitchFamily="18" charset="2"/>
                </a:rPr>
                <a:t></a:t>
              </a:r>
              <a:r>
                <a:rPr lang="de-DE" altLang="zh-CN" sz="1400">
                  <a:solidFill>
                    <a:srgbClr val="000000"/>
                  </a:solidFill>
                  <a:ea typeface="SimSun" pitchFamily="2" charset="-122"/>
                </a:rPr>
                <a:t> 10 </a:t>
              </a:r>
              <a:r>
                <a:rPr lang="de-DE" altLang="zh-CN" sz="1400">
                  <a:solidFill>
                    <a:srgbClr val="000000"/>
                  </a:solidFill>
                  <a:ea typeface="SimSun" pitchFamily="2" charset="-122"/>
                  <a:sym typeface="Symbol" pitchFamily="18" charset="2"/>
                </a:rPr>
                <a:t></a:t>
              </a:r>
              <a:endParaRPr lang="en-GB" altLang="de-DE" sz="1400"/>
            </a:p>
          </p:txBody>
        </p:sp>
        <p:sp>
          <p:nvSpPr>
            <p:cNvPr id="26660" name="Line 36"/>
            <p:cNvSpPr>
              <a:spLocks noChangeShapeType="1"/>
            </p:cNvSpPr>
            <p:nvPr/>
          </p:nvSpPr>
          <p:spPr bwMode="auto">
            <a:xfrm flipV="1">
              <a:off x="4048125" y="3719513"/>
              <a:ext cx="0" cy="282575"/>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6661" name="Text Box 37"/>
            <p:cNvSpPr txBox="1">
              <a:spLocks noChangeArrowheads="1"/>
            </p:cNvSpPr>
            <p:nvPr/>
          </p:nvSpPr>
          <p:spPr bwMode="auto">
            <a:xfrm>
              <a:off x="2425700" y="3749675"/>
              <a:ext cx="1487488" cy="212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400">
                  <a:solidFill>
                    <a:srgbClr val="000000"/>
                  </a:solidFill>
                  <a:ea typeface="SimSun" pitchFamily="2" charset="-122"/>
                </a:rPr>
                <a:t>&lt; 300 mA, </a:t>
              </a:r>
              <a:r>
                <a:rPr lang="de-DE" altLang="zh-CN" sz="1400">
                  <a:solidFill>
                    <a:srgbClr val="000000"/>
                  </a:solidFill>
                  <a:ea typeface="SimSun" pitchFamily="2" charset="-122"/>
                  <a:sym typeface="Symbol" pitchFamily="18" charset="2"/>
                </a:rPr>
                <a:t></a:t>
              </a:r>
              <a:r>
                <a:rPr lang="de-DE" altLang="zh-CN" sz="1400">
                  <a:solidFill>
                    <a:srgbClr val="000000"/>
                  </a:solidFill>
                  <a:ea typeface="SimSun" pitchFamily="2" charset="-122"/>
                </a:rPr>
                <a:t>150 V</a:t>
              </a:r>
              <a:endParaRPr lang="en-GB" altLang="de-DE" sz="1400"/>
            </a:p>
          </p:txBody>
        </p:sp>
        <p:sp>
          <p:nvSpPr>
            <p:cNvPr id="26662" name="Line 38"/>
            <p:cNvSpPr>
              <a:spLocks noChangeShapeType="1"/>
            </p:cNvSpPr>
            <p:nvPr/>
          </p:nvSpPr>
          <p:spPr bwMode="auto">
            <a:xfrm flipV="1">
              <a:off x="4906963" y="3698875"/>
              <a:ext cx="412750" cy="1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63" name="Line 39"/>
            <p:cNvSpPr>
              <a:spLocks noChangeShapeType="1"/>
            </p:cNvSpPr>
            <p:nvPr/>
          </p:nvSpPr>
          <p:spPr bwMode="auto">
            <a:xfrm flipH="1">
              <a:off x="4432300" y="3703638"/>
              <a:ext cx="180975"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64" name="Line 40"/>
            <p:cNvSpPr>
              <a:spLocks noChangeShapeType="1"/>
            </p:cNvSpPr>
            <p:nvPr/>
          </p:nvSpPr>
          <p:spPr bwMode="auto">
            <a:xfrm>
              <a:off x="3806825" y="5013325"/>
              <a:ext cx="174625" cy="1873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65" name="Line 41"/>
            <p:cNvSpPr>
              <a:spLocks noChangeShapeType="1"/>
            </p:cNvSpPr>
            <p:nvPr/>
          </p:nvSpPr>
          <p:spPr bwMode="auto">
            <a:xfrm>
              <a:off x="3924300" y="5013325"/>
              <a:ext cx="174625" cy="1873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66" name="Line 42"/>
            <p:cNvSpPr>
              <a:spLocks noChangeShapeType="1"/>
            </p:cNvSpPr>
            <p:nvPr/>
          </p:nvSpPr>
          <p:spPr bwMode="auto">
            <a:xfrm>
              <a:off x="4040188" y="5013325"/>
              <a:ext cx="173037" cy="1873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67" name="Line 43"/>
            <p:cNvSpPr>
              <a:spLocks noChangeShapeType="1"/>
            </p:cNvSpPr>
            <p:nvPr/>
          </p:nvSpPr>
          <p:spPr bwMode="auto">
            <a:xfrm>
              <a:off x="4154488" y="5006975"/>
              <a:ext cx="174625" cy="1889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68" name="Line 44"/>
            <p:cNvSpPr>
              <a:spLocks noChangeShapeType="1"/>
            </p:cNvSpPr>
            <p:nvPr/>
          </p:nvSpPr>
          <p:spPr bwMode="auto">
            <a:xfrm>
              <a:off x="4270375" y="5013325"/>
              <a:ext cx="173038" cy="1873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69" name="Line 45"/>
            <p:cNvSpPr>
              <a:spLocks noChangeShapeType="1"/>
            </p:cNvSpPr>
            <p:nvPr/>
          </p:nvSpPr>
          <p:spPr bwMode="auto">
            <a:xfrm>
              <a:off x="4386263" y="5013325"/>
              <a:ext cx="174625" cy="1873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70" name="Line 46"/>
            <p:cNvSpPr>
              <a:spLocks noChangeShapeType="1"/>
            </p:cNvSpPr>
            <p:nvPr/>
          </p:nvSpPr>
          <p:spPr bwMode="auto">
            <a:xfrm>
              <a:off x="4502150" y="5013325"/>
              <a:ext cx="174625" cy="1873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71" name="Line 47"/>
            <p:cNvSpPr>
              <a:spLocks noChangeShapeType="1"/>
            </p:cNvSpPr>
            <p:nvPr/>
          </p:nvSpPr>
          <p:spPr bwMode="auto">
            <a:xfrm>
              <a:off x="3817938" y="5013325"/>
              <a:ext cx="692150"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72" name="Oval 48"/>
            <p:cNvSpPr>
              <a:spLocks noChangeArrowheads="1"/>
            </p:cNvSpPr>
            <p:nvPr/>
          </p:nvSpPr>
          <p:spPr bwMode="auto">
            <a:xfrm>
              <a:off x="1222375" y="2711450"/>
              <a:ext cx="114300" cy="93663"/>
            </a:xfrm>
            <a:prstGeom prst="ellipse">
              <a:avLst/>
            </a:prstGeom>
            <a:solidFill>
              <a:srgbClr val="333333"/>
            </a:solidFill>
            <a:ln w="9525">
              <a:solidFill>
                <a:srgbClr val="000000"/>
              </a:solidFill>
              <a:round/>
              <a:headEnd/>
              <a:tailEnd/>
            </a:ln>
          </p:spPr>
          <p:txBody>
            <a:bodyPr/>
            <a:lstStyle/>
            <a:p>
              <a:endParaRPr lang="de-AT"/>
            </a:p>
          </p:txBody>
        </p:sp>
        <p:sp>
          <p:nvSpPr>
            <p:cNvPr id="26673" name="Line 49"/>
            <p:cNvSpPr>
              <a:spLocks noChangeShapeType="1"/>
            </p:cNvSpPr>
            <p:nvPr/>
          </p:nvSpPr>
          <p:spPr bwMode="auto">
            <a:xfrm>
              <a:off x="1273175" y="2759075"/>
              <a:ext cx="0" cy="1527175"/>
            </a:xfrm>
            <a:prstGeom prst="line">
              <a:avLst/>
            </a:prstGeom>
            <a:noFill/>
            <a:ln w="1587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26674" name="Text Box 50"/>
            <p:cNvSpPr txBox="1">
              <a:spLocks noChangeArrowheads="1"/>
            </p:cNvSpPr>
            <p:nvPr/>
          </p:nvSpPr>
          <p:spPr bwMode="auto">
            <a:xfrm>
              <a:off x="144463" y="4422660"/>
              <a:ext cx="2555875" cy="575391"/>
            </a:xfrm>
            <a:prstGeom prst="rect">
              <a:avLst/>
            </a:prstGeom>
            <a:solidFill>
              <a:srgbClr val="FFFF00"/>
            </a:solidFill>
            <a:ln w="12700">
              <a:solidFill>
                <a:srgbClr val="000000"/>
              </a:solidFill>
              <a:miter lim="800000"/>
              <a:headEnd/>
              <a:tailEnd/>
            </a:ln>
          </p:spPr>
          <p:txBody>
            <a:bodyPr lIns="37108" tIns="37108" rIns="37108" bIns="37108">
              <a:spAutoFit/>
            </a:bodyPr>
            <a:lstStyle/>
            <a:p>
              <a:pPr algn="ctr"/>
              <a:r>
                <a:rPr lang="en-GB" altLang="zh-CN" sz="1400" dirty="0">
                  <a:ea typeface="SimSun" pitchFamily="2" charset="-122"/>
                </a:rPr>
                <a:t>Sampling device (sampling rate about 100 kHz)</a:t>
              </a:r>
              <a:endParaRPr lang="en-GB" altLang="de-DE" sz="1400" dirty="0"/>
            </a:p>
          </p:txBody>
        </p:sp>
        <p:grpSp>
          <p:nvGrpSpPr>
            <p:cNvPr id="26675" name="Group 51"/>
            <p:cNvGrpSpPr>
              <a:grpSpLocks/>
            </p:cNvGrpSpPr>
            <p:nvPr/>
          </p:nvGrpSpPr>
          <p:grpSpPr bwMode="auto">
            <a:xfrm>
              <a:off x="4568825" y="2108200"/>
              <a:ext cx="522288" cy="836613"/>
              <a:chOff x="6075" y="5970"/>
              <a:chExt cx="516" cy="1010"/>
            </a:xfrm>
          </p:grpSpPr>
          <p:sp>
            <p:nvSpPr>
              <p:cNvPr id="26676" name="Line 52"/>
              <p:cNvSpPr>
                <a:spLocks noChangeShapeType="1"/>
              </p:cNvSpPr>
              <p:nvPr/>
            </p:nvSpPr>
            <p:spPr bwMode="auto">
              <a:xfrm flipV="1">
                <a:off x="6075" y="5970"/>
                <a:ext cx="510" cy="51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77" name="Line 53"/>
              <p:cNvSpPr>
                <a:spLocks noChangeShapeType="1"/>
              </p:cNvSpPr>
              <p:nvPr/>
            </p:nvSpPr>
            <p:spPr bwMode="auto">
              <a:xfrm>
                <a:off x="6081" y="6470"/>
                <a:ext cx="510" cy="51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78" name="Line 54"/>
              <p:cNvSpPr>
                <a:spLocks noChangeShapeType="1"/>
              </p:cNvSpPr>
              <p:nvPr/>
            </p:nvSpPr>
            <p:spPr bwMode="auto">
              <a:xfrm>
                <a:off x="6582" y="5979"/>
                <a:ext cx="2" cy="996"/>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grpSp>
        <p:sp>
          <p:nvSpPr>
            <p:cNvPr id="26679" name="Line 55"/>
            <p:cNvSpPr>
              <a:spLocks noChangeShapeType="1"/>
            </p:cNvSpPr>
            <p:nvPr/>
          </p:nvSpPr>
          <p:spPr bwMode="auto">
            <a:xfrm>
              <a:off x="5084763" y="2286000"/>
              <a:ext cx="630237"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80" name="Line 56"/>
            <p:cNvSpPr>
              <a:spLocks noChangeShapeType="1"/>
            </p:cNvSpPr>
            <p:nvPr/>
          </p:nvSpPr>
          <p:spPr bwMode="auto">
            <a:xfrm>
              <a:off x="5091113" y="2762250"/>
              <a:ext cx="631825"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81" name="Text Box 57"/>
            <p:cNvSpPr txBox="1">
              <a:spLocks noChangeArrowheads="1"/>
            </p:cNvSpPr>
            <p:nvPr/>
          </p:nvSpPr>
          <p:spPr bwMode="auto">
            <a:xfrm>
              <a:off x="3635375" y="1484313"/>
              <a:ext cx="2474913" cy="575391"/>
            </a:xfrm>
            <a:prstGeom prst="rect">
              <a:avLst/>
            </a:prstGeom>
            <a:solidFill>
              <a:srgbClr val="FFFF00"/>
            </a:solidFill>
            <a:ln w="12700">
              <a:solidFill>
                <a:srgbClr val="000000"/>
              </a:solidFill>
              <a:miter lim="800000"/>
              <a:headEnd/>
              <a:tailEnd/>
            </a:ln>
          </p:spPr>
          <p:txBody>
            <a:bodyPr lIns="37108" tIns="37108" rIns="37108" bIns="37108">
              <a:spAutoFit/>
            </a:bodyPr>
            <a:lstStyle/>
            <a:p>
              <a:pPr algn="ctr"/>
              <a:r>
                <a:rPr lang="en-GB" altLang="zh-CN" sz="1400" dirty="0">
                  <a:ea typeface="SimSun" pitchFamily="2" charset="-122"/>
                </a:rPr>
                <a:t>Electronic regulation circuit:</a:t>
              </a:r>
              <a:br>
                <a:rPr lang="en-GB" altLang="zh-CN" sz="1400" dirty="0">
                  <a:ea typeface="SimSun" pitchFamily="2" charset="-122"/>
                </a:rPr>
              </a:br>
              <a:r>
                <a:rPr lang="en-GB" altLang="zh-CN" sz="1400" dirty="0">
                  <a:ea typeface="SimSun" pitchFamily="2" charset="-122"/>
                </a:rPr>
                <a:t>0 – 10 A, 0 – 10 V</a:t>
              </a:r>
              <a:endParaRPr lang="en-GB" altLang="de-DE" sz="1400" dirty="0"/>
            </a:p>
          </p:txBody>
        </p:sp>
        <p:grpSp>
          <p:nvGrpSpPr>
            <p:cNvPr id="26682" name="Group 58"/>
            <p:cNvGrpSpPr>
              <a:grpSpLocks/>
            </p:cNvGrpSpPr>
            <p:nvPr/>
          </p:nvGrpSpPr>
          <p:grpSpPr bwMode="auto">
            <a:xfrm>
              <a:off x="5062538" y="3078163"/>
              <a:ext cx="523875" cy="835025"/>
              <a:chOff x="6075" y="5970"/>
              <a:chExt cx="516" cy="1010"/>
            </a:xfrm>
          </p:grpSpPr>
          <p:sp>
            <p:nvSpPr>
              <p:cNvPr id="26683" name="Line 59"/>
              <p:cNvSpPr>
                <a:spLocks noChangeShapeType="1"/>
              </p:cNvSpPr>
              <p:nvPr/>
            </p:nvSpPr>
            <p:spPr bwMode="auto">
              <a:xfrm flipV="1">
                <a:off x="6075" y="5970"/>
                <a:ext cx="510" cy="51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84" name="Line 60"/>
              <p:cNvSpPr>
                <a:spLocks noChangeShapeType="1"/>
              </p:cNvSpPr>
              <p:nvPr/>
            </p:nvSpPr>
            <p:spPr bwMode="auto">
              <a:xfrm>
                <a:off x="6081" y="6470"/>
                <a:ext cx="510" cy="51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85" name="Line 61"/>
              <p:cNvSpPr>
                <a:spLocks noChangeShapeType="1"/>
              </p:cNvSpPr>
              <p:nvPr/>
            </p:nvSpPr>
            <p:spPr bwMode="auto">
              <a:xfrm>
                <a:off x="6582" y="5979"/>
                <a:ext cx="2" cy="996"/>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grpSp>
        <p:sp>
          <p:nvSpPr>
            <p:cNvPr id="26686" name="Line 62"/>
            <p:cNvSpPr>
              <a:spLocks noChangeShapeType="1"/>
            </p:cNvSpPr>
            <p:nvPr/>
          </p:nvSpPr>
          <p:spPr bwMode="auto">
            <a:xfrm>
              <a:off x="5581650" y="3275013"/>
              <a:ext cx="1077913"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87" name="Line 63"/>
            <p:cNvSpPr>
              <a:spLocks noChangeShapeType="1"/>
            </p:cNvSpPr>
            <p:nvPr/>
          </p:nvSpPr>
          <p:spPr bwMode="auto">
            <a:xfrm>
              <a:off x="5595938" y="3700463"/>
              <a:ext cx="10795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88" name="Oval 64"/>
            <p:cNvSpPr>
              <a:spLocks noChangeArrowheads="1"/>
            </p:cNvSpPr>
            <p:nvPr/>
          </p:nvSpPr>
          <p:spPr bwMode="auto">
            <a:xfrm>
              <a:off x="6653213" y="3225800"/>
              <a:ext cx="117475" cy="93663"/>
            </a:xfrm>
            <a:prstGeom prst="ellipse">
              <a:avLst/>
            </a:prstGeom>
            <a:noFill/>
            <a:ln w="15875">
              <a:solidFill>
                <a:srgbClr val="000000"/>
              </a:solidFill>
              <a:round/>
              <a:headEnd/>
              <a:tailEnd/>
            </a:ln>
            <a:extLst>
              <a:ext uri="{909E8E84-426E-40DD-AFC4-6F175D3DCCD1}">
                <a14:hiddenFill xmlns:a14="http://schemas.microsoft.com/office/drawing/2010/main">
                  <a:solidFill>
                    <a:srgbClr val="333333"/>
                  </a:solidFill>
                </a14:hiddenFill>
              </a:ext>
            </a:extLst>
          </p:spPr>
          <p:txBody>
            <a:bodyPr/>
            <a:lstStyle/>
            <a:p>
              <a:endParaRPr lang="de-AT"/>
            </a:p>
          </p:txBody>
        </p:sp>
        <p:sp>
          <p:nvSpPr>
            <p:cNvPr id="26689" name="Oval 65"/>
            <p:cNvSpPr>
              <a:spLocks noChangeArrowheads="1"/>
            </p:cNvSpPr>
            <p:nvPr/>
          </p:nvSpPr>
          <p:spPr bwMode="auto">
            <a:xfrm>
              <a:off x="6646863" y="3651250"/>
              <a:ext cx="114300" cy="95250"/>
            </a:xfrm>
            <a:prstGeom prst="ellipse">
              <a:avLst/>
            </a:prstGeom>
            <a:noFill/>
            <a:ln w="15875">
              <a:solidFill>
                <a:srgbClr val="000000"/>
              </a:solidFill>
              <a:round/>
              <a:headEnd/>
              <a:tailEnd/>
            </a:ln>
            <a:extLst>
              <a:ext uri="{909E8E84-426E-40DD-AFC4-6F175D3DCCD1}">
                <a14:hiddenFill xmlns:a14="http://schemas.microsoft.com/office/drawing/2010/main">
                  <a:solidFill>
                    <a:srgbClr val="333333"/>
                  </a:solidFill>
                </a14:hiddenFill>
              </a:ext>
            </a:extLst>
          </p:spPr>
          <p:txBody>
            <a:bodyPr/>
            <a:lstStyle/>
            <a:p>
              <a:endParaRPr lang="de-AT"/>
            </a:p>
          </p:txBody>
        </p:sp>
        <p:sp>
          <p:nvSpPr>
            <p:cNvPr id="26690" name="AutoShape 66"/>
            <p:cNvSpPr>
              <a:spLocks/>
            </p:cNvSpPr>
            <p:nvPr/>
          </p:nvSpPr>
          <p:spPr bwMode="auto">
            <a:xfrm>
              <a:off x="6605788" y="2434163"/>
              <a:ext cx="2451100" cy="715433"/>
            </a:xfrm>
            <a:prstGeom prst="borderCallout1">
              <a:avLst>
                <a:gd name="adj1" fmla="val 49014"/>
                <a:gd name="adj2" fmla="val -4579"/>
                <a:gd name="adj3" fmla="val 106773"/>
                <a:gd name="adj4" fmla="val -41750"/>
              </a:avLst>
            </a:prstGeom>
            <a:solidFill>
              <a:srgbClr val="FFFF00"/>
            </a:solidFill>
            <a:ln w="12700">
              <a:solidFill>
                <a:srgbClr val="000000"/>
              </a:solidFill>
              <a:miter lim="800000"/>
              <a:headEnd/>
              <a:tailEnd type="arrow" w="sm" len="sm"/>
            </a:ln>
          </p:spPr>
          <p:txBody>
            <a:bodyPr lIns="37108" tIns="37108" rIns="37108" bIns="37108">
              <a:spAutoFit/>
            </a:bodyPr>
            <a:lstStyle/>
            <a:p>
              <a:pPr algn="ctr"/>
              <a:r>
                <a:rPr lang="en-GB" altLang="zh-CN" sz="1200" dirty="0">
                  <a:ea typeface="SimSun" pitchFamily="2" charset="-122"/>
                </a:rPr>
                <a:t>ac amplifier to current-amplify the signal from the signal generator up to about 3 A</a:t>
              </a:r>
              <a:endParaRPr lang="en-GB" altLang="de-DE" sz="1200" dirty="0"/>
            </a:p>
          </p:txBody>
        </p:sp>
        <p:sp>
          <p:nvSpPr>
            <p:cNvPr id="26691" name="Line 67"/>
            <p:cNvSpPr>
              <a:spLocks noChangeShapeType="1"/>
            </p:cNvSpPr>
            <p:nvPr/>
          </p:nvSpPr>
          <p:spPr bwMode="auto">
            <a:xfrm>
              <a:off x="4154488" y="2757488"/>
              <a:ext cx="3175" cy="18415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92" name="Line 68"/>
            <p:cNvSpPr>
              <a:spLocks noChangeShapeType="1"/>
            </p:cNvSpPr>
            <p:nvPr/>
          </p:nvSpPr>
          <p:spPr bwMode="auto">
            <a:xfrm>
              <a:off x="4162425" y="3136900"/>
              <a:ext cx="1588" cy="1397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93" name="Line 69"/>
            <p:cNvSpPr>
              <a:spLocks noChangeShapeType="1"/>
            </p:cNvSpPr>
            <p:nvPr/>
          </p:nvSpPr>
          <p:spPr bwMode="auto">
            <a:xfrm flipH="1">
              <a:off x="4167188" y="2963863"/>
              <a:ext cx="85725" cy="1412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94" name="Text Box 70"/>
            <p:cNvSpPr txBox="1">
              <a:spLocks noChangeArrowheads="1"/>
            </p:cNvSpPr>
            <p:nvPr/>
          </p:nvSpPr>
          <p:spPr bwMode="auto">
            <a:xfrm>
              <a:off x="1498600" y="2843098"/>
              <a:ext cx="2390775" cy="575391"/>
            </a:xfrm>
            <a:prstGeom prst="rect">
              <a:avLst/>
            </a:prstGeom>
            <a:solidFill>
              <a:srgbClr val="FFFF00"/>
            </a:solidFill>
            <a:ln w="12700">
              <a:solidFill>
                <a:srgbClr val="000000"/>
              </a:solidFill>
              <a:miter lim="800000"/>
              <a:headEnd/>
              <a:tailEnd/>
            </a:ln>
          </p:spPr>
          <p:txBody>
            <a:bodyPr lIns="37108" tIns="37108" rIns="37108" bIns="37108">
              <a:spAutoFit/>
            </a:bodyPr>
            <a:lstStyle/>
            <a:p>
              <a:pPr algn="ctr"/>
              <a:r>
                <a:rPr lang="en-GB" altLang="zh-CN" sz="1400" dirty="0">
                  <a:ea typeface="SimSun" pitchFamily="2" charset="-122"/>
                </a:rPr>
                <a:t>Switch to change between the two modes of operation</a:t>
              </a:r>
              <a:endParaRPr lang="en-GB" altLang="de-DE" sz="1400" dirty="0"/>
            </a:p>
          </p:txBody>
        </p:sp>
        <p:sp>
          <p:nvSpPr>
            <p:cNvPr id="26695" name="Line 71"/>
            <p:cNvSpPr>
              <a:spLocks noChangeShapeType="1"/>
            </p:cNvSpPr>
            <p:nvPr/>
          </p:nvSpPr>
          <p:spPr bwMode="auto">
            <a:xfrm flipV="1">
              <a:off x="3905250" y="3035300"/>
              <a:ext cx="3016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6696" name="Line 72"/>
            <p:cNvSpPr>
              <a:spLocks noChangeShapeType="1"/>
            </p:cNvSpPr>
            <p:nvPr/>
          </p:nvSpPr>
          <p:spPr bwMode="auto">
            <a:xfrm flipH="1">
              <a:off x="5899150" y="2095500"/>
              <a:ext cx="393700" cy="306388"/>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grpSp>
      <p:sp>
        <p:nvSpPr>
          <p:cNvPr id="26697" name="Rectangle 73"/>
          <p:cNvSpPr>
            <a:spLocks noChangeArrowheads="1"/>
          </p:cNvSpPr>
          <p:nvPr/>
        </p:nvSpPr>
        <p:spPr bwMode="auto">
          <a:xfrm>
            <a:off x="250825" y="5246363"/>
            <a:ext cx="8637588"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Electronic </a:t>
            </a:r>
            <a:r>
              <a:rPr lang="en-GB" altLang="de-DE" i="1" dirty="0">
                <a:solidFill>
                  <a:srgbClr val="3333FF"/>
                </a:solidFill>
              </a:rPr>
              <a:t>circuit used for heating an emissive probe and for recording its current-voltage characteristic as used in the ISTTOK in Lisbon. The heating current is provided by a </a:t>
            </a:r>
            <a:r>
              <a:rPr lang="en-GB" altLang="de-DE" dirty="0">
                <a:solidFill>
                  <a:srgbClr val="3333FF"/>
                </a:solidFill>
              </a:rPr>
              <a:t>12 V</a:t>
            </a:r>
            <a:r>
              <a:rPr lang="en-GB" altLang="de-DE" i="1" dirty="0">
                <a:solidFill>
                  <a:srgbClr val="3333FF"/>
                </a:solidFill>
              </a:rPr>
              <a:t> lead battery in order to avoid ground loops and other electromagnetic noises in the circuit. There are two possibilities to operate the circuit, once we can scan the current-voltage characteristic, or we can directly register the floating potential.</a:t>
            </a:r>
            <a:r>
              <a:rPr lang="en-GB" altLang="de-DE" dirty="0">
                <a:solidFill>
                  <a:srgbClr val="3333FF"/>
                </a:solidFill>
              </a:rPr>
              <a:t> </a:t>
            </a:r>
          </a:p>
        </p:txBody>
      </p:sp>
      <p:sp>
        <p:nvSpPr>
          <p:cNvPr id="2" name="Datumsplatzhalter 1"/>
          <p:cNvSpPr>
            <a:spLocks noGrp="1"/>
          </p:cNvSpPr>
          <p:nvPr>
            <p:ph type="dt" sz="half" idx="10"/>
          </p:nvPr>
        </p:nvSpPr>
        <p:spPr/>
        <p:txBody>
          <a:bodyPr/>
          <a:lstStyle/>
          <a:p>
            <a:fld id="{D7EA257E-3056-4164-90AB-AA550B64DA41}"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oliennummernplatzhalter 5"/>
          <p:cNvSpPr>
            <a:spLocks noGrp="1"/>
          </p:cNvSpPr>
          <p:nvPr>
            <p:ph type="sldNum" sz="quarter" idx="12"/>
          </p:nvPr>
        </p:nvSpPr>
        <p:spPr/>
        <p:txBody>
          <a:bodyPr/>
          <a:lstStyle/>
          <a:p>
            <a:fld id="{9693FB80-4B38-46B5-8960-7486EC6A01D1}" type="slidenum">
              <a:rPr lang="en-GB" altLang="de-DE" smtClean="0"/>
              <a:pPr/>
              <a:t>27</a:t>
            </a:fld>
            <a:r>
              <a:rPr lang="en-GB" altLang="de-DE" dirty="0"/>
              <a:t> </a:t>
            </a:r>
            <a:r>
              <a:rPr lang="en-GB" altLang="de-DE" dirty="0" smtClean="0"/>
              <a:t>of 46</a:t>
            </a:r>
            <a:endParaRPr lang="en-GB" altLang="de-DE" dirty="0"/>
          </a:p>
        </p:txBody>
      </p:sp>
      <p:sp>
        <p:nvSpPr>
          <p:cNvPr id="27650" name="Rectangle 2"/>
          <p:cNvSpPr>
            <a:spLocks noGrp="1" noChangeArrowheads="1"/>
          </p:cNvSpPr>
          <p:nvPr>
            <p:ph type="title" idx="4294967295"/>
          </p:nvPr>
        </p:nvSpPr>
        <p:spPr>
          <a:xfrm>
            <a:off x="1581950" y="144373"/>
            <a:ext cx="5976938" cy="492443"/>
          </a:xfrm>
          <a:noFill/>
        </p:spPr>
        <p:txBody>
          <a:bodyPr>
            <a:spAutoFit/>
          </a:bodyPr>
          <a:lstStyle/>
          <a:p>
            <a:pPr algn="just"/>
            <a:r>
              <a:rPr lang="en-GB" altLang="de-DE" sz="2600" dirty="0">
                <a:solidFill>
                  <a:srgbClr val="3333FF"/>
                </a:solidFill>
              </a:rPr>
              <a:t>2.2. A brief theory of emissive probes: </a:t>
            </a:r>
          </a:p>
        </p:txBody>
      </p:sp>
      <p:sp>
        <p:nvSpPr>
          <p:cNvPr id="27657" name="Rectangle 9"/>
          <p:cNvSpPr>
            <a:spLocks noChangeArrowheads="1"/>
          </p:cNvSpPr>
          <p:nvPr/>
        </p:nvSpPr>
        <p:spPr bwMode="auto">
          <a:xfrm>
            <a:off x="0" y="31464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7658" name="Rectangle 10"/>
          <p:cNvSpPr>
            <a:spLocks noChangeArrowheads="1"/>
          </p:cNvSpPr>
          <p:nvPr/>
        </p:nvSpPr>
        <p:spPr bwMode="auto">
          <a:xfrm>
            <a:off x="971550" y="1412875"/>
            <a:ext cx="2528888" cy="4572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400" i="1">
                <a:cs typeface="Times New Roman" pitchFamily="18" charset="0"/>
              </a:rPr>
              <a:t>I</a:t>
            </a:r>
            <a:r>
              <a:rPr lang="en-GB" altLang="de-DE" sz="2400" i="1" baseline="-30000">
                <a:cs typeface="Times New Roman" pitchFamily="18" charset="0"/>
              </a:rPr>
              <a:t>p</a:t>
            </a:r>
            <a:r>
              <a:rPr lang="en-GB" altLang="de-DE" sz="2400">
                <a:cs typeface="Times New Roman" pitchFamily="18" charset="0"/>
              </a:rPr>
              <a:t>(</a:t>
            </a:r>
            <a:r>
              <a:rPr lang="en-GB" altLang="de-DE" sz="2400" i="1">
                <a:cs typeface="Times New Roman" pitchFamily="18" charset="0"/>
              </a:rPr>
              <a:t>V</a:t>
            </a:r>
            <a:r>
              <a:rPr lang="en-GB" altLang="de-DE" sz="2400" i="1" baseline="-30000">
                <a:cs typeface="Times New Roman" pitchFamily="18" charset="0"/>
              </a:rPr>
              <a:t>p</a:t>
            </a:r>
            <a:r>
              <a:rPr lang="en-GB" altLang="de-DE" sz="2400">
                <a:cs typeface="Times New Roman" pitchFamily="18" charset="0"/>
              </a:rPr>
              <a:t>) = </a:t>
            </a:r>
            <a:r>
              <a:rPr lang="en-GB" altLang="de-DE" sz="2400" i="1">
                <a:cs typeface="Times New Roman" pitchFamily="18" charset="0"/>
              </a:rPr>
              <a:t>I</a:t>
            </a:r>
            <a:r>
              <a:rPr lang="en-GB" altLang="de-DE" sz="2400" i="1" baseline="-30000">
                <a:cs typeface="Times New Roman" pitchFamily="18" charset="0"/>
              </a:rPr>
              <a:t>e</a:t>
            </a:r>
            <a:r>
              <a:rPr lang="en-GB" altLang="de-DE" sz="2400">
                <a:cs typeface="Times New Roman" pitchFamily="18" charset="0"/>
              </a:rPr>
              <a:t> </a:t>
            </a:r>
            <a:r>
              <a:rPr lang="de-DE" altLang="de-DE" sz="2400">
                <a:cs typeface="Times New Roman" pitchFamily="18" charset="0"/>
                <a:sym typeface="Symbol" pitchFamily="18" charset="2"/>
              </a:rPr>
              <a:t></a:t>
            </a:r>
            <a:r>
              <a:rPr lang="en-GB" altLang="de-DE" sz="2400">
                <a:cs typeface="Times New Roman" pitchFamily="18" charset="0"/>
              </a:rPr>
              <a:t> </a:t>
            </a:r>
            <a:r>
              <a:rPr lang="en-GB" altLang="de-DE" sz="2400" i="1">
                <a:cs typeface="Times New Roman" pitchFamily="18" charset="0"/>
                <a:sym typeface="Symbol" pitchFamily="18" charset="2"/>
              </a:rPr>
              <a:t>I</a:t>
            </a:r>
            <a:r>
              <a:rPr lang="en-GB" altLang="de-DE" sz="2400" i="1" baseline="-30000">
                <a:cs typeface="Times New Roman" pitchFamily="18" charset="0"/>
                <a:sym typeface="Symbol" pitchFamily="18" charset="2"/>
              </a:rPr>
              <a:t>i</a:t>
            </a:r>
            <a:r>
              <a:rPr lang="en-GB" altLang="de-DE" sz="2400">
                <a:cs typeface="Times New Roman" pitchFamily="18" charset="0"/>
                <a:sym typeface="Symbol" pitchFamily="18" charset="2"/>
              </a:rPr>
              <a:t> </a:t>
            </a:r>
            <a:r>
              <a:rPr lang="de-DE" altLang="de-DE" sz="2400">
                <a:cs typeface="Times New Roman" pitchFamily="18" charset="0"/>
                <a:sym typeface="Symbol" pitchFamily="18" charset="2"/>
              </a:rPr>
              <a:t></a:t>
            </a:r>
            <a:r>
              <a:rPr lang="en-GB" altLang="de-DE" sz="2400">
                <a:cs typeface="Times New Roman" pitchFamily="18" charset="0"/>
              </a:rPr>
              <a:t> </a:t>
            </a:r>
            <a:r>
              <a:rPr lang="en-GB" altLang="de-DE" sz="2400" i="1">
                <a:cs typeface="Times New Roman" pitchFamily="18" charset="0"/>
                <a:sym typeface="Symbol" pitchFamily="18" charset="2"/>
              </a:rPr>
              <a:t>I</a:t>
            </a:r>
            <a:r>
              <a:rPr lang="en-GB" altLang="de-DE" sz="2400" i="1" baseline="-30000">
                <a:cs typeface="Times New Roman" pitchFamily="18" charset="0"/>
                <a:sym typeface="Symbol" pitchFamily="18" charset="2"/>
              </a:rPr>
              <a:t>em</a:t>
            </a:r>
            <a:endParaRPr lang="en-GB" altLang="de-DE" sz="2000">
              <a:cs typeface="Times New Roman" pitchFamily="18" charset="0"/>
              <a:sym typeface="Symbol" pitchFamily="18" charset="2"/>
            </a:endParaRPr>
          </a:p>
        </p:txBody>
      </p:sp>
      <p:sp>
        <p:nvSpPr>
          <p:cNvPr id="27659" name="Rectangle 11"/>
          <p:cNvSpPr>
            <a:spLocks noChangeArrowheads="1"/>
          </p:cNvSpPr>
          <p:nvPr/>
        </p:nvSpPr>
        <p:spPr bwMode="auto">
          <a:xfrm>
            <a:off x="8243888" y="1485900"/>
            <a:ext cx="733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AT" altLang="de-DE" sz="2000"/>
              <a:t>(2.2)</a:t>
            </a:r>
            <a:r>
              <a:rPr lang="en-GB" altLang="de-DE" sz="2000"/>
              <a:t> </a:t>
            </a:r>
          </a:p>
        </p:txBody>
      </p:sp>
      <p:sp>
        <p:nvSpPr>
          <p:cNvPr id="27662" name="Rectangle 14"/>
          <p:cNvSpPr>
            <a:spLocks noChangeArrowheads="1"/>
          </p:cNvSpPr>
          <p:nvPr/>
        </p:nvSpPr>
        <p:spPr bwMode="auto">
          <a:xfrm>
            <a:off x="0" y="2689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7663" name="Rectangle 15"/>
          <p:cNvSpPr>
            <a:spLocks noChangeArrowheads="1"/>
          </p:cNvSpPr>
          <p:nvPr/>
        </p:nvSpPr>
        <p:spPr bwMode="auto">
          <a:xfrm>
            <a:off x="0" y="2917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7661" name="Object 13"/>
          <p:cNvGraphicFramePr>
            <a:graphicFrameLocks noChangeAspect="1"/>
          </p:cNvGraphicFramePr>
          <p:nvPr/>
        </p:nvGraphicFramePr>
        <p:xfrm>
          <a:off x="971550" y="4221163"/>
          <a:ext cx="3224213" cy="965200"/>
        </p:xfrm>
        <a:graphic>
          <a:graphicData uri="http://schemas.openxmlformats.org/presentationml/2006/ole">
            <mc:AlternateContent xmlns:mc="http://schemas.openxmlformats.org/markup-compatibility/2006">
              <mc:Choice xmlns:v="urn:schemas-microsoft-com:vml" Requires="v">
                <p:oleObj spid="_x0000_s27819" name="Formel" r:id="rId3" imgW="1612900" imgH="482600" progId="Equation.3">
                  <p:embed/>
                </p:oleObj>
              </mc:Choice>
              <mc:Fallback>
                <p:oleObj name="Formel" r:id="rId3" imgW="1612900" imgH="482600" progId="Equation.3">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4221163"/>
                        <a:ext cx="3224213" cy="965200"/>
                      </a:xfrm>
                      <a:prstGeom prst="rect">
                        <a:avLst/>
                      </a:prstGeom>
                      <a:solidFill>
                        <a:srgbClr val="FFFF00"/>
                      </a:solidFill>
                    </p:spPr>
                  </p:pic>
                </p:oleObj>
              </mc:Fallback>
            </mc:AlternateContent>
          </a:graphicData>
        </a:graphic>
      </p:graphicFrame>
      <p:sp>
        <p:nvSpPr>
          <p:cNvPr id="27664" name="Rectangle 16"/>
          <p:cNvSpPr>
            <a:spLocks noChangeArrowheads="1"/>
          </p:cNvSpPr>
          <p:nvPr/>
        </p:nvSpPr>
        <p:spPr bwMode="auto">
          <a:xfrm>
            <a:off x="8172450" y="2563813"/>
            <a:ext cx="7826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(2.3a)</a:t>
            </a:r>
            <a:endParaRPr lang="en-GB" altLang="de-DE" sz="2000"/>
          </a:p>
        </p:txBody>
      </p:sp>
      <p:sp>
        <p:nvSpPr>
          <p:cNvPr id="27665" name="Rectangle 17"/>
          <p:cNvSpPr>
            <a:spLocks noChangeArrowheads="1"/>
          </p:cNvSpPr>
          <p:nvPr/>
        </p:nvSpPr>
        <p:spPr bwMode="auto">
          <a:xfrm>
            <a:off x="971550" y="3500438"/>
            <a:ext cx="904875" cy="4572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400" i="1">
                <a:cs typeface="Times New Roman" pitchFamily="18" charset="0"/>
              </a:rPr>
              <a:t>I</a:t>
            </a:r>
            <a:r>
              <a:rPr lang="en-GB" altLang="de-DE" sz="2400" i="1" baseline="-30000">
                <a:cs typeface="Times New Roman" pitchFamily="18" charset="0"/>
              </a:rPr>
              <a:t>i</a:t>
            </a:r>
            <a:r>
              <a:rPr lang="en-GB" altLang="de-DE" sz="2400">
                <a:cs typeface="Times New Roman" pitchFamily="18" charset="0"/>
              </a:rPr>
              <a:t> = </a:t>
            </a:r>
            <a:r>
              <a:rPr lang="en-GB" altLang="de-DE" sz="2400" i="1">
                <a:cs typeface="Times New Roman" pitchFamily="18" charset="0"/>
              </a:rPr>
              <a:t>I</a:t>
            </a:r>
            <a:r>
              <a:rPr lang="en-GB" altLang="de-DE" sz="2400" i="1" baseline="-30000">
                <a:cs typeface="Times New Roman" pitchFamily="18" charset="0"/>
              </a:rPr>
              <a:t>is</a:t>
            </a:r>
            <a:endParaRPr lang="en-GB" altLang="de-DE" sz="2400"/>
          </a:p>
        </p:txBody>
      </p:sp>
      <p:sp>
        <p:nvSpPr>
          <p:cNvPr id="27666" name="Rectangle 18"/>
          <p:cNvSpPr>
            <a:spLocks noChangeArrowheads="1"/>
          </p:cNvSpPr>
          <p:nvPr/>
        </p:nvSpPr>
        <p:spPr bwMode="auto">
          <a:xfrm>
            <a:off x="0" y="3349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7660" name="Object 12"/>
          <p:cNvGraphicFramePr>
            <a:graphicFrameLocks noChangeAspect="1"/>
          </p:cNvGraphicFramePr>
          <p:nvPr/>
        </p:nvGraphicFramePr>
        <p:xfrm>
          <a:off x="971550" y="2205038"/>
          <a:ext cx="3706813" cy="965200"/>
        </p:xfrm>
        <a:graphic>
          <a:graphicData uri="http://schemas.openxmlformats.org/presentationml/2006/ole">
            <mc:AlternateContent xmlns:mc="http://schemas.openxmlformats.org/markup-compatibility/2006">
              <mc:Choice xmlns:v="urn:schemas-microsoft-com:vml" Requires="v">
                <p:oleObj spid="_x0000_s27820" name="Formel" r:id="rId5" imgW="1854200" imgH="482600" progId="Equation.3">
                  <p:embed/>
                </p:oleObj>
              </mc:Choice>
              <mc:Fallback>
                <p:oleObj name="Formel" r:id="rId5" imgW="1854200" imgH="482600" progId="Equation.3">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2205038"/>
                        <a:ext cx="3706813" cy="965200"/>
                      </a:xfrm>
                      <a:prstGeom prst="rect">
                        <a:avLst/>
                      </a:prstGeom>
                      <a:solidFill>
                        <a:srgbClr val="FFFF00"/>
                      </a:solidFill>
                    </p:spPr>
                  </p:pic>
                </p:oleObj>
              </mc:Fallback>
            </mc:AlternateContent>
          </a:graphicData>
        </a:graphic>
      </p:graphicFrame>
      <p:sp>
        <p:nvSpPr>
          <p:cNvPr id="27667" name="Rectangle 19"/>
          <p:cNvSpPr>
            <a:spLocks noChangeArrowheads="1"/>
          </p:cNvSpPr>
          <p:nvPr/>
        </p:nvSpPr>
        <p:spPr bwMode="auto">
          <a:xfrm>
            <a:off x="8172450" y="4508500"/>
            <a:ext cx="7826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(2.3c)</a:t>
            </a:r>
            <a:endParaRPr lang="en-GB" altLang="de-DE" sz="2000"/>
          </a:p>
        </p:txBody>
      </p:sp>
      <p:sp>
        <p:nvSpPr>
          <p:cNvPr id="27668" name="Rectangle 20"/>
          <p:cNvSpPr>
            <a:spLocks noChangeArrowheads="1"/>
          </p:cNvSpPr>
          <p:nvPr/>
        </p:nvSpPr>
        <p:spPr bwMode="auto">
          <a:xfrm>
            <a:off x="8172450" y="3355975"/>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000"/>
              <a:t>(2.3b)</a:t>
            </a:r>
          </a:p>
        </p:txBody>
      </p:sp>
      <p:sp>
        <p:nvSpPr>
          <p:cNvPr id="27670" name="Rectangle 22"/>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7671" name="Rectangle 23"/>
          <p:cNvSpPr>
            <a:spLocks noChangeArrowheads="1"/>
          </p:cNvSpPr>
          <p:nvPr/>
        </p:nvSpPr>
        <p:spPr bwMode="auto">
          <a:xfrm>
            <a:off x="0" y="3487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7669" name="Object 21"/>
          <p:cNvGraphicFramePr>
            <a:graphicFrameLocks noChangeAspect="1"/>
          </p:cNvGraphicFramePr>
          <p:nvPr/>
        </p:nvGraphicFramePr>
        <p:xfrm>
          <a:off x="250825" y="5445125"/>
          <a:ext cx="6384925" cy="962025"/>
        </p:xfrm>
        <a:graphic>
          <a:graphicData uri="http://schemas.openxmlformats.org/presentationml/2006/ole">
            <mc:AlternateContent xmlns:mc="http://schemas.openxmlformats.org/markup-compatibility/2006">
              <mc:Choice xmlns:v="urn:schemas-microsoft-com:vml" Requires="v">
                <p:oleObj spid="_x0000_s27821" name="Formel" r:id="rId7" imgW="3200400" imgH="482600" progId="Equation.3">
                  <p:embed/>
                </p:oleObj>
              </mc:Choice>
              <mc:Fallback>
                <p:oleObj name="Formel" r:id="rId7" imgW="3200400" imgH="482600" progId="Equation.3">
                  <p:embed/>
                  <p:pic>
                    <p:nvPicPr>
                      <p:cNvPr id="0" name="Object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0825" y="5445125"/>
                        <a:ext cx="6384925" cy="962025"/>
                      </a:xfrm>
                      <a:prstGeom prst="rect">
                        <a:avLst/>
                      </a:prstGeom>
                      <a:solidFill>
                        <a:srgbClr val="FFFF00"/>
                      </a:solidFill>
                    </p:spPr>
                  </p:pic>
                </p:oleObj>
              </mc:Fallback>
            </mc:AlternateContent>
          </a:graphicData>
        </a:graphic>
      </p:graphicFrame>
      <p:sp>
        <p:nvSpPr>
          <p:cNvPr id="27672" name="Rectangle 24"/>
          <p:cNvSpPr>
            <a:spLocks noChangeArrowheads="1"/>
          </p:cNvSpPr>
          <p:nvPr/>
        </p:nvSpPr>
        <p:spPr bwMode="auto">
          <a:xfrm>
            <a:off x="8243888" y="5805488"/>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(2.4)</a:t>
            </a:r>
            <a:endParaRPr lang="en-GB" altLang="de-DE" sz="2000"/>
          </a:p>
        </p:txBody>
      </p:sp>
      <p:sp>
        <p:nvSpPr>
          <p:cNvPr id="27673" name="Text Box 25"/>
          <p:cNvSpPr txBox="1">
            <a:spLocks noChangeArrowheads="1"/>
          </p:cNvSpPr>
          <p:nvPr/>
        </p:nvSpPr>
        <p:spPr bwMode="auto">
          <a:xfrm>
            <a:off x="3708400" y="1270000"/>
            <a:ext cx="30956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a:solidFill>
                  <a:srgbClr val="3333FF"/>
                </a:solidFill>
              </a:rPr>
              <a:t>Total probe current to (and from) and emissive probe</a:t>
            </a:r>
          </a:p>
        </p:txBody>
      </p:sp>
      <p:sp>
        <p:nvSpPr>
          <p:cNvPr id="27674" name="Text Box 26"/>
          <p:cNvSpPr txBox="1">
            <a:spLocks noChangeArrowheads="1"/>
          </p:cNvSpPr>
          <p:nvPr/>
        </p:nvSpPr>
        <p:spPr bwMode="auto">
          <a:xfrm>
            <a:off x="4787900" y="2420938"/>
            <a:ext cx="2590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a:solidFill>
                  <a:srgbClr val="3333FF"/>
                </a:solidFill>
              </a:rPr>
              <a:t>Emission current</a:t>
            </a:r>
          </a:p>
        </p:txBody>
      </p:sp>
      <p:sp>
        <p:nvSpPr>
          <p:cNvPr id="27675" name="Text Box 27"/>
          <p:cNvSpPr txBox="1">
            <a:spLocks noChangeArrowheads="1"/>
          </p:cNvSpPr>
          <p:nvPr/>
        </p:nvSpPr>
        <p:spPr bwMode="auto">
          <a:xfrm>
            <a:off x="2051050" y="3500438"/>
            <a:ext cx="287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a:solidFill>
                  <a:srgbClr val="3333FF"/>
                </a:solidFill>
              </a:rPr>
              <a:t>Ion current (= saturated)</a:t>
            </a:r>
          </a:p>
        </p:txBody>
      </p:sp>
      <p:sp>
        <p:nvSpPr>
          <p:cNvPr id="27676" name="Text Box 28"/>
          <p:cNvSpPr txBox="1">
            <a:spLocks noChangeArrowheads="1"/>
          </p:cNvSpPr>
          <p:nvPr/>
        </p:nvSpPr>
        <p:spPr bwMode="auto">
          <a:xfrm>
            <a:off x="4356100" y="4508500"/>
            <a:ext cx="3240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2000">
                <a:solidFill>
                  <a:srgbClr val="3333FF"/>
                </a:solidFill>
              </a:rPr>
              <a:t>Electron current (= retarded)</a:t>
            </a:r>
          </a:p>
        </p:txBody>
      </p:sp>
      <p:sp>
        <p:nvSpPr>
          <p:cNvPr id="27677" name="Rectangle 29"/>
          <p:cNvSpPr>
            <a:spLocks noChangeArrowheads="1"/>
          </p:cNvSpPr>
          <p:nvPr/>
        </p:nvSpPr>
        <p:spPr bwMode="auto">
          <a:xfrm>
            <a:off x="250825" y="692150"/>
            <a:ext cx="21256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AT" altLang="de-DE" sz="2800">
                <a:solidFill>
                  <a:srgbClr val="3333FF"/>
                </a:solidFill>
              </a:rPr>
              <a:t>For </a:t>
            </a:r>
            <a:r>
              <a:rPr lang="de-AT" altLang="de-DE" sz="2800" i="1">
                <a:solidFill>
                  <a:srgbClr val="3333FF"/>
                </a:solidFill>
              </a:rPr>
              <a:t>V</a:t>
            </a:r>
            <a:r>
              <a:rPr lang="de-AT" altLang="de-DE" sz="2800" i="1" baseline="-25000">
                <a:solidFill>
                  <a:srgbClr val="3333FF"/>
                </a:solidFill>
              </a:rPr>
              <a:t>p</a:t>
            </a:r>
            <a:r>
              <a:rPr lang="de-AT" altLang="de-DE" sz="2800">
                <a:solidFill>
                  <a:srgbClr val="3333FF"/>
                </a:solidFill>
              </a:rPr>
              <a:t> </a:t>
            </a:r>
            <a:r>
              <a:rPr lang="de-AT" altLang="de-DE" sz="2800">
                <a:solidFill>
                  <a:srgbClr val="3333FF"/>
                </a:solidFill>
                <a:sym typeface="Symbol" pitchFamily="18" charset="2"/>
              </a:rPr>
              <a:t></a:t>
            </a:r>
            <a:r>
              <a:rPr lang="de-AT" altLang="de-DE" sz="2800">
                <a:solidFill>
                  <a:srgbClr val="3333FF"/>
                </a:solidFill>
              </a:rPr>
              <a:t> </a:t>
            </a:r>
            <a:r>
              <a:rPr lang="de-AT" altLang="de-DE" sz="2800">
                <a:solidFill>
                  <a:srgbClr val="3333FF"/>
                </a:solidFill>
                <a:sym typeface="Symbol" pitchFamily="18" charset="2"/>
              </a:rPr>
              <a:t></a:t>
            </a:r>
            <a:r>
              <a:rPr lang="de-AT" altLang="de-DE" sz="2800" i="1" baseline="-25000">
                <a:solidFill>
                  <a:srgbClr val="3333FF"/>
                </a:solidFill>
              </a:rPr>
              <a:t>pl</a:t>
            </a:r>
            <a:r>
              <a:rPr lang="en-GB" altLang="de-DE" sz="2800">
                <a:solidFill>
                  <a:srgbClr val="3333FF"/>
                </a:solidFill>
                <a:sym typeface="Symbol" pitchFamily="18" charset="2"/>
              </a:rPr>
              <a:t> :</a:t>
            </a:r>
          </a:p>
        </p:txBody>
      </p:sp>
      <p:sp>
        <p:nvSpPr>
          <p:cNvPr id="2" name="Datumsplatzhalter 1"/>
          <p:cNvSpPr>
            <a:spLocks noGrp="1"/>
          </p:cNvSpPr>
          <p:nvPr>
            <p:ph type="dt" sz="half" idx="10"/>
          </p:nvPr>
        </p:nvSpPr>
        <p:spPr/>
        <p:txBody>
          <a:bodyPr/>
          <a:lstStyle/>
          <a:p>
            <a:fld id="{A597BF3C-1916-41B5-9C04-441A6DC54152}"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oliennummernplatzhalter 3"/>
          <p:cNvSpPr>
            <a:spLocks noGrp="1"/>
          </p:cNvSpPr>
          <p:nvPr>
            <p:ph type="sldNum" sz="quarter" idx="12"/>
          </p:nvPr>
        </p:nvSpPr>
        <p:spPr/>
        <p:txBody>
          <a:bodyPr/>
          <a:lstStyle/>
          <a:p>
            <a:fld id="{D866F6B7-BC53-4345-8789-1B8826B61B1C}" type="slidenum">
              <a:rPr lang="en-GB" altLang="de-DE" smtClean="0"/>
              <a:pPr/>
              <a:t>28</a:t>
            </a:fld>
            <a:r>
              <a:rPr lang="en-GB" altLang="de-DE" dirty="0"/>
              <a:t> </a:t>
            </a:r>
            <a:r>
              <a:rPr lang="en-GB" altLang="de-DE" dirty="0" smtClean="0"/>
              <a:t>of 46</a:t>
            </a:r>
            <a:endParaRPr lang="en-GB" altLang="de-DE" dirty="0"/>
          </a:p>
        </p:txBody>
      </p:sp>
      <p:sp>
        <p:nvSpPr>
          <p:cNvPr id="31749" name="Rectangle 5"/>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750" name="Rectangle 6"/>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31748" name="Object 4"/>
          <p:cNvGraphicFramePr>
            <a:graphicFrameLocks noChangeAspect="1"/>
          </p:cNvGraphicFramePr>
          <p:nvPr/>
        </p:nvGraphicFramePr>
        <p:xfrm>
          <a:off x="250825" y="765175"/>
          <a:ext cx="7188200" cy="969963"/>
        </p:xfrm>
        <a:graphic>
          <a:graphicData uri="http://schemas.openxmlformats.org/presentationml/2006/ole">
            <mc:AlternateContent xmlns:mc="http://schemas.openxmlformats.org/markup-compatibility/2006">
              <mc:Choice xmlns:v="urn:schemas-microsoft-com:vml" Requires="v">
                <p:oleObj spid="_x0000_s32012" name="Formel" r:id="rId3" imgW="3581280" imgH="482400" progId="Equation.3">
                  <p:embed/>
                </p:oleObj>
              </mc:Choice>
              <mc:Fallback>
                <p:oleObj name="Formel" r:id="rId3" imgW="3581280" imgH="482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765175"/>
                        <a:ext cx="7188200" cy="969963"/>
                      </a:xfrm>
                      <a:prstGeom prst="rect">
                        <a:avLst/>
                      </a:prstGeom>
                      <a:solidFill>
                        <a:srgbClr val="FFFF00"/>
                      </a:solidFill>
                    </p:spPr>
                  </p:pic>
                </p:oleObj>
              </mc:Fallback>
            </mc:AlternateContent>
          </a:graphicData>
        </a:graphic>
      </p:graphicFrame>
      <p:sp>
        <p:nvSpPr>
          <p:cNvPr id="31751" name="Rectangle 7"/>
          <p:cNvSpPr>
            <a:spLocks noChangeArrowheads="1"/>
          </p:cNvSpPr>
          <p:nvPr/>
        </p:nvSpPr>
        <p:spPr bwMode="auto">
          <a:xfrm>
            <a:off x="8243888" y="1052513"/>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(2.5)</a:t>
            </a:r>
            <a:endParaRPr lang="en-GB" altLang="de-DE" sz="2000"/>
          </a:p>
        </p:txBody>
      </p:sp>
      <p:sp>
        <p:nvSpPr>
          <p:cNvPr id="31752" name="Text Box 8"/>
          <p:cNvSpPr txBox="1">
            <a:spLocks noChangeArrowheads="1"/>
          </p:cNvSpPr>
          <p:nvPr/>
        </p:nvSpPr>
        <p:spPr bwMode="auto">
          <a:xfrm>
            <a:off x="891025" y="188913"/>
            <a:ext cx="2762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400" dirty="0">
                <a:solidFill>
                  <a:srgbClr val="3333FF"/>
                </a:solidFill>
              </a:rPr>
              <a:t>For the floating case:</a:t>
            </a:r>
          </a:p>
        </p:txBody>
      </p:sp>
      <p:sp>
        <p:nvSpPr>
          <p:cNvPr id="31753" name="Text Box 9"/>
          <p:cNvSpPr txBox="1">
            <a:spLocks noChangeArrowheads="1"/>
          </p:cNvSpPr>
          <p:nvPr/>
        </p:nvSpPr>
        <p:spPr bwMode="auto">
          <a:xfrm>
            <a:off x="5435600" y="2205038"/>
            <a:ext cx="2160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de-DE" sz="2000">
                <a:solidFill>
                  <a:srgbClr val="3333FF"/>
                </a:solidFill>
              </a:rPr>
              <a:t>Floating potential</a:t>
            </a:r>
          </a:p>
        </p:txBody>
      </p:sp>
      <p:sp>
        <p:nvSpPr>
          <p:cNvPr id="31755" name="Rectangle 11"/>
          <p:cNvSpPr>
            <a:spLocks noChangeArrowheads="1"/>
          </p:cNvSpPr>
          <p:nvPr/>
        </p:nvSpPr>
        <p:spPr bwMode="auto">
          <a:xfrm>
            <a:off x="0" y="2841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756" name="Rectangle 12"/>
          <p:cNvSpPr>
            <a:spLocks noChangeArrowheads="1"/>
          </p:cNvSpPr>
          <p:nvPr/>
        </p:nvSpPr>
        <p:spPr bwMode="auto">
          <a:xfrm>
            <a:off x="0" y="3070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31754" name="Object 10"/>
          <p:cNvGraphicFramePr>
            <a:graphicFrameLocks noChangeAspect="1"/>
          </p:cNvGraphicFramePr>
          <p:nvPr/>
        </p:nvGraphicFramePr>
        <p:xfrm>
          <a:off x="250825" y="1989138"/>
          <a:ext cx="4976813" cy="914400"/>
        </p:xfrm>
        <a:graphic>
          <a:graphicData uri="http://schemas.openxmlformats.org/presentationml/2006/ole">
            <mc:AlternateContent xmlns:mc="http://schemas.openxmlformats.org/markup-compatibility/2006">
              <mc:Choice xmlns:v="urn:schemas-microsoft-com:vml" Requires="v">
                <p:oleObj spid="_x0000_s32013" name="Formel" r:id="rId5" imgW="2489200" imgH="457200" progId="Equation.3">
                  <p:embed/>
                </p:oleObj>
              </mc:Choice>
              <mc:Fallback>
                <p:oleObj name="Formel" r:id="rId5" imgW="2489200" imgH="457200"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1989138"/>
                        <a:ext cx="4976813" cy="914400"/>
                      </a:xfrm>
                      <a:prstGeom prst="rect">
                        <a:avLst/>
                      </a:prstGeom>
                      <a:solidFill>
                        <a:srgbClr val="FFFF00"/>
                      </a:solidFill>
                    </p:spPr>
                  </p:pic>
                </p:oleObj>
              </mc:Fallback>
            </mc:AlternateContent>
          </a:graphicData>
        </a:graphic>
      </p:graphicFrame>
      <p:sp>
        <p:nvSpPr>
          <p:cNvPr id="31757" name="Rectangle 13"/>
          <p:cNvSpPr>
            <a:spLocks noChangeArrowheads="1"/>
          </p:cNvSpPr>
          <p:nvPr/>
        </p:nvSpPr>
        <p:spPr bwMode="auto">
          <a:xfrm>
            <a:off x="8243888" y="2276475"/>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(2.6)</a:t>
            </a:r>
            <a:endParaRPr lang="en-GB" altLang="de-DE" sz="2000"/>
          </a:p>
        </p:txBody>
      </p:sp>
      <p:sp>
        <p:nvSpPr>
          <p:cNvPr id="31759" name="Rectangle 15"/>
          <p:cNvSpPr>
            <a:spLocks noChangeArrowheads="1"/>
          </p:cNvSpPr>
          <p:nvPr/>
        </p:nvSpPr>
        <p:spPr bwMode="auto">
          <a:xfrm>
            <a:off x="0" y="2849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760" name="Rectangle 16"/>
          <p:cNvSpPr>
            <a:spLocks noChangeArrowheads="1"/>
          </p:cNvSpPr>
          <p:nvPr/>
        </p:nvSpPr>
        <p:spPr bwMode="auto">
          <a:xfrm>
            <a:off x="0" y="3078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31758" name="Object 14"/>
          <p:cNvGraphicFramePr>
            <a:graphicFrameLocks noChangeAspect="1"/>
          </p:cNvGraphicFramePr>
          <p:nvPr/>
        </p:nvGraphicFramePr>
        <p:xfrm>
          <a:off x="971550" y="2997200"/>
          <a:ext cx="3402013" cy="889000"/>
        </p:xfrm>
        <a:graphic>
          <a:graphicData uri="http://schemas.openxmlformats.org/presentationml/2006/ole">
            <mc:AlternateContent xmlns:mc="http://schemas.openxmlformats.org/markup-compatibility/2006">
              <mc:Choice xmlns:v="urn:schemas-microsoft-com:vml" Requires="v">
                <p:oleObj spid="_x0000_s32014" name="Formel" r:id="rId7" imgW="1701800" imgH="444500" progId="Equation.3">
                  <p:embed/>
                </p:oleObj>
              </mc:Choice>
              <mc:Fallback>
                <p:oleObj name="Formel" r:id="rId7" imgW="1701800" imgH="444500" progId="Equation.3">
                  <p:embed/>
                  <p:pic>
                    <p:nvPicPr>
                      <p:cNvPr id="0"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550" y="2997200"/>
                        <a:ext cx="3402013" cy="889000"/>
                      </a:xfrm>
                      <a:prstGeom prst="rect">
                        <a:avLst/>
                      </a:prstGeom>
                      <a:solidFill>
                        <a:srgbClr val="FFFF00"/>
                      </a:solidFill>
                    </p:spPr>
                  </p:pic>
                </p:oleObj>
              </mc:Fallback>
            </mc:AlternateContent>
          </a:graphicData>
        </a:graphic>
      </p:graphicFrame>
      <p:sp>
        <p:nvSpPr>
          <p:cNvPr id="31761" name="Rectangle 17"/>
          <p:cNvSpPr>
            <a:spLocks noChangeArrowheads="1"/>
          </p:cNvSpPr>
          <p:nvPr/>
        </p:nvSpPr>
        <p:spPr bwMode="auto">
          <a:xfrm>
            <a:off x="8243888" y="3284538"/>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(2.7)</a:t>
            </a:r>
            <a:endParaRPr lang="en-GB" altLang="de-DE" sz="2000"/>
          </a:p>
        </p:txBody>
      </p:sp>
      <p:sp>
        <p:nvSpPr>
          <p:cNvPr id="31763" name="Rectangle 19"/>
          <p:cNvSpPr>
            <a:spLocks noChangeArrowheads="1"/>
          </p:cNvSpPr>
          <p:nvPr/>
        </p:nvSpPr>
        <p:spPr bwMode="auto">
          <a:xfrm>
            <a:off x="0" y="2849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764" name="Rectangle 20"/>
          <p:cNvSpPr>
            <a:spLocks noChangeArrowheads="1"/>
          </p:cNvSpPr>
          <p:nvPr/>
        </p:nvSpPr>
        <p:spPr bwMode="auto">
          <a:xfrm>
            <a:off x="0" y="3078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31762" name="Object 18"/>
          <p:cNvGraphicFramePr>
            <a:graphicFrameLocks noChangeAspect="1"/>
          </p:cNvGraphicFramePr>
          <p:nvPr/>
        </p:nvGraphicFramePr>
        <p:xfrm>
          <a:off x="971550" y="4149725"/>
          <a:ext cx="3402013" cy="889000"/>
        </p:xfrm>
        <a:graphic>
          <a:graphicData uri="http://schemas.openxmlformats.org/presentationml/2006/ole">
            <mc:AlternateContent xmlns:mc="http://schemas.openxmlformats.org/markup-compatibility/2006">
              <mc:Choice xmlns:v="urn:schemas-microsoft-com:vml" Requires="v">
                <p:oleObj spid="_x0000_s32015" name="Formel" r:id="rId9" imgW="1701800" imgH="444500" progId="Equation.3">
                  <p:embed/>
                </p:oleObj>
              </mc:Choice>
              <mc:Fallback>
                <p:oleObj name="Formel" r:id="rId9" imgW="1701800" imgH="444500" progId="Equation.3">
                  <p:embed/>
                  <p:pic>
                    <p:nvPicPr>
                      <p:cNvPr id="0"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1550" y="4149725"/>
                        <a:ext cx="3402013" cy="889000"/>
                      </a:xfrm>
                      <a:prstGeom prst="rect">
                        <a:avLst/>
                      </a:prstGeom>
                      <a:solidFill>
                        <a:srgbClr val="FFFF00"/>
                      </a:solidFill>
                    </p:spPr>
                  </p:pic>
                </p:oleObj>
              </mc:Fallback>
            </mc:AlternateContent>
          </a:graphicData>
        </a:graphic>
      </p:graphicFrame>
      <p:sp>
        <p:nvSpPr>
          <p:cNvPr id="31765" name="Rectangle 21"/>
          <p:cNvSpPr>
            <a:spLocks noChangeArrowheads="1"/>
          </p:cNvSpPr>
          <p:nvPr/>
        </p:nvSpPr>
        <p:spPr bwMode="auto">
          <a:xfrm>
            <a:off x="8243888" y="4437063"/>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(2.8)</a:t>
            </a:r>
            <a:endParaRPr lang="en-GB" altLang="de-DE" sz="2000"/>
          </a:p>
        </p:txBody>
      </p:sp>
      <p:sp>
        <p:nvSpPr>
          <p:cNvPr id="31767" name="Rectangle 23"/>
          <p:cNvSpPr>
            <a:spLocks noChangeArrowheads="1"/>
          </p:cNvSpPr>
          <p:nvPr/>
        </p:nvSpPr>
        <p:spPr bwMode="auto">
          <a:xfrm>
            <a:off x="0" y="2841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1768" name="Rectangle 24"/>
          <p:cNvSpPr>
            <a:spLocks noChangeArrowheads="1"/>
          </p:cNvSpPr>
          <p:nvPr/>
        </p:nvSpPr>
        <p:spPr bwMode="auto">
          <a:xfrm>
            <a:off x="0" y="3070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31766" name="Object 22"/>
          <p:cNvGraphicFramePr>
            <a:graphicFrameLocks noChangeAspect="1"/>
          </p:cNvGraphicFramePr>
          <p:nvPr/>
        </p:nvGraphicFramePr>
        <p:xfrm>
          <a:off x="971550" y="5445125"/>
          <a:ext cx="3860800" cy="915988"/>
        </p:xfrm>
        <a:graphic>
          <a:graphicData uri="http://schemas.openxmlformats.org/presentationml/2006/ole">
            <mc:AlternateContent xmlns:mc="http://schemas.openxmlformats.org/markup-compatibility/2006">
              <mc:Choice xmlns:v="urn:schemas-microsoft-com:vml" Requires="v">
                <p:oleObj spid="_x0000_s32016" name="Formel" r:id="rId11" imgW="1930400" imgH="457200" progId="Equation.3">
                  <p:embed/>
                </p:oleObj>
              </mc:Choice>
              <mc:Fallback>
                <p:oleObj name="Formel" r:id="rId11" imgW="1930400" imgH="457200" progId="Equation.3">
                  <p:embed/>
                  <p:pic>
                    <p:nvPicPr>
                      <p:cNvPr id="0" name="Object 2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71550" y="5445125"/>
                        <a:ext cx="3860800" cy="915988"/>
                      </a:xfrm>
                      <a:prstGeom prst="rect">
                        <a:avLst/>
                      </a:prstGeom>
                      <a:solidFill>
                        <a:srgbClr val="FFFF00"/>
                      </a:solidFill>
                    </p:spPr>
                  </p:pic>
                </p:oleObj>
              </mc:Fallback>
            </mc:AlternateContent>
          </a:graphicData>
        </a:graphic>
      </p:graphicFrame>
      <p:sp>
        <p:nvSpPr>
          <p:cNvPr id="31769" name="Rectangle 25"/>
          <p:cNvSpPr>
            <a:spLocks noChangeArrowheads="1"/>
          </p:cNvSpPr>
          <p:nvPr/>
        </p:nvSpPr>
        <p:spPr bwMode="auto">
          <a:xfrm>
            <a:off x="8243888" y="5589588"/>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(2.9)</a:t>
            </a:r>
            <a:endParaRPr lang="en-GB" altLang="de-DE" sz="2000"/>
          </a:p>
        </p:txBody>
      </p:sp>
      <p:sp>
        <p:nvSpPr>
          <p:cNvPr id="31774" name="Text Box 30"/>
          <p:cNvSpPr txBox="1">
            <a:spLocks noChangeArrowheads="1"/>
          </p:cNvSpPr>
          <p:nvPr/>
        </p:nvSpPr>
        <p:spPr bwMode="auto">
          <a:xfrm>
            <a:off x="4572000" y="3068638"/>
            <a:ext cx="24479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de-DE" sz="2000">
                <a:solidFill>
                  <a:srgbClr val="3333FF"/>
                </a:solidFill>
              </a:rPr>
              <a:t>Difference between </a:t>
            </a:r>
            <a:r>
              <a:rPr lang="en-GB" altLang="de-DE" sz="2000">
                <a:solidFill>
                  <a:srgbClr val="3333FF"/>
                </a:solidFill>
                <a:sym typeface="Symbol" pitchFamily="18" charset="2"/>
              </a:rPr>
              <a:t></a:t>
            </a:r>
            <a:r>
              <a:rPr lang="en-GB" altLang="de-DE" sz="2000" i="1" baseline="-25000">
                <a:solidFill>
                  <a:srgbClr val="3333FF"/>
                </a:solidFill>
                <a:sym typeface="Symbol" pitchFamily="18" charset="2"/>
              </a:rPr>
              <a:t>pl</a:t>
            </a:r>
            <a:r>
              <a:rPr lang="en-GB" altLang="de-DE" sz="2000">
                <a:solidFill>
                  <a:srgbClr val="3333FF"/>
                </a:solidFill>
                <a:sym typeface="Symbol" pitchFamily="18" charset="2"/>
              </a:rPr>
              <a:t> and </a:t>
            </a:r>
            <a:r>
              <a:rPr lang="en-GB" altLang="de-DE" sz="2000" i="1">
                <a:solidFill>
                  <a:srgbClr val="3333FF"/>
                </a:solidFill>
                <a:sym typeface="Symbol" pitchFamily="18" charset="2"/>
              </a:rPr>
              <a:t>V</a:t>
            </a:r>
            <a:r>
              <a:rPr lang="en-GB" altLang="de-DE" sz="2000" i="1" baseline="-25000">
                <a:solidFill>
                  <a:srgbClr val="3333FF"/>
                </a:solidFill>
                <a:sym typeface="Symbol" pitchFamily="18" charset="2"/>
              </a:rPr>
              <a:t>fl</a:t>
            </a:r>
            <a:endParaRPr lang="en-GB" altLang="de-DE" sz="2000" i="1" baseline="-25000">
              <a:solidFill>
                <a:srgbClr val="3333FF"/>
              </a:solidFill>
            </a:endParaRPr>
          </a:p>
        </p:txBody>
      </p:sp>
      <p:sp>
        <p:nvSpPr>
          <p:cNvPr id="31775" name="Text Box 31"/>
          <p:cNvSpPr txBox="1">
            <a:spLocks noChangeArrowheads="1"/>
          </p:cNvSpPr>
          <p:nvPr/>
        </p:nvSpPr>
        <p:spPr bwMode="auto">
          <a:xfrm>
            <a:off x="4572000" y="4437063"/>
            <a:ext cx="2160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de-DE" sz="2000">
                <a:solidFill>
                  <a:srgbClr val="3333FF"/>
                </a:solidFill>
              </a:rPr>
              <a:t>Floating potential</a:t>
            </a:r>
          </a:p>
        </p:txBody>
      </p:sp>
      <p:sp>
        <p:nvSpPr>
          <p:cNvPr id="31776" name="Text Box 32"/>
          <p:cNvSpPr txBox="1">
            <a:spLocks noChangeArrowheads="1"/>
          </p:cNvSpPr>
          <p:nvPr/>
        </p:nvSpPr>
        <p:spPr bwMode="auto">
          <a:xfrm>
            <a:off x="5003800" y="5516563"/>
            <a:ext cx="24479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de-DE" sz="2000">
                <a:solidFill>
                  <a:srgbClr val="3333FF"/>
                </a:solidFill>
              </a:rPr>
              <a:t>Difference between </a:t>
            </a:r>
            <a:r>
              <a:rPr lang="en-GB" altLang="de-DE" sz="2000">
                <a:solidFill>
                  <a:srgbClr val="3333FF"/>
                </a:solidFill>
                <a:sym typeface="Symbol" pitchFamily="18" charset="2"/>
              </a:rPr>
              <a:t></a:t>
            </a:r>
            <a:r>
              <a:rPr lang="en-GB" altLang="de-DE" sz="2000" i="1" baseline="-25000">
                <a:solidFill>
                  <a:srgbClr val="3333FF"/>
                </a:solidFill>
                <a:sym typeface="Symbol" pitchFamily="18" charset="2"/>
              </a:rPr>
              <a:t>pl</a:t>
            </a:r>
            <a:r>
              <a:rPr lang="en-GB" altLang="de-DE" sz="2000">
                <a:solidFill>
                  <a:srgbClr val="3333FF"/>
                </a:solidFill>
                <a:sym typeface="Symbol" pitchFamily="18" charset="2"/>
              </a:rPr>
              <a:t> and </a:t>
            </a:r>
            <a:r>
              <a:rPr lang="en-GB" altLang="de-DE" sz="2000" i="1">
                <a:solidFill>
                  <a:srgbClr val="3333FF"/>
                </a:solidFill>
                <a:sym typeface="Symbol" pitchFamily="18" charset="2"/>
              </a:rPr>
              <a:t>V</a:t>
            </a:r>
            <a:r>
              <a:rPr lang="en-GB" altLang="de-DE" sz="2000" i="1" baseline="-25000">
                <a:solidFill>
                  <a:srgbClr val="3333FF"/>
                </a:solidFill>
                <a:sym typeface="Symbol" pitchFamily="18" charset="2"/>
              </a:rPr>
              <a:t>fl</a:t>
            </a:r>
            <a:endParaRPr lang="en-GB" altLang="de-DE" sz="2000" i="1" baseline="-25000">
              <a:solidFill>
                <a:srgbClr val="3333FF"/>
              </a:solidFill>
            </a:endParaRPr>
          </a:p>
        </p:txBody>
      </p:sp>
      <p:sp>
        <p:nvSpPr>
          <p:cNvPr id="2" name="Datumsplatzhalter 1"/>
          <p:cNvSpPr>
            <a:spLocks noGrp="1"/>
          </p:cNvSpPr>
          <p:nvPr>
            <p:ph type="dt" sz="half" idx="10"/>
          </p:nvPr>
        </p:nvSpPr>
        <p:spPr/>
        <p:txBody>
          <a:bodyPr/>
          <a:lstStyle/>
          <a:p>
            <a:fld id="{2D3888D2-82A5-463D-A94C-42C96B6CA66B}"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liennummernplatzhalter 3"/>
          <p:cNvSpPr>
            <a:spLocks noGrp="1"/>
          </p:cNvSpPr>
          <p:nvPr>
            <p:ph type="sldNum" sz="quarter" idx="12"/>
          </p:nvPr>
        </p:nvSpPr>
        <p:spPr/>
        <p:txBody>
          <a:bodyPr/>
          <a:lstStyle/>
          <a:p>
            <a:fld id="{4D58C7B4-7BEE-4344-8AFF-39E449BCAD74}" type="slidenum">
              <a:rPr lang="en-GB" altLang="de-DE" smtClean="0"/>
              <a:pPr/>
              <a:t>29</a:t>
            </a:fld>
            <a:r>
              <a:rPr lang="en-GB" altLang="de-DE" dirty="0"/>
              <a:t> </a:t>
            </a:r>
            <a:r>
              <a:rPr lang="en-GB" altLang="de-DE" dirty="0" smtClean="0"/>
              <a:t>of 46</a:t>
            </a:r>
            <a:endParaRPr lang="en-GB" altLang="de-DE" dirty="0"/>
          </a:p>
        </p:txBody>
      </p:sp>
      <p:sp>
        <p:nvSpPr>
          <p:cNvPr id="32774" name="Rectangle 6"/>
          <p:cNvSpPr>
            <a:spLocks noChangeArrowheads="1"/>
          </p:cNvSpPr>
          <p:nvPr/>
        </p:nvSpPr>
        <p:spPr bwMode="auto">
          <a:xfrm>
            <a:off x="0" y="-755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32773" name="Picture 5" descr="FloatingPotEmProbe"/>
          <p:cNvPicPr preferRelativeResize="0">
            <a:picLocks noChangeArrowheads="1"/>
          </p:cNvPicPr>
          <p:nvPr/>
        </p:nvPicPr>
        <p:blipFill>
          <a:blip r:embed="rId2">
            <a:extLst>
              <a:ext uri="{28A0092B-C50C-407E-A947-70E740481C1C}">
                <a14:useLocalDpi xmlns:a14="http://schemas.microsoft.com/office/drawing/2010/main" val="0"/>
              </a:ext>
            </a:extLst>
          </a:blip>
          <a:srcRect l="9979" t="7825" r="14844" b="49689"/>
          <a:stretch>
            <a:fillRect/>
          </a:stretch>
        </p:blipFill>
        <p:spPr bwMode="auto">
          <a:xfrm>
            <a:off x="57875" y="443563"/>
            <a:ext cx="4503738" cy="4865687"/>
          </a:xfrm>
          <a:prstGeom prst="rect">
            <a:avLst/>
          </a:prstGeom>
          <a:noFill/>
          <a:extLst>
            <a:ext uri="{909E8E84-426E-40DD-AFC4-6F175D3DCCD1}">
              <a14:hiddenFill xmlns:a14="http://schemas.microsoft.com/office/drawing/2010/main">
                <a:solidFill>
                  <a:srgbClr val="FFFFFF"/>
                </a:solidFill>
              </a14:hiddenFill>
            </a:ext>
          </a:extLst>
        </p:spPr>
      </p:pic>
      <p:sp>
        <p:nvSpPr>
          <p:cNvPr id="32775" name="Rectangle 7"/>
          <p:cNvSpPr>
            <a:spLocks noChangeArrowheads="1"/>
          </p:cNvSpPr>
          <p:nvPr/>
        </p:nvSpPr>
        <p:spPr bwMode="auto">
          <a:xfrm>
            <a:off x="0" y="3298825"/>
            <a:ext cx="1098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1600">
                <a:cs typeface="Times New Roman" pitchFamily="18" charset="0"/>
              </a:rPr>
              <a:t>	</a:t>
            </a:r>
            <a:endParaRPr lang="en-GB" altLang="de-DE"/>
          </a:p>
        </p:txBody>
      </p:sp>
      <p:pic>
        <p:nvPicPr>
          <p:cNvPr id="32772" name="Picture 4" descr="FloatingPotEmProbe"/>
          <p:cNvPicPr preferRelativeResize="0">
            <a:picLocks noChangeArrowheads="1"/>
          </p:cNvPicPr>
          <p:nvPr/>
        </p:nvPicPr>
        <p:blipFill>
          <a:blip r:embed="rId2">
            <a:extLst>
              <a:ext uri="{28A0092B-C50C-407E-A947-70E740481C1C}">
                <a14:useLocalDpi xmlns:a14="http://schemas.microsoft.com/office/drawing/2010/main" val="0"/>
              </a:ext>
            </a:extLst>
          </a:blip>
          <a:srcRect l="9979" t="54384" r="14844" b="3912"/>
          <a:stretch>
            <a:fillRect/>
          </a:stretch>
        </p:blipFill>
        <p:spPr bwMode="auto">
          <a:xfrm>
            <a:off x="4648200" y="443563"/>
            <a:ext cx="4495800" cy="4775200"/>
          </a:xfrm>
          <a:prstGeom prst="rect">
            <a:avLst/>
          </a:prstGeom>
          <a:noFill/>
          <a:extLst>
            <a:ext uri="{909E8E84-426E-40DD-AFC4-6F175D3DCCD1}">
              <a14:hiddenFill xmlns:a14="http://schemas.microsoft.com/office/drawing/2010/main">
                <a:solidFill>
                  <a:srgbClr val="FFFFFF"/>
                </a:solidFill>
              </a14:hiddenFill>
            </a:ext>
          </a:extLst>
        </p:spPr>
      </p:pic>
      <p:sp>
        <p:nvSpPr>
          <p:cNvPr id="32776" name="Rectangle 8"/>
          <p:cNvSpPr>
            <a:spLocks noChangeArrowheads="1"/>
          </p:cNvSpPr>
          <p:nvPr/>
        </p:nvSpPr>
        <p:spPr bwMode="auto">
          <a:xfrm>
            <a:off x="250825" y="5157788"/>
            <a:ext cx="8424863"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Theoretical </a:t>
            </a:r>
            <a:r>
              <a:rPr lang="en-GB" altLang="de-DE" i="1" dirty="0">
                <a:solidFill>
                  <a:srgbClr val="3333FF"/>
                </a:solidFill>
              </a:rPr>
              <a:t>dependence of the floating potential of an emissive probe for increasing heating current = emissive current according Eq. (2.9); shown is the difference </a:t>
            </a:r>
            <a:r>
              <a:rPr lang="en-GB" altLang="de-DE" dirty="0">
                <a:solidFill>
                  <a:srgbClr val="3333FF"/>
                </a:solidFill>
                <a:sym typeface="Symbol" pitchFamily="18" charset="2"/>
              </a:rPr>
              <a:t></a:t>
            </a:r>
            <a:r>
              <a:rPr lang="en-GB" altLang="de-DE" i="1" baseline="-25000" dirty="0" err="1">
                <a:solidFill>
                  <a:srgbClr val="3333FF"/>
                </a:solidFill>
              </a:rPr>
              <a:t>em</a:t>
            </a:r>
            <a:r>
              <a:rPr lang="en-GB" altLang="de-DE" i="1" dirty="0">
                <a:solidFill>
                  <a:srgbClr val="3333FF"/>
                </a:solidFill>
                <a:sym typeface="Symbol" pitchFamily="18" charset="2"/>
              </a:rPr>
              <a:t> between the floating potential and the plasma potential, normalised to the electron temperature. (a) </a:t>
            </a:r>
            <a:r>
              <a:rPr lang="en-GB" altLang="de-DE" dirty="0">
                <a:solidFill>
                  <a:srgbClr val="3333FF"/>
                </a:solidFill>
                <a:sym typeface="Symbol" pitchFamily="18" charset="2"/>
              </a:rPr>
              <a:t></a:t>
            </a:r>
            <a:r>
              <a:rPr lang="en-GB" altLang="de-DE" i="1" baseline="-25000" dirty="0" err="1">
                <a:solidFill>
                  <a:srgbClr val="3333FF"/>
                </a:solidFill>
              </a:rPr>
              <a:t>em</a:t>
            </a:r>
            <a:r>
              <a:rPr lang="en-GB" altLang="de-DE" i="1" dirty="0">
                <a:solidFill>
                  <a:srgbClr val="3333FF"/>
                </a:solidFill>
                <a:sym typeface="Symbol" pitchFamily="18" charset="2"/>
              </a:rPr>
              <a:t> versus the emissive current density </a:t>
            </a:r>
            <a:r>
              <a:rPr lang="en-GB" altLang="de-DE" i="1" dirty="0" err="1">
                <a:solidFill>
                  <a:srgbClr val="3333FF"/>
                </a:solidFill>
                <a:sym typeface="Symbol" pitchFamily="18" charset="2"/>
              </a:rPr>
              <a:t>j</a:t>
            </a:r>
            <a:r>
              <a:rPr lang="en-GB" altLang="de-DE" i="1" baseline="-25000" dirty="0" err="1">
                <a:solidFill>
                  <a:srgbClr val="3333FF"/>
                </a:solidFill>
                <a:sym typeface="Symbol" pitchFamily="18" charset="2"/>
              </a:rPr>
              <a:t>em</a:t>
            </a:r>
            <a:r>
              <a:rPr lang="en-GB" altLang="de-DE" i="1" dirty="0">
                <a:solidFill>
                  <a:srgbClr val="3333FF"/>
                </a:solidFill>
                <a:sym typeface="Symbol" pitchFamily="18" charset="2"/>
              </a:rPr>
              <a:t> normalised to the electron current density </a:t>
            </a:r>
            <a:r>
              <a:rPr lang="en-GB" altLang="de-DE" i="1" dirty="0" err="1">
                <a:solidFill>
                  <a:srgbClr val="3333FF"/>
                </a:solidFill>
                <a:sym typeface="Symbol" pitchFamily="18" charset="2"/>
              </a:rPr>
              <a:t>j</a:t>
            </a:r>
            <a:r>
              <a:rPr lang="en-GB" altLang="de-DE" i="1" baseline="-25000" dirty="0" err="1">
                <a:solidFill>
                  <a:srgbClr val="3333FF"/>
                </a:solidFill>
                <a:sym typeface="Symbol" pitchFamily="18" charset="2"/>
              </a:rPr>
              <a:t>es</a:t>
            </a:r>
            <a:r>
              <a:rPr lang="en-GB" altLang="de-DE" i="1" dirty="0">
                <a:solidFill>
                  <a:srgbClr val="3333FF"/>
                </a:solidFill>
                <a:sym typeface="Symbol" pitchFamily="18" charset="2"/>
              </a:rPr>
              <a:t>. (b) </a:t>
            </a:r>
            <a:r>
              <a:rPr lang="en-GB" altLang="de-DE" dirty="0">
                <a:solidFill>
                  <a:srgbClr val="3333FF"/>
                </a:solidFill>
                <a:sym typeface="Symbol" pitchFamily="18" charset="2"/>
              </a:rPr>
              <a:t></a:t>
            </a:r>
            <a:r>
              <a:rPr lang="en-GB" altLang="de-DE" i="1" baseline="-25000" dirty="0" err="1">
                <a:solidFill>
                  <a:srgbClr val="3333FF"/>
                </a:solidFill>
              </a:rPr>
              <a:t>em</a:t>
            </a:r>
            <a:r>
              <a:rPr lang="en-GB" altLang="de-DE" i="1" dirty="0">
                <a:solidFill>
                  <a:srgbClr val="3333FF"/>
                </a:solidFill>
                <a:sym typeface="Symbol" pitchFamily="18" charset="2"/>
              </a:rPr>
              <a:t> versus the actual temperature of the wire T</a:t>
            </a:r>
            <a:r>
              <a:rPr lang="en-GB" altLang="de-DE" i="1" baseline="-25000" dirty="0">
                <a:solidFill>
                  <a:srgbClr val="3333FF"/>
                </a:solidFill>
                <a:sym typeface="Symbol" pitchFamily="18" charset="2"/>
              </a:rPr>
              <a:t>w</a:t>
            </a:r>
            <a:r>
              <a:rPr lang="en-GB" altLang="de-DE" i="1" dirty="0">
                <a:solidFill>
                  <a:srgbClr val="3333FF"/>
                </a:solidFill>
                <a:sym typeface="Symbol" pitchFamily="18" charset="2"/>
              </a:rPr>
              <a:t>.</a:t>
            </a:r>
            <a:r>
              <a:rPr lang="en-GB" altLang="de-DE" dirty="0">
                <a:solidFill>
                  <a:srgbClr val="3333FF"/>
                </a:solidFill>
                <a:sym typeface="Symbol" pitchFamily="18" charset="2"/>
              </a:rPr>
              <a:t> </a:t>
            </a:r>
          </a:p>
        </p:txBody>
      </p:sp>
      <p:sp>
        <p:nvSpPr>
          <p:cNvPr id="2" name="Datumsplatzhalter 1"/>
          <p:cNvSpPr>
            <a:spLocks noGrp="1"/>
          </p:cNvSpPr>
          <p:nvPr>
            <p:ph type="dt" sz="half" idx="10"/>
          </p:nvPr>
        </p:nvSpPr>
        <p:spPr/>
        <p:txBody>
          <a:bodyPr/>
          <a:lstStyle/>
          <a:p>
            <a:fld id="{FAE544EA-689B-4645-9236-7331271C2CEE}"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liennummernplatzhalter 5"/>
          <p:cNvSpPr>
            <a:spLocks noGrp="1"/>
          </p:cNvSpPr>
          <p:nvPr>
            <p:ph type="sldNum" sz="quarter" idx="12"/>
          </p:nvPr>
        </p:nvSpPr>
        <p:spPr/>
        <p:txBody>
          <a:bodyPr/>
          <a:lstStyle/>
          <a:p>
            <a:fld id="{688BF9B2-A892-4CD3-B6DF-B21023E4DF46}" type="slidenum">
              <a:rPr lang="en-GB" altLang="de-DE" smtClean="0"/>
              <a:pPr/>
              <a:t>3</a:t>
            </a:fld>
            <a:r>
              <a:rPr lang="en-GB" altLang="de-DE" dirty="0"/>
              <a:t> </a:t>
            </a:r>
            <a:r>
              <a:rPr lang="en-GB" altLang="de-DE" dirty="0" smtClean="0"/>
              <a:t>of 46</a:t>
            </a:r>
            <a:endParaRPr lang="en-GB" altLang="de-DE" dirty="0"/>
          </a:p>
        </p:txBody>
      </p:sp>
      <p:sp>
        <p:nvSpPr>
          <p:cNvPr id="5122" name="Rectangle 2"/>
          <p:cNvSpPr>
            <a:spLocks noGrp="1" noChangeArrowheads="1"/>
          </p:cNvSpPr>
          <p:nvPr>
            <p:ph type="title" idx="4294967295"/>
          </p:nvPr>
        </p:nvSpPr>
        <p:spPr>
          <a:xfrm>
            <a:off x="457200" y="274638"/>
            <a:ext cx="8229600" cy="1143000"/>
          </a:xfrm>
        </p:spPr>
        <p:txBody>
          <a:bodyPr/>
          <a:lstStyle/>
          <a:p>
            <a:r>
              <a:rPr lang="en-GB" altLang="de-DE" sz="4000" dirty="0" smtClean="0">
                <a:solidFill>
                  <a:srgbClr val="FF0000"/>
                </a:solidFill>
              </a:rPr>
              <a:t>1.1. The flux of particles </a:t>
            </a:r>
            <a:br>
              <a:rPr lang="en-GB" altLang="de-DE" sz="4000" dirty="0" smtClean="0">
                <a:solidFill>
                  <a:srgbClr val="FF0000"/>
                </a:solidFill>
              </a:rPr>
            </a:br>
            <a:r>
              <a:rPr lang="en-GB" altLang="de-DE" sz="4000" dirty="0" smtClean="0">
                <a:solidFill>
                  <a:srgbClr val="FF0000"/>
                </a:solidFill>
              </a:rPr>
              <a:t>in gases and plasmas </a:t>
            </a:r>
            <a:endParaRPr lang="en-GB" altLang="de-DE" sz="4000" dirty="0">
              <a:solidFill>
                <a:srgbClr val="FF0000"/>
              </a:solidFill>
            </a:endParaRPr>
          </a:p>
        </p:txBody>
      </p:sp>
      <p:grpSp>
        <p:nvGrpSpPr>
          <p:cNvPr id="5124" name="Group 4"/>
          <p:cNvGrpSpPr>
            <a:grpSpLocks noChangeAspect="1"/>
          </p:cNvGrpSpPr>
          <p:nvPr/>
        </p:nvGrpSpPr>
        <p:grpSpPr bwMode="auto">
          <a:xfrm>
            <a:off x="250825" y="1553813"/>
            <a:ext cx="8640763" cy="3622675"/>
            <a:chOff x="2940" y="1469"/>
            <a:chExt cx="7200" cy="3019"/>
          </a:xfrm>
        </p:grpSpPr>
        <p:sp>
          <p:nvSpPr>
            <p:cNvPr id="5125" name="AutoShape 5"/>
            <p:cNvSpPr>
              <a:spLocks noChangeAspect="1" noChangeArrowheads="1"/>
            </p:cNvSpPr>
            <p:nvPr/>
          </p:nvSpPr>
          <p:spPr bwMode="auto">
            <a:xfrm>
              <a:off x="2940" y="1469"/>
              <a:ext cx="7200" cy="3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5126" name="AutoShape 6"/>
            <p:cNvSpPr>
              <a:spLocks noChangeArrowheads="1"/>
            </p:cNvSpPr>
            <p:nvPr/>
          </p:nvSpPr>
          <p:spPr bwMode="auto">
            <a:xfrm rot="5400000">
              <a:off x="7607" y="2443"/>
              <a:ext cx="2093" cy="1035"/>
            </a:xfrm>
            <a:prstGeom prst="parallelogram">
              <a:avLst>
                <a:gd name="adj" fmla="val 50556"/>
              </a:avLst>
            </a:prstGeom>
            <a:solidFill>
              <a:srgbClr val="969696"/>
            </a:solidFill>
            <a:ln w="9525">
              <a:solidFill>
                <a:srgbClr val="000000"/>
              </a:solidFill>
              <a:miter lim="800000"/>
              <a:headEnd/>
              <a:tailEnd/>
            </a:ln>
          </p:spPr>
          <p:txBody>
            <a:bodyPr/>
            <a:lstStyle/>
            <a:p>
              <a:endParaRPr lang="de-AT"/>
            </a:p>
          </p:txBody>
        </p:sp>
        <p:sp>
          <p:nvSpPr>
            <p:cNvPr id="5127" name="Line 7"/>
            <p:cNvSpPr>
              <a:spLocks noChangeShapeType="1"/>
            </p:cNvSpPr>
            <p:nvPr/>
          </p:nvSpPr>
          <p:spPr bwMode="auto">
            <a:xfrm flipH="1">
              <a:off x="4152" y="2970"/>
              <a:ext cx="4491" cy="0"/>
            </a:xfrm>
            <a:prstGeom prst="line">
              <a:avLst/>
            </a:prstGeom>
            <a:noFill/>
            <a:ln w="1905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5128" name="Freeform 8"/>
            <p:cNvSpPr>
              <a:spLocks/>
            </p:cNvSpPr>
            <p:nvPr/>
          </p:nvSpPr>
          <p:spPr bwMode="auto">
            <a:xfrm>
              <a:off x="4772" y="2487"/>
              <a:ext cx="408" cy="986"/>
            </a:xfrm>
            <a:custGeom>
              <a:avLst/>
              <a:gdLst>
                <a:gd name="T0" fmla="*/ 0 w 482"/>
                <a:gd name="T1" fmla="*/ 474 h 1165"/>
                <a:gd name="T2" fmla="*/ 48 w 482"/>
                <a:gd name="T3" fmla="*/ 234 h 1165"/>
                <a:gd name="T4" fmla="*/ 144 w 482"/>
                <a:gd name="T5" fmla="*/ 54 h 1165"/>
                <a:gd name="T6" fmla="*/ 240 w 482"/>
                <a:gd name="T7" fmla="*/ 6 h 1165"/>
                <a:gd name="T8" fmla="*/ 360 w 482"/>
                <a:gd name="T9" fmla="*/ 90 h 1165"/>
                <a:gd name="T10" fmla="*/ 420 w 482"/>
                <a:gd name="T11" fmla="*/ 198 h 1165"/>
                <a:gd name="T12" fmla="*/ 468 w 482"/>
                <a:gd name="T13" fmla="*/ 390 h 1165"/>
                <a:gd name="T14" fmla="*/ 480 w 482"/>
                <a:gd name="T15" fmla="*/ 570 h 1165"/>
                <a:gd name="T16" fmla="*/ 456 w 482"/>
                <a:gd name="T17" fmla="*/ 811 h 1165"/>
                <a:gd name="T18" fmla="*/ 408 w 482"/>
                <a:gd name="T19" fmla="*/ 991 h 1165"/>
                <a:gd name="T20" fmla="*/ 324 w 482"/>
                <a:gd name="T21" fmla="*/ 1111 h 1165"/>
                <a:gd name="T22" fmla="*/ 240 w 482"/>
                <a:gd name="T23" fmla="*/ 1159 h 1165"/>
                <a:gd name="T24" fmla="*/ 108 w 482"/>
                <a:gd name="T25" fmla="*/ 1075 h 1165"/>
                <a:gd name="T26" fmla="*/ 24 w 482"/>
                <a:gd name="T27" fmla="*/ 835 h 1165"/>
                <a:gd name="T28" fmla="*/ 0 w 482"/>
                <a:gd name="T29" fmla="*/ 667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2" h="1165">
                  <a:moveTo>
                    <a:pt x="0" y="474"/>
                  </a:moveTo>
                  <a:cubicBezTo>
                    <a:pt x="12" y="389"/>
                    <a:pt x="24" y="304"/>
                    <a:pt x="48" y="234"/>
                  </a:cubicBezTo>
                  <a:cubicBezTo>
                    <a:pt x="72" y="164"/>
                    <a:pt x="112" y="92"/>
                    <a:pt x="144" y="54"/>
                  </a:cubicBezTo>
                  <a:cubicBezTo>
                    <a:pt x="176" y="16"/>
                    <a:pt x="204" y="0"/>
                    <a:pt x="240" y="6"/>
                  </a:cubicBezTo>
                  <a:cubicBezTo>
                    <a:pt x="276" y="12"/>
                    <a:pt x="330" y="58"/>
                    <a:pt x="360" y="90"/>
                  </a:cubicBezTo>
                  <a:cubicBezTo>
                    <a:pt x="390" y="122"/>
                    <a:pt x="402" y="148"/>
                    <a:pt x="420" y="198"/>
                  </a:cubicBezTo>
                  <a:cubicBezTo>
                    <a:pt x="438" y="248"/>
                    <a:pt x="458" y="328"/>
                    <a:pt x="468" y="390"/>
                  </a:cubicBezTo>
                  <a:cubicBezTo>
                    <a:pt x="478" y="452"/>
                    <a:pt x="482" y="500"/>
                    <a:pt x="480" y="570"/>
                  </a:cubicBezTo>
                  <a:cubicBezTo>
                    <a:pt x="478" y="641"/>
                    <a:pt x="468" y="741"/>
                    <a:pt x="456" y="811"/>
                  </a:cubicBezTo>
                  <a:cubicBezTo>
                    <a:pt x="444" y="881"/>
                    <a:pt x="430" y="941"/>
                    <a:pt x="408" y="991"/>
                  </a:cubicBezTo>
                  <a:cubicBezTo>
                    <a:pt x="386" y="1041"/>
                    <a:pt x="352" y="1083"/>
                    <a:pt x="324" y="1111"/>
                  </a:cubicBezTo>
                  <a:cubicBezTo>
                    <a:pt x="296" y="1139"/>
                    <a:pt x="276" y="1165"/>
                    <a:pt x="240" y="1159"/>
                  </a:cubicBezTo>
                  <a:cubicBezTo>
                    <a:pt x="204" y="1153"/>
                    <a:pt x="144" y="1129"/>
                    <a:pt x="108" y="1075"/>
                  </a:cubicBezTo>
                  <a:cubicBezTo>
                    <a:pt x="72" y="1021"/>
                    <a:pt x="42" y="903"/>
                    <a:pt x="24" y="835"/>
                  </a:cubicBezTo>
                  <a:cubicBezTo>
                    <a:pt x="6" y="767"/>
                    <a:pt x="5" y="702"/>
                    <a:pt x="0" y="667"/>
                  </a:cubicBezTo>
                </a:path>
              </a:pathLst>
            </a:custGeom>
            <a:noFill/>
            <a:ln w="19050">
              <a:solidFill>
                <a:srgbClr val="000000"/>
              </a:solidFill>
              <a:round/>
              <a:headEnd/>
              <a:tailEnd type="arrow" w="sm" len="sm"/>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5129" name="Freeform 9"/>
            <p:cNvSpPr>
              <a:spLocks/>
            </p:cNvSpPr>
            <p:nvPr/>
          </p:nvSpPr>
          <p:spPr bwMode="auto">
            <a:xfrm>
              <a:off x="5433" y="2371"/>
              <a:ext cx="233" cy="599"/>
            </a:xfrm>
            <a:custGeom>
              <a:avLst/>
              <a:gdLst>
                <a:gd name="T0" fmla="*/ 0 w 276"/>
                <a:gd name="T1" fmla="*/ 708 h 708"/>
                <a:gd name="T2" fmla="*/ 24 w 276"/>
                <a:gd name="T3" fmla="*/ 468 h 708"/>
                <a:gd name="T4" fmla="*/ 120 w 276"/>
                <a:gd name="T5" fmla="*/ 180 h 708"/>
                <a:gd name="T6" fmla="*/ 276 w 276"/>
                <a:gd name="T7" fmla="*/ 0 h 708"/>
              </a:gdLst>
              <a:ahLst/>
              <a:cxnLst>
                <a:cxn ang="0">
                  <a:pos x="T0" y="T1"/>
                </a:cxn>
                <a:cxn ang="0">
                  <a:pos x="T2" y="T3"/>
                </a:cxn>
                <a:cxn ang="0">
                  <a:pos x="T4" y="T5"/>
                </a:cxn>
                <a:cxn ang="0">
                  <a:pos x="T6" y="T7"/>
                </a:cxn>
              </a:cxnLst>
              <a:rect l="0" t="0" r="r" b="b"/>
              <a:pathLst>
                <a:path w="276" h="708">
                  <a:moveTo>
                    <a:pt x="0" y="708"/>
                  </a:moveTo>
                  <a:cubicBezTo>
                    <a:pt x="2" y="632"/>
                    <a:pt x="4" y="556"/>
                    <a:pt x="24" y="468"/>
                  </a:cubicBezTo>
                  <a:cubicBezTo>
                    <a:pt x="44" y="380"/>
                    <a:pt x="78" y="258"/>
                    <a:pt x="120" y="180"/>
                  </a:cubicBezTo>
                  <a:cubicBezTo>
                    <a:pt x="162" y="102"/>
                    <a:pt x="219" y="51"/>
                    <a:pt x="276" y="0"/>
                  </a:cubicBezTo>
                </a:path>
              </a:pathLst>
            </a:custGeom>
            <a:noFill/>
            <a:ln w="19050">
              <a:solidFill>
                <a:srgbClr val="000000"/>
              </a:solidFill>
              <a:round/>
              <a:headEnd/>
              <a:tailEnd type="arrow" w="sm" len="sm"/>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5130" name="Text Box 10"/>
            <p:cNvSpPr txBox="1">
              <a:spLocks noChangeArrowheads="1"/>
            </p:cNvSpPr>
            <p:nvPr/>
          </p:nvSpPr>
          <p:spPr bwMode="auto">
            <a:xfrm>
              <a:off x="3888" y="2867"/>
              <a:ext cx="225" cy="2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2000" i="1">
                  <a:ea typeface="SimSun" pitchFamily="2" charset="-122"/>
                </a:rPr>
                <a:t>r</a:t>
              </a:r>
              <a:endParaRPr lang="en-GB" altLang="de-DE" sz="2000"/>
            </a:p>
          </p:txBody>
        </p:sp>
        <p:sp>
          <p:nvSpPr>
            <p:cNvPr id="5131" name="Text Box 11"/>
            <p:cNvSpPr txBox="1">
              <a:spLocks noChangeArrowheads="1"/>
            </p:cNvSpPr>
            <p:nvPr/>
          </p:nvSpPr>
          <p:spPr bwMode="auto">
            <a:xfrm>
              <a:off x="4435" y="3219"/>
              <a:ext cx="226" cy="2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de-DE" altLang="zh-CN" sz="2000">
                  <a:ea typeface="SimSun" pitchFamily="2" charset="-122"/>
                  <a:sym typeface="Symbol" pitchFamily="18" charset="2"/>
                </a:rPr>
                <a:t></a:t>
              </a:r>
              <a:endParaRPr lang="en-GB" altLang="de-DE" sz="2000"/>
            </a:p>
          </p:txBody>
        </p:sp>
        <p:sp>
          <p:nvSpPr>
            <p:cNvPr id="5132" name="Text Box 12"/>
            <p:cNvSpPr txBox="1">
              <a:spLocks noChangeArrowheads="1"/>
            </p:cNvSpPr>
            <p:nvPr/>
          </p:nvSpPr>
          <p:spPr bwMode="auto">
            <a:xfrm>
              <a:off x="5668" y="2113"/>
              <a:ext cx="222" cy="2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2000">
                  <a:ea typeface="SimSun" pitchFamily="2" charset="-122"/>
                  <a:sym typeface="Symbol" pitchFamily="18" charset="2"/>
                </a:rPr>
                <a:t></a:t>
              </a:r>
              <a:endParaRPr lang="en-GB" altLang="de-DE" sz="2000"/>
            </a:p>
          </p:txBody>
        </p:sp>
        <p:sp>
          <p:nvSpPr>
            <p:cNvPr id="5133" name="Text Box 13"/>
            <p:cNvSpPr txBox="1">
              <a:spLocks noChangeArrowheads="1"/>
            </p:cNvSpPr>
            <p:nvPr/>
          </p:nvSpPr>
          <p:spPr bwMode="auto">
            <a:xfrm>
              <a:off x="7725" y="2418"/>
              <a:ext cx="314" cy="2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2000">
                  <a:ea typeface="SimSun" pitchFamily="2" charset="-122"/>
                </a:rPr>
                <a:t>d</a:t>
              </a:r>
              <a:r>
                <a:rPr lang="de-DE" altLang="zh-CN" sz="2000" i="1">
                  <a:ea typeface="SimSun" pitchFamily="2" charset="-122"/>
                </a:rPr>
                <a:t>A</a:t>
              </a:r>
              <a:endParaRPr lang="en-GB" altLang="de-DE" sz="2000"/>
            </a:p>
          </p:txBody>
        </p:sp>
      </p:grpSp>
      <p:sp>
        <p:nvSpPr>
          <p:cNvPr id="5134" name="Rectangle 14"/>
          <p:cNvSpPr>
            <a:spLocks noChangeArrowheads="1"/>
          </p:cNvSpPr>
          <p:nvPr/>
        </p:nvSpPr>
        <p:spPr bwMode="auto">
          <a:xfrm>
            <a:off x="648183" y="4638941"/>
            <a:ext cx="784763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GB" altLang="de-DE" i="1" dirty="0" smtClean="0">
                <a:solidFill>
                  <a:srgbClr val="3333FF"/>
                </a:solidFill>
              </a:rPr>
              <a:t>Unit </a:t>
            </a:r>
            <a:r>
              <a:rPr lang="en-GB" altLang="de-DE" i="1" dirty="0">
                <a:solidFill>
                  <a:srgbClr val="3333FF"/>
                </a:solidFill>
              </a:rPr>
              <a:t>area </a:t>
            </a:r>
            <a:r>
              <a:rPr lang="en-GB" altLang="de-DE" dirty="0" err="1">
                <a:solidFill>
                  <a:srgbClr val="3333FF"/>
                </a:solidFill>
              </a:rPr>
              <a:t>d</a:t>
            </a:r>
            <a:r>
              <a:rPr lang="en-GB" altLang="de-DE" i="1" dirty="0" err="1">
                <a:solidFill>
                  <a:srgbClr val="3333FF"/>
                </a:solidFill>
              </a:rPr>
              <a:t>A</a:t>
            </a:r>
            <a:r>
              <a:rPr lang="en-GB" altLang="de-DE" i="1" dirty="0">
                <a:solidFill>
                  <a:srgbClr val="3333FF"/>
                </a:solidFill>
              </a:rPr>
              <a:t> with spherical coordinate system to calculate the particle flux towards it.</a:t>
            </a:r>
            <a:r>
              <a:rPr lang="en-GB" altLang="de-DE" dirty="0">
                <a:solidFill>
                  <a:srgbClr val="3333FF"/>
                </a:solidFill>
              </a:rPr>
              <a:t> </a:t>
            </a:r>
          </a:p>
        </p:txBody>
      </p:sp>
      <p:sp>
        <p:nvSpPr>
          <p:cNvPr id="5136" name="Rectangle 16"/>
          <p:cNvSpPr>
            <a:spLocks noChangeArrowheads="1"/>
          </p:cNvSpPr>
          <p:nvPr/>
        </p:nvSpPr>
        <p:spPr bwMode="auto">
          <a:xfrm>
            <a:off x="0" y="309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5135" name="Object 15"/>
          <p:cNvGraphicFramePr>
            <a:graphicFrameLocks noChangeAspect="1"/>
          </p:cNvGraphicFramePr>
          <p:nvPr>
            <p:extLst>
              <p:ext uri="{D42A27DB-BD31-4B8C-83A1-F6EECF244321}">
                <p14:modId xmlns:p14="http://schemas.microsoft.com/office/powerpoint/2010/main" val="1006420806"/>
              </p:ext>
            </p:extLst>
          </p:nvPr>
        </p:nvGraphicFramePr>
        <p:xfrm>
          <a:off x="971550" y="5728938"/>
          <a:ext cx="2490788" cy="503237"/>
        </p:xfrm>
        <a:graphic>
          <a:graphicData uri="http://schemas.openxmlformats.org/presentationml/2006/ole">
            <mc:AlternateContent xmlns:mc="http://schemas.openxmlformats.org/markup-compatibility/2006">
              <mc:Choice xmlns:v="urn:schemas-microsoft-com:vml" Requires="v">
                <p:oleObj spid="_x0000_s5184" name="Formel" r:id="rId3" imgW="1244520" imgH="253800" progId="Equation.3">
                  <p:embed/>
                </p:oleObj>
              </mc:Choice>
              <mc:Fallback>
                <p:oleObj name="Formel" r:id="rId3" imgW="1244520" imgH="253800" progId="Equation.3">
                  <p:embed/>
                  <p:pic>
                    <p:nvPicPr>
                      <p:cNvPr id="0" name="Object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5728938"/>
                        <a:ext cx="2490788" cy="503237"/>
                      </a:xfrm>
                      <a:prstGeom prst="rect">
                        <a:avLst/>
                      </a:prstGeom>
                      <a:solidFill>
                        <a:srgbClr val="FFFF00"/>
                      </a:solidFill>
                    </p:spPr>
                  </p:pic>
                </p:oleObj>
              </mc:Fallback>
            </mc:AlternateContent>
          </a:graphicData>
        </a:graphic>
      </p:graphicFrame>
      <p:sp>
        <p:nvSpPr>
          <p:cNvPr id="5137" name="Rectangle 17"/>
          <p:cNvSpPr>
            <a:spLocks noChangeArrowheads="1"/>
          </p:cNvSpPr>
          <p:nvPr/>
        </p:nvSpPr>
        <p:spPr bwMode="auto">
          <a:xfrm>
            <a:off x="8243888" y="5813538"/>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(1.1)</a:t>
            </a:r>
            <a:endParaRPr lang="en-GB" altLang="de-DE" sz="2000" dirty="0"/>
          </a:p>
        </p:txBody>
      </p:sp>
      <p:sp>
        <p:nvSpPr>
          <p:cNvPr id="2" name="Datumsplatzhalter 1"/>
          <p:cNvSpPr>
            <a:spLocks noGrp="1"/>
          </p:cNvSpPr>
          <p:nvPr>
            <p:ph type="dt" sz="half" idx="10"/>
          </p:nvPr>
        </p:nvSpPr>
        <p:spPr/>
        <p:txBody>
          <a:bodyPr/>
          <a:lstStyle/>
          <a:p>
            <a:fld id="{A91219C5-D2C0-4F3A-AB3F-07DD082B3487}"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liennummernplatzhalter 3"/>
          <p:cNvSpPr>
            <a:spLocks noGrp="1"/>
          </p:cNvSpPr>
          <p:nvPr>
            <p:ph type="sldNum" sz="quarter" idx="12"/>
          </p:nvPr>
        </p:nvSpPr>
        <p:spPr/>
        <p:txBody>
          <a:bodyPr/>
          <a:lstStyle/>
          <a:p>
            <a:fld id="{8F82DCBB-90EC-4817-9EC1-41D27C60B054}" type="slidenum">
              <a:rPr lang="en-GB" altLang="de-DE" smtClean="0"/>
              <a:pPr/>
              <a:t>30</a:t>
            </a:fld>
            <a:r>
              <a:rPr lang="en-GB" altLang="de-DE" dirty="0"/>
              <a:t> </a:t>
            </a:r>
            <a:r>
              <a:rPr lang="en-GB" altLang="de-DE" dirty="0" smtClean="0"/>
              <a:t>of 46</a:t>
            </a:r>
            <a:endParaRPr lang="en-GB" altLang="de-DE" dirty="0"/>
          </a:p>
        </p:txBody>
      </p:sp>
      <p:graphicFrame>
        <p:nvGraphicFramePr>
          <p:cNvPr id="33796" name="Object 4"/>
          <p:cNvGraphicFramePr>
            <a:graphicFrameLocks noChangeAspect="1"/>
          </p:cNvGraphicFramePr>
          <p:nvPr>
            <p:extLst>
              <p:ext uri="{D42A27DB-BD31-4B8C-83A1-F6EECF244321}">
                <p14:modId xmlns:p14="http://schemas.microsoft.com/office/powerpoint/2010/main" val="3815445971"/>
              </p:ext>
            </p:extLst>
          </p:nvPr>
        </p:nvGraphicFramePr>
        <p:xfrm>
          <a:off x="971550" y="2573450"/>
          <a:ext cx="3783013" cy="965200"/>
        </p:xfrm>
        <a:graphic>
          <a:graphicData uri="http://schemas.openxmlformats.org/presentationml/2006/ole">
            <mc:AlternateContent xmlns:mc="http://schemas.openxmlformats.org/markup-compatibility/2006">
              <mc:Choice xmlns:v="urn:schemas-microsoft-com:vml" Requires="v">
                <p:oleObj spid="_x0000_s33902" name="Formel" r:id="rId3" imgW="1892160" imgH="482400" progId="Equation.3">
                  <p:embed/>
                </p:oleObj>
              </mc:Choice>
              <mc:Fallback>
                <p:oleObj name="Formel" r:id="rId3" imgW="1892160" imgH="482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2573450"/>
                        <a:ext cx="3783013" cy="965200"/>
                      </a:xfrm>
                      <a:prstGeom prst="rect">
                        <a:avLst/>
                      </a:prstGeom>
                      <a:solidFill>
                        <a:srgbClr val="FFFF00"/>
                      </a:solidFill>
                    </p:spPr>
                  </p:pic>
                </p:oleObj>
              </mc:Fallback>
            </mc:AlternateContent>
          </a:graphicData>
        </a:graphic>
      </p:graphicFrame>
      <p:sp>
        <p:nvSpPr>
          <p:cNvPr id="33800" name="Rectangle 8"/>
          <p:cNvSpPr>
            <a:spLocks noChangeArrowheads="1"/>
          </p:cNvSpPr>
          <p:nvPr/>
        </p:nvSpPr>
        <p:spPr bwMode="auto">
          <a:xfrm>
            <a:off x="3867150" y="3917950"/>
            <a:ext cx="2603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AT" altLang="de-DE" sz="1600">
                <a:cs typeface="Times New Roman" pitchFamily="18" charset="0"/>
              </a:rPr>
              <a:t> </a:t>
            </a:r>
            <a:r>
              <a:rPr lang="en-GB" altLang="de-DE" sz="800"/>
              <a:t> </a:t>
            </a:r>
            <a:endParaRPr lang="en-GB" altLang="de-DE"/>
          </a:p>
        </p:txBody>
      </p:sp>
      <p:sp>
        <p:nvSpPr>
          <p:cNvPr id="33802" name="Rectangle 10"/>
          <p:cNvSpPr>
            <a:spLocks noChangeArrowheads="1"/>
          </p:cNvSpPr>
          <p:nvPr/>
        </p:nvSpPr>
        <p:spPr bwMode="auto">
          <a:xfrm>
            <a:off x="0" y="2860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3803" name="Rectangle 11"/>
          <p:cNvSpPr>
            <a:spLocks noChangeArrowheads="1"/>
          </p:cNvSpPr>
          <p:nvPr/>
        </p:nvSpPr>
        <p:spPr bwMode="auto">
          <a:xfrm>
            <a:off x="0" y="3089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33801" name="Object 9"/>
          <p:cNvGraphicFramePr>
            <a:graphicFrameLocks noChangeAspect="1"/>
          </p:cNvGraphicFramePr>
          <p:nvPr>
            <p:extLst>
              <p:ext uri="{D42A27DB-BD31-4B8C-83A1-F6EECF244321}">
                <p14:modId xmlns:p14="http://schemas.microsoft.com/office/powerpoint/2010/main" val="1933057751"/>
              </p:ext>
            </p:extLst>
          </p:nvPr>
        </p:nvGraphicFramePr>
        <p:xfrm>
          <a:off x="971550" y="4013313"/>
          <a:ext cx="3757613" cy="863600"/>
        </p:xfrm>
        <a:graphic>
          <a:graphicData uri="http://schemas.openxmlformats.org/presentationml/2006/ole">
            <mc:AlternateContent xmlns:mc="http://schemas.openxmlformats.org/markup-compatibility/2006">
              <mc:Choice xmlns:v="urn:schemas-microsoft-com:vml" Requires="v">
                <p:oleObj spid="_x0000_s33903" name="Formel" r:id="rId5" imgW="1879600" imgH="431800" progId="Equation.3">
                  <p:embed/>
                </p:oleObj>
              </mc:Choice>
              <mc:Fallback>
                <p:oleObj name="Formel" r:id="rId5" imgW="1879600" imgH="43180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4013313"/>
                        <a:ext cx="3757613" cy="863600"/>
                      </a:xfrm>
                      <a:prstGeom prst="rect">
                        <a:avLst/>
                      </a:prstGeom>
                      <a:solidFill>
                        <a:srgbClr val="FFFF00"/>
                      </a:solidFill>
                    </p:spPr>
                  </p:pic>
                </p:oleObj>
              </mc:Fallback>
            </mc:AlternateContent>
          </a:graphicData>
        </a:graphic>
      </p:graphicFrame>
      <p:sp>
        <p:nvSpPr>
          <p:cNvPr id="33804" name="Rectangle 12"/>
          <p:cNvSpPr>
            <a:spLocks noChangeArrowheads="1"/>
          </p:cNvSpPr>
          <p:nvPr/>
        </p:nvSpPr>
        <p:spPr bwMode="auto">
          <a:xfrm>
            <a:off x="7894650" y="4206063"/>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(2.12)</a:t>
            </a:r>
            <a:endParaRPr lang="en-GB" altLang="de-DE" sz="2000" dirty="0"/>
          </a:p>
        </p:txBody>
      </p:sp>
      <p:sp>
        <p:nvSpPr>
          <p:cNvPr id="33805" name="Text Box 13"/>
          <p:cNvSpPr txBox="1">
            <a:spLocks noChangeArrowheads="1"/>
          </p:cNvSpPr>
          <p:nvPr/>
        </p:nvSpPr>
        <p:spPr bwMode="auto">
          <a:xfrm>
            <a:off x="925956" y="399250"/>
            <a:ext cx="727953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de-DE" sz="2400" dirty="0">
                <a:solidFill>
                  <a:srgbClr val="3333FF"/>
                </a:solidFill>
              </a:rPr>
              <a:t>When is the floating potential of the emissive probe equal to the plasma potential, i.e., when is </a:t>
            </a:r>
            <a:r>
              <a:rPr lang="en-GB" altLang="de-DE" sz="2400" dirty="0">
                <a:solidFill>
                  <a:srgbClr val="3333FF"/>
                </a:solidFill>
                <a:sym typeface="Symbol" pitchFamily="18" charset="2"/>
              </a:rPr>
              <a:t></a:t>
            </a:r>
            <a:r>
              <a:rPr lang="en-GB" altLang="de-DE" sz="2400" i="1" baseline="-25000" dirty="0" err="1">
                <a:solidFill>
                  <a:srgbClr val="3333FF"/>
                </a:solidFill>
                <a:sym typeface="Symbol" pitchFamily="18" charset="2"/>
              </a:rPr>
              <a:t>em</a:t>
            </a:r>
            <a:r>
              <a:rPr lang="en-GB" altLang="de-DE" sz="2400" dirty="0">
                <a:solidFill>
                  <a:srgbClr val="3333FF"/>
                </a:solidFill>
                <a:sym typeface="Symbol" pitchFamily="18" charset="2"/>
              </a:rPr>
              <a:t> = 0</a:t>
            </a:r>
            <a:r>
              <a:rPr lang="en-GB" altLang="de-DE" sz="2400" dirty="0">
                <a:solidFill>
                  <a:srgbClr val="3333FF"/>
                </a:solidFill>
              </a:rPr>
              <a:t>?</a:t>
            </a:r>
          </a:p>
        </p:txBody>
      </p:sp>
      <p:sp>
        <p:nvSpPr>
          <p:cNvPr id="33806" name="Text Box 14"/>
          <p:cNvSpPr txBox="1">
            <a:spLocks noChangeArrowheads="1"/>
          </p:cNvSpPr>
          <p:nvPr/>
        </p:nvSpPr>
        <p:spPr bwMode="auto">
          <a:xfrm>
            <a:off x="784075" y="1480338"/>
            <a:ext cx="3213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de-DE" sz="2400" dirty="0">
                <a:solidFill>
                  <a:srgbClr val="3333FF"/>
                </a:solidFill>
              </a:rPr>
              <a:t>We remember Eq. (2.9):</a:t>
            </a:r>
          </a:p>
        </p:txBody>
      </p:sp>
      <p:sp>
        <p:nvSpPr>
          <p:cNvPr id="33807" name="Rectangle 15"/>
          <p:cNvSpPr>
            <a:spLocks noChangeArrowheads="1"/>
          </p:cNvSpPr>
          <p:nvPr/>
        </p:nvSpPr>
        <p:spPr bwMode="auto">
          <a:xfrm>
            <a:off x="250825" y="5308713"/>
            <a:ext cx="8637588" cy="54927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a:t>As we have intuitively expected, this is the case when the plasma electron saturation current </a:t>
            </a:r>
            <a:r>
              <a:rPr lang="en-GB" altLang="de-DE" i="1"/>
              <a:t>I</a:t>
            </a:r>
            <a:r>
              <a:rPr lang="en-GB" altLang="de-DE" i="1" baseline="-25000"/>
              <a:t>es</a:t>
            </a:r>
            <a:r>
              <a:rPr lang="en-GB" altLang="de-DE"/>
              <a:t> is compensated by the sum of ion saturation current and electron emission current </a:t>
            </a:r>
            <a:r>
              <a:rPr lang="en-GB" altLang="de-DE" i="1"/>
              <a:t>I</a:t>
            </a:r>
            <a:r>
              <a:rPr lang="en-GB" altLang="de-DE" i="1" baseline="-25000"/>
              <a:t>em</a:t>
            </a:r>
            <a:r>
              <a:rPr lang="en-GB" altLang="de-DE"/>
              <a:t> + </a:t>
            </a:r>
            <a:r>
              <a:rPr lang="en-GB" altLang="de-DE" i="1"/>
              <a:t>I</a:t>
            </a:r>
            <a:r>
              <a:rPr lang="en-GB" altLang="de-DE" i="1" baseline="-25000"/>
              <a:t>is</a:t>
            </a:r>
            <a:r>
              <a:rPr lang="en-GB" altLang="de-DE"/>
              <a:t>. </a:t>
            </a:r>
            <a:endParaRPr lang="en-GB" altLang="de-DE">
              <a:sym typeface="Symbol" pitchFamily="18" charset="2"/>
            </a:endParaRPr>
          </a:p>
        </p:txBody>
      </p:sp>
      <p:sp>
        <p:nvSpPr>
          <p:cNvPr id="2" name="Datumsplatzhalter 1"/>
          <p:cNvSpPr>
            <a:spLocks noGrp="1"/>
          </p:cNvSpPr>
          <p:nvPr>
            <p:ph type="dt" sz="half" idx="10"/>
          </p:nvPr>
        </p:nvSpPr>
        <p:spPr/>
        <p:txBody>
          <a:bodyPr/>
          <a:lstStyle/>
          <a:p>
            <a:fld id="{C7B9B90A-A2F6-4E4E-800A-754DE411008D}"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iennummernplatzhalter 3"/>
          <p:cNvSpPr>
            <a:spLocks noGrp="1"/>
          </p:cNvSpPr>
          <p:nvPr>
            <p:ph type="sldNum" sz="quarter" idx="12"/>
          </p:nvPr>
        </p:nvSpPr>
        <p:spPr/>
        <p:txBody>
          <a:bodyPr/>
          <a:lstStyle/>
          <a:p>
            <a:fld id="{39246A0D-4097-4163-BDC6-1F84F6165413}" type="slidenum">
              <a:rPr lang="en-GB" altLang="de-DE" smtClean="0"/>
              <a:pPr/>
              <a:t>31</a:t>
            </a:fld>
            <a:r>
              <a:rPr lang="en-GB" altLang="de-DE" dirty="0"/>
              <a:t> </a:t>
            </a:r>
            <a:r>
              <a:rPr lang="en-GB" altLang="de-DE" dirty="0" smtClean="0"/>
              <a:t>of 46</a:t>
            </a:r>
            <a:endParaRPr lang="en-GB" altLang="de-DE" dirty="0"/>
          </a:p>
        </p:txBody>
      </p:sp>
      <p:grpSp>
        <p:nvGrpSpPr>
          <p:cNvPr id="35863" name="Group 23"/>
          <p:cNvGrpSpPr>
            <a:grpSpLocks/>
          </p:cNvGrpSpPr>
          <p:nvPr/>
        </p:nvGrpSpPr>
        <p:grpSpPr bwMode="auto">
          <a:xfrm>
            <a:off x="395288" y="765175"/>
            <a:ext cx="8497887" cy="4565650"/>
            <a:chOff x="249" y="527"/>
            <a:chExt cx="5353" cy="2876"/>
          </a:xfrm>
        </p:grpSpPr>
        <p:sp>
          <p:nvSpPr>
            <p:cNvPr id="35845" name="AutoShape 5"/>
            <p:cNvSpPr>
              <a:spLocks noChangeAspect="1" noChangeArrowheads="1"/>
            </p:cNvSpPr>
            <p:nvPr/>
          </p:nvSpPr>
          <p:spPr bwMode="auto">
            <a:xfrm>
              <a:off x="249" y="527"/>
              <a:ext cx="5284" cy="2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35846" name="Line 6"/>
            <p:cNvSpPr>
              <a:spLocks noChangeShapeType="1"/>
            </p:cNvSpPr>
            <p:nvPr/>
          </p:nvSpPr>
          <p:spPr bwMode="auto">
            <a:xfrm flipV="1">
              <a:off x="2879" y="662"/>
              <a:ext cx="0" cy="2250"/>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5847" name="Line 7"/>
            <p:cNvSpPr>
              <a:spLocks noChangeShapeType="1"/>
            </p:cNvSpPr>
            <p:nvPr/>
          </p:nvSpPr>
          <p:spPr bwMode="auto">
            <a:xfrm>
              <a:off x="409" y="1795"/>
              <a:ext cx="4992" cy="0"/>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5848" name="Text Box 8"/>
            <p:cNvSpPr txBox="1">
              <a:spLocks noChangeArrowheads="1"/>
            </p:cNvSpPr>
            <p:nvPr/>
          </p:nvSpPr>
          <p:spPr bwMode="auto">
            <a:xfrm>
              <a:off x="2610" y="750"/>
              <a:ext cx="161"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i="1">
                  <a:ea typeface="SimSun" pitchFamily="2" charset="-122"/>
                </a:rPr>
                <a:t>I</a:t>
              </a:r>
              <a:r>
                <a:rPr lang="de-DE" altLang="zh-CN" i="1" baseline="-25000">
                  <a:ea typeface="SimSun" pitchFamily="2" charset="-122"/>
                </a:rPr>
                <a:t>p</a:t>
              </a:r>
              <a:endParaRPr lang="en-GB" altLang="de-DE"/>
            </a:p>
          </p:txBody>
        </p:sp>
        <p:sp>
          <p:nvSpPr>
            <p:cNvPr id="35849" name="Text Box 9"/>
            <p:cNvSpPr txBox="1">
              <a:spLocks noChangeArrowheads="1"/>
            </p:cNvSpPr>
            <p:nvPr/>
          </p:nvSpPr>
          <p:spPr bwMode="auto">
            <a:xfrm>
              <a:off x="5126" y="1845"/>
              <a:ext cx="160"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i="1">
                  <a:ea typeface="SimSun" pitchFamily="2" charset="-122"/>
                </a:rPr>
                <a:t>V</a:t>
              </a:r>
              <a:r>
                <a:rPr lang="de-DE" altLang="zh-CN" i="1" baseline="-25000">
                  <a:ea typeface="SimSun" pitchFamily="2" charset="-122"/>
                </a:rPr>
                <a:t>p</a:t>
              </a:r>
              <a:endParaRPr lang="en-GB" altLang="de-DE"/>
            </a:p>
          </p:txBody>
        </p:sp>
        <p:sp>
          <p:nvSpPr>
            <p:cNvPr id="35850" name="Freeform 10"/>
            <p:cNvSpPr>
              <a:spLocks/>
            </p:cNvSpPr>
            <p:nvPr/>
          </p:nvSpPr>
          <p:spPr bwMode="auto">
            <a:xfrm>
              <a:off x="885" y="842"/>
              <a:ext cx="3648" cy="1922"/>
            </a:xfrm>
            <a:custGeom>
              <a:avLst/>
              <a:gdLst>
                <a:gd name="T0" fmla="*/ 0 w 5872"/>
                <a:gd name="T1" fmla="*/ 3856 h 3856"/>
                <a:gd name="T2" fmla="*/ 1088 w 5872"/>
                <a:gd name="T3" fmla="*/ 3808 h 3856"/>
                <a:gd name="T4" fmla="*/ 1808 w 5872"/>
                <a:gd name="T5" fmla="*/ 3744 h 3856"/>
                <a:gd name="T6" fmla="*/ 2192 w 5872"/>
                <a:gd name="T7" fmla="*/ 3648 h 3856"/>
                <a:gd name="T8" fmla="*/ 2448 w 5872"/>
                <a:gd name="T9" fmla="*/ 3424 h 3856"/>
                <a:gd name="T10" fmla="*/ 2688 w 5872"/>
                <a:gd name="T11" fmla="*/ 3056 h 3856"/>
                <a:gd name="T12" fmla="*/ 2912 w 5872"/>
                <a:gd name="T13" fmla="*/ 2608 h 3856"/>
                <a:gd name="T14" fmla="*/ 3088 w 5872"/>
                <a:gd name="T15" fmla="*/ 2192 h 3856"/>
                <a:gd name="T16" fmla="*/ 3232 w 5872"/>
                <a:gd name="T17" fmla="*/ 1872 h 3856"/>
                <a:gd name="T18" fmla="*/ 3536 w 5872"/>
                <a:gd name="T19" fmla="*/ 1248 h 3856"/>
                <a:gd name="T20" fmla="*/ 3680 w 5872"/>
                <a:gd name="T21" fmla="*/ 976 h 3856"/>
                <a:gd name="T22" fmla="*/ 3920 w 5872"/>
                <a:gd name="T23" fmla="*/ 624 h 3856"/>
                <a:gd name="T24" fmla="*/ 4160 w 5872"/>
                <a:gd name="T25" fmla="*/ 416 h 3856"/>
                <a:gd name="T26" fmla="*/ 4496 w 5872"/>
                <a:gd name="T27" fmla="*/ 272 h 3856"/>
                <a:gd name="T28" fmla="*/ 4944 w 5872"/>
                <a:gd name="T29" fmla="*/ 176 h 3856"/>
                <a:gd name="T30" fmla="*/ 5408 w 5872"/>
                <a:gd name="T31" fmla="*/ 80 h 3856"/>
                <a:gd name="T32" fmla="*/ 5872 w 5872"/>
                <a:gd name="T33" fmla="*/ 0 h 3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72" h="3856">
                  <a:moveTo>
                    <a:pt x="0" y="3856"/>
                  </a:moveTo>
                  <a:cubicBezTo>
                    <a:pt x="393" y="3841"/>
                    <a:pt x="787" y="3827"/>
                    <a:pt x="1088" y="3808"/>
                  </a:cubicBezTo>
                  <a:cubicBezTo>
                    <a:pt x="1389" y="3789"/>
                    <a:pt x="1624" y="3771"/>
                    <a:pt x="1808" y="3744"/>
                  </a:cubicBezTo>
                  <a:cubicBezTo>
                    <a:pt x="1992" y="3717"/>
                    <a:pt x="2085" y="3701"/>
                    <a:pt x="2192" y="3648"/>
                  </a:cubicBezTo>
                  <a:cubicBezTo>
                    <a:pt x="2299" y="3595"/>
                    <a:pt x="2365" y="3523"/>
                    <a:pt x="2448" y="3424"/>
                  </a:cubicBezTo>
                  <a:cubicBezTo>
                    <a:pt x="2531" y="3325"/>
                    <a:pt x="2611" y="3192"/>
                    <a:pt x="2688" y="3056"/>
                  </a:cubicBezTo>
                  <a:cubicBezTo>
                    <a:pt x="2765" y="2920"/>
                    <a:pt x="2845" y="2752"/>
                    <a:pt x="2912" y="2608"/>
                  </a:cubicBezTo>
                  <a:cubicBezTo>
                    <a:pt x="2979" y="2464"/>
                    <a:pt x="3035" y="2315"/>
                    <a:pt x="3088" y="2192"/>
                  </a:cubicBezTo>
                  <a:cubicBezTo>
                    <a:pt x="3141" y="2069"/>
                    <a:pt x="3157" y="2029"/>
                    <a:pt x="3232" y="1872"/>
                  </a:cubicBezTo>
                  <a:cubicBezTo>
                    <a:pt x="3307" y="1715"/>
                    <a:pt x="3461" y="1397"/>
                    <a:pt x="3536" y="1248"/>
                  </a:cubicBezTo>
                  <a:cubicBezTo>
                    <a:pt x="3611" y="1099"/>
                    <a:pt x="3616" y="1080"/>
                    <a:pt x="3680" y="976"/>
                  </a:cubicBezTo>
                  <a:cubicBezTo>
                    <a:pt x="3744" y="872"/>
                    <a:pt x="3840" y="717"/>
                    <a:pt x="3920" y="624"/>
                  </a:cubicBezTo>
                  <a:cubicBezTo>
                    <a:pt x="4000" y="531"/>
                    <a:pt x="4064" y="475"/>
                    <a:pt x="4160" y="416"/>
                  </a:cubicBezTo>
                  <a:cubicBezTo>
                    <a:pt x="4256" y="357"/>
                    <a:pt x="4365" y="312"/>
                    <a:pt x="4496" y="272"/>
                  </a:cubicBezTo>
                  <a:cubicBezTo>
                    <a:pt x="4627" y="232"/>
                    <a:pt x="4792" y="208"/>
                    <a:pt x="4944" y="176"/>
                  </a:cubicBezTo>
                  <a:cubicBezTo>
                    <a:pt x="5096" y="144"/>
                    <a:pt x="5253" y="109"/>
                    <a:pt x="5408" y="80"/>
                  </a:cubicBezTo>
                  <a:cubicBezTo>
                    <a:pt x="5563" y="51"/>
                    <a:pt x="5792" y="13"/>
                    <a:pt x="5872" y="0"/>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5851" name="Freeform 11"/>
            <p:cNvSpPr>
              <a:spLocks/>
            </p:cNvSpPr>
            <p:nvPr/>
          </p:nvSpPr>
          <p:spPr bwMode="auto">
            <a:xfrm>
              <a:off x="1869" y="841"/>
              <a:ext cx="3649" cy="1923"/>
            </a:xfrm>
            <a:custGeom>
              <a:avLst/>
              <a:gdLst>
                <a:gd name="T0" fmla="*/ 0 w 5872"/>
                <a:gd name="T1" fmla="*/ 3856 h 3856"/>
                <a:gd name="T2" fmla="*/ 1088 w 5872"/>
                <a:gd name="T3" fmla="*/ 3808 h 3856"/>
                <a:gd name="T4" fmla="*/ 1808 w 5872"/>
                <a:gd name="T5" fmla="*/ 3744 h 3856"/>
                <a:gd name="T6" fmla="*/ 2192 w 5872"/>
                <a:gd name="T7" fmla="*/ 3648 h 3856"/>
                <a:gd name="T8" fmla="*/ 2448 w 5872"/>
                <a:gd name="T9" fmla="*/ 3424 h 3856"/>
                <a:gd name="T10" fmla="*/ 2688 w 5872"/>
                <a:gd name="T11" fmla="*/ 3056 h 3856"/>
                <a:gd name="T12" fmla="*/ 2912 w 5872"/>
                <a:gd name="T13" fmla="*/ 2608 h 3856"/>
                <a:gd name="T14" fmla="*/ 3088 w 5872"/>
                <a:gd name="T15" fmla="*/ 2192 h 3856"/>
                <a:gd name="T16" fmla="*/ 3232 w 5872"/>
                <a:gd name="T17" fmla="*/ 1872 h 3856"/>
                <a:gd name="T18" fmla="*/ 3536 w 5872"/>
                <a:gd name="T19" fmla="*/ 1248 h 3856"/>
                <a:gd name="T20" fmla="*/ 3680 w 5872"/>
                <a:gd name="T21" fmla="*/ 976 h 3856"/>
                <a:gd name="T22" fmla="*/ 3920 w 5872"/>
                <a:gd name="T23" fmla="*/ 624 h 3856"/>
                <a:gd name="T24" fmla="*/ 4160 w 5872"/>
                <a:gd name="T25" fmla="*/ 416 h 3856"/>
                <a:gd name="T26" fmla="*/ 4496 w 5872"/>
                <a:gd name="T27" fmla="*/ 272 h 3856"/>
                <a:gd name="T28" fmla="*/ 4944 w 5872"/>
                <a:gd name="T29" fmla="*/ 176 h 3856"/>
                <a:gd name="T30" fmla="*/ 5408 w 5872"/>
                <a:gd name="T31" fmla="*/ 80 h 3856"/>
                <a:gd name="T32" fmla="*/ 5872 w 5872"/>
                <a:gd name="T33" fmla="*/ 0 h 3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72" h="3856">
                  <a:moveTo>
                    <a:pt x="0" y="3856"/>
                  </a:moveTo>
                  <a:cubicBezTo>
                    <a:pt x="393" y="3841"/>
                    <a:pt x="787" y="3827"/>
                    <a:pt x="1088" y="3808"/>
                  </a:cubicBezTo>
                  <a:cubicBezTo>
                    <a:pt x="1389" y="3789"/>
                    <a:pt x="1624" y="3771"/>
                    <a:pt x="1808" y="3744"/>
                  </a:cubicBezTo>
                  <a:cubicBezTo>
                    <a:pt x="1992" y="3717"/>
                    <a:pt x="2085" y="3701"/>
                    <a:pt x="2192" y="3648"/>
                  </a:cubicBezTo>
                  <a:cubicBezTo>
                    <a:pt x="2299" y="3595"/>
                    <a:pt x="2365" y="3523"/>
                    <a:pt x="2448" y="3424"/>
                  </a:cubicBezTo>
                  <a:cubicBezTo>
                    <a:pt x="2531" y="3325"/>
                    <a:pt x="2611" y="3192"/>
                    <a:pt x="2688" y="3056"/>
                  </a:cubicBezTo>
                  <a:cubicBezTo>
                    <a:pt x="2765" y="2920"/>
                    <a:pt x="2845" y="2752"/>
                    <a:pt x="2912" y="2608"/>
                  </a:cubicBezTo>
                  <a:cubicBezTo>
                    <a:pt x="2979" y="2464"/>
                    <a:pt x="3035" y="2315"/>
                    <a:pt x="3088" y="2192"/>
                  </a:cubicBezTo>
                  <a:cubicBezTo>
                    <a:pt x="3141" y="2069"/>
                    <a:pt x="3157" y="2029"/>
                    <a:pt x="3232" y="1872"/>
                  </a:cubicBezTo>
                  <a:cubicBezTo>
                    <a:pt x="3307" y="1715"/>
                    <a:pt x="3461" y="1397"/>
                    <a:pt x="3536" y="1248"/>
                  </a:cubicBezTo>
                  <a:cubicBezTo>
                    <a:pt x="3611" y="1099"/>
                    <a:pt x="3616" y="1080"/>
                    <a:pt x="3680" y="976"/>
                  </a:cubicBezTo>
                  <a:cubicBezTo>
                    <a:pt x="3744" y="872"/>
                    <a:pt x="3840" y="717"/>
                    <a:pt x="3920" y="624"/>
                  </a:cubicBezTo>
                  <a:cubicBezTo>
                    <a:pt x="4000" y="531"/>
                    <a:pt x="4064" y="475"/>
                    <a:pt x="4160" y="416"/>
                  </a:cubicBezTo>
                  <a:cubicBezTo>
                    <a:pt x="4256" y="357"/>
                    <a:pt x="4365" y="312"/>
                    <a:pt x="4496" y="272"/>
                  </a:cubicBezTo>
                  <a:cubicBezTo>
                    <a:pt x="4627" y="232"/>
                    <a:pt x="4792" y="208"/>
                    <a:pt x="4944" y="176"/>
                  </a:cubicBezTo>
                  <a:cubicBezTo>
                    <a:pt x="5096" y="144"/>
                    <a:pt x="5253" y="109"/>
                    <a:pt x="5408" y="80"/>
                  </a:cubicBezTo>
                  <a:cubicBezTo>
                    <a:pt x="5563" y="51"/>
                    <a:pt x="5792" y="13"/>
                    <a:pt x="5872" y="0"/>
                  </a:cubicBezTo>
                </a:path>
              </a:pathLst>
            </a:custGeom>
            <a:noFill/>
            <a:ln w="25400" cap="flat">
              <a:solidFill>
                <a:srgbClr val="000000"/>
              </a:solidFill>
              <a:prstDash val="lgDash"/>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5852" name="Line 12"/>
            <p:cNvSpPr>
              <a:spLocks noChangeShapeType="1"/>
            </p:cNvSpPr>
            <p:nvPr/>
          </p:nvSpPr>
          <p:spPr bwMode="auto">
            <a:xfrm flipV="1">
              <a:off x="487" y="1727"/>
              <a:ext cx="4822" cy="136"/>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5853" name="Line 13"/>
            <p:cNvSpPr>
              <a:spLocks noChangeShapeType="1"/>
            </p:cNvSpPr>
            <p:nvPr/>
          </p:nvSpPr>
          <p:spPr bwMode="auto">
            <a:xfrm flipV="1">
              <a:off x="696" y="1177"/>
              <a:ext cx="4504" cy="1196"/>
            </a:xfrm>
            <a:prstGeom prst="line">
              <a:avLst/>
            </a:prstGeom>
            <a:noFill/>
            <a:ln w="19050">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de-AT"/>
            </a:p>
          </p:txBody>
        </p:sp>
        <p:sp>
          <p:nvSpPr>
            <p:cNvPr id="35854" name="AutoShape 14"/>
            <p:cNvSpPr>
              <a:spLocks/>
            </p:cNvSpPr>
            <p:nvPr/>
          </p:nvSpPr>
          <p:spPr bwMode="auto">
            <a:xfrm>
              <a:off x="725" y="1160"/>
              <a:ext cx="1044" cy="544"/>
            </a:xfrm>
            <a:prstGeom prst="borderCallout1">
              <a:avLst>
                <a:gd name="adj1" fmla="val 13236"/>
                <a:gd name="adj2" fmla="val -4597"/>
                <a:gd name="adj3" fmla="val 125921"/>
                <a:gd name="adj4" fmla="val -13699"/>
              </a:avLst>
            </a:prstGeom>
            <a:solidFill>
              <a:srgbClr val="FFFF00"/>
            </a:solidFill>
            <a:ln w="9525">
              <a:solidFill>
                <a:srgbClr val="000000"/>
              </a:solidFill>
              <a:miter lim="800000"/>
              <a:headEnd/>
              <a:tailEnd/>
            </a:ln>
          </p:spPr>
          <p:txBody>
            <a:bodyPr lIns="60120" tIns="60120" rIns="60120" bIns="60120">
              <a:spAutoFit/>
            </a:bodyPr>
            <a:lstStyle/>
            <a:p>
              <a:pPr algn="just"/>
              <a:r>
                <a:rPr lang="en-GB" altLang="zh-CN" sz="1600">
                  <a:ea typeface="SimSun" pitchFamily="2" charset="-122"/>
                </a:rPr>
                <a:t>Operating line for a sufficiently high input impedance</a:t>
              </a:r>
              <a:endParaRPr lang="en-GB" altLang="de-DE"/>
            </a:p>
          </p:txBody>
        </p:sp>
        <p:sp>
          <p:nvSpPr>
            <p:cNvPr id="35855" name="AutoShape 15"/>
            <p:cNvSpPr>
              <a:spLocks/>
            </p:cNvSpPr>
            <p:nvPr/>
          </p:nvSpPr>
          <p:spPr bwMode="auto">
            <a:xfrm>
              <a:off x="3374" y="2859"/>
              <a:ext cx="1114" cy="544"/>
            </a:xfrm>
            <a:prstGeom prst="borderCallout1">
              <a:avLst>
                <a:gd name="adj1" fmla="val 13236"/>
                <a:gd name="adj2" fmla="val -4310"/>
                <a:gd name="adj3" fmla="val -165991"/>
                <a:gd name="adj4" fmla="val -90662"/>
              </a:avLst>
            </a:prstGeom>
            <a:solidFill>
              <a:srgbClr val="FFFF00"/>
            </a:solidFill>
            <a:ln w="9525">
              <a:solidFill>
                <a:srgbClr val="000000"/>
              </a:solidFill>
              <a:miter lim="800000"/>
              <a:headEnd/>
              <a:tailEnd/>
            </a:ln>
          </p:spPr>
          <p:txBody>
            <a:bodyPr lIns="60120" tIns="60120" rIns="60120" bIns="60120">
              <a:spAutoFit/>
            </a:bodyPr>
            <a:lstStyle/>
            <a:p>
              <a:pPr algn="just"/>
              <a:r>
                <a:rPr lang="en-GB" altLang="zh-CN" sz="1600">
                  <a:ea typeface="SimSun" pitchFamily="2" charset="-122"/>
                </a:rPr>
                <a:t>Operating line for an input impedance that is too low</a:t>
              </a:r>
              <a:endParaRPr lang="en-GB" altLang="de-DE"/>
            </a:p>
          </p:txBody>
        </p:sp>
        <p:sp>
          <p:nvSpPr>
            <p:cNvPr id="35856" name="AutoShape 16"/>
            <p:cNvSpPr>
              <a:spLocks/>
            </p:cNvSpPr>
            <p:nvPr/>
          </p:nvSpPr>
          <p:spPr bwMode="auto">
            <a:xfrm>
              <a:off x="1593" y="699"/>
              <a:ext cx="487" cy="236"/>
            </a:xfrm>
            <a:prstGeom prst="borderCallout1">
              <a:avLst>
                <a:gd name="adj1" fmla="val 30509"/>
                <a:gd name="adj2" fmla="val 109856"/>
                <a:gd name="adj3" fmla="val 457625"/>
                <a:gd name="adj4" fmla="val 259343"/>
              </a:avLst>
            </a:prstGeom>
            <a:solidFill>
              <a:srgbClr val="FFFFFF"/>
            </a:solidFill>
            <a:ln w="9525">
              <a:solidFill>
                <a:srgbClr val="000000"/>
              </a:solidFill>
              <a:miter lim="800000"/>
              <a:headEnd type="none" w="sm" len="sm"/>
              <a:tailEnd type="arrow" w="sm" len="sm"/>
            </a:ln>
          </p:spPr>
          <p:txBody>
            <a:bodyPr lIns="60120" tIns="60120" rIns="60120" bIns="60120">
              <a:spAutoFit/>
            </a:bodyPr>
            <a:lstStyle/>
            <a:p>
              <a:pPr algn="ctr"/>
              <a:r>
                <a:rPr lang="de-DE" altLang="zh-CN" sz="1600">
                  <a:ea typeface="SimSun" pitchFamily="2" charset="-122"/>
                  <a:sym typeface="Symbol" pitchFamily="18" charset="2"/>
                </a:rPr>
                <a:t></a:t>
              </a:r>
              <a:r>
                <a:rPr lang="de-DE" altLang="zh-CN" sz="1600" i="1" baseline="-25000">
                  <a:ea typeface="SimSun" pitchFamily="2" charset="-122"/>
                </a:rPr>
                <a:t>pl</a:t>
              </a:r>
              <a:r>
                <a:rPr lang="de-DE" altLang="zh-CN" sz="1600">
                  <a:ea typeface="SimSun" pitchFamily="2" charset="-122"/>
                </a:rPr>
                <a:t> </a:t>
              </a:r>
              <a:r>
                <a:rPr lang="de-DE" altLang="zh-CN" sz="1600">
                  <a:ea typeface="SimSun" pitchFamily="2" charset="-122"/>
                  <a:sym typeface="Symbol" pitchFamily="18" charset="2"/>
                </a:rPr>
                <a:t></a:t>
              </a:r>
              <a:r>
                <a:rPr lang="de-DE" altLang="zh-CN" sz="1600">
                  <a:ea typeface="SimSun" pitchFamily="2" charset="-122"/>
                </a:rPr>
                <a:t> 0</a:t>
              </a:r>
              <a:endParaRPr lang="en-GB" altLang="de-DE"/>
            </a:p>
          </p:txBody>
        </p:sp>
        <p:sp>
          <p:nvSpPr>
            <p:cNvPr id="35857" name="AutoShape 17"/>
            <p:cNvSpPr>
              <a:spLocks/>
            </p:cNvSpPr>
            <p:nvPr/>
          </p:nvSpPr>
          <p:spPr bwMode="auto">
            <a:xfrm>
              <a:off x="3005" y="680"/>
              <a:ext cx="546" cy="236"/>
            </a:xfrm>
            <a:prstGeom prst="borderCallout1">
              <a:avLst>
                <a:gd name="adj1" fmla="val 30509"/>
                <a:gd name="adj2" fmla="val 108792"/>
                <a:gd name="adj3" fmla="val 455083"/>
                <a:gd name="adj4" fmla="val 158060"/>
              </a:avLst>
            </a:prstGeom>
            <a:solidFill>
              <a:srgbClr val="FFFFFF"/>
            </a:solidFill>
            <a:ln w="9525">
              <a:solidFill>
                <a:srgbClr val="000000"/>
              </a:solidFill>
              <a:miter lim="800000"/>
              <a:headEnd type="none" w="sm" len="sm"/>
              <a:tailEnd type="arrow" w="sm" len="sm"/>
            </a:ln>
          </p:spPr>
          <p:txBody>
            <a:bodyPr lIns="60120" tIns="60120" rIns="60120" bIns="60120">
              <a:spAutoFit/>
            </a:bodyPr>
            <a:lstStyle/>
            <a:p>
              <a:pPr algn="ctr"/>
              <a:r>
                <a:rPr lang="de-DE" altLang="zh-CN" sz="1600">
                  <a:ea typeface="SimSun" pitchFamily="2" charset="-122"/>
                  <a:sym typeface="Symbol" pitchFamily="18" charset="2"/>
                </a:rPr>
                <a:t></a:t>
              </a:r>
              <a:r>
                <a:rPr lang="de-DE" altLang="zh-CN" sz="1600" i="1" baseline="-25000">
                  <a:ea typeface="SimSun" pitchFamily="2" charset="-122"/>
                </a:rPr>
                <a:t>pl</a:t>
              </a:r>
              <a:r>
                <a:rPr lang="de-DE" altLang="zh-CN" sz="1600">
                  <a:ea typeface="SimSun" pitchFamily="2" charset="-122"/>
                </a:rPr>
                <a:t> &gt;&gt; 0</a:t>
              </a:r>
              <a:endParaRPr lang="en-GB" altLang="de-DE"/>
            </a:p>
          </p:txBody>
        </p:sp>
        <p:sp>
          <p:nvSpPr>
            <p:cNvPr id="35858" name="AutoShape 18"/>
            <p:cNvSpPr>
              <a:spLocks/>
            </p:cNvSpPr>
            <p:nvPr/>
          </p:nvSpPr>
          <p:spPr bwMode="auto">
            <a:xfrm>
              <a:off x="4292" y="2109"/>
              <a:ext cx="1310" cy="544"/>
            </a:xfrm>
            <a:prstGeom prst="borderCallout1">
              <a:avLst>
                <a:gd name="adj1" fmla="val 13236"/>
                <a:gd name="adj2" fmla="val -3662"/>
                <a:gd name="adj3" fmla="val -106435"/>
                <a:gd name="adj4" fmla="val -17023"/>
              </a:avLst>
            </a:prstGeom>
            <a:solidFill>
              <a:srgbClr val="FFFF00"/>
            </a:solidFill>
            <a:ln w="9525">
              <a:solidFill>
                <a:srgbClr val="000000"/>
              </a:solidFill>
              <a:miter lim="800000"/>
              <a:headEnd type="none" w="sm" len="sm"/>
              <a:tailEnd type="arrow" w="sm" len="sm"/>
            </a:ln>
          </p:spPr>
          <p:txBody>
            <a:bodyPr lIns="60120" tIns="60120" rIns="60120" bIns="60120">
              <a:spAutoFit/>
            </a:bodyPr>
            <a:lstStyle/>
            <a:p>
              <a:pPr algn="just"/>
              <a:r>
                <a:rPr lang="en-GB" altLang="zh-CN" sz="1600">
                  <a:ea typeface="SimSun" pitchFamily="2" charset="-122"/>
                </a:rPr>
                <a:t>Wrong value for </a:t>
              </a:r>
              <a:r>
                <a:rPr lang="de-DE" altLang="zh-CN" sz="1600">
                  <a:ea typeface="SimSun" pitchFamily="2" charset="-122"/>
                  <a:sym typeface="Symbol" pitchFamily="18" charset="2"/>
                </a:rPr>
                <a:t></a:t>
              </a:r>
              <a:r>
                <a:rPr lang="en-GB" altLang="zh-CN" sz="1600" i="1" baseline="-25000">
                  <a:ea typeface="SimSun" pitchFamily="2" charset="-122"/>
                </a:rPr>
                <a:t>pl</a:t>
              </a:r>
              <a:r>
                <a:rPr lang="en-GB" altLang="zh-CN" sz="1600">
                  <a:ea typeface="SimSun" pitchFamily="2" charset="-122"/>
                </a:rPr>
                <a:t> when input impedance is too low</a:t>
              </a:r>
              <a:endParaRPr lang="en-GB" altLang="de-DE"/>
            </a:p>
          </p:txBody>
        </p:sp>
      </p:grpSp>
      <p:sp>
        <p:nvSpPr>
          <p:cNvPr id="35859" name="Text Box 19"/>
          <p:cNvSpPr txBox="1">
            <a:spLocks noChangeArrowheads="1"/>
          </p:cNvSpPr>
          <p:nvPr/>
        </p:nvSpPr>
        <p:spPr bwMode="auto">
          <a:xfrm>
            <a:off x="1489350" y="115888"/>
            <a:ext cx="61515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AT" altLang="de-DE" sz="2800" dirty="0">
                <a:solidFill>
                  <a:srgbClr val="3333FF"/>
                </a:solidFill>
              </a:rPr>
              <a:t>2.3. </a:t>
            </a:r>
            <a:r>
              <a:rPr lang="de-AT" altLang="de-DE" sz="2800" dirty="0" smtClean="0">
                <a:solidFill>
                  <a:srgbClr val="3333FF"/>
                </a:solidFill>
              </a:rPr>
              <a:t>Measurement </a:t>
            </a:r>
            <a:r>
              <a:rPr lang="de-AT" altLang="de-DE" sz="2800" dirty="0" err="1">
                <a:solidFill>
                  <a:srgbClr val="3333FF"/>
                </a:solidFill>
              </a:rPr>
              <a:t>with</a:t>
            </a:r>
            <a:r>
              <a:rPr lang="de-AT" altLang="de-DE" sz="2800" dirty="0">
                <a:solidFill>
                  <a:srgbClr val="3333FF"/>
                </a:solidFill>
              </a:rPr>
              <a:t> emissive </a:t>
            </a:r>
            <a:r>
              <a:rPr lang="de-AT" altLang="de-DE" sz="2800" dirty="0" err="1">
                <a:solidFill>
                  <a:srgbClr val="3333FF"/>
                </a:solidFill>
              </a:rPr>
              <a:t>probes</a:t>
            </a:r>
            <a:r>
              <a:rPr lang="de-AT" altLang="de-DE" sz="2800" dirty="0">
                <a:solidFill>
                  <a:srgbClr val="3333FF"/>
                </a:solidFill>
              </a:rPr>
              <a:t>:</a:t>
            </a:r>
            <a:r>
              <a:rPr lang="en-GB" altLang="de-DE" sz="2800" dirty="0">
                <a:solidFill>
                  <a:srgbClr val="3333FF"/>
                </a:solidFill>
              </a:rPr>
              <a:t> </a:t>
            </a:r>
          </a:p>
        </p:txBody>
      </p:sp>
      <p:sp>
        <p:nvSpPr>
          <p:cNvPr id="35861" name="Rectangle 21"/>
          <p:cNvSpPr>
            <a:spLocks noChangeArrowheads="1"/>
          </p:cNvSpPr>
          <p:nvPr/>
        </p:nvSpPr>
        <p:spPr bwMode="auto">
          <a:xfrm>
            <a:off x="250825" y="5470263"/>
            <a:ext cx="8637588"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Schematic </a:t>
            </a:r>
            <a:r>
              <a:rPr lang="en-GB" altLang="de-DE" i="1" dirty="0">
                <a:solidFill>
                  <a:srgbClr val="3333FF"/>
                </a:solidFill>
              </a:rPr>
              <a:t>of two characteristics, one for </a:t>
            </a:r>
            <a:r>
              <a:rPr lang="en-GB" altLang="de-DE" dirty="0">
                <a:solidFill>
                  <a:srgbClr val="3333FF"/>
                </a:solidFill>
                <a:sym typeface="Symbol" pitchFamily="18" charset="2"/>
              </a:rPr>
              <a:t></a:t>
            </a:r>
            <a:r>
              <a:rPr lang="en-GB" altLang="de-DE" i="1" baseline="-25000" dirty="0" err="1">
                <a:solidFill>
                  <a:srgbClr val="3333FF"/>
                </a:solidFill>
              </a:rPr>
              <a:t>pl</a:t>
            </a:r>
            <a:r>
              <a:rPr lang="en-GB" altLang="de-DE" i="1" dirty="0">
                <a:solidFill>
                  <a:srgbClr val="3333FF"/>
                </a:solidFill>
                <a:sym typeface="Symbol" pitchFamily="18" charset="2"/>
              </a:rPr>
              <a:t> </a:t>
            </a:r>
            <a:r>
              <a:rPr lang="en-GB" altLang="de-DE" dirty="0">
                <a:solidFill>
                  <a:srgbClr val="3333FF"/>
                </a:solidFill>
                <a:sym typeface="Symbol" pitchFamily="18" charset="2"/>
              </a:rPr>
              <a:t></a:t>
            </a:r>
            <a:r>
              <a:rPr lang="en-GB" altLang="de-DE" dirty="0">
                <a:solidFill>
                  <a:srgbClr val="3333FF"/>
                </a:solidFill>
              </a:rPr>
              <a:t> 0 </a:t>
            </a:r>
            <a:r>
              <a:rPr lang="en-GB" altLang="de-DE" i="1" dirty="0">
                <a:solidFill>
                  <a:srgbClr val="3333FF"/>
                </a:solidFill>
              </a:rPr>
              <a:t>(solid line), one for </a:t>
            </a:r>
            <a:r>
              <a:rPr lang="en-GB" altLang="de-DE" dirty="0">
                <a:solidFill>
                  <a:srgbClr val="3333FF"/>
                </a:solidFill>
                <a:sym typeface="Symbol" pitchFamily="18" charset="2"/>
              </a:rPr>
              <a:t></a:t>
            </a:r>
            <a:r>
              <a:rPr lang="en-GB" altLang="de-DE" i="1" baseline="-25000" dirty="0" err="1">
                <a:solidFill>
                  <a:srgbClr val="3333FF"/>
                </a:solidFill>
              </a:rPr>
              <a:t>pl</a:t>
            </a:r>
            <a:r>
              <a:rPr lang="en-GB" altLang="de-DE" i="1" dirty="0">
                <a:solidFill>
                  <a:srgbClr val="3333FF"/>
                </a:solidFill>
                <a:sym typeface="Symbol" pitchFamily="18" charset="2"/>
              </a:rPr>
              <a:t> </a:t>
            </a:r>
            <a:r>
              <a:rPr lang="en-GB" altLang="de-DE" dirty="0">
                <a:solidFill>
                  <a:srgbClr val="3333FF"/>
                </a:solidFill>
                <a:sym typeface="Symbol" pitchFamily="18" charset="2"/>
              </a:rPr>
              <a:t>&gt;&gt; 0 </a:t>
            </a:r>
            <a:r>
              <a:rPr lang="en-GB" altLang="de-DE" i="1" dirty="0">
                <a:solidFill>
                  <a:srgbClr val="3333FF"/>
                </a:solidFill>
                <a:sym typeface="Symbol" pitchFamily="18" charset="2"/>
              </a:rPr>
              <a:t>(dashed line). Also shown are two operating lines for two different input impedances, one sufficiently high (solid line), the other one too low (dashed line). What is actually measured is the intersection of the characteristic with the operating line.</a:t>
            </a:r>
            <a:r>
              <a:rPr lang="en-GB" altLang="de-DE" dirty="0">
                <a:solidFill>
                  <a:srgbClr val="3333FF"/>
                </a:solidFill>
                <a:sym typeface="Symbol" pitchFamily="18" charset="2"/>
              </a:rPr>
              <a:t> </a:t>
            </a:r>
          </a:p>
        </p:txBody>
      </p:sp>
      <p:sp>
        <p:nvSpPr>
          <p:cNvPr id="2" name="Datumsplatzhalter 1"/>
          <p:cNvSpPr>
            <a:spLocks noGrp="1"/>
          </p:cNvSpPr>
          <p:nvPr>
            <p:ph type="dt" sz="half" idx="10"/>
          </p:nvPr>
        </p:nvSpPr>
        <p:spPr/>
        <p:txBody>
          <a:bodyPr/>
          <a:lstStyle/>
          <a:p>
            <a:fld id="{E504C1FF-7CDB-4E15-B6BE-B3A7DA335397}"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uni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0125" y="0"/>
            <a:ext cx="5365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6563" name="Group 3"/>
          <p:cNvGrpSpPr>
            <a:grpSpLocks noChangeAspect="1"/>
          </p:cNvGrpSpPr>
          <p:nvPr/>
        </p:nvGrpSpPr>
        <p:grpSpPr bwMode="auto">
          <a:xfrm>
            <a:off x="0" y="-1588"/>
            <a:ext cx="1039813" cy="1077913"/>
            <a:chOff x="454" y="340"/>
            <a:chExt cx="514" cy="533"/>
          </a:xfrm>
        </p:grpSpPr>
        <p:pic>
          <p:nvPicPr>
            <p:cNvPr id="66564" name="Picture 4" descr="Schöner Feuerball"/>
            <p:cNvPicPr>
              <a:picLocks noChangeAspect="1" noChangeArrowheads="1"/>
            </p:cNvPicPr>
            <p:nvPr/>
          </p:nvPicPr>
          <p:blipFill>
            <a:blip r:embed="rId3"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5" name="Text Box 5"/>
            <p:cNvSpPr txBox="1">
              <a:spLocks noChangeAspect="1" noChangeArrowheads="1"/>
            </p:cNvSpPr>
            <p:nvPr/>
          </p:nvSpPr>
          <p:spPr bwMode="auto">
            <a:xfrm>
              <a:off x="577" y="561"/>
              <a:ext cx="239" cy="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1000" b="1">
                  <a:solidFill>
                    <a:srgbClr val="000080"/>
                  </a:solidFill>
                  <a:latin typeface="Comic Sans MS" pitchFamily="66" charset="0"/>
                  <a:ea typeface="MS Mincho" pitchFamily="49" charset="-128"/>
                </a:rPr>
                <a:t>IEPPG</a:t>
              </a:r>
              <a:endParaRPr lang="de-DE" altLang="de-DE" sz="1000">
                <a:latin typeface="Times New Roman" pitchFamily="18" charset="0"/>
              </a:endParaRPr>
            </a:p>
          </p:txBody>
        </p:sp>
      </p:grpSp>
      <p:sp>
        <p:nvSpPr>
          <p:cNvPr id="66567" name="Text Box 7"/>
          <p:cNvSpPr txBox="1">
            <a:spLocks noChangeArrowheads="1"/>
          </p:cNvSpPr>
          <p:nvPr/>
        </p:nvSpPr>
        <p:spPr bwMode="auto">
          <a:xfrm>
            <a:off x="254000" y="1269400"/>
            <a:ext cx="3894138" cy="380480"/>
          </a:xfrm>
          <a:prstGeom prst="rect">
            <a:avLst/>
          </a:prstGeom>
          <a:noFill/>
          <a:ln w="1905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36000">
            <a:spAutoFit/>
          </a:bodyPr>
          <a:lstStyle>
            <a:lvl1pPr>
              <a:defRPr>
                <a:solidFill>
                  <a:schemeClr val="tx1"/>
                </a:solidFill>
                <a:latin typeface="Arial" pitchFamily="34" charset="0"/>
              </a:defRPr>
            </a:lvl1pPr>
            <a:lvl2pPr marL="53498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r>
              <a:rPr lang="en-US" altLang="de-DE" sz="2000" b="1" dirty="0" smtClean="0">
                <a:solidFill>
                  <a:srgbClr val="CC0000"/>
                </a:solidFill>
                <a:latin typeface="Times New Roman" pitchFamily="18" charset="0"/>
              </a:rPr>
              <a:t>Together with the IPP Greifswald :</a:t>
            </a:r>
            <a:endParaRPr lang="en-GB" altLang="de-DE" sz="2000" b="1" dirty="0">
              <a:solidFill>
                <a:srgbClr val="CC0000"/>
              </a:solidFill>
              <a:latin typeface="Times New Roman" pitchFamily="18" charset="0"/>
            </a:endParaRPr>
          </a:p>
        </p:txBody>
      </p:sp>
      <p:pic>
        <p:nvPicPr>
          <p:cNvPr id="66569" name="Picture 9" descr="P2260033"/>
          <p:cNvPicPr>
            <a:picLocks noChangeAspect="1" noChangeArrowheads="1"/>
          </p:cNvPicPr>
          <p:nvPr/>
        </p:nvPicPr>
        <p:blipFill>
          <a:blip r:embed="rId4" cstate="print">
            <a:extLst>
              <a:ext uri="{28A0092B-C50C-407E-A947-70E740481C1C}">
                <a14:useLocalDpi xmlns:a14="http://schemas.microsoft.com/office/drawing/2010/main" val="0"/>
              </a:ext>
            </a:extLst>
          </a:blip>
          <a:srcRect t="2922"/>
          <a:stretch>
            <a:fillRect/>
          </a:stretch>
        </p:blipFill>
        <p:spPr bwMode="auto">
          <a:xfrm>
            <a:off x="5197475" y="2266950"/>
            <a:ext cx="3030538" cy="392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0" name="Text Box 10"/>
          <p:cNvSpPr txBox="1">
            <a:spLocks noChangeArrowheads="1"/>
          </p:cNvSpPr>
          <p:nvPr/>
        </p:nvSpPr>
        <p:spPr bwMode="auto">
          <a:xfrm>
            <a:off x="179388" y="5140325"/>
            <a:ext cx="3968750" cy="1333500"/>
          </a:xfrm>
          <a:prstGeom prst="rect">
            <a:avLst/>
          </a:prstGeom>
          <a:noFill/>
          <a:ln w="38100" cmpd="dbl">
            <a:solidFill>
              <a:srgbClr val="66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eaLnBrk="0" hangingPunct="0">
              <a:spcBef>
                <a:spcPct val="50000"/>
              </a:spcBef>
            </a:pPr>
            <a:r>
              <a:rPr lang="en-US" altLang="de-DE" sz="1600" b="1">
                <a:solidFill>
                  <a:schemeClr val="accent2"/>
                </a:solidFill>
                <a:latin typeface="Times New Roman" pitchFamily="18" charset="0"/>
              </a:rPr>
              <a:t>A disk of LaB</a:t>
            </a:r>
            <a:r>
              <a:rPr lang="en-US" altLang="de-DE" sz="1600" b="1" baseline="-25000">
                <a:solidFill>
                  <a:schemeClr val="accent2"/>
                </a:solidFill>
                <a:latin typeface="Times New Roman" pitchFamily="18" charset="0"/>
              </a:rPr>
              <a:t>6</a:t>
            </a:r>
            <a:r>
              <a:rPr lang="en-US" altLang="de-DE" sz="1600" b="1">
                <a:solidFill>
                  <a:schemeClr val="accent2"/>
                </a:solidFill>
                <a:latin typeface="Times New Roman" pitchFamily="18" charset="0"/>
              </a:rPr>
              <a:t> or graphite in the VINETA experiment (Greifswald) irradiated from above by light of 808 nm from a infrared diode laser (</a:t>
            </a:r>
            <a:r>
              <a:rPr lang="en-GB" altLang="de-DE" sz="1600" b="1">
                <a:solidFill>
                  <a:schemeClr val="accent2"/>
                </a:solidFill>
                <a:latin typeface="Times New Roman" pitchFamily="18" charset="0"/>
              </a:rPr>
              <a:t>JenLas HDL50F from JenOptik, Jena, Germany</a:t>
            </a:r>
            <a:r>
              <a:rPr lang="en-US" altLang="de-DE" sz="1600" b="1">
                <a:solidFill>
                  <a:schemeClr val="accent2"/>
                </a:solidFill>
                <a:latin typeface="Times New Roman" pitchFamily="18" charset="0"/>
              </a:rPr>
              <a:t>) with up 50 W. </a:t>
            </a:r>
          </a:p>
        </p:txBody>
      </p:sp>
      <p:grpSp>
        <p:nvGrpSpPr>
          <p:cNvPr id="66571" name="Group 11"/>
          <p:cNvGrpSpPr>
            <a:grpSpLocks/>
          </p:cNvGrpSpPr>
          <p:nvPr/>
        </p:nvGrpSpPr>
        <p:grpSpPr bwMode="auto">
          <a:xfrm flipV="1">
            <a:off x="4216400" y="4243388"/>
            <a:ext cx="2246313" cy="1608137"/>
            <a:chOff x="2661" y="1362"/>
            <a:chExt cx="1399" cy="908"/>
          </a:xfrm>
        </p:grpSpPr>
        <p:sp>
          <p:nvSpPr>
            <p:cNvPr id="66572" name="Line 12"/>
            <p:cNvSpPr>
              <a:spLocks noChangeShapeType="1"/>
            </p:cNvSpPr>
            <p:nvPr/>
          </p:nvSpPr>
          <p:spPr bwMode="auto">
            <a:xfrm>
              <a:off x="2661" y="1369"/>
              <a:ext cx="1399" cy="901"/>
            </a:xfrm>
            <a:prstGeom prst="line">
              <a:avLst/>
            </a:prstGeom>
            <a:noFill/>
            <a:ln w="25400">
              <a:solidFill>
                <a:srgbClr val="FF99FF"/>
              </a:solidFill>
              <a:round/>
              <a:headEnd/>
              <a:tailEnd type="arrow"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6573" name="Line 13"/>
            <p:cNvSpPr>
              <a:spLocks noChangeShapeType="1"/>
            </p:cNvSpPr>
            <p:nvPr/>
          </p:nvSpPr>
          <p:spPr bwMode="auto">
            <a:xfrm>
              <a:off x="2661" y="1362"/>
              <a:ext cx="290" cy="195"/>
            </a:xfrm>
            <a:prstGeom prst="line">
              <a:avLst/>
            </a:prstGeom>
            <a:noFill/>
            <a:ln w="25400">
              <a:solidFill>
                <a:srgbClr val="66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66574" name="Rectangle 14"/>
          <p:cNvSpPr>
            <a:spLocks noChangeArrowheads="1"/>
          </p:cNvSpPr>
          <p:nvPr/>
        </p:nvSpPr>
        <p:spPr bwMode="auto">
          <a:xfrm>
            <a:off x="179388" y="3233738"/>
            <a:ext cx="4318000" cy="170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177800" indent="-177800">
              <a:tabLst>
                <a:tab pos="0" algn="l"/>
              </a:tabLst>
              <a:defRPr>
                <a:solidFill>
                  <a:schemeClr val="tx1"/>
                </a:solidFill>
                <a:latin typeface="Arial" pitchFamily="34" charset="0"/>
              </a:defRPr>
            </a:lvl1pPr>
            <a:lvl2pPr>
              <a:tabLst>
                <a:tab pos="0" algn="l"/>
              </a:tabLst>
              <a:defRPr>
                <a:solidFill>
                  <a:schemeClr val="tx1"/>
                </a:solidFill>
                <a:latin typeface="Arial" pitchFamily="34" charset="0"/>
              </a:defRPr>
            </a:lvl2pPr>
            <a:lvl3pPr>
              <a:tabLst>
                <a:tab pos="0" algn="l"/>
              </a:tabLst>
              <a:defRPr>
                <a:solidFill>
                  <a:schemeClr val="tx1"/>
                </a:solidFill>
                <a:latin typeface="Arial" pitchFamily="34" charset="0"/>
              </a:defRPr>
            </a:lvl3pPr>
            <a:lvl4pPr>
              <a:tabLst>
                <a:tab pos="0" algn="l"/>
              </a:tabLst>
              <a:defRPr>
                <a:solidFill>
                  <a:schemeClr val="tx1"/>
                </a:solidFill>
                <a:latin typeface="Arial" pitchFamily="34" charset="0"/>
              </a:defRPr>
            </a:lvl4pPr>
            <a:lvl5pPr>
              <a:tabLst>
                <a:tab pos="0" algn="l"/>
              </a:tabLst>
              <a:defRPr>
                <a:solidFill>
                  <a:schemeClr val="tx1"/>
                </a:solidFill>
                <a:latin typeface="Arial" pitchFamily="34" charset="0"/>
              </a:defRPr>
            </a:lvl5pPr>
            <a:lvl6pPr fontAlgn="base">
              <a:spcBef>
                <a:spcPct val="0"/>
              </a:spcBef>
              <a:spcAft>
                <a:spcPct val="0"/>
              </a:spcAft>
              <a:tabLst>
                <a:tab pos="0" algn="l"/>
              </a:tabLst>
              <a:defRPr>
                <a:solidFill>
                  <a:schemeClr val="tx1"/>
                </a:solidFill>
                <a:latin typeface="Arial" pitchFamily="34" charset="0"/>
              </a:defRPr>
            </a:lvl6pPr>
            <a:lvl7pPr fontAlgn="base">
              <a:spcBef>
                <a:spcPct val="0"/>
              </a:spcBef>
              <a:spcAft>
                <a:spcPct val="0"/>
              </a:spcAft>
              <a:tabLst>
                <a:tab pos="0" algn="l"/>
              </a:tabLst>
              <a:defRPr>
                <a:solidFill>
                  <a:schemeClr val="tx1"/>
                </a:solidFill>
                <a:latin typeface="Arial" pitchFamily="34" charset="0"/>
              </a:defRPr>
            </a:lvl7pPr>
            <a:lvl8pPr fontAlgn="base">
              <a:spcBef>
                <a:spcPct val="0"/>
              </a:spcBef>
              <a:spcAft>
                <a:spcPct val="0"/>
              </a:spcAft>
              <a:tabLst>
                <a:tab pos="0" algn="l"/>
              </a:tabLst>
              <a:defRPr>
                <a:solidFill>
                  <a:schemeClr val="tx1"/>
                </a:solidFill>
                <a:latin typeface="Arial" pitchFamily="34" charset="0"/>
              </a:defRPr>
            </a:lvl8pPr>
            <a:lvl9pPr fontAlgn="base">
              <a:spcBef>
                <a:spcPct val="0"/>
              </a:spcBef>
              <a:spcAft>
                <a:spcPct val="0"/>
              </a:spcAft>
              <a:tabLst>
                <a:tab pos="0" algn="l"/>
              </a:tabLst>
              <a:defRPr>
                <a:solidFill>
                  <a:schemeClr val="tx1"/>
                </a:solidFill>
                <a:latin typeface="Arial" pitchFamily="34" charset="0"/>
              </a:defRPr>
            </a:lvl9pPr>
          </a:lstStyle>
          <a:p>
            <a:pPr eaLnBrk="0" hangingPunct="0">
              <a:buFontTx/>
              <a:buChar char="•"/>
            </a:pPr>
            <a:r>
              <a:rPr lang="en-GB" altLang="de-DE" sz="1400">
                <a:solidFill>
                  <a:srgbClr val="CC0000"/>
                </a:solidFill>
                <a:latin typeface="Times New Roman" pitchFamily="18" charset="0"/>
              </a:rPr>
              <a:t>Graphite or LaB</a:t>
            </a:r>
            <a:r>
              <a:rPr lang="en-GB" altLang="de-DE" sz="1400" baseline="-25000">
                <a:solidFill>
                  <a:srgbClr val="CC0000"/>
                </a:solidFill>
                <a:latin typeface="Times New Roman" pitchFamily="18" charset="0"/>
              </a:rPr>
              <a:t>6</a:t>
            </a:r>
            <a:r>
              <a:rPr lang="en-GB" altLang="de-DE" sz="1400">
                <a:solidFill>
                  <a:srgbClr val="CC0000"/>
                </a:solidFill>
                <a:latin typeface="Times New Roman" pitchFamily="18" charset="0"/>
              </a:rPr>
              <a:t> can be heated to much higher tempera-tures, therefore </a:t>
            </a:r>
            <a:r>
              <a:rPr lang="en-GB" altLang="de-DE" sz="1400" b="1">
                <a:solidFill>
                  <a:srgbClr val="CC0000"/>
                </a:solidFill>
                <a:latin typeface="Times New Roman" pitchFamily="18" charset="0"/>
              </a:rPr>
              <a:t>higher electron emission and longer lifetime</a:t>
            </a:r>
            <a:r>
              <a:rPr lang="en-GB" altLang="de-DE" sz="1400">
                <a:solidFill>
                  <a:srgbClr val="CC0000"/>
                </a:solidFill>
                <a:latin typeface="Times New Roman" pitchFamily="18" charset="0"/>
              </a:rPr>
              <a:t>. </a:t>
            </a:r>
            <a:endParaRPr lang="de-DE" altLang="de-DE" sz="1400">
              <a:solidFill>
                <a:srgbClr val="CC0000"/>
              </a:solidFill>
              <a:latin typeface="Times New Roman" pitchFamily="18" charset="0"/>
            </a:endParaRPr>
          </a:p>
          <a:p>
            <a:pPr eaLnBrk="0" hangingPunct="0">
              <a:buFontTx/>
              <a:buChar char="•"/>
            </a:pPr>
            <a:r>
              <a:rPr lang="en-GB" altLang="de-DE" sz="1400">
                <a:solidFill>
                  <a:srgbClr val="CC0000"/>
                </a:solidFill>
                <a:latin typeface="Times New Roman" pitchFamily="18" charset="0"/>
              </a:rPr>
              <a:t>No current flows through the probe, therefore </a:t>
            </a:r>
            <a:r>
              <a:rPr lang="en-GB" altLang="de-DE" sz="1400" b="1">
                <a:solidFill>
                  <a:srgbClr val="CC0000"/>
                </a:solidFill>
                <a:latin typeface="Times New Roman" pitchFamily="18" charset="0"/>
              </a:rPr>
              <a:t>no danger of deformation in a magnetic field</a:t>
            </a:r>
            <a:r>
              <a:rPr lang="en-GB" altLang="de-DE" sz="1400">
                <a:solidFill>
                  <a:srgbClr val="CC0000"/>
                </a:solidFill>
                <a:latin typeface="Times New Roman" pitchFamily="18" charset="0"/>
              </a:rPr>
              <a:t>. </a:t>
            </a:r>
            <a:endParaRPr lang="de-DE" altLang="de-DE" sz="1400">
              <a:solidFill>
                <a:srgbClr val="CC0000"/>
              </a:solidFill>
              <a:latin typeface="Times New Roman" pitchFamily="18" charset="0"/>
            </a:endParaRPr>
          </a:p>
          <a:p>
            <a:pPr eaLnBrk="0" hangingPunct="0">
              <a:buFontTx/>
              <a:buChar char="•"/>
            </a:pPr>
            <a:r>
              <a:rPr lang="en-GB" altLang="de-DE" sz="1400">
                <a:solidFill>
                  <a:srgbClr val="CC0000"/>
                </a:solidFill>
                <a:latin typeface="Times New Roman" pitchFamily="18" charset="0"/>
              </a:rPr>
              <a:t>Lower capacity of the probe system, therefore </a:t>
            </a:r>
            <a:r>
              <a:rPr lang="en-GB" altLang="de-DE" sz="1400" b="1">
                <a:solidFill>
                  <a:srgbClr val="CC0000"/>
                </a:solidFill>
                <a:latin typeface="Times New Roman" pitchFamily="18" charset="0"/>
              </a:rPr>
              <a:t>better time response</a:t>
            </a:r>
            <a:r>
              <a:rPr lang="en-GB" altLang="de-DE" sz="1400">
                <a:solidFill>
                  <a:srgbClr val="CC0000"/>
                </a:solidFill>
                <a:latin typeface="Times New Roman" pitchFamily="18" charset="0"/>
              </a:rPr>
              <a:t>. </a:t>
            </a:r>
            <a:endParaRPr lang="de-DE" altLang="de-DE" sz="1400">
              <a:solidFill>
                <a:srgbClr val="CC0000"/>
              </a:solidFill>
              <a:latin typeface="Times New Roman" pitchFamily="18" charset="0"/>
            </a:endParaRPr>
          </a:p>
          <a:p>
            <a:pPr eaLnBrk="0" hangingPunct="0">
              <a:buFontTx/>
              <a:buChar char="•"/>
            </a:pPr>
            <a:r>
              <a:rPr lang="en-GB" altLang="de-DE" sz="1400">
                <a:solidFill>
                  <a:srgbClr val="CC0000"/>
                </a:solidFill>
                <a:latin typeface="Times New Roman" pitchFamily="18" charset="0"/>
              </a:rPr>
              <a:t>Surface of the </a:t>
            </a:r>
            <a:r>
              <a:rPr lang="en-GB" altLang="de-DE" sz="1400" b="1">
                <a:solidFill>
                  <a:srgbClr val="CC0000"/>
                </a:solidFill>
                <a:latin typeface="Times New Roman" pitchFamily="18" charset="0"/>
              </a:rPr>
              <a:t>probe is an equipotential area</a:t>
            </a:r>
            <a:r>
              <a:rPr lang="en-GB" altLang="de-DE" sz="1400">
                <a:solidFill>
                  <a:srgbClr val="CC0000"/>
                </a:solidFill>
                <a:latin typeface="Times New Roman" pitchFamily="18" charset="0"/>
              </a:rPr>
              <a:t>. </a:t>
            </a:r>
          </a:p>
        </p:txBody>
      </p:sp>
      <p:sp>
        <p:nvSpPr>
          <p:cNvPr id="66575" name="Text Box 15"/>
          <p:cNvSpPr txBox="1">
            <a:spLocks noChangeArrowheads="1"/>
          </p:cNvSpPr>
          <p:nvPr/>
        </p:nvSpPr>
        <p:spPr bwMode="auto">
          <a:xfrm>
            <a:off x="179388" y="2206625"/>
            <a:ext cx="4318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eaLnBrk="0" hangingPunct="0">
              <a:spcBef>
                <a:spcPct val="50000"/>
              </a:spcBef>
            </a:pPr>
            <a:r>
              <a:rPr lang="en-US" altLang="de-DE" b="1">
                <a:solidFill>
                  <a:schemeClr val="accent2"/>
                </a:solidFill>
                <a:latin typeface="Times New Roman" pitchFamily="18" charset="0"/>
              </a:rPr>
              <a:t>A laser-heated probe has several advan-tages as compared to a conventional emis-sive wire probe:</a:t>
            </a:r>
          </a:p>
        </p:txBody>
      </p:sp>
      <p:sp>
        <p:nvSpPr>
          <p:cNvPr id="2" name="Datumsplatzhalter 1"/>
          <p:cNvSpPr>
            <a:spLocks noGrp="1"/>
          </p:cNvSpPr>
          <p:nvPr>
            <p:ph type="dt" sz="half" idx="10"/>
          </p:nvPr>
        </p:nvSpPr>
        <p:spPr/>
        <p:txBody>
          <a:bodyPr/>
          <a:lstStyle/>
          <a:p>
            <a:fld id="{A0718D9A-C5BB-4624-8F13-E088D8B62FBD}" type="datetime1">
              <a:rPr lang="en-GB" altLang="de-DE" smtClean="0"/>
              <a:t>07/09/2018</a:t>
            </a:fld>
            <a:endParaRPr lang="en-GB" altLang="de-DE" dirty="0"/>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dirty="0"/>
          </a:p>
        </p:txBody>
      </p:sp>
      <p:sp>
        <p:nvSpPr>
          <p:cNvPr id="4" name="Foliennummernplatzhalter 3"/>
          <p:cNvSpPr>
            <a:spLocks noGrp="1"/>
          </p:cNvSpPr>
          <p:nvPr>
            <p:ph type="sldNum" sz="quarter" idx="12"/>
          </p:nvPr>
        </p:nvSpPr>
        <p:spPr/>
        <p:txBody>
          <a:bodyPr/>
          <a:lstStyle/>
          <a:p>
            <a:fld id="{0A6884D7-A7F5-4066-8FB3-6371CECC9FF2}" type="slidenum">
              <a:rPr lang="en-GB" altLang="de-DE" smtClean="0"/>
              <a:pPr/>
              <a:t>32</a:t>
            </a:fld>
            <a:r>
              <a:rPr lang="en-GB" altLang="de-DE" dirty="0" smtClean="0"/>
              <a:t> of 46</a:t>
            </a:r>
            <a:endParaRPr lang="en-GB" altLang="de-DE" dirty="0"/>
          </a:p>
        </p:txBody>
      </p:sp>
      <p:sp>
        <p:nvSpPr>
          <p:cNvPr id="21" name="Text Box 19"/>
          <p:cNvSpPr txBox="1">
            <a:spLocks noChangeArrowheads="1"/>
          </p:cNvSpPr>
          <p:nvPr/>
        </p:nvSpPr>
        <p:spPr bwMode="auto">
          <a:xfrm>
            <a:off x="1489350" y="115888"/>
            <a:ext cx="52365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AT" altLang="de-DE" sz="2800" dirty="0" smtClean="0">
                <a:solidFill>
                  <a:srgbClr val="3333FF"/>
                </a:solidFill>
              </a:rPr>
              <a:t>2.4. Laser-</a:t>
            </a:r>
            <a:r>
              <a:rPr lang="de-AT" altLang="de-DE" sz="2800" dirty="0" err="1" smtClean="0">
                <a:solidFill>
                  <a:srgbClr val="3333FF"/>
                </a:solidFill>
              </a:rPr>
              <a:t>heated</a:t>
            </a:r>
            <a:r>
              <a:rPr lang="de-AT" altLang="de-DE" sz="2800" dirty="0" smtClean="0">
                <a:solidFill>
                  <a:srgbClr val="3333FF"/>
                </a:solidFill>
              </a:rPr>
              <a:t> emissive </a:t>
            </a:r>
            <a:r>
              <a:rPr lang="de-AT" altLang="de-DE" sz="2800" dirty="0" err="1">
                <a:solidFill>
                  <a:srgbClr val="3333FF"/>
                </a:solidFill>
              </a:rPr>
              <a:t>probes</a:t>
            </a:r>
            <a:r>
              <a:rPr lang="de-AT" altLang="de-DE" sz="2800" dirty="0">
                <a:solidFill>
                  <a:srgbClr val="3333FF"/>
                </a:solidFill>
              </a:rPr>
              <a:t>:</a:t>
            </a:r>
            <a:r>
              <a:rPr lang="en-GB" altLang="de-DE" sz="2800" dirty="0">
                <a:solidFill>
                  <a:srgbClr val="3333FF"/>
                </a:solidFill>
              </a:rPr>
              <a:t> </a:t>
            </a:r>
          </a:p>
        </p:txBody>
      </p:sp>
    </p:spTree>
    <p:extLst>
      <p:ext uri="{BB962C8B-B14F-4D97-AF65-F5344CB8AC3E}">
        <p14:creationId xmlns:p14="http://schemas.microsoft.com/office/powerpoint/2010/main" val="8884083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uni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0125" y="0"/>
            <a:ext cx="5365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7587" name="Group 3"/>
          <p:cNvGrpSpPr>
            <a:grpSpLocks noChangeAspect="1"/>
          </p:cNvGrpSpPr>
          <p:nvPr/>
        </p:nvGrpSpPr>
        <p:grpSpPr bwMode="auto">
          <a:xfrm>
            <a:off x="0" y="-1588"/>
            <a:ext cx="1039813" cy="1077913"/>
            <a:chOff x="454" y="340"/>
            <a:chExt cx="514" cy="533"/>
          </a:xfrm>
        </p:grpSpPr>
        <p:pic>
          <p:nvPicPr>
            <p:cNvPr id="67588" name="Picture 4" descr="Schöner Feuerball"/>
            <p:cNvPicPr>
              <a:picLocks noChangeAspect="1" noChangeArrowheads="1"/>
            </p:cNvPicPr>
            <p:nvPr/>
          </p:nvPicPr>
          <p:blipFill>
            <a:blip r:embed="rId3"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 Box 5"/>
            <p:cNvSpPr txBox="1">
              <a:spLocks noChangeAspect="1" noChangeArrowheads="1"/>
            </p:cNvSpPr>
            <p:nvPr/>
          </p:nvSpPr>
          <p:spPr bwMode="auto">
            <a:xfrm>
              <a:off x="577" y="561"/>
              <a:ext cx="239" cy="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1000" b="1">
                  <a:solidFill>
                    <a:srgbClr val="000080"/>
                  </a:solidFill>
                  <a:latin typeface="Comic Sans MS" pitchFamily="66" charset="0"/>
                  <a:ea typeface="MS Mincho" pitchFamily="49" charset="-128"/>
                </a:rPr>
                <a:t>IEPPG</a:t>
              </a:r>
              <a:endParaRPr lang="de-DE" altLang="de-DE" sz="1000">
                <a:latin typeface="Times New Roman" pitchFamily="18" charset="0"/>
              </a:endParaRPr>
            </a:p>
          </p:txBody>
        </p:sp>
      </p:grpSp>
      <p:sp>
        <p:nvSpPr>
          <p:cNvPr id="67591" name="Text Box 7"/>
          <p:cNvSpPr txBox="1">
            <a:spLocks noChangeArrowheads="1"/>
          </p:cNvSpPr>
          <p:nvPr/>
        </p:nvSpPr>
        <p:spPr bwMode="auto">
          <a:xfrm>
            <a:off x="254000" y="1165225"/>
            <a:ext cx="3302000" cy="701675"/>
          </a:xfrm>
          <a:prstGeom prst="rect">
            <a:avLst/>
          </a:prstGeom>
          <a:noFill/>
          <a:ln w="1905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a:defRPr>
                <a:solidFill>
                  <a:schemeClr val="tx1"/>
                </a:solidFill>
                <a:latin typeface="Arial" pitchFamily="34" charset="0"/>
              </a:defRPr>
            </a:lvl1pPr>
            <a:lvl2pPr marL="53498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r>
              <a:rPr lang="en-US" altLang="de-DE" sz="2000" b="1">
                <a:solidFill>
                  <a:srgbClr val="CC0000"/>
                </a:solidFill>
                <a:latin typeface="Times New Roman" pitchFamily="18" charset="0"/>
              </a:rPr>
              <a:t>Prototype of a laser-heated probe for VINETA:</a:t>
            </a:r>
            <a:endParaRPr lang="en-GB" altLang="de-DE" sz="2000" b="1">
              <a:solidFill>
                <a:srgbClr val="CC0000"/>
              </a:solidFill>
              <a:latin typeface="Times New Roman" pitchFamily="18" charset="0"/>
            </a:endParaRPr>
          </a:p>
        </p:txBody>
      </p:sp>
      <p:pic>
        <p:nvPicPr>
          <p:cNvPr id="67651" name="Picture 67" descr="VINETA_machine__small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475" y="4446588"/>
            <a:ext cx="4094163" cy="186848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uppieren 5"/>
          <p:cNvGrpSpPr/>
          <p:nvPr/>
        </p:nvGrpSpPr>
        <p:grpSpPr>
          <a:xfrm>
            <a:off x="3654425" y="758438"/>
            <a:ext cx="5340350" cy="5644272"/>
            <a:chOff x="3654425" y="966788"/>
            <a:chExt cx="5340350" cy="5644272"/>
          </a:xfrm>
        </p:grpSpPr>
        <p:sp>
          <p:nvSpPr>
            <p:cNvPr id="67617" name="Line 33"/>
            <p:cNvSpPr>
              <a:spLocks noChangeAspect="1" noChangeShapeType="1"/>
            </p:cNvSpPr>
            <p:nvPr/>
          </p:nvSpPr>
          <p:spPr bwMode="auto">
            <a:xfrm>
              <a:off x="3654425" y="3956050"/>
              <a:ext cx="2868613" cy="1588"/>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de-AT"/>
            </a:p>
          </p:txBody>
        </p:sp>
        <p:grpSp>
          <p:nvGrpSpPr>
            <p:cNvPr id="5" name="Gruppieren 4"/>
            <p:cNvGrpSpPr/>
            <p:nvPr/>
          </p:nvGrpSpPr>
          <p:grpSpPr>
            <a:xfrm>
              <a:off x="3822700" y="966788"/>
              <a:ext cx="5172075" cy="5644272"/>
              <a:chOff x="3822700" y="966788"/>
              <a:chExt cx="5172075" cy="5644272"/>
            </a:xfrm>
          </p:grpSpPr>
          <p:sp>
            <p:nvSpPr>
              <p:cNvPr id="67600" name="Oval 16"/>
              <p:cNvSpPr>
                <a:spLocks noChangeAspect="1" noChangeArrowheads="1"/>
              </p:cNvSpPr>
              <p:nvPr/>
            </p:nvSpPr>
            <p:spPr bwMode="auto">
              <a:xfrm>
                <a:off x="6316663" y="3789363"/>
                <a:ext cx="339725" cy="341312"/>
              </a:xfrm>
              <a:prstGeom prst="ellipse">
                <a:avLst/>
              </a:prstGeom>
              <a:solidFill>
                <a:srgbClr val="FFFFFF"/>
              </a:solidFill>
              <a:ln w="9525">
                <a:solidFill>
                  <a:srgbClr val="000000"/>
                </a:solidFill>
                <a:round/>
                <a:headEnd/>
                <a:tailEnd/>
              </a:ln>
            </p:spPr>
            <p:txBody>
              <a:bodyPr/>
              <a:lstStyle/>
              <a:p>
                <a:endParaRPr lang="de-AT"/>
              </a:p>
            </p:txBody>
          </p:sp>
          <p:sp>
            <p:nvSpPr>
              <p:cNvPr id="67601" name="Line 17"/>
              <p:cNvSpPr>
                <a:spLocks noChangeAspect="1" noChangeShapeType="1"/>
              </p:cNvSpPr>
              <p:nvPr/>
            </p:nvSpPr>
            <p:spPr bwMode="auto">
              <a:xfrm flipV="1">
                <a:off x="6045200" y="2730500"/>
                <a:ext cx="1588" cy="266700"/>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7602" name="Line 18"/>
              <p:cNvSpPr>
                <a:spLocks noChangeAspect="1" noChangeShapeType="1"/>
              </p:cNvSpPr>
              <p:nvPr/>
            </p:nvSpPr>
            <p:spPr bwMode="auto">
              <a:xfrm flipV="1">
                <a:off x="6913563" y="2733675"/>
                <a:ext cx="0" cy="265113"/>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7603" name="Rectangle 19"/>
              <p:cNvSpPr>
                <a:spLocks noChangeAspect="1" noChangeArrowheads="1"/>
              </p:cNvSpPr>
              <p:nvPr/>
            </p:nvSpPr>
            <p:spPr bwMode="auto">
              <a:xfrm>
                <a:off x="5937250" y="2635250"/>
                <a:ext cx="1082675" cy="107950"/>
              </a:xfrm>
              <a:prstGeom prst="rect">
                <a:avLst/>
              </a:prstGeom>
              <a:solidFill>
                <a:srgbClr val="FFFFFF"/>
              </a:solidFill>
              <a:ln w="19050">
                <a:solidFill>
                  <a:srgbClr val="000080"/>
                </a:solidFill>
                <a:miter lim="800000"/>
                <a:headEnd/>
                <a:tailEnd/>
              </a:ln>
            </p:spPr>
            <p:txBody>
              <a:bodyPr/>
              <a:lstStyle/>
              <a:p>
                <a:endParaRPr lang="de-AT"/>
              </a:p>
            </p:txBody>
          </p:sp>
          <p:sp>
            <p:nvSpPr>
              <p:cNvPr id="67604" name="Line 20"/>
              <p:cNvSpPr>
                <a:spLocks noChangeAspect="1" noChangeShapeType="1"/>
              </p:cNvSpPr>
              <p:nvPr/>
            </p:nvSpPr>
            <p:spPr bwMode="auto">
              <a:xfrm rot="16200000" flipV="1">
                <a:off x="5161757" y="4528343"/>
                <a:ext cx="0" cy="258763"/>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7605" name="Line 21"/>
              <p:cNvSpPr>
                <a:spLocks noChangeAspect="1" noChangeShapeType="1"/>
              </p:cNvSpPr>
              <p:nvPr/>
            </p:nvSpPr>
            <p:spPr bwMode="auto">
              <a:xfrm rot="16200000" flipV="1">
                <a:off x="5162550" y="3635376"/>
                <a:ext cx="1587" cy="258762"/>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7606" name="Rectangle 22"/>
              <p:cNvSpPr>
                <a:spLocks noChangeAspect="1" noChangeArrowheads="1"/>
              </p:cNvSpPr>
              <p:nvPr/>
            </p:nvSpPr>
            <p:spPr bwMode="auto">
              <a:xfrm rot="-5400000">
                <a:off x="4435475" y="4156076"/>
                <a:ext cx="1112837" cy="106362"/>
              </a:xfrm>
              <a:prstGeom prst="rect">
                <a:avLst/>
              </a:prstGeom>
              <a:solidFill>
                <a:srgbClr val="333399">
                  <a:alpha val="69000"/>
                </a:srgbClr>
              </a:solidFill>
              <a:ln w="19050">
                <a:solidFill>
                  <a:srgbClr val="000080"/>
                </a:solidFill>
                <a:miter lim="800000"/>
                <a:headEnd/>
                <a:tailEnd/>
              </a:ln>
            </p:spPr>
            <p:txBody>
              <a:bodyPr/>
              <a:lstStyle/>
              <a:p>
                <a:endParaRPr lang="de-AT"/>
              </a:p>
            </p:txBody>
          </p:sp>
          <p:sp>
            <p:nvSpPr>
              <p:cNvPr id="67607" name="Rectangle 23"/>
              <p:cNvSpPr>
                <a:spLocks noChangeAspect="1" noChangeArrowheads="1"/>
              </p:cNvSpPr>
              <p:nvPr/>
            </p:nvSpPr>
            <p:spPr bwMode="auto">
              <a:xfrm>
                <a:off x="6280150" y="1793875"/>
                <a:ext cx="414338" cy="822325"/>
              </a:xfrm>
              <a:prstGeom prst="rect">
                <a:avLst/>
              </a:prstGeom>
              <a:solidFill>
                <a:srgbClr val="993300"/>
              </a:solidFill>
              <a:ln w="9525">
                <a:solidFill>
                  <a:srgbClr val="000000"/>
                </a:solidFill>
                <a:miter lim="800000"/>
                <a:headEnd/>
                <a:tailEnd/>
              </a:ln>
            </p:spPr>
            <p:txBody>
              <a:bodyPr/>
              <a:lstStyle/>
              <a:p>
                <a:endParaRPr lang="de-AT"/>
              </a:p>
            </p:txBody>
          </p:sp>
          <p:grpSp>
            <p:nvGrpSpPr>
              <p:cNvPr id="67608" name="Group 24"/>
              <p:cNvGrpSpPr>
                <a:grpSpLocks noChangeAspect="1"/>
              </p:cNvGrpSpPr>
              <p:nvPr/>
            </p:nvGrpSpPr>
            <p:grpSpPr bwMode="auto">
              <a:xfrm>
                <a:off x="6280150" y="2574925"/>
                <a:ext cx="412750" cy="50800"/>
                <a:chOff x="5307" y="3563"/>
                <a:chExt cx="420" cy="51"/>
              </a:xfrm>
            </p:grpSpPr>
            <p:sp>
              <p:nvSpPr>
                <p:cNvPr id="67609" name="Freeform 25"/>
                <p:cNvSpPr>
                  <a:spLocks noChangeAspect="1"/>
                </p:cNvSpPr>
                <p:nvPr/>
              </p:nvSpPr>
              <p:spPr bwMode="auto">
                <a:xfrm>
                  <a:off x="5307" y="3563"/>
                  <a:ext cx="420" cy="29"/>
                </a:xfrm>
                <a:custGeom>
                  <a:avLst/>
                  <a:gdLst>
                    <a:gd name="T0" fmla="*/ 0 w 562"/>
                    <a:gd name="T1" fmla="*/ 34 h 39"/>
                    <a:gd name="T2" fmla="*/ 63 w 562"/>
                    <a:gd name="T3" fmla="*/ 20 h 39"/>
                    <a:gd name="T4" fmla="*/ 106 w 562"/>
                    <a:gd name="T5" fmla="*/ 10 h 39"/>
                    <a:gd name="T6" fmla="*/ 168 w 562"/>
                    <a:gd name="T7" fmla="*/ 5 h 39"/>
                    <a:gd name="T8" fmla="*/ 216 w 562"/>
                    <a:gd name="T9" fmla="*/ 1 h 39"/>
                    <a:gd name="T10" fmla="*/ 274 w 562"/>
                    <a:gd name="T11" fmla="*/ 1 h 39"/>
                    <a:gd name="T12" fmla="*/ 317 w 562"/>
                    <a:gd name="T13" fmla="*/ 1 h 39"/>
                    <a:gd name="T14" fmla="*/ 375 w 562"/>
                    <a:gd name="T15" fmla="*/ 5 h 39"/>
                    <a:gd name="T16" fmla="*/ 418 w 562"/>
                    <a:gd name="T17" fmla="*/ 10 h 39"/>
                    <a:gd name="T18" fmla="*/ 471 w 562"/>
                    <a:gd name="T19" fmla="*/ 20 h 39"/>
                    <a:gd name="T20" fmla="*/ 528 w 562"/>
                    <a:gd name="T21" fmla="*/ 29 h 39"/>
                    <a:gd name="T22" fmla="*/ 562 w 562"/>
                    <a:gd name="T23"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2" h="39">
                      <a:moveTo>
                        <a:pt x="0" y="34"/>
                      </a:moveTo>
                      <a:cubicBezTo>
                        <a:pt x="22" y="29"/>
                        <a:pt x="45" y="24"/>
                        <a:pt x="63" y="20"/>
                      </a:cubicBezTo>
                      <a:cubicBezTo>
                        <a:pt x="81" y="16"/>
                        <a:pt x="89" y="12"/>
                        <a:pt x="106" y="10"/>
                      </a:cubicBezTo>
                      <a:cubicBezTo>
                        <a:pt x="123" y="8"/>
                        <a:pt x="150" y="7"/>
                        <a:pt x="168" y="5"/>
                      </a:cubicBezTo>
                      <a:cubicBezTo>
                        <a:pt x="186" y="3"/>
                        <a:pt x="198" y="2"/>
                        <a:pt x="216" y="1"/>
                      </a:cubicBezTo>
                      <a:cubicBezTo>
                        <a:pt x="234" y="0"/>
                        <a:pt x="257" y="1"/>
                        <a:pt x="274" y="1"/>
                      </a:cubicBezTo>
                      <a:cubicBezTo>
                        <a:pt x="291" y="1"/>
                        <a:pt x="300" y="0"/>
                        <a:pt x="317" y="1"/>
                      </a:cubicBezTo>
                      <a:cubicBezTo>
                        <a:pt x="334" y="2"/>
                        <a:pt x="358" y="4"/>
                        <a:pt x="375" y="5"/>
                      </a:cubicBezTo>
                      <a:cubicBezTo>
                        <a:pt x="392" y="6"/>
                        <a:pt x="402" y="8"/>
                        <a:pt x="418" y="10"/>
                      </a:cubicBezTo>
                      <a:cubicBezTo>
                        <a:pt x="434" y="12"/>
                        <a:pt x="453" y="17"/>
                        <a:pt x="471" y="20"/>
                      </a:cubicBezTo>
                      <a:cubicBezTo>
                        <a:pt x="489" y="23"/>
                        <a:pt x="513" y="26"/>
                        <a:pt x="528" y="29"/>
                      </a:cubicBezTo>
                      <a:cubicBezTo>
                        <a:pt x="543" y="32"/>
                        <a:pt x="552" y="35"/>
                        <a:pt x="562" y="39"/>
                      </a:cubicBezTo>
                    </a:path>
                  </a:pathLst>
                </a:custGeom>
                <a:solidFill>
                  <a:srgbClr val="0000FF"/>
                </a:solidFill>
                <a:ln w="9525">
                  <a:solidFill>
                    <a:srgbClr val="0000FF"/>
                  </a:solidFill>
                  <a:round/>
                  <a:headEnd/>
                  <a:tailEnd/>
                </a:ln>
              </p:spPr>
              <p:txBody>
                <a:bodyPr/>
                <a:lstStyle/>
                <a:p>
                  <a:endParaRPr lang="de-AT"/>
                </a:p>
              </p:txBody>
            </p:sp>
            <p:sp>
              <p:nvSpPr>
                <p:cNvPr id="67610" name="Freeform 26"/>
                <p:cNvSpPr>
                  <a:spLocks noChangeAspect="1"/>
                </p:cNvSpPr>
                <p:nvPr/>
              </p:nvSpPr>
              <p:spPr bwMode="auto">
                <a:xfrm flipV="1">
                  <a:off x="5307" y="3585"/>
                  <a:ext cx="420" cy="29"/>
                </a:xfrm>
                <a:custGeom>
                  <a:avLst/>
                  <a:gdLst>
                    <a:gd name="T0" fmla="*/ 0 w 562"/>
                    <a:gd name="T1" fmla="*/ 34 h 39"/>
                    <a:gd name="T2" fmla="*/ 63 w 562"/>
                    <a:gd name="T3" fmla="*/ 20 h 39"/>
                    <a:gd name="T4" fmla="*/ 106 w 562"/>
                    <a:gd name="T5" fmla="*/ 10 h 39"/>
                    <a:gd name="T6" fmla="*/ 168 w 562"/>
                    <a:gd name="T7" fmla="*/ 5 h 39"/>
                    <a:gd name="T8" fmla="*/ 216 w 562"/>
                    <a:gd name="T9" fmla="*/ 1 h 39"/>
                    <a:gd name="T10" fmla="*/ 274 w 562"/>
                    <a:gd name="T11" fmla="*/ 1 h 39"/>
                    <a:gd name="T12" fmla="*/ 317 w 562"/>
                    <a:gd name="T13" fmla="*/ 1 h 39"/>
                    <a:gd name="T14" fmla="*/ 375 w 562"/>
                    <a:gd name="T15" fmla="*/ 5 h 39"/>
                    <a:gd name="T16" fmla="*/ 418 w 562"/>
                    <a:gd name="T17" fmla="*/ 10 h 39"/>
                    <a:gd name="T18" fmla="*/ 471 w 562"/>
                    <a:gd name="T19" fmla="*/ 20 h 39"/>
                    <a:gd name="T20" fmla="*/ 528 w 562"/>
                    <a:gd name="T21" fmla="*/ 29 h 39"/>
                    <a:gd name="T22" fmla="*/ 562 w 562"/>
                    <a:gd name="T23"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2" h="39">
                      <a:moveTo>
                        <a:pt x="0" y="34"/>
                      </a:moveTo>
                      <a:cubicBezTo>
                        <a:pt x="22" y="29"/>
                        <a:pt x="45" y="24"/>
                        <a:pt x="63" y="20"/>
                      </a:cubicBezTo>
                      <a:cubicBezTo>
                        <a:pt x="81" y="16"/>
                        <a:pt x="89" y="12"/>
                        <a:pt x="106" y="10"/>
                      </a:cubicBezTo>
                      <a:cubicBezTo>
                        <a:pt x="123" y="8"/>
                        <a:pt x="150" y="7"/>
                        <a:pt x="168" y="5"/>
                      </a:cubicBezTo>
                      <a:cubicBezTo>
                        <a:pt x="186" y="3"/>
                        <a:pt x="198" y="2"/>
                        <a:pt x="216" y="1"/>
                      </a:cubicBezTo>
                      <a:cubicBezTo>
                        <a:pt x="234" y="0"/>
                        <a:pt x="257" y="1"/>
                        <a:pt x="274" y="1"/>
                      </a:cubicBezTo>
                      <a:cubicBezTo>
                        <a:pt x="291" y="1"/>
                        <a:pt x="300" y="0"/>
                        <a:pt x="317" y="1"/>
                      </a:cubicBezTo>
                      <a:cubicBezTo>
                        <a:pt x="334" y="2"/>
                        <a:pt x="358" y="4"/>
                        <a:pt x="375" y="5"/>
                      </a:cubicBezTo>
                      <a:cubicBezTo>
                        <a:pt x="392" y="6"/>
                        <a:pt x="402" y="8"/>
                        <a:pt x="418" y="10"/>
                      </a:cubicBezTo>
                      <a:cubicBezTo>
                        <a:pt x="434" y="12"/>
                        <a:pt x="453" y="17"/>
                        <a:pt x="471" y="20"/>
                      </a:cubicBezTo>
                      <a:cubicBezTo>
                        <a:pt x="489" y="23"/>
                        <a:pt x="513" y="26"/>
                        <a:pt x="528" y="29"/>
                      </a:cubicBezTo>
                      <a:cubicBezTo>
                        <a:pt x="543" y="32"/>
                        <a:pt x="552" y="35"/>
                        <a:pt x="562" y="39"/>
                      </a:cubicBezTo>
                    </a:path>
                  </a:pathLst>
                </a:custGeom>
                <a:solidFill>
                  <a:srgbClr val="0000FF"/>
                </a:solidFill>
                <a:ln w="9525">
                  <a:solidFill>
                    <a:srgbClr val="0000FF"/>
                  </a:solidFill>
                  <a:round/>
                  <a:headEnd/>
                  <a:tailEnd/>
                </a:ln>
              </p:spPr>
              <p:txBody>
                <a:bodyPr/>
                <a:lstStyle/>
                <a:p>
                  <a:endParaRPr lang="de-AT"/>
                </a:p>
              </p:txBody>
            </p:sp>
          </p:grpSp>
          <p:sp>
            <p:nvSpPr>
              <p:cNvPr id="67611" name="Freeform 27"/>
              <p:cNvSpPr>
                <a:spLocks noChangeAspect="1"/>
              </p:cNvSpPr>
              <p:nvPr/>
            </p:nvSpPr>
            <p:spPr bwMode="auto">
              <a:xfrm>
                <a:off x="4460875" y="966788"/>
                <a:ext cx="2038350" cy="844550"/>
              </a:xfrm>
              <a:custGeom>
                <a:avLst/>
                <a:gdLst>
                  <a:gd name="T0" fmla="*/ 2760 w 2774"/>
                  <a:gd name="T1" fmla="*/ 1116 h 1116"/>
                  <a:gd name="T2" fmla="*/ 2748 w 2774"/>
                  <a:gd name="T3" fmla="*/ 792 h 1116"/>
                  <a:gd name="T4" fmla="*/ 2604 w 2774"/>
                  <a:gd name="T5" fmla="*/ 480 h 1116"/>
                  <a:gd name="T6" fmla="*/ 2436 w 2774"/>
                  <a:gd name="T7" fmla="*/ 336 h 1116"/>
                  <a:gd name="T8" fmla="*/ 2088 w 2774"/>
                  <a:gd name="T9" fmla="*/ 228 h 1116"/>
                  <a:gd name="T10" fmla="*/ 1572 w 2774"/>
                  <a:gd name="T11" fmla="*/ 144 h 1116"/>
                  <a:gd name="T12" fmla="*/ 1152 w 2774"/>
                  <a:gd name="T13" fmla="*/ 84 h 1116"/>
                  <a:gd name="T14" fmla="*/ 552 w 2774"/>
                  <a:gd name="T15" fmla="*/ 36 h 1116"/>
                  <a:gd name="T16" fmla="*/ 0 w 2774"/>
                  <a:gd name="T17" fmla="*/ 0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74" h="1116">
                    <a:moveTo>
                      <a:pt x="2760" y="1116"/>
                    </a:moveTo>
                    <a:cubicBezTo>
                      <a:pt x="2767" y="1007"/>
                      <a:pt x="2774" y="898"/>
                      <a:pt x="2748" y="792"/>
                    </a:cubicBezTo>
                    <a:cubicBezTo>
                      <a:pt x="2722" y="686"/>
                      <a:pt x="2656" y="556"/>
                      <a:pt x="2604" y="480"/>
                    </a:cubicBezTo>
                    <a:cubicBezTo>
                      <a:pt x="2552" y="404"/>
                      <a:pt x="2522" y="378"/>
                      <a:pt x="2436" y="336"/>
                    </a:cubicBezTo>
                    <a:cubicBezTo>
                      <a:pt x="2350" y="294"/>
                      <a:pt x="2232" y="260"/>
                      <a:pt x="2088" y="228"/>
                    </a:cubicBezTo>
                    <a:cubicBezTo>
                      <a:pt x="1944" y="196"/>
                      <a:pt x="1728" y="168"/>
                      <a:pt x="1572" y="144"/>
                    </a:cubicBezTo>
                    <a:cubicBezTo>
                      <a:pt x="1416" y="120"/>
                      <a:pt x="1322" y="102"/>
                      <a:pt x="1152" y="84"/>
                    </a:cubicBezTo>
                    <a:cubicBezTo>
                      <a:pt x="982" y="66"/>
                      <a:pt x="744" y="50"/>
                      <a:pt x="552" y="36"/>
                    </a:cubicBezTo>
                    <a:cubicBezTo>
                      <a:pt x="360" y="22"/>
                      <a:pt x="180" y="11"/>
                      <a:pt x="0" y="0"/>
                    </a:cubicBezTo>
                  </a:path>
                </a:pathLst>
              </a:custGeom>
              <a:noFill/>
              <a:ln w="76200">
                <a:solidFill>
                  <a:srgbClr val="993300"/>
                </a:solidFill>
                <a:round/>
                <a:headEnd/>
                <a:tailEnd/>
              </a:ln>
              <a:extLst>
                <a:ext uri="{909E8E84-426E-40DD-AFC4-6F175D3DCCD1}">
                  <a14:hiddenFill xmlns:a14="http://schemas.microsoft.com/office/drawing/2010/main">
                    <a:solidFill>
                      <a:srgbClr val="993300"/>
                    </a:solidFill>
                  </a14:hiddenFill>
                </a:ext>
              </a:extLst>
            </p:spPr>
            <p:txBody>
              <a:bodyPr/>
              <a:lstStyle/>
              <a:p>
                <a:endParaRPr lang="de-AT"/>
              </a:p>
            </p:txBody>
          </p:sp>
          <p:sp>
            <p:nvSpPr>
              <p:cNvPr id="67612" name="Freeform 28"/>
              <p:cNvSpPr>
                <a:spLocks noChangeAspect="1"/>
              </p:cNvSpPr>
              <p:nvPr/>
            </p:nvSpPr>
            <p:spPr bwMode="auto">
              <a:xfrm>
                <a:off x="5299075" y="2997200"/>
                <a:ext cx="747713" cy="774700"/>
              </a:xfrm>
              <a:custGeom>
                <a:avLst/>
                <a:gdLst>
                  <a:gd name="T0" fmla="*/ 0 w 1019"/>
                  <a:gd name="T1" fmla="*/ 1024 h 1024"/>
                  <a:gd name="T2" fmla="*/ 59 w 1019"/>
                  <a:gd name="T3" fmla="*/ 869 h 1024"/>
                  <a:gd name="T4" fmla="*/ 174 w 1019"/>
                  <a:gd name="T5" fmla="*/ 667 h 1024"/>
                  <a:gd name="T6" fmla="*/ 289 w 1019"/>
                  <a:gd name="T7" fmla="*/ 519 h 1024"/>
                  <a:gd name="T8" fmla="*/ 432 w 1019"/>
                  <a:gd name="T9" fmla="*/ 365 h 1024"/>
                  <a:gd name="T10" fmla="*/ 612 w 1019"/>
                  <a:gd name="T11" fmla="*/ 222 h 1024"/>
                  <a:gd name="T12" fmla="*/ 755 w 1019"/>
                  <a:gd name="T13" fmla="*/ 125 h 1024"/>
                  <a:gd name="T14" fmla="*/ 913 w 1019"/>
                  <a:gd name="T15" fmla="*/ 43 h 1024"/>
                  <a:gd name="T16" fmla="*/ 1019 w 1019"/>
                  <a:gd name="T17" fmla="*/ 0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9" h="1024">
                    <a:moveTo>
                      <a:pt x="0" y="1024"/>
                    </a:moveTo>
                    <a:cubicBezTo>
                      <a:pt x="10" y="998"/>
                      <a:pt x="30" y="929"/>
                      <a:pt x="59" y="869"/>
                    </a:cubicBezTo>
                    <a:cubicBezTo>
                      <a:pt x="88" y="809"/>
                      <a:pt x="136" y="725"/>
                      <a:pt x="174" y="667"/>
                    </a:cubicBezTo>
                    <a:cubicBezTo>
                      <a:pt x="212" y="609"/>
                      <a:pt x="246" y="569"/>
                      <a:pt x="289" y="519"/>
                    </a:cubicBezTo>
                    <a:cubicBezTo>
                      <a:pt x="332" y="469"/>
                      <a:pt x="378" y="415"/>
                      <a:pt x="432" y="365"/>
                    </a:cubicBezTo>
                    <a:cubicBezTo>
                      <a:pt x="486" y="315"/>
                      <a:pt x="558" y="262"/>
                      <a:pt x="612" y="222"/>
                    </a:cubicBezTo>
                    <a:cubicBezTo>
                      <a:pt x="666" y="182"/>
                      <a:pt x="705" y="155"/>
                      <a:pt x="755" y="125"/>
                    </a:cubicBezTo>
                    <a:cubicBezTo>
                      <a:pt x="805" y="95"/>
                      <a:pt x="869" y="64"/>
                      <a:pt x="913" y="43"/>
                    </a:cubicBezTo>
                    <a:cubicBezTo>
                      <a:pt x="957" y="22"/>
                      <a:pt x="997" y="9"/>
                      <a:pt x="1019" y="0"/>
                    </a:cubicBez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7613" name="Freeform 29"/>
              <p:cNvSpPr>
                <a:spLocks noChangeAspect="1"/>
              </p:cNvSpPr>
              <p:nvPr/>
            </p:nvSpPr>
            <p:spPr bwMode="auto">
              <a:xfrm>
                <a:off x="5294313" y="2998788"/>
                <a:ext cx="2428875" cy="2501900"/>
              </a:xfrm>
              <a:custGeom>
                <a:avLst/>
                <a:gdLst>
                  <a:gd name="T0" fmla="*/ 0 w 3304"/>
                  <a:gd name="T1" fmla="*/ 2188 h 3307"/>
                  <a:gd name="T2" fmla="*/ 125 w 3304"/>
                  <a:gd name="T3" fmla="*/ 2457 h 3307"/>
                  <a:gd name="T4" fmla="*/ 259 w 3304"/>
                  <a:gd name="T5" fmla="*/ 2649 h 3307"/>
                  <a:gd name="T6" fmla="*/ 403 w 3304"/>
                  <a:gd name="T7" fmla="*/ 2812 h 3307"/>
                  <a:gd name="T8" fmla="*/ 547 w 3304"/>
                  <a:gd name="T9" fmla="*/ 2937 h 3307"/>
                  <a:gd name="T10" fmla="*/ 711 w 3304"/>
                  <a:gd name="T11" fmla="*/ 3052 h 3307"/>
                  <a:gd name="T12" fmla="*/ 912 w 3304"/>
                  <a:gd name="T13" fmla="*/ 3158 h 3307"/>
                  <a:gd name="T14" fmla="*/ 1114 w 3304"/>
                  <a:gd name="T15" fmla="*/ 3235 h 3307"/>
                  <a:gd name="T16" fmla="*/ 1306 w 3304"/>
                  <a:gd name="T17" fmla="*/ 3273 h 3307"/>
                  <a:gd name="T18" fmla="*/ 1527 w 3304"/>
                  <a:gd name="T19" fmla="*/ 3302 h 3307"/>
                  <a:gd name="T20" fmla="*/ 1727 w 3304"/>
                  <a:gd name="T21" fmla="*/ 3302 h 3307"/>
                  <a:gd name="T22" fmla="*/ 1910 w 3304"/>
                  <a:gd name="T23" fmla="*/ 3273 h 3307"/>
                  <a:gd name="T24" fmla="*/ 2130 w 3304"/>
                  <a:gd name="T25" fmla="*/ 3225 h 3307"/>
                  <a:gd name="T26" fmla="*/ 2295 w 3304"/>
                  <a:gd name="T27" fmla="*/ 3158 h 3307"/>
                  <a:gd name="T28" fmla="*/ 2447 w 3304"/>
                  <a:gd name="T29" fmla="*/ 3081 h 3307"/>
                  <a:gd name="T30" fmla="*/ 2631 w 3304"/>
                  <a:gd name="T31" fmla="*/ 2956 h 3307"/>
                  <a:gd name="T32" fmla="*/ 2831 w 3304"/>
                  <a:gd name="T33" fmla="*/ 2784 h 3307"/>
                  <a:gd name="T34" fmla="*/ 2995 w 3304"/>
                  <a:gd name="T35" fmla="*/ 2572 h 3307"/>
                  <a:gd name="T36" fmla="*/ 3138 w 3304"/>
                  <a:gd name="T37" fmla="*/ 2323 h 3307"/>
                  <a:gd name="T38" fmla="*/ 3225 w 3304"/>
                  <a:gd name="T39" fmla="*/ 2102 h 3307"/>
                  <a:gd name="T40" fmla="*/ 3293 w 3304"/>
                  <a:gd name="T41" fmla="*/ 1718 h 3307"/>
                  <a:gd name="T42" fmla="*/ 3292 w 3304"/>
                  <a:gd name="T43" fmla="*/ 1449 h 3307"/>
                  <a:gd name="T44" fmla="*/ 3244 w 3304"/>
                  <a:gd name="T45" fmla="*/ 1161 h 3307"/>
                  <a:gd name="T46" fmla="*/ 3158 w 3304"/>
                  <a:gd name="T47" fmla="*/ 902 h 3307"/>
                  <a:gd name="T48" fmla="*/ 3023 w 3304"/>
                  <a:gd name="T49" fmla="*/ 662 h 3307"/>
                  <a:gd name="T50" fmla="*/ 2850 w 3304"/>
                  <a:gd name="T51" fmla="*/ 460 h 3307"/>
                  <a:gd name="T52" fmla="*/ 2688 w 3304"/>
                  <a:gd name="T53" fmla="*/ 297 h 3307"/>
                  <a:gd name="T54" fmla="*/ 2562 w 3304"/>
                  <a:gd name="T55" fmla="*/ 201 h 3307"/>
                  <a:gd name="T56" fmla="*/ 2457 w 3304"/>
                  <a:gd name="T57" fmla="*/ 134 h 3307"/>
                  <a:gd name="T58" fmla="*/ 2361 w 3304"/>
                  <a:gd name="T59" fmla="*/ 76 h 3307"/>
                  <a:gd name="T60" fmla="*/ 2199 w 3304"/>
                  <a:gd name="T61" fmla="*/ 0 h 3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04" h="3307">
                    <a:moveTo>
                      <a:pt x="0" y="2188"/>
                    </a:moveTo>
                    <a:cubicBezTo>
                      <a:pt x="41" y="2284"/>
                      <a:pt x="82" y="2380"/>
                      <a:pt x="125" y="2457"/>
                    </a:cubicBezTo>
                    <a:cubicBezTo>
                      <a:pt x="168" y="2534"/>
                      <a:pt x="213" y="2590"/>
                      <a:pt x="259" y="2649"/>
                    </a:cubicBezTo>
                    <a:cubicBezTo>
                      <a:pt x="305" y="2708"/>
                      <a:pt x="355" y="2764"/>
                      <a:pt x="403" y="2812"/>
                    </a:cubicBezTo>
                    <a:cubicBezTo>
                      <a:pt x="451" y="2860"/>
                      <a:pt x="496" y="2897"/>
                      <a:pt x="547" y="2937"/>
                    </a:cubicBezTo>
                    <a:cubicBezTo>
                      <a:pt x="598" y="2977"/>
                      <a:pt x="650" y="3015"/>
                      <a:pt x="711" y="3052"/>
                    </a:cubicBezTo>
                    <a:cubicBezTo>
                      <a:pt x="772" y="3089"/>
                      <a:pt x="845" y="3128"/>
                      <a:pt x="912" y="3158"/>
                    </a:cubicBezTo>
                    <a:cubicBezTo>
                      <a:pt x="979" y="3188"/>
                      <a:pt x="1048" y="3216"/>
                      <a:pt x="1114" y="3235"/>
                    </a:cubicBezTo>
                    <a:cubicBezTo>
                      <a:pt x="1180" y="3254"/>
                      <a:pt x="1237" y="3262"/>
                      <a:pt x="1306" y="3273"/>
                    </a:cubicBezTo>
                    <a:cubicBezTo>
                      <a:pt x="1375" y="3284"/>
                      <a:pt x="1457" y="3297"/>
                      <a:pt x="1527" y="3302"/>
                    </a:cubicBezTo>
                    <a:cubicBezTo>
                      <a:pt x="1597" y="3307"/>
                      <a:pt x="1663" y="3307"/>
                      <a:pt x="1727" y="3302"/>
                    </a:cubicBezTo>
                    <a:cubicBezTo>
                      <a:pt x="1791" y="3297"/>
                      <a:pt x="1843" y="3286"/>
                      <a:pt x="1910" y="3273"/>
                    </a:cubicBezTo>
                    <a:cubicBezTo>
                      <a:pt x="1977" y="3260"/>
                      <a:pt x="2066" y="3244"/>
                      <a:pt x="2130" y="3225"/>
                    </a:cubicBezTo>
                    <a:cubicBezTo>
                      <a:pt x="2194" y="3206"/>
                      <a:pt x="2242" y="3182"/>
                      <a:pt x="2295" y="3158"/>
                    </a:cubicBezTo>
                    <a:cubicBezTo>
                      <a:pt x="2348" y="3134"/>
                      <a:pt x="2391" y="3115"/>
                      <a:pt x="2447" y="3081"/>
                    </a:cubicBezTo>
                    <a:cubicBezTo>
                      <a:pt x="2503" y="3047"/>
                      <a:pt x="2567" y="3005"/>
                      <a:pt x="2631" y="2956"/>
                    </a:cubicBezTo>
                    <a:cubicBezTo>
                      <a:pt x="2695" y="2907"/>
                      <a:pt x="2770" y="2848"/>
                      <a:pt x="2831" y="2784"/>
                    </a:cubicBezTo>
                    <a:cubicBezTo>
                      <a:pt x="2892" y="2720"/>
                      <a:pt x="2944" y="2649"/>
                      <a:pt x="2995" y="2572"/>
                    </a:cubicBezTo>
                    <a:cubicBezTo>
                      <a:pt x="3046" y="2495"/>
                      <a:pt x="3100" y="2401"/>
                      <a:pt x="3138" y="2323"/>
                    </a:cubicBezTo>
                    <a:cubicBezTo>
                      <a:pt x="3176" y="2245"/>
                      <a:pt x="3199" y="2203"/>
                      <a:pt x="3225" y="2102"/>
                    </a:cubicBezTo>
                    <a:cubicBezTo>
                      <a:pt x="3251" y="2001"/>
                      <a:pt x="3282" y="1827"/>
                      <a:pt x="3293" y="1718"/>
                    </a:cubicBezTo>
                    <a:cubicBezTo>
                      <a:pt x="3304" y="1609"/>
                      <a:pt x="3300" y="1542"/>
                      <a:pt x="3292" y="1449"/>
                    </a:cubicBezTo>
                    <a:cubicBezTo>
                      <a:pt x="3284" y="1356"/>
                      <a:pt x="3266" y="1252"/>
                      <a:pt x="3244" y="1161"/>
                    </a:cubicBezTo>
                    <a:cubicBezTo>
                      <a:pt x="3222" y="1070"/>
                      <a:pt x="3195" y="985"/>
                      <a:pt x="3158" y="902"/>
                    </a:cubicBezTo>
                    <a:cubicBezTo>
                      <a:pt x="3121" y="819"/>
                      <a:pt x="3074" y="736"/>
                      <a:pt x="3023" y="662"/>
                    </a:cubicBezTo>
                    <a:cubicBezTo>
                      <a:pt x="2972" y="588"/>
                      <a:pt x="2906" y="521"/>
                      <a:pt x="2850" y="460"/>
                    </a:cubicBezTo>
                    <a:cubicBezTo>
                      <a:pt x="2794" y="399"/>
                      <a:pt x="2736" y="340"/>
                      <a:pt x="2688" y="297"/>
                    </a:cubicBezTo>
                    <a:cubicBezTo>
                      <a:pt x="2640" y="254"/>
                      <a:pt x="2600" y="228"/>
                      <a:pt x="2562" y="201"/>
                    </a:cubicBezTo>
                    <a:cubicBezTo>
                      <a:pt x="2524" y="174"/>
                      <a:pt x="2490" y="155"/>
                      <a:pt x="2457" y="134"/>
                    </a:cubicBezTo>
                    <a:cubicBezTo>
                      <a:pt x="2424" y="113"/>
                      <a:pt x="2404" y="98"/>
                      <a:pt x="2361" y="76"/>
                    </a:cubicBezTo>
                    <a:cubicBezTo>
                      <a:pt x="2318" y="54"/>
                      <a:pt x="2233" y="16"/>
                      <a:pt x="2199" y="0"/>
                    </a:cubicBez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7614" name="Oval 30"/>
              <p:cNvSpPr>
                <a:spLocks noChangeAspect="1" noChangeArrowheads="1"/>
              </p:cNvSpPr>
              <p:nvPr/>
            </p:nvSpPr>
            <p:spPr bwMode="auto">
              <a:xfrm>
                <a:off x="5964238" y="3679825"/>
                <a:ext cx="1098550" cy="1128713"/>
              </a:xfrm>
              <a:prstGeom prst="ellipse">
                <a:avLst/>
              </a:prstGeom>
              <a:solidFill>
                <a:srgbClr val="3333CC">
                  <a:alpha val="46001"/>
                </a:srgbClr>
              </a:solidFill>
              <a:ln w="9525">
                <a:solidFill>
                  <a:srgbClr val="000000"/>
                </a:solidFill>
                <a:round/>
                <a:headEnd/>
                <a:tailEnd/>
              </a:ln>
            </p:spPr>
            <p:txBody>
              <a:bodyPr/>
              <a:lstStyle/>
              <a:p>
                <a:endParaRPr lang="de-AT"/>
              </a:p>
            </p:txBody>
          </p:sp>
          <p:sp>
            <p:nvSpPr>
              <p:cNvPr id="67615" name="Line 31"/>
              <p:cNvSpPr>
                <a:spLocks noChangeAspect="1" noChangeShapeType="1"/>
              </p:cNvSpPr>
              <p:nvPr/>
            </p:nvSpPr>
            <p:spPr bwMode="auto">
              <a:xfrm>
                <a:off x="6442075" y="3956050"/>
                <a:ext cx="85725" cy="1588"/>
              </a:xfrm>
              <a:prstGeom prst="line">
                <a:avLst/>
              </a:prstGeom>
              <a:noFill/>
              <a:ln w="63500">
                <a:solidFill>
                  <a:srgbClr val="993366"/>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7616" name="Line 32"/>
              <p:cNvSpPr>
                <a:spLocks noChangeAspect="1" noChangeShapeType="1"/>
              </p:cNvSpPr>
              <p:nvPr/>
            </p:nvSpPr>
            <p:spPr bwMode="auto">
              <a:xfrm>
                <a:off x="3822700" y="3956050"/>
                <a:ext cx="2619375" cy="0"/>
              </a:xfrm>
              <a:prstGeom prst="line">
                <a:avLst/>
              </a:prstGeom>
              <a:noFill/>
              <a:ln w="44450">
                <a:solidFill>
                  <a:srgbClr val="FFCC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7618" name="AutoShape 34" descr="Vertikal hell"/>
              <p:cNvSpPr>
                <a:spLocks noChangeAspect="1" noChangeArrowheads="1"/>
              </p:cNvSpPr>
              <p:nvPr/>
            </p:nvSpPr>
            <p:spPr bwMode="auto">
              <a:xfrm flipV="1">
                <a:off x="6296025" y="2643188"/>
                <a:ext cx="376238" cy="1287462"/>
              </a:xfrm>
              <a:prstGeom prst="triangle">
                <a:avLst>
                  <a:gd name="adj" fmla="val 50000"/>
                </a:avLst>
              </a:prstGeom>
              <a:pattFill prst="ltVert">
                <a:fgClr>
                  <a:srgbClr val="FF0000"/>
                </a:fgClr>
                <a:bgClr>
                  <a:srgbClr val="C0C0C0"/>
                </a:bgClr>
              </a:pattFill>
              <a:ln w="9525">
                <a:solidFill>
                  <a:srgbClr val="000000"/>
                </a:solidFill>
                <a:miter lim="800000"/>
                <a:headEnd/>
                <a:tailEnd/>
              </a:ln>
            </p:spPr>
            <p:txBody>
              <a:bodyPr/>
              <a:lstStyle/>
              <a:p>
                <a:endParaRPr lang="de-AT"/>
              </a:p>
            </p:txBody>
          </p:sp>
          <p:sp>
            <p:nvSpPr>
              <p:cNvPr id="67619" name="AutoShape 35"/>
              <p:cNvSpPr>
                <a:spLocks noChangeAspect="1"/>
              </p:cNvSpPr>
              <p:nvPr/>
            </p:nvSpPr>
            <p:spPr bwMode="auto">
              <a:xfrm>
                <a:off x="7505700" y="2757488"/>
                <a:ext cx="563563" cy="508000"/>
              </a:xfrm>
              <a:prstGeom prst="borderCallout1">
                <a:avLst>
                  <a:gd name="adj1" fmla="val 22500"/>
                  <a:gd name="adj2" fmla="val -13523"/>
                  <a:gd name="adj3" fmla="val 225000"/>
                  <a:gd name="adj4" fmla="val -167889"/>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spcAft>
                    <a:spcPct val="10000"/>
                  </a:spcAft>
                </a:pPr>
                <a:r>
                  <a:rPr lang="de-DE" altLang="de-DE" sz="1400" b="1" dirty="0">
                    <a:solidFill>
                      <a:srgbClr val="CC0000"/>
                    </a:solidFill>
                    <a:latin typeface="Times New Roman" pitchFamily="18" charset="0"/>
                  </a:rPr>
                  <a:t>LaB</a:t>
                </a:r>
                <a:r>
                  <a:rPr lang="de-DE" altLang="de-DE" sz="1400" b="1" baseline="-25000" dirty="0">
                    <a:solidFill>
                      <a:srgbClr val="CC0000"/>
                    </a:solidFill>
                    <a:latin typeface="Times New Roman" pitchFamily="18" charset="0"/>
                  </a:rPr>
                  <a:t>6</a:t>
                </a:r>
                <a:r>
                  <a:rPr lang="de-DE" altLang="de-DE" sz="1400" b="1" dirty="0">
                    <a:solidFill>
                      <a:srgbClr val="CC0000"/>
                    </a:solidFill>
                    <a:latin typeface="Times New Roman" pitchFamily="18" charset="0"/>
                  </a:rPr>
                  <a:t>-probe</a:t>
                </a:r>
                <a:endParaRPr lang="en-US" altLang="de-DE" sz="1400" b="1" dirty="0">
                  <a:solidFill>
                    <a:srgbClr val="CC0000"/>
                  </a:solidFill>
                  <a:latin typeface="Times New Roman" pitchFamily="18" charset="0"/>
                </a:endParaRPr>
              </a:p>
            </p:txBody>
          </p:sp>
          <p:sp>
            <p:nvSpPr>
              <p:cNvPr id="67620" name="AutoShape 36"/>
              <p:cNvSpPr>
                <a:spLocks noChangeAspect="1"/>
              </p:cNvSpPr>
              <p:nvPr/>
            </p:nvSpPr>
            <p:spPr bwMode="auto">
              <a:xfrm>
                <a:off x="4422775" y="5145088"/>
                <a:ext cx="903288" cy="508000"/>
              </a:xfrm>
              <a:prstGeom prst="borderCallout1">
                <a:avLst>
                  <a:gd name="adj1" fmla="val 22500"/>
                  <a:gd name="adj2" fmla="val 108435"/>
                  <a:gd name="adj3" fmla="val -155625"/>
                  <a:gd name="adj4" fmla="val 195606"/>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spcAft>
                    <a:spcPct val="10000"/>
                  </a:spcAft>
                </a:pPr>
                <a:r>
                  <a:rPr lang="en-GB" altLang="de-DE" sz="1400" b="1">
                    <a:solidFill>
                      <a:srgbClr val="CC0000"/>
                    </a:solidFill>
                    <a:latin typeface="Times New Roman" pitchFamily="18" charset="0"/>
                  </a:rPr>
                  <a:t>VINETA Plasma</a:t>
                </a:r>
                <a:endParaRPr lang="en-US" altLang="de-DE" sz="1400" b="1">
                  <a:solidFill>
                    <a:srgbClr val="CC0000"/>
                  </a:solidFill>
                  <a:latin typeface="Times New Roman" pitchFamily="18" charset="0"/>
                </a:endParaRPr>
              </a:p>
            </p:txBody>
          </p:sp>
          <p:sp>
            <p:nvSpPr>
              <p:cNvPr id="67621" name="AutoShape 37"/>
              <p:cNvSpPr>
                <a:spLocks noChangeAspect="1"/>
              </p:cNvSpPr>
              <p:nvPr/>
            </p:nvSpPr>
            <p:spPr bwMode="auto">
              <a:xfrm>
                <a:off x="4102100" y="2836863"/>
                <a:ext cx="860425" cy="508000"/>
              </a:xfrm>
              <a:prstGeom prst="borderCallout1">
                <a:avLst>
                  <a:gd name="adj1" fmla="val 22500"/>
                  <a:gd name="adj2" fmla="val 108856"/>
                  <a:gd name="adj3" fmla="val 80625"/>
                  <a:gd name="adj4" fmla="val 173616"/>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spcAft>
                    <a:spcPct val="10000"/>
                  </a:spcAft>
                </a:pPr>
                <a:r>
                  <a:rPr lang="de-DE" altLang="de-DE" sz="1400" b="1">
                    <a:solidFill>
                      <a:srgbClr val="CC0000"/>
                    </a:solidFill>
                    <a:latin typeface="Times New Roman" pitchFamily="18" charset="0"/>
                  </a:rPr>
                  <a:t>Vacuum cylinder</a:t>
                </a:r>
                <a:endParaRPr lang="en-US" altLang="de-DE" sz="1400" b="1">
                  <a:solidFill>
                    <a:srgbClr val="CC0000"/>
                  </a:solidFill>
                  <a:latin typeface="Times New Roman" pitchFamily="18" charset="0"/>
                </a:endParaRPr>
              </a:p>
            </p:txBody>
          </p:sp>
          <p:sp>
            <p:nvSpPr>
              <p:cNvPr id="67622" name="AutoShape 38"/>
              <p:cNvSpPr>
                <a:spLocks noChangeAspect="1"/>
              </p:cNvSpPr>
              <p:nvPr/>
            </p:nvSpPr>
            <p:spPr bwMode="auto">
              <a:xfrm>
                <a:off x="3948113" y="1314450"/>
                <a:ext cx="957262" cy="295275"/>
              </a:xfrm>
              <a:prstGeom prst="borderCallout1">
                <a:avLst>
                  <a:gd name="adj1" fmla="val 49588"/>
                  <a:gd name="adj2" fmla="val 109991"/>
                  <a:gd name="adj3" fmla="val -54546"/>
                  <a:gd name="adj4" fmla="val 189926"/>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spcAft>
                    <a:spcPct val="10000"/>
                  </a:spcAft>
                </a:pPr>
                <a:r>
                  <a:rPr lang="en-GB" altLang="de-DE" sz="1400" b="1">
                    <a:solidFill>
                      <a:srgbClr val="CC0000"/>
                    </a:solidFill>
                    <a:latin typeface="Times New Roman" pitchFamily="18" charset="0"/>
                  </a:rPr>
                  <a:t>Glass fibre</a:t>
                </a:r>
                <a:endParaRPr lang="en-US" altLang="de-DE" sz="1400" b="1">
                  <a:solidFill>
                    <a:srgbClr val="CC0000"/>
                  </a:solidFill>
                  <a:latin typeface="Times New Roman" pitchFamily="18" charset="0"/>
                </a:endParaRPr>
              </a:p>
            </p:txBody>
          </p:sp>
          <p:sp>
            <p:nvSpPr>
              <p:cNvPr id="67623" name="AutoShape 39"/>
              <p:cNvSpPr>
                <a:spLocks noChangeAspect="1"/>
              </p:cNvSpPr>
              <p:nvPr/>
            </p:nvSpPr>
            <p:spPr bwMode="auto">
              <a:xfrm>
                <a:off x="4005263" y="1841500"/>
                <a:ext cx="1017587" cy="508000"/>
              </a:xfrm>
              <a:prstGeom prst="borderCallout1">
                <a:avLst>
                  <a:gd name="adj1" fmla="val 17028"/>
                  <a:gd name="adj2" fmla="val 110116"/>
                  <a:gd name="adj3" fmla="val 41912"/>
                  <a:gd name="adj4" fmla="val 221671"/>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spcAft>
                    <a:spcPct val="10000"/>
                  </a:spcAft>
                </a:pPr>
                <a:r>
                  <a:rPr lang="de-DE" altLang="de-DE" sz="1400" b="1">
                    <a:solidFill>
                      <a:srgbClr val="CC0000"/>
                    </a:solidFill>
                    <a:latin typeface="Times New Roman" pitchFamily="18" charset="0"/>
                  </a:rPr>
                  <a:t>Head with lens system</a:t>
                </a:r>
                <a:endParaRPr lang="en-US" altLang="de-DE" sz="1400" b="1">
                  <a:solidFill>
                    <a:srgbClr val="CC0000"/>
                  </a:solidFill>
                  <a:latin typeface="Times New Roman" pitchFamily="18" charset="0"/>
                </a:endParaRPr>
              </a:p>
            </p:txBody>
          </p:sp>
          <p:sp>
            <p:nvSpPr>
              <p:cNvPr id="67624" name="AutoShape 40"/>
              <p:cNvSpPr>
                <a:spLocks noChangeAspect="1"/>
              </p:cNvSpPr>
              <p:nvPr/>
            </p:nvSpPr>
            <p:spPr bwMode="auto">
              <a:xfrm>
                <a:off x="7229475" y="1281113"/>
                <a:ext cx="871538" cy="508000"/>
              </a:xfrm>
              <a:prstGeom prst="borderCallout1">
                <a:avLst>
                  <a:gd name="adj1" fmla="val 22500"/>
                  <a:gd name="adj2" fmla="val -8745"/>
                  <a:gd name="adj3" fmla="val 259065"/>
                  <a:gd name="adj4" fmla="val -52639"/>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spcAft>
                    <a:spcPct val="10000"/>
                  </a:spcAft>
                </a:pPr>
                <a:r>
                  <a:rPr lang="de-AT" altLang="de-DE" sz="1400" b="1">
                    <a:solidFill>
                      <a:srgbClr val="CC0000"/>
                    </a:solidFill>
                    <a:latin typeface="Times New Roman" pitchFamily="18" charset="0"/>
                  </a:rPr>
                  <a:t>Quartz </a:t>
                </a:r>
                <a:r>
                  <a:rPr lang="de-DE" altLang="de-DE" sz="1400" b="1">
                    <a:solidFill>
                      <a:srgbClr val="CC0000"/>
                    </a:solidFill>
                    <a:latin typeface="Times New Roman" pitchFamily="18" charset="0"/>
                  </a:rPr>
                  <a:t>window</a:t>
                </a:r>
                <a:endParaRPr lang="en-US" altLang="de-DE" sz="1400" b="1">
                  <a:solidFill>
                    <a:srgbClr val="CC0000"/>
                  </a:solidFill>
                  <a:latin typeface="Times New Roman" pitchFamily="18" charset="0"/>
                </a:endParaRPr>
              </a:p>
            </p:txBody>
          </p:sp>
          <p:grpSp>
            <p:nvGrpSpPr>
              <p:cNvPr id="67652" name="Group 68"/>
              <p:cNvGrpSpPr>
                <a:grpSpLocks/>
              </p:cNvGrpSpPr>
              <p:nvPr/>
            </p:nvGrpSpPr>
            <p:grpSpPr bwMode="auto">
              <a:xfrm>
                <a:off x="7164388" y="5395913"/>
                <a:ext cx="1830387" cy="347662"/>
                <a:chOff x="4555" y="3032"/>
                <a:chExt cx="1153" cy="219"/>
              </a:xfrm>
            </p:grpSpPr>
            <p:sp>
              <p:nvSpPr>
                <p:cNvPr id="67626" name="Rectangle 42"/>
                <p:cNvSpPr>
                  <a:spLocks noChangeAspect="1" noChangeArrowheads="1"/>
                </p:cNvSpPr>
                <p:nvPr/>
              </p:nvSpPr>
              <p:spPr bwMode="auto">
                <a:xfrm>
                  <a:off x="4564" y="3054"/>
                  <a:ext cx="728" cy="174"/>
                </a:xfrm>
                <a:prstGeom prst="rect">
                  <a:avLst/>
                </a:prstGeom>
                <a:solidFill>
                  <a:srgbClr val="FFCC00"/>
                </a:solidFill>
                <a:ln w="9525">
                  <a:solidFill>
                    <a:srgbClr val="FFCC00"/>
                  </a:solidFill>
                  <a:miter lim="800000"/>
                  <a:headEnd/>
                  <a:tailEnd/>
                </a:ln>
              </p:spPr>
              <p:txBody>
                <a:bodyPr/>
                <a:lstStyle/>
                <a:p>
                  <a:endParaRPr lang="de-AT"/>
                </a:p>
              </p:txBody>
            </p:sp>
            <p:sp>
              <p:nvSpPr>
                <p:cNvPr id="67627" name="Rectangle 43"/>
                <p:cNvSpPr>
                  <a:spLocks noChangeAspect="1" noChangeArrowheads="1"/>
                </p:cNvSpPr>
                <p:nvPr/>
              </p:nvSpPr>
              <p:spPr bwMode="auto">
                <a:xfrm>
                  <a:off x="5315" y="3032"/>
                  <a:ext cx="370" cy="219"/>
                </a:xfrm>
                <a:prstGeom prst="rect">
                  <a:avLst/>
                </a:prstGeom>
                <a:solidFill>
                  <a:srgbClr val="800000"/>
                </a:solidFill>
                <a:ln w="9525">
                  <a:solidFill>
                    <a:srgbClr val="800000"/>
                  </a:solidFill>
                  <a:miter lim="800000"/>
                  <a:headEnd/>
                  <a:tailEnd/>
                </a:ln>
              </p:spPr>
              <p:txBody>
                <a:bodyPr/>
                <a:lstStyle/>
                <a:p>
                  <a:endParaRPr lang="de-AT"/>
                </a:p>
              </p:txBody>
            </p:sp>
            <p:grpSp>
              <p:nvGrpSpPr>
                <p:cNvPr id="67628" name="Group 44"/>
                <p:cNvGrpSpPr>
                  <a:grpSpLocks noChangeAspect="1"/>
                </p:cNvGrpSpPr>
                <p:nvPr/>
              </p:nvGrpSpPr>
              <p:grpSpPr bwMode="auto">
                <a:xfrm>
                  <a:off x="4991" y="3112"/>
                  <a:ext cx="313" cy="51"/>
                  <a:chOff x="6893" y="8106"/>
                  <a:chExt cx="966" cy="247"/>
                </a:xfrm>
              </p:grpSpPr>
              <p:sp>
                <p:nvSpPr>
                  <p:cNvPr id="67629" name="Freeform 45"/>
                  <p:cNvSpPr>
                    <a:spLocks noChangeAspect="1"/>
                  </p:cNvSpPr>
                  <p:nvPr/>
                </p:nvSpPr>
                <p:spPr bwMode="auto">
                  <a:xfrm>
                    <a:off x="6893" y="8126"/>
                    <a:ext cx="484" cy="227"/>
                  </a:xfrm>
                  <a:custGeom>
                    <a:avLst/>
                    <a:gdLst>
                      <a:gd name="T0" fmla="*/ 0 w 484"/>
                      <a:gd name="T1" fmla="*/ 115 h 227"/>
                      <a:gd name="T2" fmla="*/ 34 w 484"/>
                      <a:gd name="T3" fmla="*/ 52 h 227"/>
                      <a:gd name="T4" fmla="*/ 107 w 484"/>
                      <a:gd name="T5" fmla="*/ 4 h 227"/>
                      <a:gd name="T6" fmla="*/ 189 w 484"/>
                      <a:gd name="T7" fmla="*/ 28 h 227"/>
                      <a:gd name="T8" fmla="*/ 237 w 484"/>
                      <a:gd name="T9" fmla="*/ 86 h 227"/>
                      <a:gd name="T10" fmla="*/ 266 w 484"/>
                      <a:gd name="T11" fmla="*/ 158 h 227"/>
                      <a:gd name="T12" fmla="*/ 310 w 484"/>
                      <a:gd name="T13" fmla="*/ 207 h 227"/>
                      <a:gd name="T14" fmla="*/ 372 w 484"/>
                      <a:gd name="T15" fmla="*/ 221 h 227"/>
                      <a:gd name="T16" fmla="*/ 445 w 484"/>
                      <a:gd name="T17" fmla="*/ 173 h 227"/>
                      <a:gd name="T18" fmla="*/ 469 w 484"/>
                      <a:gd name="T19" fmla="*/ 124 h 227"/>
                      <a:gd name="T20" fmla="*/ 484 w 484"/>
                      <a:gd name="T21" fmla="*/ 7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4" h="227">
                        <a:moveTo>
                          <a:pt x="0" y="115"/>
                        </a:moveTo>
                        <a:cubicBezTo>
                          <a:pt x="8" y="92"/>
                          <a:pt x="16" y="70"/>
                          <a:pt x="34" y="52"/>
                        </a:cubicBezTo>
                        <a:cubicBezTo>
                          <a:pt x="52" y="34"/>
                          <a:pt x="81" y="8"/>
                          <a:pt x="107" y="4"/>
                        </a:cubicBezTo>
                        <a:cubicBezTo>
                          <a:pt x="133" y="0"/>
                          <a:pt x="167" y="14"/>
                          <a:pt x="189" y="28"/>
                        </a:cubicBezTo>
                        <a:cubicBezTo>
                          <a:pt x="211" y="42"/>
                          <a:pt x="224" y="64"/>
                          <a:pt x="237" y="86"/>
                        </a:cubicBezTo>
                        <a:cubicBezTo>
                          <a:pt x="250" y="108"/>
                          <a:pt x="254" y="138"/>
                          <a:pt x="266" y="158"/>
                        </a:cubicBezTo>
                        <a:cubicBezTo>
                          <a:pt x="278" y="178"/>
                          <a:pt x="292" y="196"/>
                          <a:pt x="310" y="207"/>
                        </a:cubicBezTo>
                        <a:cubicBezTo>
                          <a:pt x="328" y="218"/>
                          <a:pt x="350" y="227"/>
                          <a:pt x="372" y="221"/>
                        </a:cubicBezTo>
                        <a:cubicBezTo>
                          <a:pt x="394" y="215"/>
                          <a:pt x="429" y="189"/>
                          <a:pt x="445" y="173"/>
                        </a:cubicBezTo>
                        <a:cubicBezTo>
                          <a:pt x="461" y="157"/>
                          <a:pt x="463" y="140"/>
                          <a:pt x="469" y="124"/>
                        </a:cubicBezTo>
                        <a:cubicBezTo>
                          <a:pt x="475" y="108"/>
                          <a:pt x="479" y="92"/>
                          <a:pt x="484" y="76"/>
                        </a:cubicBezTo>
                      </a:path>
                    </a:pathLst>
                  </a:custGeom>
                  <a:noFill/>
                  <a:ln w="2540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7630" name="Freeform 46"/>
                  <p:cNvSpPr>
                    <a:spLocks noChangeAspect="1"/>
                  </p:cNvSpPr>
                  <p:nvPr/>
                </p:nvSpPr>
                <p:spPr bwMode="auto">
                  <a:xfrm>
                    <a:off x="7375" y="8106"/>
                    <a:ext cx="484" cy="227"/>
                  </a:xfrm>
                  <a:custGeom>
                    <a:avLst/>
                    <a:gdLst>
                      <a:gd name="T0" fmla="*/ 0 w 484"/>
                      <a:gd name="T1" fmla="*/ 115 h 227"/>
                      <a:gd name="T2" fmla="*/ 34 w 484"/>
                      <a:gd name="T3" fmla="*/ 52 h 227"/>
                      <a:gd name="T4" fmla="*/ 107 w 484"/>
                      <a:gd name="T5" fmla="*/ 4 h 227"/>
                      <a:gd name="T6" fmla="*/ 189 w 484"/>
                      <a:gd name="T7" fmla="*/ 28 h 227"/>
                      <a:gd name="T8" fmla="*/ 237 w 484"/>
                      <a:gd name="T9" fmla="*/ 86 h 227"/>
                      <a:gd name="T10" fmla="*/ 266 w 484"/>
                      <a:gd name="T11" fmla="*/ 158 h 227"/>
                      <a:gd name="T12" fmla="*/ 310 w 484"/>
                      <a:gd name="T13" fmla="*/ 207 h 227"/>
                      <a:gd name="T14" fmla="*/ 372 w 484"/>
                      <a:gd name="T15" fmla="*/ 221 h 227"/>
                      <a:gd name="T16" fmla="*/ 445 w 484"/>
                      <a:gd name="T17" fmla="*/ 173 h 227"/>
                      <a:gd name="T18" fmla="*/ 469 w 484"/>
                      <a:gd name="T19" fmla="*/ 124 h 227"/>
                      <a:gd name="T20" fmla="*/ 484 w 484"/>
                      <a:gd name="T21" fmla="*/ 7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4" h="227">
                        <a:moveTo>
                          <a:pt x="0" y="115"/>
                        </a:moveTo>
                        <a:cubicBezTo>
                          <a:pt x="8" y="92"/>
                          <a:pt x="16" y="70"/>
                          <a:pt x="34" y="52"/>
                        </a:cubicBezTo>
                        <a:cubicBezTo>
                          <a:pt x="52" y="34"/>
                          <a:pt x="81" y="8"/>
                          <a:pt x="107" y="4"/>
                        </a:cubicBezTo>
                        <a:cubicBezTo>
                          <a:pt x="133" y="0"/>
                          <a:pt x="167" y="14"/>
                          <a:pt x="189" y="28"/>
                        </a:cubicBezTo>
                        <a:cubicBezTo>
                          <a:pt x="211" y="42"/>
                          <a:pt x="224" y="64"/>
                          <a:pt x="237" y="86"/>
                        </a:cubicBezTo>
                        <a:cubicBezTo>
                          <a:pt x="250" y="108"/>
                          <a:pt x="254" y="138"/>
                          <a:pt x="266" y="158"/>
                        </a:cubicBezTo>
                        <a:cubicBezTo>
                          <a:pt x="278" y="178"/>
                          <a:pt x="292" y="196"/>
                          <a:pt x="310" y="207"/>
                        </a:cubicBezTo>
                        <a:cubicBezTo>
                          <a:pt x="328" y="218"/>
                          <a:pt x="350" y="227"/>
                          <a:pt x="372" y="221"/>
                        </a:cubicBezTo>
                        <a:cubicBezTo>
                          <a:pt x="394" y="215"/>
                          <a:pt x="429" y="189"/>
                          <a:pt x="445" y="173"/>
                        </a:cubicBezTo>
                        <a:cubicBezTo>
                          <a:pt x="461" y="157"/>
                          <a:pt x="463" y="140"/>
                          <a:pt x="469" y="124"/>
                        </a:cubicBezTo>
                        <a:cubicBezTo>
                          <a:pt x="475" y="108"/>
                          <a:pt x="479" y="92"/>
                          <a:pt x="484" y="76"/>
                        </a:cubicBezTo>
                      </a:path>
                    </a:pathLst>
                  </a:custGeom>
                  <a:noFill/>
                  <a:ln w="2540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grpSp>
            <p:grpSp>
              <p:nvGrpSpPr>
                <p:cNvPr id="67631" name="Group 47"/>
                <p:cNvGrpSpPr>
                  <a:grpSpLocks noChangeAspect="1"/>
                </p:cNvGrpSpPr>
                <p:nvPr/>
              </p:nvGrpSpPr>
              <p:grpSpPr bwMode="auto">
                <a:xfrm>
                  <a:off x="4558" y="3097"/>
                  <a:ext cx="436" cy="78"/>
                  <a:chOff x="7009" y="6792"/>
                  <a:chExt cx="869" cy="153"/>
                </a:xfrm>
              </p:grpSpPr>
              <p:grpSp>
                <p:nvGrpSpPr>
                  <p:cNvPr id="67632" name="Group 48"/>
                  <p:cNvGrpSpPr>
                    <a:grpSpLocks noChangeAspect="1"/>
                  </p:cNvGrpSpPr>
                  <p:nvPr/>
                </p:nvGrpSpPr>
                <p:grpSpPr bwMode="auto">
                  <a:xfrm rot="-285345">
                    <a:off x="7009" y="6797"/>
                    <a:ext cx="510" cy="148"/>
                    <a:chOff x="7403" y="7456"/>
                    <a:chExt cx="881" cy="106"/>
                  </a:xfrm>
                </p:grpSpPr>
                <p:grpSp>
                  <p:nvGrpSpPr>
                    <p:cNvPr id="67633" name="Group 49"/>
                    <p:cNvGrpSpPr>
                      <a:grpSpLocks noChangeAspect="1"/>
                    </p:cNvGrpSpPr>
                    <p:nvPr/>
                  </p:nvGrpSpPr>
                  <p:grpSpPr bwMode="auto">
                    <a:xfrm>
                      <a:off x="7403" y="7456"/>
                      <a:ext cx="473" cy="85"/>
                      <a:chOff x="7403" y="7456"/>
                      <a:chExt cx="473" cy="85"/>
                    </a:xfrm>
                  </p:grpSpPr>
                  <p:sp>
                    <p:nvSpPr>
                      <p:cNvPr id="67634" name="Freeform 50"/>
                      <p:cNvSpPr>
                        <a:spLocks noChangeAspect="1"/>
                      </p:cNvSpPr>
                      <p:nvPr/>
                    </p:nvSpPr>
                    <p:spPr bwMode="auto">
                      <a:xfrm>
                        <a:off x="7403" y="7456"/>
                        <a:ext cx="267" cy="74"/>
                      </a:xfrm>
                      <a:custGeom>
                        <a:avLst/>
                        <a:gdLst>
                          <a:gd name="T0" fmla="*/ 0 w 417"/>
                          <a:gd name="T1" fmla="*/ 0 h 124"/>
                          <a:gd name="T2" fmla="*/ 56 w 417"/>
                          <a:gd name="T3" fmla="*/ 39 h 124"/>
                          <a:gd name="T4" fmla="*/ 84 w 417"/>
                          <a:gd name="T5" fmla="*/ 78 h 124"/>
                          <a:gd name="T6" fmla="*/ 150 w 417"/>
                          <a:gd name="T7" fmla="*/ 122 h 124"/>
                          <a:gd name="T8" fmla="*/ 223 w 417"/>
                          <a:gd name="T9" fmla="*/ 67 h 124"/>
                          <a:gd name="T10" fmla="*/ 278 w 417"/>
                          <a:gd name="T11" fmla="*/ 11 h 124"/>
                          <a:gd name="T12" fmla="*/ 345 w 417"/>
                          <a:gd name="T13" fmla="*/ 22 h 124"/>
                          <a:gd name="T14" fmla="*/ 401 w 417"/>
                          <a:gd name="T15" fmla="*/ 94 h 124"/>
                          <a:gd name="T16" fmla="*/ 417 w 417"/>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124">
                            <a:moveTo>
                              <a:pt x="0" y="0"/>
                            </a:moveTo>
                            <a:cubicBezTo>
                              <a:pt x="21" y="13"/>
                              <a:pt x="42" y="26"/>
                              <a:pt x="56" y="39"/>
                            </a:cubicBezTo>
                            <a:cubicBezTo>
                              <a:pt x="70" y="52"/>
                              <a:pt x="68" y="64"/>
                              <a:pt x="84" y="78"/>
                            </a:cubicBezTo>
                            <a:cubicBezTo>
                              <a:pt x="100" y="92"/>
                              <a:pt x="127" y="124"/>
                              <a:pt x="150" y="122"/>
                            </a:cubicBezTo>
                            <a:cubicBezTo>
                              <a:pt x="173" y="120"/>
                              <a:pt x="202" y="85"/>
                              <a:pt x="223" y="67"/>
                            </a:cubicBezTo>
                            <a:cubicBezTo>
                              <a:pt x="244" y="49"/>
                              <a:pt x="258" y="19"/>
                              <a:pt x="278" y="11"/>
                            </a:cubicBezTo>
                            <a:cubicBezTo>
                              <a:pt x="298" y="3"/>
                              <a:pt x="325" y="8"/>
                              <a:pt x="345" y="22"/>
                            </a:cubicBezTo>
                            <a:cubicBezTo>
                              <a:pt x="365" y="36"/>
                              <a:pt x="389" y="77"/>
                              <a:pt x="401" y="94"/>
                            </a:cubicBezTo>
                            <a:cubicBezTo>
                              <a:pt x="413" y="111"/>
                              <a:pt x="415" y="116"/>
                              <a:pt x="417" y="122"/>
                            </a:cubicBezTo>
                          </a:path>
                        </a:pathLst>
                      </a:custGeom>
                      <a:noFill/>
                      <a:ln w="19050">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7635" name="Freeform 51"/>
                      <p:cNvSpPr>
                        <a:spLocks noChangeAspect="1"/>
                      </p:cNvSpPr>
                      <p:nvPr/>
                    </p:nvSpPr>
                    <p:spPr bwMode="auto">
                      <a:xfrm>
                        <a:off x="7609" y="7467"/>
                        <a:ext cx="267" cy="74"/>
                      </a:xfrm>
                      <a:custGeom>
                        <a:avLst/>
                        <a:gdLst>
                          <a:gd name="T0" fmla="*/ 0 w 417"/>
                          <a:gd name="T1" fmla="*/ 0 h 124"/>
                          <a:gd name="T2" fmla="*/ 56 w 417"/>
                          <a:gd name="T3" fmla="*/ 39 h 124"/>
                          <a:gd name="T4" fmla="*/ 84 w 417"/>
                          <a:gd name="T5" fmla="*/ 78 h 124"/>
                          <a:gd name="T6" fmla="*/ 150 w 417"/>
                          <a:gd name="T7" fmla="*/ 122 h 124"/>
                          <a:gd name="T8" fmla="*/ 223 w 417"/>
                          <a:gd name="T9" fmla="*/ 67 h 124"/>
                          <a:gd name="T10" fmla="*/ 278 w 417"/>
                          <a:gd name="T11" fmla="*/ 11 h 124"/>
                          <a:gd name="T12" fmla="*/ 345 w 417"/>
                          <a:gd name="T13" fmla="*/ 22 h 124"/>
                          <a:gd name="T14" fmla="*/ 401 w 417"/>
                          <a:gd name="T15" fmla="*/ 94 h 124"/>
                          <a:gd name="T16" fmla="*/ 417 w 417"/>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124">
                            <a:moveTo>
                              <a:pt x="0" y="0"/>
                            </a:moveTo>
                            <a:cubicBezTo>
                              <a:pt x="21" y="13"/>
                              <a:pt x="42" y="26"/>
                              <a:pt x="56" y="39"/>
                            </a:cubicBezTo>
                            <a:cubicBezTo>
                              <a:pt x="70" y="52"/>
                              <a:pt x="68" y="64"/>
                              <a:pt x="84" y="78"/>
                            </a:cubicBezTo>
                            <a:cubicBezTo>
                              <a:pt x="100" y="92"/>
                              <a:pt x="127" y="124"/>
                              <a:pt x="150" y="122"/>
                            </a:cubicBezTo>
                            <a:cubicBezTo>
                              <a:pt x="173" y="120"/>
                              <a:pt x="202" y="85"/>
                              <a:pt x="223" y="67"/>
                            </a:cubicBezTo>
                            <a:cubicBezTo>
                              <a:pt x="244" y="49"/>
                              <a:pt x="258" y="19"/>
                              <a:pt x="278" y="11"/>
                            </a:cubicBezTo>
                            <a:cubicBezTo>
                              <a:pt x="298" y="3"/>
                              <a:pt x="325" y="8"/>
                              <a:pt x="345" y="22"/>
                            </a:cubicBezTo>
                            <a:cubicBezTo>
                              <a:pt x="365" y="36"/>
                              <a:pt x="389" y="77"/>
                              <a:pt x="401" y="94"/>
                            </a:cubicBezTo>
                            <a:cubicBezTo>
                              <a:pt x="413" y="111"/>
                              <a:pt x="415" y="116"/>
                              <a:pt x="417" y="122"/>
                            </a:cubicBezTo>
                          </a:path>
                        </a:pathLst>
                      </a:custGeom>
                      <a:noFill/>
                      <a:ln w="19050">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grpSp>
                <p:grpSp>
                  <p:nvGrpSpPr>
                    <p:cNvPr id="67636" name="Group 52"/>
                    <p:cNvGrpSpPr>
                      <a:grpSpLocks noChangeAspect="1"/>
                    </p:cNvGrpSpPr>
                    <p:nvPr/>
                  </p:nvGrpSpPr>
                  <p:grpSpPr bwMode="auto">
                    <a:xfrm>
                      <a:off x="7811" y="7477"/>
                      <a:ext cx="473" cy="85"/>
                      <a:chOff x="7403" y="7456"/>
                      <a:chExt cx="473" cy="85"/>
                    </a:xfrm>
                  </p:grpSpPr>
                  <p:sp>
                    <p:nvSpPr>
                      <p:cNvPr id="67637" name="Freeform 53"/>
                      <p:cNvSpPr>
                        <a:spLocks noChangeAspect="1"/>
                      </p:cNvSpPr>
                      <p:nvPr/>
                    </p:nvSpPr>
                    <p:spPr bwMode="auto">
                      <a:xfrm>
                        <a:off x="7403" y="7456"/>
                        <a:ext cx="267" cy="74"/>
                      </a:xfrm>
                      <a:custGeom>
                        <a:avLst/>
                        <a:gdLst>
                          <a:gd name="T0" fmla="*/ 0 w 417"/>
                          <a:gd name="T1" fmla="*/ 0 h 124"/>
                          <a:gd name="T2" fmla="*/ 56 w 417"/>
                          <a:gd name="T3" fmla="*/ 39 h 124"/>
                          <a:gd name="T4" fmla="*/ 84 w 417"/>
                          <a:gd name="T5" fmla="*/ 78 h 124"/>
                          <a:gd name="T6" fmla="*/ 150 w 417"/>
                          <a:gd name="T7" fmla="*/ 122 h 124"/>
                          <a:gd name="T8" fmla="*/ 223 w 417"/>
                          <a:gd name="T9" fmla="*/ 67 h 124"/>
                          <a:gd name="T10" fmla="*/ 278 w 417"/>
                          <a:gd name="T11" fmla="*/ 11 h 124"/>
                          <a:gd name="T12" fmla="*/ 345 w 417"/>
                          <a:gd name="T13" fmla="*/ 22 h 124"/>
                          <a:gd name="T14" fmla="*/ 401 w 417"/>
                          <a:gd name="T15" fmla="*/ 94 h 124"/>
                          <a:gd name="T16" fmla="*/ 417 w 417"/>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124">
                            <a:moveTo>
                              <a:pt x="0" y="0"/>
                            </a:moveTo>
                            <a:cubicBezTo>
                              <a:pt x="21" y="13"/>
                              <a:pt x="42" y="26"/>
                              <a:pt x="56" y="39"/>
                            </a:cubicBezTo>
                            <a:cubicBezTo>
                              <a:pt x="70" y="52"/>
                              <a:pt x="68" y="64"/>
                              <a:pt x="84" y="78"/>
                            </a:cubicBezTo>
                            <a:cubicBezTo>
                              <a:pt x="100" y="92"/>
                              <a:pt x="127" y="124"/>
                              <a:pt x="150" y="122"/>
                            </a:cubicBezTo>
                            <a:cubicBezTo>
                              <a:pt x="173" y="120"/>
                              <a:pt x="202" y="85"/>
                              <a:pt x="223" y="67"/>
                            </a:cubicBezTo>
                            <a:cubicBezTo>
                              <a:pt x="244" y="49"/>
                              <a:pt x="258" y="19"/>
                              <a:pt x="278" y="11"/>
                            </a:cubicBezTo>
                            <a:cubicBezTo>
                              <a:pt x="298" y="3"/>
                              <a:pt x="325" y="8"/>
                              <a:pt x="345" y="22"/>
                            </a:cubicBezTo>
                            <a:cubicBezTo>
                              <a:pt x="365" y="36"/>
                              <a:pt x="389" y="77"/>
                              <a:pt x="401" y="94"/>
                            </a:cubicBezTo>
                            <a:cubicBezTo>
                              <a:pt x="413" y="111"/>
                              <a:pt x="415" y="116"/>
                              <a:pt x="417" y="122"/>
                            </a:cubicBezTo>
                          </a:path>
                        </a:pathLst>
                      </a:custGeom>
                      <a:noFill/>
                      <a:ln w="19050">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7638" name="Freeform 54"/>
                      <p:cNvSpPr>
                        <a:spLocks noChangeAspect="1"/>
                      </p:cNvSpPr>
                      <p:nvPr/>
                    </p:nvSpPr>
                    <p:spPr bwMode="auto">
                      <a:xfrm>
                        <a:off x="7609" y="7467"/>
                        <a:ext cx="267" cy="74"/>
                      </a:xfrm>
                      <a:custGeom>
                        <a:avLst/>
                        <a:gdLst>
                          <a:gd name="T0" fmla="*/ 0 w 417"/>
                          <a:gd name="T1" fmla="*/ 0 h 124"/>
                          <a:gd name="T2" fmla="*/ 56 w 417"/>
                          <a:gd name="T3" fmla="*/ 39 h 124"/>
                          <a:gd name="T4" fmla="*/ 84 w 417"/>
                          <a:gd name="T5" fmla="*/ 78 h 124"/>
                          <a:gd name="T6" fmla="*/ 150 w 417"/>
                          <a:gd name="T7" fmla="*/ 122 h 124"/>
                          <a:gd name="T8" fmla="*/ 223 w 417"/>
                          <a:gd name="T9" fmla="*/ 67 h 124"/>
                          <a:gd name="T10" fmla="*/ 278 w 417"/>
                          <a:gd name="T11" fmla="*/ 11 h 124"/>
                          <a:gd name="T12" fmla="*/ 345 w 417"/>
                          <a:gd name="T13" fmla="*/ 22 h 124"/>
                          <a:gd name="T14" fmla="*/ 401 w 417"/>
                          <a:gd name="T15" fmla="*/ 94 h 124"/>
                          <a:gd name="T16" fmla="*/ 417 w 417"/>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124">
                            <a:moveTo>
                              <a:pt x="0" y="0"/>
                            </a:moveTo>
                            <a:cubicBezTo>
                              <a:pt x="21" y="13"/>
                              <a:pt x="42" y="26"/>
                              <a:pt x="56" y="39"/>
                            </a:cubicBezTo>
                            <a:cubicBezTo>
                              <a:pt x="70" y="52"/>
                              <a:pt x="68" y="64"/>
                              <a:pt x="84" y="78"/>
                            </a:cubicBezTo>
                            <a:cubicBezTo>
                              <a:pt x="100" y="92"/>
                              <a:pt x="127" y="124"/>
                              <a:pt x="150" y="122"/>
                            </a:cubicBezTo>
                            <a:cubicBezTo>
                              <a:pt x="173" y="120"/>
                              <a:pt x="202" y="85"/>
                              <a:pt x="223" y="67"/>
                            </a:cubicBezTo>
                            <a:cubicBezTo>
                              <a:pt x="244" y="49"/>
                              <a:pt x="258" y="19"/>
                              <a:pt x="278" y="11"/>
                            </a:cubicBezTo>
                            <a:cubicBezTo>
                              <a:pt x="298" y="3"/>
                              <a:pt x="325" y="8"/>
                              <a:pt x="345" y="22"/>
                            </a:cubicBezTo>
                            <a:cubicBezTo>
                              <a:pt x="365" y="36"/>
                              <a:pt x="389" y="77"/>
                              <a:pt x="401" y="94"/>
                            </a:cubicBezTo>
                            <a:cubicBezTo>
                              <a:pt x="413" y="111"/>
                              <a:pt x="415" y="116"/>
                              <a:pt x="417" y="122"/>
                            </a:cubicBezTo>
                          </a:path>
                        </a:pathLst>
                      </a:custGeom>
                      <a:noFill/>
                      <a:ln w="19050">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grpSp>
              </p:grpSp>
              <p:grpSp>
                <p:nvGrpSpPr>
                  <p:cNvPr id="67639" name="Group 55"/>
                  <p:cNvGrpSpPr>
                    <a:grpSpLocks noChangeAspect="1"/>
                  </p:cNvGrpSpPr>
                  <p:nvPr/>
                </p:nvGrpSpPr>
                <p:grpSpPr bwMode="auto">
                  <a:xfrm rot="-285345">
                    <a:off x="7368" y="6792"/>
                    <a:ext cx="510" cy="148"/>
                    <a:chOff x="7403" y="7456"/>
                    <a:chExt cx="881" cy="106"/>
                  </a:xfrm>
                </p:grpSpPr>
                <p:grpSp>
                  <p:nvGrpSpPr>
                    <p:cNvPr id="67640" name="Group 56"/>
                    <p:cNvGrpSpPr>
                      <a:grpSpLocks noChangeAspect="1"/>
                    </p:cNvGrpSpPr>
                    <p:nvPr/>
                  </p:nvGrpSpPr>
                  <p:grpSpPr bwMode="auto">
                    <a:xfrm>
                      <a:off x="7403" y="7456"/>
                      <a:ext cx="473" cy="85"/>
                      <a:chOff x="7403" y="7456"/>
                      <a:chExt cx="473" cy="85"/>
                    </a:xfrm>
                  </p:grpSpPr>
                  <p:sp>
                    <p:nvSpPr>
                      <p:cNvPr id="67641" name="Freeform 57"/>
                      <p:cNvSpPr>
                        <a:spLocks noChangeAspect="1"/>
                      </p:cNvSpPr>
                      <p:nvPr/>
                    </p:nvSpPr>
                    <p:spPr bwMode="auto">
                      <a:xfrm>
                        <a:off x="7403" y="7456"/>
                        <a:ext cx="267" cy="74"/>
                      </a:xfrm>
                      <a:custGeom>
                        <a:avLst/>
                        <a:gdLst>
                          <a:gd name="T0" fmla="*/ 0 w 417"/>
                          <a:gd name="T1" fmla="*/ 0 h 124"/>
                          <a:gd name="T2" fmla="*/ 56 w 417"/>
                          <a:gd name="T3" fmla="*/ 39 h 124"/>
                          <a:gd name="T4" fmla="*/ 84 w 417"/>
                          <a:gd name="T5" fmla="*/ 78 h 124"/>
                          <a:gd name="T6" fmla="*/ 150 w 417"/>
                          <a:gd name="T7" fmla="*/ 122 h 124"/>
                          <a:gd name="T8" fmla="*/ 223 w 417"/>
                          <a:gd name="T9" fmla="*/ 67 h 124"/>
                          <a:gd name="T10" fmla="*/ 278 w 417"/>
                          <a:gd name="T11" fmla="*/ 11 h 124"/>
                          <a:gd name="T12" fmla="*/ 345 w 417"/>
                          <a:gd name="T13" fmla="*/ 22 h 124"/>
                          <a:gd name="T14" fmla="*/ 401 w 417"/>
                          <a:gd name="T15" fmla="*/ 94 h 124"/>
                          <a:gd name="T16" fmla="*/ 417 w 417"/>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124">
                            <a:moveTo>
                              <a:pt x="0" y="0"/>
                            </a:moveTo>
                            <a:cubicBezTo>
                              <a:pt x="21" y="13"/>
                              <a:pt x="42" y="26"/>
                              <a:pt x="56" y="39"/>
                            </a:cubicBezTo>
                            <a:cubicBezTo>
                              <a:pt x="70" y="52"/>
                              <a:pt x="68" y="64"/>
                              <a:pt x="84" y="78"/>
                            </a:cubicBezTo>
                            <a:cubicBezTo>
                              <a:pt x="100" y="92"/>
                              <a:pt x="127" y="124"/>
                              <a:pt x="150" y="122"/>
                            </a:cubicBezTo>
                            <a:cubicBezTo>
                              <a:pt x="173" y="120"/>
                              <a:pt x="202" y="85"/>
                              <a:pt x="223" y="67"/>
                            </a:cubicBezTo>
                            <a:cubicBezTo>
                              <a:pt x="244" y="49"/>
                              <a:pt x="258" y="19"/>
                              <a:pt x="278" y="11"/>
                            </a:cubicBezTo>
                            <a:cubicBezTo>
                              <a:pt x="298" y="3"/>
                              <a:pt x="325" y="8"/>
                              <a:pt x="345" y="22"/>
                            </a:cubicBezTo>
                            <a:cubicBezTo>
                              <a:pt x="365" y="36"/>
                              <a:pt x="389" y="77"/>
                              <a:pt x="401" y="94"/>
                            </a:cubicBezTo>
                            <a:cubicBezTo>
                              <a:pt x="413" y="111"/>
                              <a:pt x="415" y="116"/>
                              <a:pt x="417" y="122"/>
                            </a:cubicBezTo>
                          </a:path>
                        </a:pathLst>
                      </a:custGeom>
                      <a:noFill/>
                      <a:ln w="19050">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7642" name="Freeform 58"/>
                      <p:cNvSpPr>
                        <a:spLocks noChangeAspect="1"/>
                      </p:cNvSpPr>
                      <p:nvPr/>
                    </p:nvSpPr>
                    <p:spPr bwMode="auto">
                      <a:xfrm>
                        <a:off x="7609" y="7467"/>
                        <a:ext cx="267" cy="74"/>
                      </a:xfrm>
                      <a:custGeom>
                        <a:avLst/>
                        <a:gdLst>
                          <a:gd name="T0" fmla="*/ 0 w 417"/>
                          <a:gd name="T1" fmla="*/ 0 h 124"/>
                          <a:gd name="T2" fmla="*/ 56 w 417"/>
                          <a:gd name="T3" fmla="*/ 39 h 124"/>
                          <a:gd name="T4" fmla="*/ 84 w 417"/>
                          <a:gd name="T5" fmla="*/ 78 h 124"/>
                          <a:gd name="T6" fmla="*/ 150 w 417"/>
                          <a:gd name="T7" fmla="*/ 122 h 124"/>
                          <a:gd name="T8" fmla="*/ 223 w 417"/>
                          <a:gd name="T9" fmla="*/ 67 h 124"/>
                          <a:gd name="T10" fmla="*/ 278 w 417"/>
                          <a:gd name="T11" fmla="*/ 11 h 124"/>
                          <a:gd name="T12" fmla="*/ 345 w 417"/>
                          <a:gd name="T13" fmla="*/ 22 h 124"/>
                          <a:gd name="T14" fmla="*/ 401 w 417"/>
                          <a:gd name="T15" fmla="*/ 94 h 124"/>
                          <a:gd name="T16" fmla="*/ 417 w 417"/>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124">
                            <a:moveTo>
                              <a:pt x="0" y="0"/>
                            </a:moveTo>
                            <a:cubicBezTo>
                              <a:pt x="21" y="13"/>
                              <a:pt x="42" y="26"/>
                              <a:pt x="56" y="39"/>
                            </a:cubicBezTo>
                            <a:cubicBezTo>
                              <a:pt x="70" y="52"/>
                              <a:pt x="68" y="64"/>
                              <a:pt x="84" y="78"/>
                            </a:cubicBezTo>
                            <a:cubicBezTo>
                              <a:pt x="100" y="92"/>
                              <a:pt x="127" y="124"/>
                              <a:pt x="150" y="122"/>
                            </a:cubicBezTo>
                            <a:cubicBezTo>
                              <a:pt x="173" y="120"/>
                              <a:pt x="202" y="85"/>
                              <a:pt x="223" y="67"/>
                            </a:cubicBezTo>
                            <a:cubicBezTo>
                              <a:pt x="244" y="49"/>
                              <a:pt x="258" y="19"/>
                              <a:pt x="278" y="11"/>
                            </a:cubicBezTo>
                            <a:cubicBezTo>
                              <a:pt x="298" y="3"/>
                              <a:pt x="325" y="8"/>
                              <a:pt x="345" y="22"/>
                            </a:cubicBezTo>
                            <a:cubicBezTo>
                              <a:pt x="365" y="36"/>
                              <a:pt x="389" y="77"/>
                              <a:pt x="401" y="94"/>
                            </a:cubicBezTo>
                            <a:cubicBezTo>
                              <a:pt x="413" y="111"/>
                              <a:pt x="415" y="116"/>
                              <a:pt x="417" y="122"/>
                            </a:cubicBezTo>
                          </a:path>
                        </a:pathLst>
                      </a:custGeom>
                      <a:noFill/>
                      <a:ln w="19050">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grpSp>
                <p:grpSp>
                  <p:nvGrpSpPr>
                    <p:cNvPr id="67643" name="Group 59"/>
                    <p:cNvGrpSpPr>
                      <a:grpSpLocks noChangeAspect="1"/>
                    </p:cNvGrpSpPr>
                    <p:nvPr/>
                  </p:nvGrpSpPr>
                  <p:grpSpPr bwMode="auto">
                    <a:xfrm>
                      <a:off x="7811" y="7477"/>
                      <a:ext cx="473" cy="85"/>
                      <a:chOff x="7403" y="7456"/>
                      <a:chExt cx="473" cy="85"/>
                    </a:xfrm>
                  </p:grpSpPr>
                  <p:sp>
                    <p:nvSpPr>
                      <p:cNvPr id="67644" name="Freeform 60"/>
                      <p:cNvSpPr>
                        <a:spLocks noChangeAspect="1"/>
                      </p:cNvSpPr>
                      <p:nvPr/>
                    </p:nvSpPr>
                    <p:spPr bwMode="auto">
                      <a:xfrm>
                        <a:off x="7403" y="7456"/>
                        <a:ext cx="267" cy="74"/>
                      </a:xfrm>
                      <a:custGeom>
                        <a:avLst/>
                        <a:gdLst>
                          <a:gd name="T0" fmla="*/ 0 w 417"/>
                          <a:gd name="T1" fmla="*/ 0 h 124"/>
                          <a:gd name="T2" fmla="*/ 56 w 417"/>
                          <a:gd name="T3" fmla="*/ 39 h 124"/>
                          <a:gd name="T4" fmla="*/ 84 w 417"/>
                          <a:gd name="T5" fmla="*/ 78 h 124"/>
                          <a:gd name="T6" fmla="*/ 150 w 417"/>
                          <a:gd name="T7" fmla="*/ 122 h 124"/>
                          <a:gd name="T8" fmla="*/ 223 w 417"/>
                          <a:gd name="T9" fmla="*/ 67 h 124"/>
                          <a:gd name="T10" fmla="*/ 278 w 417"/>
                          <a:gd name="T11" fmla="*/ 11 h 124"/>
                          <a:gd name="T12" fmla="*/ 345 w 417"/>
                          <a:gd name="T13" fmla="*/ 22 h 124"/>
                          <a:gd name="T14" fmla="*/ 401 w 417"/>
                          <a:gd name="T15" fmla="*/ 94 h 124"/>
                          <a:gd name="T16" fmla="*/ 417 w 417"/>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124">
                            <a:moveTo>
                              <a:pt x="0" y="0"/>
                            </a:moveTo>
                            <a:cubicBezTo>
                              <a:pt x="21" y="13"/>
                              <a:pt x="42" y="26"/>
                              <a:pt x="56" y="39"/>
                            </a:cubicBezTo>
                            <a:cubicBezTo>
                              <a:pt x="70" y="52"/>
                              <a:pt x="68" y="64"/>
                              <a:pt x="84" y="78"/>
                            </a:cubicBezTo>
                            <a:cubicBezTo>
                              <a:pt x="100" y="92"/>
                              <a:pt x="127" y="124"/>
                              <a:pt x="150" y="122"/>
                            </a:cubicBezTo>
                            <a:cubicBezTo>
                              <a:pt x="173" y="120"/>
                              <a:pt x="202" y="85"/>
                              <a:pt x="223" y="67"/>
                            </a:cubicBezTo>
                            <a:cubicBezTo>
                              <a:pt x="244" y="49"/>
                              <a:pt x="258" y="19"/>
                              <a:pt x="278" y="11"/>
                            </a:cubicBezTo>
                            <a:cubicBezTo>
                              <a:pt x="298" y="3"/>
                              <a:pt x="325" y="8"/>
                              <a:pt x="345" y="22"/>
                            </a:cubicBezTo>
                            <a:cubicBezTo>
                              <a:pt x="365" y="36"/>
                              <a:pt x="389" y="77"/>
                              <a:pt x="401" y="94"/>
                            </a:cubicBezTo>
                            <a:cubicBezTo>
                              <a:pt x="413" y="111"/>
                              <a:pt x="415" y="116"/>
                              <a:pt x="417" y="122"/>
                            </a:cubicBezTo>
                          </a:path>
                        </a:pathLst>
                      </a:custGeom>
                      <a:noFill/>
                      <a:ln w="19050">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67645" name="Freeform 61"/>
                      <p:cNvSpPr>
                        <a:spLocks noChangeAspect="1"/>
                      </p:cNvSpPr>
                      <p:nvPr/>
                    </p:nvSpPr>
                    <p:spPr bwMode="auto">
                      <a:xfrm>
                        <a:off x="7609" y="7467"/>
                        <a:ext cx="267" cy="74"/>
                      </a:xfrm>
                      <a:custGeom>
                        <a:avLst/>
                        <a:gdLst>
                          <a:gd name="T0" fmla="*/ 0 w 417"/>
                          <a:gd name="T1" fmla="*/ 0 h 124"/>
                          <a:gd name="T2" fmla="*/ 56 w 417"/>
                          <a:gd name="T3" fmla="*/ 39 h 124"/>
                          <a:gd name="T4" fmla="*/ 84 w 417"/>
                          <a:gd name="T5" fmla="*/ 78 h 124"/>
                          <a:gd name="T6" fmla="*/ 150 w 417"/>
                          <a:gd name="T7" fmla="*/ 122 h 124"/>
                          <a:gd name="T8" fmla="*/ 223 w 417"/>
                          <a:gd name="T9" fmla="*/ 67 h 124"/>
                          <a:gd name="T10" fmla="*/ 278 w 417"/>
                          <a:gd name="T11" fmla="*/ 11 h 124"/>
                          <a:gd name="T12" fmla="*/ 345 w 417"/>
                          <a:gd name="T13" fmla="*/ 22 h 124"/>
                          <a:gd name="T14" fmla="*/ 401 w 417"/>
                          <a:gd name="T15" fmla="*/ 94 h 124"/>
                          <a:gd name="T16" fmla="*/ 417 w 417"/>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124">
                            <a:moveTo>
                              <a:pt x="0" y="0"/>
                            </a:moveTo>
                            <a:cubicBezTo>
                              <a:pt x="21" y="13"/>
                              <a:pt x="42" y="26"/>
                              <a:pt x="56" y="39"/>
                            </a:cubicBezTo>
                            <a:cubicBezTo>
                              <a:pt x="70" y="52"/>
                              <a:pt x="68" y="64"/>
                              <a:pt x="84" y="78"/>
                            </a:cubicBezTo>
                            <a:cubicBezTo>
                              <a:pt x="100" y="92"/>
                              <a:pt x="127" y="124"/>
                              <a:pt x="150" y="122"/>
                            </a:cubicBezTo>
                            <a:cubicBezTo>
                              <a:pt x="173" y="120"/>
                              <a:pt x="202" y="85"/>
                              <a:pt x="223" y="67"/>
                            </a:cubicBezTo>
                            <a:cubicBezTo>
                              <a:pt x="244" y="49"/>
                              <a:pt x="258" y="19"/>
                              <a:pt x="278" y="11"/>
                            </a:cubicBezTo>
                            <a:cubicBezTo>
                              <a:pt x="298" y="3"/>
                              <a:pt x="325" y="8"/>
                              <a:pt x="345" y="22"/>
                            </a:cubicBezTo>
                            <a:cubicBezTo>
                              <a:pt x="365" y="36"/>
                              <a:pt x="389" y="77"/>
                              <a:pt x="401" y="94"/>
                            </a:cubicBezTo>
                            <a:cubicBezTo>
                              <a:pt x="413" y="111"/>
                              <a:pt x="415" y="116"/>
                              <a:pt x="417" y="122"/>
                            </a:cubicBezTo>
                          </a:path>
                        </a:pathLst>
                      </a:custGeom>
                      <a:noFill/>
                      <a:ln w="19050">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grpSp>
              </p:grpSp>
            </p:grpSp>
            <p:sp>
              <p:nvSpPr>
                <p:cNvPr id="67646" name="Line 62"/>
                <p:cNvSpPr>
                  <a:spLocks noChangeAspect="1" noChangeShapeType="1"/>
                </p:cNvSpPr>
                <p:nvPr/>
              </p:nvSpPr>
              <p:spPr bwMode="auto">
                <a:xfrm>
                  <a:off x="4555" y="3139"/>
                  <a:ext cx="1153" cy="0"/>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lstStyle/>
                <a:p>
                  <a:endParaRPr lang="de-AT"/>
                </a:p>
              </p:txBody>
            </p:sp>
          </p:grpSp>
          <p:sp>
            <p:nvSpPr>
              <p:cNvPr id="67647" name="AutoShape 63"/>
              <p:cNvSpPr>
                <a:spLocks noChangeAspect="1"/>
              </p:cNvSpPr>
              <p:nvPr/>
            </p:nvSpPr>
            <p:spPr bwMode="auto">
              <a:xfrm>
                <a:off x="5105400" y="5799138"/>
                <a:ext cx="1016000" cy="447675"/>
              </a:xfrm>
              <a:prstGeom prst="borderCallout1">
                <a:avLst>
                  <a:gd name="adj1" fmla="val 25532"/>
                  <a:gd name="adj2" fmla="val 107500"/>
                  <a:gd name="adj3" fmla="val -21278"/>
                  <a:gd name="adj4" fmla="val 232815"/>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spcAft>
                    <a:spcPct val="10000"/>
                  </a:spcAft>
                </a:pPr>
                <a:r>
                  <a:rPr lang="de-AT" altLang="de-DE" sz="1200" b="1">
                    <a:solidFill>
                      <a:srgbClr val="CC0000"/>
                    </a:solidFill>
                    <a:latin typeface="Times New Roman" pitchFamily="18" charset="0"/>
                  </a:rPr>
                  <a:t>Single bore Al</a:t>
                </a:r>
                <a:r>
                  <a:rPr lang="de-AT" altLang="de-DE" sz="1200" b="1" baseline="-25000">
                    <a:solidFill>
                      <a:srgbClr val="CC0000"/>
                    </a:solidFill>
                    <a:latin typeface="Times New Roman" pitchFamily="18" charset="0"/>
                  </a:rPr>
                  <a:t>2</a:t>
                </a:r>
                <a:r>
                  <a:rPr lang="de-AT" altLang="de-DE" sz="1200" b="1">
                    <a:solidFill>
                      <a:srgbClr val="CC0000"/>
                    </a:solidFill>
                    <a:latin typeface="Times New Roman" pitchFamily="18" charset="0"/>
                  </a:rPr>
                  <a:t>O</a:t>
                </a:r>
                <a:r>
                  <a:rPr lang="de-AT" altLang="de-DE" sz="1200" b="1" baseline="-25000">
                    <a:solidFill>
                      <a:srgbClr val="CC0000"/>
                    </a:solidFill>
                    <a:latin typeface="Times New Roman" pitchFamily="18" charset="0"/>
                  </a:rPr>
                  <a:t>3</a:t>
                </a:r>
                <a:r>
                  <a:rPr lang="de-AT" altLang="de-DE" sz="1200" b="1">
                    <a:solidFill>
                      <a:srgbClr val="CC0000"/>
                    </a:solidFill>
                    <a:latin typeface="Times New Roman" pitchFamily="18" charset="0"/>
                  </a:rPr>
                  <a:t> tube</a:t>
                </a:r>
                <a:endParaRPr lang="en-US" altLang="de-DE" sz="1200" b="1">
                  <a:solidFill>
                    <a:srgbClr val="CC0000"/>
                  </a:solidFill>
                  <a:latin typeface="Times New Roman" pitchFamily="18" charset="0"/>
                </a:endParaRPr>
              </a:p>
            </p:txBody>
          </p:sp>
          <p:sp>
            <p:nvSpPr>
              <p:cNvPr id="67648" name="AutoShape 64"/>
              <p:cNvSpPr>
                <a:spLocks noChangeAspect="1"/>
              </p:cNvSpPr>
              <p:nvPr/>
            </p:nvSpPr>
            <p:spPr bwMode="auto">
              <a:xfrm>
                <a:off x="6169025" y="6310313"/>
                <a:ext cx="649288" cy="265112"/>
              </a:xfrm>
              <a:prstGeom prst="borderCallout1">
                <a:avLst>
                  <a:gd name="adj1" fmla="val 43116"/>
                  <a:gd name="adj2" fmla="val 111736"/>
                  <a:gd name="adj3" fmla="val -252097"/>
                  <a:gd name="adj4" fmla="val 285819"/>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spcAft>
                    <a:spcPct val="10000"/>
                  </a:spcAft>
                </a:pPr>
                <a:r>
                  <a:rPr lang="de-AT" altLang="de-DE" sz="1200" b="1">
                    <a:solidFill>
                      <a:srgbClr val="CC0000"/>
                    </a:solidFill>
                    <a:latin typeface="Times New Roman" pitchFamily="18" charset="0"/>
                  </a:rPr>
                  <a:t>Mo-wire</a:t>
                </a:r>
                <a:endParaRPr lang="en-US" altLang="de-DE" sz="1200" b="1">
                  <a:solidFill>
                    <a:srgbClr val="CC0000"/>
                  </a:solidFill>
                  <a:latin typeface="Times New Roman" pitchFamily="18" charset="0"/>
                </a:endParaRPr>
              </a:p>
            </p:txBody>
          </p:sp>
          <p:sp>
            <p:nvSpPr>
              <p:cNvPr id="67653" name="Freeform 69"/>
              <p:cNvSpPr>
                <a:spLocks/>
              </p:cNvSpPr>
              <p:nvPr/>
            </p:nvSpPr>
            <p:spPr bwMode="auto">
              <a:xfrm>
                <a:off x="8112125" y="3009900"/>
                <a:ext cx="565150" cy="2343150"/>
              </a:xfrm>
              <a:custGeom>
                <a:avLst/>
                <a:gdLst>
                  <a:gd name="T0" fmla="*/ 0 w 356"/>
                  <a:gd name="T1" fmla="*/ 0 h 1476"/>
                  <a:gd name="T2" fmla="*/ 251 w 356"/>
                  <a:gd name="T3" fmla="*/ 78 h 1476"/>
                  <a:gd name="T4" fmla="*/ 356 w 356"/>
                  <a:gd name="T5" fmla="*/ 1476 h 1476"/>
                </a:gdLst>
                <a:ahLst/>
                <a:cxnLst>
                  <a:cxn ang="0">
                    <a:pos x="T0" y="T1"/>
                  </a:cxn>
                  <a:cxn ang="0">
                    <a:pos x="T2" y="T3"/>
                  </a:cxn>
                  <a:cxn ang="0">
                    <a:pos x="T4" y="T5"/>
                  </a:cxn>
                </a:cxnLst>
                <a:rect l="0" t="0" r="r" b="b"/>
                <a:pathLst>
                  <a:path w="356" h="1476">
                    <a:moveTo>
                      <a:pt x="0" y="0"/>
                    </a:moveTo>
                    <a:lnTo>
                      <a:pt x="251" y="78"/>
                    </a:lnTo>
                    <a:lnTo>
                      <a:pt x="356" y="1476"/>
                    </a:lnTo>
                  </a:path>
                </a:pathLst>
              </a:custGeom>
              <a:noFill/>
              <a:ln w="9525" cap="flat" cmpd="sng">
                <a:solidFill>
                  <a:schemeClr val="tx1"/>
                </a:solidFill>
                <a:prstDash val="solid"/>
                <a:round/>
                <a:headEnd type="none" w="med" len="med"/>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sp>
            <p:nvSpPr>
              <p:cNvPr id="67649" name="AutoShape 65"/>
              <p:cNvSpPr>
                <a:spLocks noChangeAspect="1"/>
              </p:cNvSpPr>
              <p:nvPr/>
            </p:nvSpPr>
            <p:spPr bwMode="auto">
              <a:xfrm>
                <a:off x="8185150" y="6169025"/>
                <a:ext cx="604838" cy="442035"/>
              </a:xfrm>
              <a:prstGeom prst="borderCallout1">
                <a:avLst>
                  <a:gd name="adj1" fmla="val 18134"/>
                  <a:gd name="adj2" fmla="val -12597"/>
                  <a:gd name="adj3" fmla="val -98741"/>
                  <a:gd name="adj4" fmla="val -92653"/>
                </a:avLst>
              </a:prstGeom>
              <a:solidFill>
                <a:srgbClr val="FFFFFF"/>
              </a:solidFill>
              <a:ln w="9525">
                <a:solidFill>
                  <a:srgbClr val="000000"/>
                </a:solidFill>
                <a:miter lim="800000"/>
                <a:headEnd/>
                <a:tailEnd/>
              </a:ln>
            </p:spPr>
            <p:txBody>
              <a:bodyPr lIns="36000" tIns="36000" rIns="36000" bIns="36000">
                <a:spAutoFit/>
              </a:bodyPr>
              <a:lstStyle/>
              <a:p>
                <a:pPr algn="ctr" eaLnBrk="0" hangingPunct="0">
                  <a:spcAft>
                    <a:spcPct val="10000"/>
                  </a:spcAft>
                </a:pPr>
                <a:r>
                  <a:rPr lang="de-AT" altLang="de-DE" sz="1200" b="1" dirty="0" err="1">
                    <a:solidFill>
                      <a:srgbClr val="CC0000"/>
                    </a:solidFill>
                    <a:latin typeface="Times New Roman" pitchFamily="18" charset="0"/>
                  </a:rPr>
                  <a:t>Cu-wire</a:t>
                </a:r>
                <a:r>
                  <a:rPr lang="de-AT" altLang="de-DE" sz="1200" b="1" dirty="0">
                    <a:solidFill>
                      <a:srgbClr val="CC0000"/>
                    </a:solidFill>
                    <a:latin typeface="Times New Roman" pitchFamily="18" charset="0"/>
                  </a:rPr>
                  <a:t> </a:t>
                </a:r>
                <a:r>
                  <a:rPr lang="de-AT" altLang="de-DE" sz="1200" b="1" dirty="0" err="1">
                    <a:solidFill>
                      <a:srgbClr val="CC0000"/>
                    </a:solidFill>
                    <a:latin typeface="Times New Roman" pitchFamily="18" charset="0"/>
                  </a:rPr>
                  <a:t>splicing</a:t>
                </a:r>
                <a:endParaRPr lang="en-US" altLang="de-DE" sz="1200" b="1" dirty="0">
                  <a:solidFill>
                    <a:srgbClr val="CC0000"/>
                  </a:solidFill>
                  <a:latin typeface="Times New Roman" pitchFamily="18" charset="0"/>
                </a:endParaRPr>
              </a:p>
            </p:txBody>
          </p:sp>
          <p:sp>
            <p:nvSpPr>
              <p:cNvPr id="67655" name="Line 71"/>
              <p:cNvSpPr>
                <a:spLocks noChangeShapeType="1"/>
              </p:cNvSpPr>
              <p:nvPr/>
            </p:nvSpPr>
            <p:spPr bwMode="auto">
              <a:xfrm>
                <a:off x="6608763" y="4073525"/>
                <a:ext cx="1397000" cy="1296988"/>
              </a:xfrm>
              <a:prstGeom prst="line">
                <a:avLst/>
              </a:prstGeom>
              <a:noFill/>
              <a:ln w="9525">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AT"/>
              </a:p>
            </p:txBody>
          </p:sp>
        </p:grpSp>
      </p:grpSp>
      <p:sp>
        <p:nvSpPr>
          <p:cNvPr id="67656" name="Text Box 72"/>
          <p:cNvSpPr txBox="1">
            <a:spLocks noChangeArrowheads="1"/>
          </p:cNvSpPr>
          <p:nvPr/>
        </p:nvSpPr>
        <p:spPr bwMode="auto">
          <a:xfrm>
            <a:off x="179388" y="2921000"/>
            <a:ext cx="3081337" cy="1163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76300">
              <a:defRPr>
                <a:solidFill>
                  <a:schemeClr val="tx1"/>
                </a:solidFill>
                <a:latin typeface="Arial" pitchFamily="34" charset="0"/>
              </a:defRPr>
            </a:lvl1pPr>
            <a:lvl2pPr defTabSz="876300">
              <a:defRPr>
                <a:solidFill>
                  <a:schemeClr val="tx1"/>
                </a:solidFill>
                <a:latin typeface="Arial" pitchFamily="34" charset="0"/>
              </a:defRPr>
            </a:lvl2pPr>
            <a:lvl3pPr defTabSz="876300">
              <a:defRPr>
                <a:solidFill>
                  <a:schemeClr val="tx1"/>
                </a:solidFill>
                <a:latin typeface="Arial" pitchFamily="34" charset="0"/>
              </a:defRPr>
            </a:lvl3pPr>
            <a:lvl4pPr defTabSz="876300">
              <a:defRPr>
                <a:solidFill>
                  <a:schemeClr val="tx1"/>
                </a:solidFill>
                <a:latin typeface="Arial" pitchFamily="34" charset="0"/>
              </a:defRPr>
            </a:lvl4pPr>
            <a:lvl5pPr defTabSz="876300">
              <a:defRPr>
                <a:solidFill>
                  <a:schemeClr val="tx1"/>
                </a:solidFill>
                <a:latin typeface="Arial" pitchFamily="34" charset="0"/>
              </a:defRPr>
            </a:lvl5pPr>
            <a:lvl6pPr defTabSz="876300" fontAlgn="base">
              <a:spcBef>
                <a:spcPct val="0"/>
              </a:spcBef>
              <a:spcAft>
                <a:spcPct val="0"/>
              </a:spcAft>
              <a:defRPr>
                <a:solidFill>
                  <a:schemeClr val="tx1"/>
                </a:solidFill>
                <a:latin typeface="Arial" pitchFamily="34" charset="0"/>
              </a:defRPr>
            </a:lvl6pPr>
            <a:lvl7pPr defTabSz="876300" fontAlgn="base">
              <a:spcBef>
                <a:spcPct val="0"/>
              </a:spcBef>
              <a:spcAft>
                <a:spcPct val="0"/>
              </a:spcAft>
              <a:defRPr>
                <a:solidFill>
                  <a:schemeClr val="tx1"/>
                </a:solidFill>
                <a:latin typeface="Arial" pitchFamily="34" charset="0"/>
              </a:defRPr>
            </a:lvl7pPr>
            <a:lvl8pPr defTabSz="876300" fontAlgn="base">
              <a:spcBef>
                <a:spcPct val="0"/>
              </a:spcBef>
              <a:spcAft>
                <a:spcPct val="0"/>
              </a:spcAft>
              <a:defRPr>
                <a:solidFill>
                  <a:schemeClr val="tx1"/>
                </a:solidFill>
                <a:latin typeface="Arial" pitchFamily="34" charset="0"/>
              </a:defRPr>
            </a:lvl8pPr>
            <a:lvl9pPr defTabSz="876300" fontAlgn="base">
              <a:spcBef>
                <a:spcPct val="0"/>
              </a:spcBef>
              <a:spcAft>
                <a:spcPct val="0"/>
              </a:spcAft>
              <a:defRPr>
                <a:solidFill>
                  <a:schemeClr val="tx1"/>
                </a:solidFill>
                <a:latin typeface="Arial" pitchFamily="34" charset="0"/>
              </a:defRPr>
            </a:lvl9pPr>
          </a:lstStyle>
          <a:p>
            <a:pPr>
              <a:spcBef>
                <a:spcPct val="25000"/>
              </a:spcBef>
            </a:pPr>
            <a:r>
              <a:rPr lang="de-AT" altLang="de-DE" sz="1600" b="1">
                <a:solidFill>
                  <a:schemeClr val="accent2"/>
                </a:solidFill>
                <a:latin typeface="Times New Roman" pitchFamily="18" charset="0"/>
              </a:rPr>
              <a:t>Magnetic field </a:t>
            </a:r>
            <a:r>
              <a:rPr lang="de-AT" altLang="de-DE" sz="1600" b="1" i="1">
                <a:solidFill>
                  <a:schemeClr val="accent2"/>
                </a:solidFill>
                <a:latin typeface="Times New Roman" pitchFamily="18" charset="0"/>
              </a:rPr>
              <a:t>B</a:t>
            </a:r>
            <a:r>
              <a:rPr lang="de-AT" altLang="de-DE" sz="1600" b="1">
                <a:solidFill>
                  <a:schemeClr val="accent2"/>
                </a:solidFill>
                <a:latin typeface="Times New Roman" pitchFamily="18" charset="0"/>
              </a:rPr>
              <a:t> [mT]            100</a:t>
            </a:r>
          </a:p>
          <a:p>
            <a:pPr>
              <a:spcBef>
                <a:spcPct val="25000"/>
              </a:spcBef>
            </a:pPr>
            <a:r>
              <a:rPr lang="de-AT" altLang="de-DE" sz="1600" b="1">
                <a:solidFill>
                  <a:schemeClr val="accent2"/>
                </a:solidFill>
                <a:latin typeface="Times New Roman" pitchFamily="18" charset="0"/>
              </a:rPr>
              <a:t>Plasma density [10</a:t>
            </a:r>
            <a:r>
              <a:rPr lang="de-AT" altLang="de-DE" sz="1600" b="1" baseline="30000">
                <a:solidFill>
                  <a:schemeClr val="accent2"/>
                </a:solidFill>
                <a:latin typeface="Times New Roman" pitchFamily="18" charset="0"/>
              </a:rPr>
              <a:t>19</a:t>
            </a:r>
            <a:r>
              <a:rPr lang="de-AT" altLang="de-DE" sz="1600" b="1">
                <a:solidFill>
                  <a:schemeClr val="accent2"/>
                </a:solidFill>
                <a:latin typeface="Times New Roman" pitchFamily="18" charset="0"/>
              </a:rPr>
              <a:t> m</a:t>
            </a:r>
            <a:r>
              <a:rPr lang="de-AT" altLang="de-DE" sz="1600" b="1" baseline="30000">
                <a:solidFill>
                  <a:schemeClr val="accent2"/>
                </a:solidFill>
                <a:latin typeface="Times New Roman" pitchFamily="18" charset="0"/>
              </a:rPr>
              <a:t>-3</a:t>
            </a:r>
            <a:r>
              <a:rPr lang="de-AT" altLang="de-DE" sz="1600" b="1">
                <a:solidFill>
                  <a:schemeClr val="accent2"/>
                </a:solidFill>
                <a:latin typeface="Times New Roman" pitchFamily="18" charset="0"/>
              </a:rPr>
              <a:t>]        </a:t>
            </a:r>
            <a:r>
              <a:rPr lang="de-AT" altLang="de-DE" sz="1600" b="1">
                <a:solidFill>
                  <a:schemeClr val="accent2"/>
                </a:solidFill>
                <a:latin typeface="Times New Roman" pitchFamily="18" charset="0"/>
                <a:cs typeface="Arial" pitchFamily="34" charset="0"/>
              </a:rPr>
              <a:t>≤ 2</a:t>
            </a:r>
          </a:p>
          <a:p>
            <a:pPr>
              <a:spcBef>
                <a:spcPct val="25000"/>
              </a:spcBef>
            </a:pPr>
            <a:r>
              <a:rPr lang="de-AT" altLang="de-DE" sz="1600" b="1">
                <a:solidFill>
                  <a:schemeClr val="accent2"/>
                </a:solidFill>
                <a:latin typeface="Times New Roman" pitchFamily="18" charset="0"/>
                <a:cs typeface="Arial" pitchFamily="34" charset="0"/>
              </a:rPr>
              <a:t>Electron temperature </a:t>
            </a:r>
            <a:r>
              <a:rPr lang="de-AT" altLang="de-DE" sz="1600" b="1" i="1">
                <a:solidFill>
                  <a:schemeClr val="accent2"/>
                </a:solidFill>
                <a:latin typeface="Times New Roman" pitchFamily="18" charset="0"/>
                <a:cs typeface="Arial" pitchFamily="34" charset="0"/>
              </a:rPr>
              <a:t>T</a:t>
            </a:r>
            <a:r>
              <a:rPr lang="de-AT" altLang="de-DE" sz="1600" b="1" baseline="-25000">
                <a:solidFill>
                  <a:schemeClr val="accent2"/>
                </a:solidFill>
                <a:latin typeface="Times New Roman" pitchFamily="18" charset="0"/>
                <a:cs typeface="Arial" pitchFamily="34" charset="0"/>
              </a:rPr>
              <a:t>e</a:t>
            </a:r>
            <a:r>
              <a:rPr lang="de-AT" altLang="de-DE" sz="1600" b="1">
                <a:solidFill>
                  <a:schemeClr val="accent2"/>
                </a:solidFill>
                <a:latin typeface="Times New Roman" pitchFamily="18" charset="0"/>
                <a:cs typeface="Arial" pitchFamily="34" charset="0"/>
              </a:rPr>
              <a:t> [eV]    3</a:t>
            </a:r>
          </a:p>
          <a:p>
            <a:pPr>
              <a:spcBef>
                <a:spcPct val="25000"/>
              </a:spcBef>
            </a:pPr>
            <a:r>
              <a:rPr lang="de-AT" altLang="de-DE" sz="1600" b="1">
                <a:solidFill>
                  <a:schemeClr val="accent2"/>
                </a:solidFill>
                <a:latin typeface="Times New Roman" pitchFamily="18" charset="0"/>
                <a:cs typeface="Arial" pitchFamily="34" charset="0"/>
              </a:rPr>
              <a:t>Ion temperature </a:t>
            </a:r>
            <a:r>
              <a:rPr lang="de-AT" altLang="de-DE" sz="1600" b="1" i="1">
                <a:solidFill>
                  <a:schemeClr val="accent2"/>
                </a:solidFill>
                <a:latin typeface="Times New Roman" pitchFamily="18" charset="0"/>
                <a:cs typeface="Arial" pitchFamily="34" charset="0"/>
              </a:rPr>
              <a:t>T</a:t>
            </a:r>
            <a:r>
              <a:rPr lang="de-AT" altLang="de-DE" sz="1600" b="1" baseline="-25000">
                <a:solidFill>
                  <a:schemeClr val="accent2"/>
                </a:solidFill>
                <a:latin typeface="Times New Roman" pitchFamily="18" charset="0"/>
                <a:cs typeface="Arial" pitchFamily="34" charset="0"/>
              </a:rPr>
              <a:t>i</a:t>
            </a:r>
            <a:r>
              <a:rPr lang="de-AT" altLang="de-DE" sz="1600" b="1">
                <a:solidFill>
                  <a:schemeClr val="accent2"/>
                </a:solidFill>
                <a:latin typeface="Times New Roman" pitchFamily="18" charset="0"/>
                <a:cs typeface="Arial" pitchFamily="34" charset="0"/>
              </a:rPr>
              <a:t> [eV]             0,2</a:t>
            </a:r>
          </a:p>
        </p:txBody>
      </p:sp>
      <p:sp>
        <p:nvSpPr>
          <p:cNvPr id="2" name="Datumsplatzhalter 1"/>
          <p:cNvSpPr>
            <a:spLocks noGrp="1"/>
          </p:cNvSpPr>
          <p:nvPr>
            <p:ph type="dt" sz="half" idx="10"/>
          </p:nvPr>
        </p:nvSpPr>
        <p:spPr/>
        <p:txBody>
          <a:bodyPr/>
          <a:lstStyle/>
          <a:p>
            <a:fld id="{F7DA78E9-E482-45AD-BD61-A4E09BF2ADF5}" type="datetime1">
              <a:rPr lang="en-GB" altLang="de-DE" smtClean="0"/>
              <a:t>07/09/2018</a:t>
            </a:fld>
            <a:endParaRPr lang="en-GB" altLang="de-DE" dirty="0"/>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dirty="0"/>
          </a:p>
        </p:txBody>
      </p:sp>
      <p:sp>
        <p:nvSpPr>
          <p:cNvPr id="4" name="Foliennummernplatzhalter 3"/>
          <p:cNvSpPr>
            <a:spLocks noGrp="1"/>
          </p:cNvSpPr>
          <p:nvPr>
            <p:ph type="sldNum" sz="quarter" idx="12"/>
          </p:nvPr>
        </p:nvSpPr>
        <p:spPr/>
        <p:txBody>
          <a:bodyPr/>
          <a:lstStyle/>
          <a:p>
            <a:fld id="{1764F8B5-7DA7-4C84-8B68-E560AE8039CB}" type="slidenum">
              <a:rPr lang="en-GB" altLang="de-DE" smtClean="0"/>
              <a:pPr/>
              <a:t>33</a:t>
            </a:fld>
            <a:r>
              <a:rPr lang="en-GB" altLang="de-DE" dirty="0" smtClean="0"/>
              <a:t> of 46</a:t>
            </a:r>
            <a:endParaRPr lang="en-GB" altLang="de-DE" dirty="0"/>
          </a:p>
        </p:txBody>
      </p:sp>
    </p:spTree>
    <p:extLst>
      <p:ext uri="{BB962C8B-B14F-4D97-AF65-F5344CB8AC3E}">
        <p14:creationId xmlns:p14="http://schemas.microsoft.com/office/powerpoint/2010/main" val="17388185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uni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0125" y="0"/>
            <a:ext cx="5365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8611" name="Group 3"/>
          <p:cNvGrpSpPr>
            <a:grpSpLocks noChangeAspect="1"/>
          </p:cNvGrpSpPr>
          <p:nvPr/>
        </p:nvGrpSpPr>
        <p:grpSpPr bwMode="auto">
          <a:xfrm>
            <a:off x="0" y="-1588"/>
            <a:ext cx="1039813" cy="1077913"/>
            <a:chOff x="454" y="340"/>
            <a:chExt cx="514" cy="533"/>
          </a:xfrm>
        </p:grpSpPr>
        <p:pic>
          <p:nvPicPr>
            <p:cNvPr id="68612" name="Picture 4" descr="Schöner Feuerball"/>
            <p:cNvPicPr>
              <a:picLocks noChangeAspect="1" noChangeArrowheads="1"/>
            </p:cNvPicPr>
            <p:nvPr/>
          </p:nvPicPr>
          <p:blipFill>
            <a:blip r:embed="rId3"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Text Box 5"/>
            <p:cNvSpPr txBox="1">
              <a:spLocks noChangeAspect="1" noChangeArrowheads="1"/>
            </p:cNvSpPr>
            <p:nvPr/>
          </p:nvSpPr>
          <p:spPr bwMode="auto">
            <a:xfrm>
              <a:off x="577" y="561"/>
              <a:ext cx="239" cy="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1000" b="1">
                  <a:solidFill>
                    <a:srgbClr val="000080"/>
                  </a:solidFill>
                  <a:latin typeface="Comic Sans MS" pitchFamily="66" charset="0"/>
                  <a:ea typeface="MS Mincho" pitchFamily="49" charset="-128"/>
                </a:rPr>
                <a:t>IEPPG</a:t>
              </a:r>
              <a:endParaRPr lang="de-DE" altLang="de-DE" sz="1000">
                <a:latin typeface="Times New Roman" pitchFamily="18" charset="0"/>
              </a:endParaRPr>
            </a:p>
          </p:txBody>
        </p:sp>
      </p:grpSp>
      <p:pic>
        <p:nvPicPr>
          <p:cNvPr id="68670" name="Picture 62" descr="setup2"/>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t="1003"/>
          <a:stretch>
            <a:fillRect/>
          </a:stretch>
        </p:blipFill>
        <p:spPr bwMode="auto">
          <a:xfrm>
            <a:off x="849313" y="785813"/>
            <a:ext cx="7445375" cy="457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71" name="Text Box 63"/>
          <p:cNvSpPr txBox="1">
            <a:spLocks noChangeArrowheads="1"/>
          </p:cNvSpPr>
          <p:nvPr/>
        </p:nvSpPr>
        <p:spPr bwMode="auto">
          <a:xfrm>
            <a:off x="290513" y="5503863"/>
            <a:ext cx="8637587" cy="97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eaLnBrk="0" hangingPunct="0"/>
            <a:r>
              <a:rPr lang="en-US" altLang="de-DE" sz="1600" b="1">
                <a:solidFill>
                  <a:schemeClr val="accent2"/>
                </a:solidFill>
                <a:latin typeface="Times New Roman" pitchFamily="18" charset="0"/>
              </a:rPr>
              <a:t>The diverging laser beam from the optical fiber is collimated by a first lens. It penetrates a quartz window into VINETA and is focused by a second lens onto the LaB</a:t>
            </a:r>
            <a:r>
              <a:rPr lang="en-US" altLang="de-DE" sz="1600" b="1" baseline="-25000">
                <a:solidFill>
                  <a:schemeClr val="accent2"/>
                </a:solidFill>
                <a:latin typeface="Times New Roman" pitchFamily="18" charset="0"/>
              </a:rPr>
              <a:t>6</a:t>
            </a:r>
            <a:r>
              <a:rPr lang="en-US" altLang="de-DE" sz="1600" b="1">
                <a:solidFill>
                  <a:schemeClr val="accent2"/>
                </a:solidFill>
                <a:latin typeface="Times New Roman" pitchFamily="18" charset="0"/>
              </a:rPr>
              <a:t> or graphite pin of 1 mm diameter and 3 mm length. The second lens and the probe holder are mounted on the same radially movable shaft.  </a:t>
            </a:r>
            <a:endParaRPr lang="en-US" altLang="de-DE" sz="1600" b="1">
              <a:solidFill>
                <a:schemeClr val="accent2"/>
              </a:solidFill>
              <a:latin typeface="Times New Roman" pitchFamily="18" charset="0"/>
              <a:sym typeface="Symbol" pitchFamily="18" charset="2"/>
            </a:endParaRPr>
          </a:p>
        </p:txBody>
      </p:sp>
      <p:sp>
        <p:nvSpPr>
          <p:cNvPr id="68615" name="Text Box 7"/>
          <p:cNvSpPr txBox="1">
            <a:spLocks noChangeArrowheads="1"/>
          </p:cNvSpPr>
          <p:nvPr/>
        </p:nvSpPr>
        <p:spPr bwMode="auto">
          <a:xfrm>
            <a:off x="179388" y="1165225"/>
            <a:ext cx="4575175" cy="396875"/>
          </a:xfrm>
          <a:prstGeom prst="rect">
            <a:avLst/>
          </a:prstGeom>
          <a:noFill/>
          <a:ln w="1905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a:defRPr>
                <a:solidFill>
                  <a:schemeClr val="tx1"/>
                </a:solidFill>
                <a:latin typeface="Arial" pitchFamily="34" charset="0"/>
              </a:defRPr>
            </a:lvl1pPr>
            <a:lvl2pPr marL="534988">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r>
              <a:rPr lang="en-US" altLang="de-DE" sz="2000" b="1">
                <a:solidFill>
                  <a:srgbClr val="CC0000"/>
                </a:solidFill>
                <a:latin typeface="Times New Roman" pitchFamily="18" charset="0"/>
              </a:rPr>
              <a:t>A radially moveable laser-heated probe :</a:t>
            </a:r>
            <a:endParaRPr lang="en-GB" altLang="de-DE" sz="2000" b="1">
              <a:solidFill>
                <a:srgbClr val="CC0000"/>
              </a:solidFill>
              <a:latin typeface="Times New Roman" pitchFamily="18" charset="0"/>
            </a:endParaRPr>
          </a:p>
        </p:txBody>
      </p:sp>
      <p:sp>
        <p:nvSpPr>
          <p:cNvPr id="2" name="Datumsplatzhalter 1"/>
          <p:cNvSpPr>
            <a:spLocks noGrp="1"/>
          </p:cNvSpPr>
          <p:nvPr>
            <p:ph type="dt" sz="half" idx="10"/>
          </p:nvPr>
        </p:nvSpPr>
        <p:spPr/>
        <p:txBody>
          <a:bodyPr/>
          <a:lstStyle/>
          <a:p>
            <a:fld id="{F5CA0A3F-06F2-4150-97C4-DF3DDE1159E6}" type="datetime1">
              <a:rPr lang="en-GB" altLang="de-DE" smtClean="0"/>
              <a:t>07/09/2018</a:t>
            </a:fld>
            <a:endParaRPr lang="en-GB" altLang="de-DE" dirty="0"/>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dirty="0"/>
          </a:p>
        </p:txBody>
      </p:sp>
      <p:sp>
        <p:nvSpPr>
          <p:cNvPr id="4" name="Foliennummernplatzhalter 3"/>
          <p:cNvSpPr>
            <a:spLocks noGrp="1"/>
          </p:cNvSpPr>
          <p:nvPr>
            <p:ph type="sldNum" sz="quarter" idx="12"/>
          </p:nvPr>
        </p:nvSpPr>
        <p:spPr/>
        <p:txBody>
          <a:bodyPr/>
          <a:lstStyle/>
          <a:p>
            <a:fld id="{1764F8B5-7DA7-4C84-8B68-E560AE8039CB}" type="slidenum">
              <a:rPr lang="en-GB" altLang="de-DE" smtClean="0"/>
              <a:pPr/>
              <a:t>34</a:t>
            </a:fld>
            <a:r>
              <a:rPr lang="en-GB" altLang="de-DE" dirty="0" smtClean="0"/>
              <a:t> of 46</a:t>
            </a:r>
            <a:endParaRPr lang="en-GB" altLang="de-DE" dirty="0"/>
          </a:p>
        </p:txBody>
      </p:sp>
    </p:spTree>
    <p:extLst>
      <p:ext uri="{BB962C8B-B14F-4D97-AF65-F5344CB8AC3E}">
        <p14:creationId xmlns:p14="http://schemas.microsoft.com/office/powerpoint/2010/main" val="26435496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uni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0125" y="0"/>
            <a:ext cx="5365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635" name="Group 3"/>
          <p:cNvGrpSpPr>
            <a:grpSpLocks noChangeAspect="1"/>
          </p:cNvGrpSpPr>
          <p:nvPr/>
        </p:nvGrpSpPr>
        <p:grpSpPr bwMode="auto">
          <a:xfrm>
            <a:off x="0" y="-1588"/>
            <a:ext cx="1039813" cy="1077913"/>
            <a:chOff x="454" y="340"/>
            <a:chExt cx="514" cy="533"/>
          </a:xfrm>
        </p:grpSpPr>
        <p:pic>
          <p:nvPicPr>
            <p:cNvPr id="69636" name="Picture 4" descr="Schöner Feuerball"/>
            <p:cNvPicPr>
              <a:picLocks noChangeAspect="1" noChangeArrowheads="1"/>
            </p:cNvPicPr>
            <p:nvPr/>
          </p:nvPicPr>
          <p:blipFill>
            <a:blip r:embed="rId3"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 Box 5"/>
            <p:cNvSpPr txBox="1">
              <a:spLocks noChangeAspect="1" noChangeArrowheads="1"/>
            </p:cNvSpPr>
            <p:nvPr/>
          </p:nvSpPr>
          <p:spPr bwMode="auto">
            <a:xfrm>
              <a:off x="577" y="561"/>
              <a:ext cx="239" cy="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1000" b="1">
                  <a:solidFill>
                    <a:srgbClr val="000080"/>
                  </a:solidFill>
                  <a:latin typeface="Comic Sans MS" pitchFamily="66" charset="0"/>
                  <a:ea typeface="MS Mincho" pitchFamily="49" charset="-128"/>
                </a:rPr>
                <a:t>IEPPG</a:t>
              </a:r>
              <a:endParaRPr lang="de-DE" altLang="de-DE" sz="1000">
                <a:latin typeface="Times New Roman" pitchFamily="18" charset="0"/>
              </a:endParaRPr>
            </a:p>
          </p:txBody>
        </p:sp>
      </p:grpSp>
      <p:sp>
        <p:nvSpPr>
          <p:cNvPr id="69642" name="Text Box 10"/>
          <p:cNvSpPr txBox="1">
            <a:spLocks noChangeArrowheads="1"/>
          </p:cNvSpPr>
          <p:nvPr/>
        </p:nvSpPr>
        <p:spPr bwMode="auto">
          <a:xfrm>
            <a:off x="179388" y="2674938"/>
            <a:ext cx="3740150" cy="2811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a:spcBef>
                <a:spcPct val="50000"/>
              </a:spcBef>
            </a:pPr>
            <a:r>
              <a:rPr lang="en-US" altLang="de-DE" sz="1600" b="1" i="1">
                <a:solidFill>
                  <a:schemeClr val="accent2"/>
                </a:solidFill>
                <a:latin typeface="Times New Roman" pitchFamily="18" charset="0"/>
              </a:rPr>
              <a:t>I</a:t>
            </a:r>
            <a:r>
              <a:rPr lang="en-US" altLang="de-DE" sz="1600" b="1" i="1" baseline="-25000">
                <a:solidFill>
                  <a:schemeClr val="accent2"/>
                </a:solidFill>
                <a:latin typeface="Times New Roman" pitchFamily="18" charset="0"/>
              </a:rPr>
              <a:t>p</a:t>
            </a:r>
            <a:r>
              <a:rPr lang="en-US" altLang="de-DE" sz="1600" b="1">
                <a:solidFill>
                  <a:schemeClr val="accent2"/>
                </a:solidFill>
                <a:latin typeface="Times New Roman" pitchFamily="18" charset="0"/>
              </a:rPr>
              <a:t>(</a:t>
            </a:r>
            <a:r>
              <a:rPr lang="en-US" altLang="de-DE" sz="1600" b="1" i="1">
                <a:solidFill>
                  <a:schemeClr val="accent2"/>
                </a:solidFill>
                <a:latin typeface="Times New Roman" pitchFamily="18" charset="0"/>
              </a:rPr>
              <a:t>V</a:t>
            </a:r>
            <a:r>
              <a:rPr lang="en-US" altLang="de-DE" sz="1600" b="1" i="1" baseline="-25000">
                <a:solidFill>
                  <a:schemeClr val="accent2"/>
                </a:solidFill>
                <a:latin typeface="Times New Roman" pitchFamily="18" charset="0"/>
              </a:rPr>
              <a:t>p</a:t>
            </a:r>
            <a:r>
              <a:rPr lang="en-US" altLang="de-DE" sz="1600" b="1">
                <a:solidFill>
                  <a:schemeClr val="accent2"/>
                </a:solidFill>
                <a:latin typeface="Times New Roman" pitchFamily="18" charset="0"/>
              </a:rPr>
              <a:t>)-characteristic of the laser-heated emissive probe with increasing laser heating power </a:t>
            </a:r>
            <a:r>
              <a:rPr lang="en-US" altLang="de-DE" sz="1600" b="1" i="1">
                <a:solidFill>
                  <a:schemeClr val="accent2"/>
                </a:solidFill>
                <a:latin typeface="Times New Roman" pitchFamily="18" charset="0"/>
              </a:rPr>
              <a:t>P</a:t>
            </a:r>
            <a:r>
              <a:rPr lang="en-US" altLang="de-DE" sz="1600" b="1" i="1" baseline="-25000">
                <a:solidFill>
                  <a:schemeClr val="accent2"/>
                </a:solidFill>
                <a:latin typeface="Times New Roman" pitchFamily="18" charset="0"/>
              </a:rPr>
              <a:t>L</a:t>
            </a:r>
            <a:r>
              <a:rPr lang="en-US" altLang="de-DE" sz="1600" b="1">
                <a:solidFill>
                  <a:schemeClr val="accent2"/>
                </a:solidFill>
                <a:latin typeface="Times New Roman" pitchFamily="18" charset="0"/>
              </a:rPr>
              <a:t> for radial position </a:t>
            </a:r>
            <a:r>
              <a:rPr lang="en-US" altLang="de-DE" sz="1600" b="1" i="1">
                <a:solidFill>
                  <a:schemeClr val="accent2"/>
                </a:solidFill>
                <a:latin typeface="Times New Roman" pitchFamily="18" charset="0"/>
              </a:rPr>
              <a:t>r</a:t>
            </a:r>
            <a:r>
              <a:rPr lang="en-US" altLang="de-DE" sz="1600" b="1">
                <a:solidFill>
                  <a:schemeClr val="accent2"/>
                </a:solidFill>
                <a:latin typeface="Times New Roman" pitchFamily="18" charset="0"/>
              </a:rPr>
              <a:t> </a:t>
            </a:r>
            <a:r>
              <a:rPr lang="en-US" altLang="de-DE" sz="1600" b="1">
                <a:solidFill>
                  <a:schemeClr val="accent2"/>
                </a:solidFill>
                <a:latin typeface="Times New Roman" pitchFamily="18" charset="0"/>
                <a:sym typeface="Symbol" pitchFamily="18" charset="2"/>
              </a:rPr>
              <a:t></a:t>
            </a:r>
            <a:r>
              <a:rPr lang="en-US" altLang="de-DE" sz="1600" b="1">
                <a:solidFill>
                  <a:schemeClr val="accent2"/>
                </a:solidFill>
                <a:latin typeface="Times New Roman" pitchFamily="18" charset="0"/>
              </a:rPr>
              <a:t> </a:t>
            </a:r>
            <a:br>
              <a:rPr lang="en-US" altLang="de-DE" sz="1600" b="1">
                <a:solidFill>
                  <a:schemeClr val="accent2"/>
                </a:solidFill>
                <a:latin typeface="Times New Roman" pitchFamily="18" charset="0"/>
              </a:rPr>
            </a:br>
            <a:r>
              <a:rPr lang="en-US" altLang="de-DE" sz="1600" b="1">
                <a:solidFill>
                  <a:schemeClr val="accent2"/>
                </a:solidFill>
                <a:latin typeface="Times New Roman" pitchFamily="18" charset="0"/>
              </a:rPr>
              <a:t>–15 mm. The vertical green line indicates the value of </a:t>
            </a:r>
            <a:r>
              <a:rPr lang="el-GR" altLang="de-DE" sz="1600" b="1">
                <a:solidFill>
                  <a:schemeClr val="accent2"/>
                </a:solidFill>
                <a:latin typeface="Times New Roman" pitchFamily="18" charset="0"/>
                <a:cs typeface="Arial" pitchFamily="34" charset="0"/>
                <a:sym typeface="Symbol" pitchFamily="18" charset="2"/>
              </a:rPr>
              <a:t></a:t>
            </a:r>
            <a:r>
              <a:rPr lang="en-US" altLang="de-DE" sz="1600" b="1" i="1" baseline="-25000">
                <a:solidFill>
                  <a:schemeClr val="accent2"/>
                </a:solidFill>
                <a:latin typeface="Times New Roman" pitchFamily="18" charset="0"/>
              </a:rPr>
              <a:t>pl,cold</a:t>
            </a:r>
            <a:r>
              <a:rPr lang="en-US" altLang="de-DE" sz="1600" b="1">
                <a:solidFill>
                  <a:schemeClr val="accent2"/>
                </a:solidFill>
                <a:latin typeface="Times New Roman" pitchFamily="18" charset="0"/>
              </a:rPr>
              <a:t> derived from the first derivative. The insert shows the zero-crossing of the characteristics in close-up. However, also for this case </a:t>
            </a:r>
            <a:r>
              <a:rPr lang="en-US" altLang="de-DE" sz="1600" b="1" i="1">
                <a:solidFill>
                  <a:schemeClr val="accent2"/>
                </a:solidFill>
                <a:latin typeface="Times New Roman" pitchFamily="18" charset="0"/>
              </a:rPr>
              <a:t>V</a:t>
            </a:r>
            <a:r>
              <a:rPr lang="en-US" altLang="de-DE" sz="1600" b="1" i="1" baseline="30000">
                <a:solidFill>
                  <a:schemeClr val="accent2"/>
                </a:solidFill>
                <a:latin typeface="Times New Roman" pitchFamily="18" charset="0"/>
              </a:rPr>
              <a:t>*</a:t>
            </a:r>
            <a:r>
              <a:rPr lang="en-US" altLang="de-DE" sz="1600" b="1" i="1" baseline="-25000">
                <a:solidFill>
                  <a:schemeClr val="accent2"/>
                </a:solidFill>
                <a:latin typeface="Times New Roman" pitchFamily="18" charset="0"/>
              </a:rPr>
              <a:t>fl,em</a:t>
            </a:r>
            <a:r>
              <a:rPr lang="en-US" altLang="de-DE" sz="1600" b="1">
                <a:solidFill>
                  <a:schemeClr val="accent2"/>
                </a:solidFill>
                <a:latin typeface="Times New Roman" pitchFamily="18" charset="0"/>
              </a:rPr>
              <a:t> remains somewhat below </a:t>
            </a:r>
            <a:r>
              <a:rPr lang="en-US" altLang="de-DE" sz="1600" b="1">
                <a:solidFill>
                  <a:schemeClr val="accent2"/>
                </a:solidFill>
                <a:latin typeface="Times New Roman" pitchFamily="18" charset="0"/>
                <a:sym typeface="Symbol" pitchFamily="18" charset="2"/>
              </a:rPr>
              <a:t></a:t>
            </a:r>
            <a:r>
              <a:rPr lang="en-US" altLang="de-DE" sz="1600" b="1" i="1" baseline="-25000">
                <a:solidFill>
                  <a:schemeClr val="accent2"/>
                </a:solidFill>
                <a:latin typeface="Times New Roman" pitchFamily="18" charset="0"/>
                <a:sym typeface="Symbol" pitchFamily="18" charset="2"/>
              </a:rPr>
              <a:t>pl,cold</a:t>
            </a:r>
            <a:r>
              <a:rPr lang="en-US" altLang="de-DE" sz="1600" b="1">
                <a:solidFill>
                  <a:schemeClr val="accent2"/>
                </a:solidFill>
                <a:latin typeface="Times New Roman" pitchFamily="18" charset="0"/>
                <a:sym typeface="Symbol" pitchFamily="18" charset="2"/>
              </a:rPr>
              <a:t>.</a:t>
            </a:r>
            <a:endParaRPr lang="en-US" altLang="de-DE" sz="1600" b="1">
              <a:solidFill>
                <a:schemeClr val="accent2"/>
              </a:solidFill>
              <a:latin typeface="Times New Roman" pitchFamily="18" charset="0"/>
            </a:endParaRPr>
          </a:p>
          <a:p>
            <a:pPr>
              <a:spcBef>
                <a:spcPct val="50000"/>
              </a:spcBef>
            </a:pPr>
            <a:r>
              <a:rPr lang="en-US" altLang="de-DE" sz="1600" b="1">
                <a:solidFill>
                  <a:schemeClr val="accent2"/>
                </a:solidFill>
                <a:latin typeface="Times New Roman" pitchFamily="18" charset="0"/>
              </a:rPr>
              <a:t>We can easily reach emission currents of more than 2 A. </a:t>
            </a:r>
          </a:p>
        </p:txBody>
      </p:sp>
      <p:pic>
        <p:nvPicPr>
          <p:cNvPr id="69643" name="Picture 11" descr="Fig 2 Poster"/>
          <p:cNvPicPr>
            <a:picLocks noChangeAspect="1" noChangeArrowheads="1"/>
          </p:cNvPicPr>
          <p:nvPr/>
        </p:nvPicPr>
        <p:blipFill>
          <a:blip r:embed="rId4" cstate="print">
            <a:extLst>
              <a:ext uri="{28A0092B-C50C-407E-A947-70E740481C1C}">
                <a14:useLocalDpi xmlns:a14="http://schemas.microsoft.com/office/drawing/2010/main" val="0"/>
              </a:ext>
            </a:extLst>
          </a:blip>
          <a:srcRect l="16104" t="11879" r="16978" b="8803"/>
          <a:stretch>
            <a:fillRect/>
          </a:stretch>
        </p:blipFill>
        <p:spPr bwMode="auto">
          <a:xfrm>
            <a:off x="4375150" y="1014413"/>
            <a:ext cx="4578350" cy="5440362"/>
          </a:xfrm>
          <a:prstGeom prst="rect">
            <a:avLst/>
          </a:prstGeom>
          <a:noFill/>
          <a:extLst>
            <a:ext uri="{909E8E84-426E-40DD-AFC4-6F175D3DCCD1}">
              <a14:hiddenFill xmlns:a14="http://schemas.microsoft.com/office/drawing/2010/main">
                <a:solidFill>
                  <a:srgbClr val="FFFFFF"/>
                </a:solidFill>
              </a14:hiddenFill>
            </a:ext>
          </a:extLst>
        </p:spPr>
      </p:pic>
      <p:sp>
        <p:nvSpPr>
          <p:cNvPr id="69644" name="Text Box 12"/>
          <p:cNvSpPr txBox="1">
            <a:spLocks noChangeArrowheads="1"/>
          </p:cNvSpPr>
          <p:nvPr/>
        </p:nvSpPr>
        <p:spPr bwMode="auto">
          <a:xfrm>
            <a:off x="179388" y="1497013"/>
            <a:ext cx="4648200" cy="525462"/>
          </a:xfrm>
          <a:prstGeom prst="rect">
            <a:avLst/>
          </a:prstGeom>
          <a:noFill/>
          <a:ln w="25400" algn="ctr">
            <a:solidFill>
              <a:schemeClr val="accent2"/>
            </a:solidFill>
            <a:miter lim="800000"/>
            <a:headEnd/>
            <a:tailEnd/>
          </a:ln>
          <a:effectLst/>
          <a:extLst>
            <a:ext uri="{909E8E84-426E-40DD-AFC4-6F175D3DCCD1}">
              <a14:hiddenFill xmlns:a14="http://schemas.microsoft.com/office/drawing/2010/main">
                <a:solidFill>
                  <a:srgbClr val="3333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20000"/>
              </a:spcBef>
            </a:pPr>
            <a:r>
              <a:rPr lang="en-US" altLang="de-DE" sz="2200" b="1">
                <a:solidFill>
                  <a:srgbClr val="CC0000"/>
                </a:solidFill>
                <a:latin typeface="Times New Roman" pitchFamily="18" charset="0"/>
              </a:rPr>
              <a:t>LaB</a:t>
            </a:r>
            <a:r>
              <a:rPr lang="en-US" altLang="de-DE" sz="2200" b="1" baseline="-25000">
                <a:solidFill>
                  <a:srgbClr val="CC0000"/>
                </a:solidFill>
                <a:latin typeface="Times New Roman" pitchFamily="18" charset="0"/>
              </a:rPr>
              <a:t>6</a:t>
            </a:r>
            <a:r>
              <a:rPr lang="en-US" altLang="de-DE" sz="2200" b="1">
                <a:solidFill>
                  <a:srgbClr val="CC0000"/>
                </a:solidFill>
                <a:latin typeface="Times New Roman" pitchFamily="18" charset="0"/>
              </a:rPr>
              <a:t>-pin:</a:t>
            </a:r>
            <a:r>
              <a:rPr lang="en-US" altLang="de-DE" sz="2800" b="1">
                <a:solidFill>
                  <a:srgbClr val="CC0000"/>
                </a:solidFill>
                <a:latin typeface="Times New Roman" pitchFamily="18" charset="0"/>
              </a:rPr>
              <a:t> </a:t>
            </a:r>
            <a:r>
              <a:rPr lang="en-US" altLang="de-DE" sz="2000">
                <a:solidFill>
                  <a:srgbClr val="CC0000"/>
                </a:solidFill>
                <a:latin typeface="Times New Roman" pitchFamily="18" charset="0"/>
              </a:rPr>
              <a:t>1,5 mm diameter, 3 mm length</a:t>
            </a:r>
          </a:p>
        </p:txBody>
      </p:sp>
      <p:sp>
        <p:nvSpPr>
          <p:cNvPr id="2" name="Datumsplatzhalter 1"/>
          <p:cNvSpPr>
            <a:spLocks noGrp="1"/>
          </p:cNvSpPr>
          <p:nvPr>
            <p:ph type="dt" sz="half" idx="10"/>
          </p:nvPr>
        </p:nvSpPr>
        <p:spPr/>
        <p:txBody>
          <a:bodyPr/>
          <a:lstStyle/>
          <a:p>
            <a:fld id="{8A645C1B-3FB9-4DB4-BCE0-5E314E590598}" type="datetime1">
              <a:rPr lang="en-GB" altLang="de-DE" smtClean="0"/>
              <a:t>07/09/2018</a:t>
            </a:fld>
            <a:endParaRPr lang="en-GB" altLang="de-DE" dirty="0"/>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dirty="0"/>
          </a:p>
        </p:txBody>
      </p:sp>
      <p:sp>
        <p:nvSpPr>
          <p:cNvPr id="4" name="Foliennummernplatzhalter 3"/>
          <p:cNvSpPr>
            <a:spLocks noGrp="1"/>
          </p:cNvSpPr>
          <p:nvPr>
            <p:ph type="sldNum" sz="quarter" idx="12"/>
          </p:nvPr>
        </p:nvSpPr>
        <p:spPr/>
        <p:txBody>
          <a:bodyPr/>
          <a:lstStyle/>
          <a:p>
            <a:fld id="{1764F8B5-7DA7-4C84-8B68-E560AE8039CB}" type="slidenum">
              <a:rPr lang="en-GB" altLang="de-DE" smtClean="0"/>
              <a:pPr/>
              <a:t>35</a:t>
            </a:fld>
            <a:r>
              <a:rPr lang="en-GB" altLang="de-DE" dirty="0" smtClean="0"/>
              <a:t> of 46</a:t>
            </a:r>
            <a:endParaRPr lang="en-GB" altLang="de-DE" dirty="0"/>
          </a:p>
        </p:txBody>
      </p:sp>
    </p:spTree>
    <p:extLst>
      <p:ext uri="{BB962C8B-B14F-4D97-AF65-F5344CB8AC3E}">
        <p14:creationId xmlns:p14="http://schemas.microsoft.com/office/powerpoint/2010/main" val="23413379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uni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0125" y="0"/>
            <a:ext cx="5365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0659" name="Group 3"/>
          <p:cNvGrpSpPr>
            <a:grpSpLocks noChangeAspect="1"/>
          </p:cNvGrpSpPr>
          <p:nvPr/>
        </p:nvGrpSpPr>
        <p:grpSpPr bwMode="auto">
          <a:xfrm>
            <a:off x="0" y="-1588"/>
            <a:ext cx="1039813" cy="1077913"/>
            <a:chOff x="454" y="340"/>
            <a:chExt cx="514" cy="533"/>
          </a:xfrm>
        </p:grpSpPr>
        <p:pic>
          <p:nvPicPr>
            <p:cNvPr id="70660" name="Picture 4" descr="Schöner Feuerball"/>
            <p:cNvPicPr>
              <a:picLocks noChangeAspect="1" noChangeArrowheads="1"/>
            </p:cNvPicPr>
            <p:nvPr/>
          </p:nvPicPr>
          <p:blipFill>
            <a:blip r:embed="rId3"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Text Box 5"/>
            <p:cNvSpPr txBox="1">
              <a:spLocks noChangeAspect="1" noChangeArrowheads="1"/>
            </p:cNvSpPr>
            <p:nvPr/>
          </p:nvSpPr>
          <p:spPr bwMode="auto">
            <a:xfrm>
              <a:off x="577" y="561"/>
              <a:ext cx="239" cy="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1000" b="1">
                  <a:solidFill>
                    <a:srgbClr val="000080"/>
                  </a:solidFill>
                  <a:latin typeface="Comic Sans MS" pitchFamily="66" charset="0"/>
                  <a:ea typeface="MS Mincho" pitchFamily="49" charset="-128"/>
                </a:rPr>
                <a:t>IEPPG</a:t>
              </a:r>
              <a:endParaRPr lang="de-DE" altLang="de-DE" sz="1000">
                <a:latin typeface="Times New Roman" pitchFamily="18" charset="0"/>
              </a:endParaRPr>
            </a:p>
          </p:txBody>
        </p:sp>
      </p:grpSp>
      <p:sp>
        <p:nvSpPr>
          <p:cNvPr id="70665" name="Text Box 9"/>
          <p:cNvSpPr txBox="1">
            <a:spLocks noChangeArrowheads="1"/>
          </p:cNvSpPr>
          <p:nvPr/>
        </p:nvSpPr>
        <p:spPr bwMode="auto">
          <a:xfrm>
            <a:off x="179388" y="1497013"/>
            <a:ext cx="2020887" cy="1135062"/>
          </a:xfrm>
          <a:prstGeom prst="rect">
            <a:avLst/>
          </a:prstGeom>
          <a:noFill/>
          <a:ln w="25400" algn="ctr">
            <a:solidFill>
              <a:schemeClr val="accent2"/>
            </a:solidFill>
            <a:miter lim="800000"/>
            <a:headEnd/>
            <a:tailEnd/>
          </a:ln>
          <a:effectLst/>
          <a:extLst>
            <a:ext uri="{909E8E84-426E-40DD-AFC4-6F175D3DCCD1}">
              <a14:hiddenFill xmlns:a14="http://schemas.microsoft.com/office/drawing/2010/main">
                <a:solidFill>
                  <a:srgbClr val="3333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p>
            <a:pPr algn="ctr" eaLnBrk="0" hangingPunct="0">
              <a:spcBef>
                <a:spcPct val="20000"/>
              </a:spcBef>
            </a:pPr>
            <a:r>
              <a:rPr lang="en-US" altLang="de-DE" sz="2200" b="1">
                <a:solidFill>
                  <a:srgbClr val="CC0000"/>
                </a:solidFill>
                <a:latin typeface="Times New Roman" pitchFamily="18" charset="0"/>
              </a:rPr>
              <a:t>LaB</a:t>
            </a:r>
            <a:r>
              <a:rPr lang="en-US" altLang="de-DE" sz="2200" b="1" baseline="-25000">
                <a:solidFill>
                  <a:srgbClr val="CC0000"/>
                </a:solidFill>
                <a:latin typeface="Times New Roman" pitchFamily="18" charset="0"/>
              </a:rPr>
              <a:t>6</a:t>
            </a:r>
            <a:r>
              <a:rPr lang="en-US" altLang="de-DE" sz="2200" b="1">
                <a:solidFill>
                  <a:srgbClr val="CC0000"/>
                </a:solidFill>
                <a:latin typeface="Times New Roman" pitchFamily="18" charset="0"/>
              </a:rPr>
              <a:t>-pin:</a:t>
            </a:r>
            <a:r>
              <a:rPr lang="en-US" altLang="de-DE" sz="2800" b="1">
                <a:solidFill>
                  <a:srgbClr val="CC0000"/>
                </a:solidFill>
                <a:latin typeface="Times New Roman" pitchFamily="18" charset="0"/>
              </a:rPr>
              <a:t> </a:t>
            </a:r>
            <a:br>
              <a:rPr lang="en-US" altLang="de-DE" sz="2800" b="1">
                <a:solidFill>
                  <a:srgbClr val="CC0000"/>
                </a:solidFill>
                <a:latin typeface="Times New Roman" pitchFamily="18" charset="0"/>
              </a:rPr>
            </a:br>
            <a:r>
              <a:rPr lang="en-US" altLang="de-DE" sz="2000">
                <a:solidFill>
                  <a:srgbClr val="CC0000"/>
                </a:solidFill>
                <a:latin typeface="Times New Roman" pitchFamily="18" charset="0"/>
              </a:rPr>
              <a:t>1,5 mm diameter, 3 mm length</a:t>
            </a:r>
          </a:p>
        </p:txBody>
      </p:sp>
      <p:sp>
        <p:nvSpPr>
          <p:cNvPr id="70666" name="Text Box 10"/>
          <p:cNvSpPr txBox="1">
            <a:spLocks noChangeArrowheads="1"/>
          </p:cNvSpPr>
          <p:nvPr/>
        </p:nvSpPr>
        <p:spPr bwMode="auto">
          <a:xfrm>
            <a:off x="179388" y="3117850"/>
            <a:ext cx="2843212"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1279525">
              <a:defRPr>
                <a:solidFill>
                  <a:schemeClr val="tx1"/>
                </a:solidFill>
                <a:latin typeface="Arial" pitchFamily="34" charset="0"/>
              </a:defRPr>
            </a:lvl1pPr>
            <a:lvl2pPr defTabSz="1279525">
              <a:defRPr>
                <a:solidFill>
                  <a:schemeClr val="tx1"/>
                </a:solidFill>
                <a:latin typeface="Arial" pitchFamily="34" charset="0"/>
              </a:defRPr>
            </a:lvl2pPr>
            <a:lvl3pPr defTabSz="1279525">
              <a:defRPr>
                <a:solidFill>
                  <a:schemeClr val="tx1"/>
                </a:solidFill>
                <a:latin typeface="Arial" pitchFamily="34" charset="0"/>
              </a:defRPr>
            </a:lvl3pPr>
            <a:lvl4pPr defTabSz="1279525">
              <a:defRPr>
                <a:solidFill>
                  <a:schemeClr val="tx1"/>
                </a:solidFill>
                <a:latin typeface="Arial" pitchFamily="34" charset="0"/>
              </a:defRPr>
            </a:lvl4pPr>
            <a:lvl5pPr defTabSz="1279525">
              <a:defRPr>
                <a:solidFill>
                  <a:schemeClr val="tx1"/>
                </a:solidFill>
                <a:latin typeface="Arial" pitchFamily="34" charset="0"/>
              </a:defRPr>
            </a:lvl5pPr>
            <a:lvl6pPr defTabSz="1279525" fontAlgn="base">
              <a:spcBef>
                <a:spcPct val="0"/>
              </a:spcBef>
              <a:spcAft>
                <a:spcPct val="0"/>
              </a:spcAft>
              <a:defRPr>
                <a:solidFill>
                  <a:schemeClr val="tx1"/>
                </a:solidFill>
                <a:latin typeface="Arial" pitchFamily="34" charset="0"/>
              </a:defRPr>
            </a:lvl6pPr>
            <a:lvl7pPr defTabSz="1279525" fontAlgn="base">
              <a:spcBef>
                <a:spcPct val="0"/>
              </a:spcBef>
              <a:spcAft>
                <a:spcPct val="0"/>
              </a:spcAft>
              <a:defRPr>
                <a:solidFill>
                  <a:schemeClr val="tx1"/>
                </a:solidFill>
                <a:latin typeface="Arial" pitchFamily="34" charset="0"/>
              </a:defRPr>
            </a:lvl7pPr>
            <a:lvl8pPr defTabSz="1279525" fontAlgn="base">
              <a:spcBef>
                <a:spcPct val="0"/>
              </a:spcBef>
              <a:spcAft>
                <a:spcPct val="0"/>
              </a:spcAft>
              <a:defRPr>
                <a:solidFill>
                  <a:schemeClr val="tx1"/>
                </a:solidFill>
                <a:latin typeface="Arial" pitchFamily="34" charset="0"/>
              </a:defRPr>
            </a:lvl8pPr>
            <a:lvl9pPr defTabSz="1279525" fontAlgn="base">
              <a:spcBef>
                <a:spcPct val="0"/>
              </a:spcBef>
              <a:spcAft>
                <a:spcPct val="0"/>
              </a:spcAft>
              <a:defRPr>
                <a:solidFill>
                  <a:schemeClr val="tx1"/>
                </a:solidFill>
                <a:latin typeface="Arial" pitchFamily="34" charset="0"/>
              </a:defRPr>
            </a:lvl9pPr>
          </a:lstStyle>
          <a:p>
            <a:pPr>
              <a:spcBef>
                <a:spcPct val="25000"/>
              </a:spcBef>
            </a:pPr>
            <a:r>
              <a:rPr lang="en-US" altLang="de-DE" sz="1600" b="1">
                <a:solidFill>
                  <a:schemeClr val="accent2"/>
                </a:solidFill>
                <a:latin typeface="Times New Roman" pitchFamily="18" charset="0"/>
              </a:rPr>
              <a:t>Floating potential of laser-heated probe versus laser heating power </a:t>
            </a:r>
            <a:r>
              <a:rPr lang="en-US" altLang="de-DE" sz="1600" b="1" i="1">
                <a:solidFill>
                  <a:schemeClr val="accent2"/>
                </a:solidFill>
                <a:latin typeface="Times New Roman" pitchFamily="18" charset="0"/>
              </a:rPr>
              <a:t>P</a:t>
            </a:r>
            <a:r>
              <a:rPr lang="en-US" altLang="de-DE" sz="1600" b="1" i="1" baseline="-25000">
                <a:solidFill>
                  <a:schemeClr val="accent2"/>
                </a:solidFill>
                <a:latin typeface="Times New Roman" pitchFamily="18" charset="0"/>
              </a:rPr>
              <a:t>L</a:t>
            </a:r>
            <a:r>
              <a:rPr lang="en-US" altLang="de-DE" sz="1600" b="1">
                <a:solidFill>
                  <a:schemeClr val="accent2"/>
                </a:solidFill>
                <a:latin typeface="Times New Roman" pitchFamily="18" charset="0"/>
              </a:rPr>
              <a:t>. Horizontal blue line shows </a:t>
            </a:r>
            <a:r>
              <a:rPr lang="el-GR" altLang="de-DE" sz="1600" b="1">
                <a:solidFill>
                  <a:schemeClr val="accent2"/>
                </a:solidFill>
                <a:latin typeface="Times New Roman" pitchFamily="18" charset="0"/>
                <a:cs typeface="Arial" pitchFamily="34" charset="0"/>
                <a:sym typeface="Symbol" pitchFamily="18" charset="2"/>
              </a:rPr>
              <a:t></a:t>
            </a:r>
            <a:r>
              <a:rPr lang="en-US" altLang="de-DE" sz="1600" b="1" i="1" baseline="-25000">
                <a:solidFill>
                  <a:schemeClr val="accent2"/>
                </a:solidFill>
                <a:latin typeface="Times New Roman" pitchFamily="18" charset="0"/>
              </a:rPr>
              <a:t>pl,cold</a:t>
            </a:r>
            <a:r>
              <a:rPr lang="en-US" altLang="de-DE" sz="1600" b="1">
                <a:solidFill>
                  <a:schemeClr val="accent2"/>
                </a:solidFill>
                <a:latin typeface="Times New Roman" pitchFamily="18" charset="0"/>
              </a:rPr>
              <a:t> as derived from the first derivative of the cold characteristic. </a:t>
            </a:r>
          </a:p>
          <a:p>
            <a:pPr>
              <a:spcBef>
                <a:spcPct val="25000"/>
              </a:spcBef>
            </a:pPr>
            <a:r>
              <a:rPr lang="en-US" altLang="de-DE" sz="1600" b="1">
                <a:solidFill>
                  <a:schemeClr val="accent2"/>
                </a:solidFill>
                <a:latin typeface="Times New Roman" pitchFamily="18" charset="0"/>
              </a:rPr>
              <a:t>Also here we see that </a:t>
            </a:r>
            <a:br>
              <a:rPr lang="en-US" altLang="de-DE" sz="1600" b="1">
                <a:solidFill>
                  <a:schemeClr val="accent2"/>
                </a:solidFill>
                <a:latin typeface="Times New Roman" pitchFamily="18" charset="0"/>
              </a:rPr>
            </a:br>
            <a:r>
              <a:rPr lang="en-US" altLang="de-DE" sz="1600" b="1" i="1">
                <a:solidFill>
                  <a:schemeClr val="accent2"/>
                </a:solidFill>
                <a:latin typeface="Times New Roman" pitchFamily="18" charset="0"/>
              </a:rPr>
              <a:t>V</a:t>
            </a:r>
            <a:r>
              <a:rPr lang="en-US" altLang="de-DE" sz="1600" b="1" i="1" baseline="30000">
                <a:solidFill>
                  <a:schemeClr val="accent2"/>
                </a:solidFill>
                <a:latin typeface="Times New Roman" pitchFamily="18" charset="0"/>
              </a:rPr>
              <a:t>*</a:t>
            </a:r>
            <a:r>
              <a:rPr lang="en-US" altLang="de-DE" sz="1600" b="1" i="1" baseline="-25000">
                <a:solidFill>
                  <a:schemeClr val="accent2"/>
                </a:solidFill>
                <a:latin typeface="Times New Roman" pitchFamily="18" charset="0"/>
              </a:rPr>
              <a:t>fl,em</a:t>
            </a:r>
            <a:r>
              <a:rPr lang="en-US" altLang="de-DE" sz="1600" b="1">
                <a:solidFill>
                  <a:schemeClr val="accent2"/>
                </a:solidFill>
                <a:latin typeface="Times New Roman" pitchFamily="18" charset="0"/>
              </a:rPr>
              <a:t> &lt; </a:t>
            </a:r>
            <a:r>
              <a:rPr lang="el-GR" altLang="de-DE" sz="1600" b="1">
                <a:solidFill>
                  <a:schemeClr val="accent2"/>
                </a:solidFill>
                <a:latin typeface="Times New Roman" pitchFamily="18" charset="0"/>
                <a:cs typeface="Arial" pitchFamily="34" charset="0"/>
                <a:sym typeface="Symbol" pitchFamily="18" charset="2"/>
              </a:rPr>
              <a:t></a:t>
            </a:r>
            <a:r>
              <a:rPr lang="en-US" altLang="de-DE" sz="1600" b="1" i="1" baseline="-25000">
                <a:solidFill>
                  <a:schemeClr val="accent2"/>
                </a:solidFill>
                <a:latin typeface="Times New Roman" pitchFamily="18" charset="0"/>
              </a:rPr>
              <a:t>pl,cold</a:t>
            </a:r>
            <a:r>
              <a:rPr lang="en-US" altLang="de-DE" sz="1600" b="1" i="1">
                <a:solidFill>
                  <a:schemeClr val="accent2"/>
                </a:solidFill>
                <a:latin typeface="Times New Roman" pitchFamily="18" charset="0"/>
              </a:rPr>
              <a:t>.</a:t>
            </a:r>
            <a:r>
              <a:rPr lang="en-US" altLang="de-DE" sz="1600" b="1">
                <a:solidFill>
                  <a:schemeClr val="accent2"/>
                </a:solidFill>
                <a:latin typeface="Times New Roman" pitchFamily="18" charset="0"/>
              </a:rPr>
              <a:t> </a:t>
            </a:r>
          </a:p>
        </p:txBody>
      </p:sp>
      <p:pic>
        <p:nvPicPr>
          <p:cNvPr id="70667" name="Picture 11" descr="Fig 3"/>
          <p:cNvPicPr>
            <a:picLocks noChangeAspect="1" noChangeArrowheads="1"/>
          </p:cNvPicPr>
          <p:nvPr/>
        </p:nvPicPr>
        <p:blipFill>
          <a:blip r:embed="rId4" cstate="print">
            <a:extLst>
              <a:ext uri="{28A0092B-C50C-407E-A947-70E740481C1C}">
                <a14:useLocalDpi xmlns:a14="http://schemas.microsoft.com/office/drawing/2010/main" val="0"/>
              </a:ext>
            </a:extLst>
          </a:blip>
          <a:srcRect l="5318" t="9167" r="5112" b="6194"/>
          <a:stretch>
            <a:fillRect/>
          </a:stretch>
        </p:blipFill>
        <p:spPr bwMode="auto">
          <a:xfrm>
            <a:off x="3011488" y="1128713"/>
            <a:ext cx="5807075" cy="4529137"/>
          </a:xfrm>
          <a:prstGeom prst="rect">
            <a:avLst/>
          </a:prstGeom>
          <a:noFill/>
          <a:extLst>
            <a:ext uri="{909E8E84-426E-40DD-AFC4-6F175D3DCCD1}">
              <a14:hiddenFill xmlns:a14="http://schemas.microsoft.com/office/drawing/2010/main">
                <a:solidFill>
                  <a:srgbClr val="FFFFFF"/>
                </a:solidFill>
              </a14:hiddenFill>
            </a:ext>
          </a:extLst>
        </p:spPr>
      </p:pic>
      <p:sp>
        <p:nvSpPr>
          <p:cNvPr id="70668" name="Text Box 12"/>
          <p:cNvSpPr txBox="1">
            <a:spLocks noChangeArrowheads="1"/>
          </p:cNvSpPr>
          <p:nvPr/>
        </p:nvSpPr>
        <p:spPr bwMode="auto">
          <a:xfrm>
            <a:off x="254000" y="5953125"/>
            <a:ext cx="8637588" cy="549275"/>
          </a:xfrm>
          <a:prstGeom prst="rect">
            <a:avLst/>
          </a:prstGeom>
          <a:noFill/>
          <a:ln>
            <a:noFill/>
          </a:ln>
          <a:effectLst/>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de-DE" b="1">
                <a:solidFill>
                  <a:srgbClr val="A50021"/>
                </a:solidFill>
                <a:latin typeface="Times New Roman" pitchFamily="18" charset="0"/>
              </a:rPr>
              <a:t>There is an ongoing discussion whether or not the floating potential of a strongly heated emissive probe reaches the plasma potential or remains below</a:t>
            </a:r>
            <a:r>
              <a:rPr lang="en-US" altLang="de-DE" b="1">
                <a:solidFill>
                  <a:srgbClr val="A50021"/>
                </a:solidFill>
                <a:latin typeface="Times New Roman" pitchFamily="18" charset="0"/>
                <a:sym typeface="Symbol" pitchFamily="18" charset="2"/>
              </a:rPr>
              <a:t>. </a:t>
            </a:r>
            <a:endParaRPr lang="en-US" altLang="de-DE">
              <a:solidFill>
                <a:srgbClr val="A50021"/>
              </a:solidFill>
              <a:latin typeface="Times New Roman" pitchFamily="18" charset="0"/>
            </a:endParaRPr>
          </a:p>
        </p:txBody>
      </p:sp>
      <p:sp>
        <p:nvSpPr>
          <p:cNvPr id="2" name="Datumsplatzhalter 1"/>
          <p:cNvSpPr>
            <a:spLocks noGrp="1"/>
          </p:cNvSpPr>
          <p:nvPr>
            <p:ph type="dt" sz="half" idx="10"/>
          </p:nvPr>
        </p:nvSpPr>
        <p:spPr/>
        <p:txBody>
          <a:bodyPr/>
          <a:lstStyle/>
          <a:p>
            <a:fld id="{A783C53A-3F62-4910-9F28-9A8D91B9148F}" type="datetime1">
              <a:rPr lang="en-GB" altLang="de-DE" smtClean="0"/>
              <a:t>07/09/2018</a:t>
            </a:fld>
            <a:endParaRPr lang="en-GB" altLang="de-DE" dirty="0"/>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dirty="0"/>
          </a:p>
        </p:txBody>
      </p:sp>
      <p:sp>
        <p:nvSpPr>
          <p:cNvPr id="4" name="Foliennummernplatzhalter 3"/>
          <p:cNvSpPr>
            <a:spLocks noGrp="1"/>
          </p:cNvSpPr>
          <p:nvPr>
            <p:ph type="sldNum" sz="quarter" idx="12"/>
          </p:nvPr>
        </p:nvSpPr>
        <p:spPr/>
        <p:txBody>
          <a:bodyPr/>
          <a:lstStyle/>
          <a:p>
            <a:fld id="{1764F8B5-7DA7-4C84-8B68-E560AE8039CB}" type="slidenum">
              <a:rPr lang="en-GB" altLang="de-DE" smtClean="0"/>
              <a:pPr/>
              <a:t>36</a:t>
            </a:fld>
            <a:r>
              <a:rPr lang="en-GB" altLang="de-DE" dirty="0" smtClean="0"/>
              <a:t> of 46</a:t>
            </a:r>
            <a:endParaRPr lang="en-GB" altLang="de-DE" dirty="0"/>
          </a:p>
        </p:txBody>
      </p:sp>
    </p:spTree>
    <p:extLst>
      <p:ext uri="{BB962C8B-B14F-4D97-AF65-F5344CB8AC3E}">
        <p14:creationId xmlns:p14="http://schemas.microsoft.com/office/powerpoint/2010/main" val="40298436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uni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20125" y="0"/>
            <a:ext cx="5365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0659" name="Group 3"/>
          <p:cNvGrpSpPr>
            <a:grpSpLocks noChangeAspect="1"/>
          </p:cNvGrpSpPr>
          <p:nvPr/>
        </p:nvGrpSpPr>
        <p:grpSpPr bwMode="auto">
          <a:xfrm>
            <a:off x="0" y="-1588"/>
            <a:ext cx="1039813" cy="1077913"/>
            <a:chOff x="454" y="340"/>
            <a:chExt cx="514" cy="533"/>
          </a:xfrm>
        </p:grpSpPr>
        <p:pic>
          <p:nvPicPr>
            <p:cNvPr id="70660" name="Picture 4" descr="Schöner Feuerball"/>
            <p:cNvPicPr>
              <a:picLocks noChangeAspect="1" noChangeArrowheads="1"/>
            </p:cNvPicPr>
            <p:nvPr/>
          </p:nvPicPr>
          <p:blipFill>
            <a:blip r:embed="rId4" cstate="print">
              <a:extLst>
                <a:ext uri="{28A0092B-C50C-407E-A947-70E740481C1C}">
                  <a14:useLocalDpi xmlns:a14="http://schemas.microsoft.com/office/drawing/2010/main" val="0"/>
                </a:ext>
              </a:extLst>
            </a:blip>
            <a:srcRect l="35432" t="32762" r="36249" b="31342"/>
            <a:stretch>
              <a:fillRect/>
            </a:stretch>
          </p:blipFill>
          <p:spPr bwMode="auto">
            <a:xfrm>
              <a:off x="454" y="340"/>
              <a:ext cx="514"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Text Box 5"/>
            <p:cNvSpPr txBox="1">
              <a:spLocks noChangeAspect="1" noChangeArrowheads="1"/>
            </p:cNvSpPr>
            <p:nvPr/>
          </p:nvSpPr>
          <p:spPr bwMode="auto">
            <a:xfrm>
              <a:off x="577" y="561"/>
              <a:ext cx="239" cy="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AT" altLang="ja-JP" sz="1000" b="1">
                  <a:solidFill>
                    <a:srgbClr val="000080"/>
                  </a:solidFill>
                  <a:latin typeface="Comic Sans MS" pitchFamily="66" charset="0"/>
                  <a:ea typeface="MS Mincho" pitchFamily="49" charset="-128"/>
                </a:rPr>
                <a:t>IEPPG</a:t>
              </a:r>
              <a:endParaRPr lang="de-DE" altLang="de-DE" sz="1000">
                <a:latin typeface="Times New Roman" pitchFamily="18" charset="0"/>
              </a:endParaRPr>
            </a:p>
          </p:txBody>
        </p:sp>
      </p:grpSp>
      <p:sp>
        <p:nvSpPr>
          <p:cNvPr id="70668" name="Text Box 12"/>
          <p:cNvSpPr txBox="1">
            <a:spLocks noChangeArrowheads="1"/>
          </p:cNvSpPr>
          <p:nvPr/>
        </p:nvSpPr>
        <p:spPr bwMode="auto">
          <a:xfrm>
            <a:off x="254000" y="6011000"/>
            <a:ext cx="8637588" cy="553998"/>
          </a:xfrm>
          <a:prstGeom prst="rect">
            <a:avLst/>
          </a:prstGeom>
          <a:noFill/>
          <a:ln>
            <a:noFill/>
          </a:ln>
          <a:effectLst/>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de-DE" b="1" dirty="0" smtClean="0">
                <a:solidFill>
                  <a:srgbClr val="A50021"/>
                </a:solidFill>
                <a:latin typeface="Times New Roman" pitchFamily="18" charset="0"/>
              </a:rPr>
              <a:t>As we have found out, sometimes the emissive floating potential even be larger than the value determined from the </a:t>
            </a:r>
            <a:r>
              <a:rPr lang="en-US" altLang="de-DE" b="1" i="1" dirty="0" smtClean="0">
                <a:solidFill>
                  <a:srgbClr val="A50021"/>
                </a:solidFill>
                <a:latin typeface="Times New Roman" pitchFamily="18" charset="0"/>
              </a:rPr>
              <a:t>I-V</a:t>
            </a:r>
            <a:r>
              <a:rPr lang="en-US" altLang="de-DE" b="1" dirty="0" smtClean="0">
                <a:solidFill>
                  <a:srgbClr val="A50021"/>
                </a:solidFill>
                <a:latin typeface="Times New Roman" pitchFamily="18" charset="0"/>
              </a:rPr>
              <a:t> characteristic of a cold probe</a:t>
            </a:r>
            <a:endParaRPr lang="en-US" altLang="de-DE" dirty="0">
              <a:solidFill>
                <a:srgbClr val="A50021"/>
              </a:solidFill>
              <a:latin typeface="Times New Roman" pitchFamily="18" charset="0"/>
            </a:endParaRPr>
          </a:p>
        </p:txBody>
      </p:sp>
      <p:sp>
        <p:nvSpPr>
          <p:cNvPr id="2" name="Datumsplatzhalter 1"/>
          <p:cNvSpPr>
            <a:spLocks noGrp="1"/>
          </p:cNvSpPr>
          <p:nvPr>
            <p:ph type="dt" sz="half" idx="10"/>
          </p:nvPr>
        </p:nvSpPr>
        <p:spPr/>
        <p:txBody>
          <a:bodyPr/>
          <a:lstStyle/>
          <a:p>
            <a:fld id="{973ADF6D-7097-4D6F-83C5-7F3D22F78ADD}" type="datetime1">
              <a:rPr lang="en-GB" altLang="de-DE" smtClean="0"/>
              <a:t>07/09/2018</a:t>
            </a:fld>
            <a:endParaRPr lang="en-GB" altLang="de-DE" dirty="0"/>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dirty="0"/>
          </a:p>
        </p:txBody>
      </p:sp>
      <p:sp>
        <p:nvSpPr>
          <p:cNvPr id="4" name="Foliennummernplatzhalter 3"/>
          <p:cNvSpPr>
            <a:spLocks noGrp="1"/>
          </p:cNvSpPr>
          <p:nvPr>
            <p:ph type="sldNum" sz="quarter" idx="12"/>
          </p:nvPr>
        </p:nvSpPr>
        <p:spPr/>
        <p:txBody>
          <a:bodyPr/>
          <a:lstStyle/>
          <a:p>
            <a:fld id="{1764F8B5-7DA7-4C84-8B68-E560AE8039CB}" type="slidenum">
              <a:rPr lang="en-GB" altLang="de-DE" smtClean="0"/>
              <a:pPr/>
              <a:t>37</a:t>
            </a:fld>
            <a:r>
              <a:rPr lang="en-GB" altLang="de-DE" dirty="0" smtClean="0"/>
              <a:t> of 46</a:t>
            </a:r>
            <a:endParaRPr lang="en-GB" altLang="de-DE" dirty="0"/>
          </a:p>
        </p:txBody>
      </p:sp>
      <p:sp>
        <p:nvSpPr>
          <p:cNvPr id="13" name="Text Box 7"/>
          <p:cNvSpPr txBox="1">
            <a:spLocks noChangeArrowheads="1"/>
          </p:cNvSpPr>
          <p:nvPr/>
        </p:nvSpPr>
        <p:spPr bwMode="auto">
          <a:xfrm>
            <a:off x="2248694" y="496298"/>
            <a:ext cx="4632960" cy="503590"/>
          </a:xfrm>
          <a:prstGeom prst="rect">
            <a:avLst/>
          </a:prstGeom>
          <a:noFill/>
          <a:ln w="25400" algn="ctr">
            <a:solidFill>
              <a:schemeClr val="accent2"/>
            </a:solidFill>
            <a:miter lim="800000"/>
            <a:headEnd/>
            <a:tailEnd/>
          </a:ln>
          <a:effectLst/>
          <a:extLst>
            <a:ext uri="{909E8E84-426E-40DD-AFC4-6F175D3DCCD1}">
              <a14:hiddenFill xmlns:a14="http://schemas.microsoft.com/office/drawing/2010/main">
                <a:solidFill>
                  <a:srgbClr val="3333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36000" rIns="36000" bIns="36000">
            <a:spAutoFit/>
          </a:bodyPr>
          <a:lstStyle/>
          <a:p>
            <a:pPr algn="ctr">
              <a:lnSpc>
                <a:spcPct val="100000"/>
              </a:lnSpc>
              <a:spcBef>
                <a:spcPct val="20000"/>
              </a:spcBef>
              <a:spcAft>
                <a:spcPct val="0"/>
              </a:spcAft>
            </a:pPr>
            <a:r>
              <a:rPr lang="en-US" altLang="de-DE" sz="2400" b="1" dirty="0">
                <a:solidFill>
                  <a:schemeClr val="accent2"/>
                </a:solidFill>
              </a:rPr>
              <a:t>LaB</a:t>
            </a:r>
            <a:r>
              <a:rPr lang="en-US" altLang="de-DE" sz="2400" b="1" baseline="-25000" dirty="0">
                <a:solidFill>
                  <a:schemeClr val="accent2"/>
                </a:solidFill>
              </a:rPr>
              <a:t>6</a:t>
            </a:r>
            <a:r>
              <a:rPr lang="en-US" altLang="de-DE" sz="2400" b="1" dirty="0">
                <a:solidFill>
                  <a:schemeClr val="accent2"/>
                </a:solidFill>
              </a:rPr>
              <a:t>-pin</a:t>
            </a:r>
            <a:r>
              <a:rPr lang="en-US" altLang="de-DE" b="1" dirty="0">
                <a:solidFill>
                  <a:schemeClr val="accent2"/>
                </a:solidFill>
              </a:rPr>
              <a:t>: </a:t>
            </a:r>
            <a:r>
              <a:rPr lang="en-US" altLang="de-DE" sz="2000" dirty="0">
                <a:solidFill>
                  <a:schemeClr val="accent2"/>
                </a:solidFill>
              </a:rPr>
              <a:t>1,5 mm diameter, 3 mm length</a:t>
            </a:r>
          </a:p>
        </p:txBody>
      </p:sp>
      <p:sp>
        <p:nvSpPr>
          <p:cNvPr id="14" name="Text Box 11"/>
          <p:cNvSpPr txBox="1">
            <a:spLocks noChangeArrowheads="1"/>
          </p:cNvSpPr>
          <p:nvPr/>
        </p:nvSpPr>
        <p:spPr bwMode="auto">
          <a:xfrm>
            <a:off x="250825" y="4606018"/>
            <a:ext cx="4138613" cy="1304925"/>
          </a:xfrm>
          <a:prstGeom prst="rect">
            <a:avLst/>
          </a:prstGeom>
          <a:noFill/>
          <a:ln w="9525" algn="ctr">
            <a:solidFill>
              <a:srgbClr val="0000FF"/>
            </a:solidFill>
            <a:miter lim="800000"/>
            <a:headEnd/>
            <a:tailEnd/>
          </a:ln>
          <a:effectLst/>
          <a:extLst>
            <a:ext uri="{909E8E84-426E-40DD-AFC4-6F175D3DCCD1}">
              <a14:hiddenFill xmlns:a14="http://schemas.microsoft.com/office/drawing/2010/main">
                <a:solidFill>
                  <a:srgbClr val="FFFF99">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algn="l" defTabSz="866775">
              <a:spcAft>
                <a:spcPct val="0"/>
              </a:spcAft>
              <a:defRPr sz="2400">
                <a:solidFill>
                  <a:schemeClr val="tx1"/>
                </a:solidFill>
                <a:latin typeface="Times New Roman" pitchFamily="18" charset="0"/>
              </a:defRPr>
            </a:lvl1pPr>
            <a:lvl2pPr algn="l" defTabSz="866775">
              <a:spcAft>
                <a:spcPct val="0"/>
              </a:spcAft>
              <a:defRPr sz="2400">
                <a:solidFill>
                  <a:schemeClr val="tx1"/>
                </a:solidFill>
                <a:latin typeface="Times New Roman" pitchFamily="18" charset="0"/>
              </a:defRPr>
            </a:lvl2pPr>
            <a:lvl3pPr algn="l" defTabSz="866775">
              <a:spcAft>
                <a:spcPct val="0"/>
              </a:spcAft>
              <a:defRPr sz="2400">
                <a:solidFill>
                  <a:schemeClr val="tx1"/>
                </a:solidFill>
                <a:latin typeface="Times New Roman" pitchFamily="18" charset="0"/>
              </a:defRPr>
            </a:lvl3pPr>
            <a:lvl4pPr algn="l" defTabSz="866775">
              <a:spcAft>
                <a:spcPct val="0"/>
              </a:spcAft>
              <a:defRPr sz="2400">
                <a:solidFill>
                  <a:schemeClr val="tx1"/>
                </a:solidFill>
                <a:latin typeface="Times New Roman" pitchFamily="18" charset="0"/>
              </a:defRPr>
            </a:lvl4pPr>
            <a:lvl5pPr algn="l" defTabSz="866775">
              <a:spcAft>
                <a:spcPct val="0"/>
              </a:spcAft>
              <a:defRPr sz="2400">
                <a:solidFill>
                  <a:schemeClr val="tx1"/>
                </a:solidFill>
                <a:latin typeface="Times New Roman" pitchFamily="18" charset="0"/>
              </a:defRPr>
            </a:lvl5pPr>
            <a:lvl6pPr defTabSz="866775" eaLnBrk="0" fontAlgn="base" hangingPunct="0">
              <a:spcBef>
                <a:spcPct val="0"/>
              </a:spcBef>
              <a:spcAft>
                <a:spcPct val="0"/>
              </a:spcAft>
              <a:defRPr sz="2400">
                <a:solidFill>
                  <a:schemeClr val="tx1"/>
                </a:solidFill>
                <a:latin typeface="Times New Roman" pitchFamily="18" charset="0"/>
              </a:defRPr>
            </a:lvl6pPr>
            <a:lvl7pPr defTabSz="866775" eaLnBrk="0" fontAlgn="base" hangingPunct="0">
              <a:spcBef>
                <a:spcPct val="0"/>
              </a:spcBef>
              <a:spcAft>
                <a:spcPct val="0"/>
              </a:spcAft>
              <a:defRPr sz="2400">
                <a:solidFill>
                  <a:schemeClr val="tx1"/>
                </a:solidFill>
                <a:latin typeface="Times New Roman" pitchFamily="18" charset="0"/>
              </a:defRPr>
            </a:lvl7pPr>
            <a:lvl8pPr defTabSz="866775" eaLnBrk="0" fontAlgn="base" hangingPunct="0">
              <a:spcBef>
                <a:spcPct val="0"/>
              </a:spcBef>
              <a:spcAft>
                <a:spcPct val="0"/>
              </a:spcAft>
              <a:defRPr sz="2400">
                <a:solidFill>
                  <a:schemeClr val="tx1"/>
                </a:solidFill>
                <a:latin typeface="Times New Roman" pitchFamily="18" charset="0"/>
              </a:defRPr>
            </a:lvl8pPr>
            <a:lvl9pPr defTabSz="866775" eaLnBrk="0" fontAlgn="base" hangingPunct="0">
              <a:spcBef>
                <a:spcPct val="0"/>
              </a:spcBef>
              <a:spcAft>
                <a:spcPct val="0"/>
              </a:spcAft>
              <a:defRPr sz="2400">
                <a:solidFill>
                  <a:schemeClr val="tx1"/>
                </a:solidFill>
                <a:latin typeface="Times New Roman" pitchFamily="18" charset="0"/>
              </a:defRPr>
            </a:lvl9pPr>
          </a:lstStyle>
          <a:p>
            <a:pPr>
              <a:lnSpc>
                <a:spcPct val="100000"/>
              </a:lnSpc>
            </a:pPr>
            <a:r>
              <a:rPr lang="en-GB" altLang="de-DE" sz="1600" b="1" dirty="0">
                <a:solidFill>
                  <a:srgbClr val="990000"/>
                </a:solidFill>
                <a:cs typeface="Times New Roman" pitchFamily="18" charset="0"/>
              </a:rPr>
              <a:t>Floating potential of the probe versus laser heating power. The blue horizontal line shows the value determined from the inflection point of the cold characteristic. </a:t>
            </a:r>
            <a:r>
              <a:rPr lang="en-GB" altLang="de-DE" sz="1600" b="1" dirty="0">
                <a:solidFill>
                  <a:srgbClr val="000099"/>
                </a:solidFill>
                <a:cs typeface="Times New Roman" pitchFamily="18" charset="0"/>
              </a:rPr>
              <a:t>15 mm outside the centre of the plasma column</a:t>
            </a:r>
            <a:r>
              <a:rPr lang="en-GB" altLang="de-DE" sz="1600" b="1" dirty="0">
                <a:solidFill>
                  <a:srgbClr val="000099"/>
                </a:solidFill>
              </a:rPr>
              <a:t> </a:t>
            </a:r>
            <a:endParaRPr lang="de-DE" altLang="de-DE" sz="1600" b="1" dirty="0">
              <a:solidFill>
                <a:srgbClr val="000099"/>
              </a:solidFill>
            </a:endParaRPr>
          </a:p>
        </p:txBody>
      </p:sp>
      <p:sp>
        <p:nvSpPr>
          <p:cNvPr id="15" name="Text Box 12"/>
          <p:cNvSpPr txBox="1">
            <a:spLocks noChangeArrowheads="1"/>
          </p:cNvSpPr>
          <p:nvPr/>
        </p:nvSpPr>
        <p:spPr bwMode="auto">
          <a:xfrm>
            <a:off x="4751388" y="4606018"/>
            <a:ext cx="4138612" cy="1304925"/>
          </a:xfrm>
          <a:prstGeom prst="rect">
            <a:avLst/>
          </a:prstGeom>
          <a:noFill/>
          <a:ln w="9525" algn="ctr">
            <a:solidFill>
              <a:srgbClr val="0000FF"/>
            </a:solidFill>
            <a:miter lim="800000"/>
            <a:headEnd/>
            <a:tailEnd/>
          </a:ln>
          <a:effectLst/>
          <a:extLst>
            <a:ext uri="{909E8E84-426E-40DD-AFC4-6F175D3DCCD1}">
              <a14:hiddenFill xmlns:a14="http://schemas.microsoft.com/office/drawing/2010/main">
                <a:solidFill>
                  <a:srgbClr val="FFFF99">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algn="l" defTabSz="866775">
              <a:spcAft>
                <a:spcPct val="0"/>
              </a:spcAft>
              <a:defRPr sz="2400">
                <a:solidFill>
                  <a:schemeClr val="tx1"/>
                </a:solidFill>
                <a:latin typeface="Times New Roman" pitchFamily="18" charset="0"/>
              </a:defRPr>
            </a:lvl1pPr>
            <a:lvl2pPr algn="l" defTabSz="866775">
              <a:spcAft>
                <a:spcPct val="0"/>
              </a:spcAft>
              <a:defRPr sz="2400">
                <a:solidFill>
                  <a:schemeClr val="tx1"/>
                </a:solidFill>
                <a:latin typeface="Times New Roman" pitchFamily="18" charset="0"/>
              </a:defRPr>
            </a:lvl2pPr>
            <a:lvl3pPr algn="l" defTabSz="866775">
              <a:spcAft>
                <a:spcPct val="0"/>
              </a:spcAft>
              <a:defRPr sz="2400">
                <a:solidFill>
                  <a:schemeClr val="tx1"/>
                </a:solidFill>
                <a:latin typeface="Times New Roman" pitchFamily="18" charset="0"/>
              </a:defRPr>
            </a:lvl3pPr>
            <a:lvl4pPr algn="l" defTabSz="866775">
              <a:spcAft>
                <a:spcPct val="0"/>
              </a:spcAft>
              <a:defRPr sz="2400">
                <a:solidFill>
                  <a:schemeClr val="tx1"/>
                </a:solidFill>
                <a:latin typeface="Times New Roman" pitchFamily="18" charset="0"/>
              </a:defRPr>
            </a:lvl4pPr>
            <a:lvl5pPr algn="l" defTabSz="866775">
              <a:spcAft>
                <a:spcPct val="0"/>
              </a:spcAft>
              <a:defRPr sz="2400">
                <a:solidFill>
                  <a:schemeClr val="tx1"/>
                </a:solidFill>
                <a:latin typeface="Times New Roman" pitchFamily="18" charset="0"/>
              </a:defRPr>
            </a:lvl5pPr>
            <a:lvl6pPr defTabSz="866775" eaLnBrk="0" fontAlgn="base" hangingPunct="0">
              <a:spcBef>
                <a:spcPct val="0"/>
              </a:spcBef>
              <a:spcAft>
                <a:spcPct val="0"/>
              </a:spcAft>
              <a:defRPr sz="2400">
                <a:solidFill>
                  <a:schemeClr val="tx1"/>
                </a:solidFill>
                <a:latin typeface="Times New Roman" pitchFamily="18" charset="0"/>
              </a:defRPr>
            </a:lvl6pPr>
            <a:lvl7pPr defTabSz="866775" eaLnBrk="0" fontAlgn="base" hangingPunct="0">
              <a:spcBef>
                <a:spcPct val="0"/>
              </a:spcBef>
              <a:spcAft>
                <a:spcPct val="0"/>
              </a:spcAft>
              <a:defRPr sz="2400">
                <a:solidFill>
                  <a:schemeClr val="tx1"/>
                </a:solidFill>
                <a:latin typeface="Times New Roman" pitchFamily="18" charset="0"/>
              </a:defRPr>
            </a:lvl7pPr>
            <a:lvl8pPr defTabSz="866775" eaLnBrk="0" fontAlgn="base" hangingPunct="0">
              <a:spcBef>
                <a:spcPct val="0"/>
              </a:spcBef>
              <a:spcAft>
                <a:spcPct val="0"/>
              </a:spcAft>
              <a:defRPr sz="2400">
                <a:solidFill>
                  <a:schemeClr val="tx1"/>
                </a:solidFill>
                <a:latin typeface="Times New Roman" pitchFamily="18" charset="0"/>
              </a:defRPr>
            </a:lvl8pPr>
            <a:lvl9pPr defTabSz="866775" eaLnBrk="0" fontAlgn="base" hangingPunct="0">
              <a:spcBef>
                <a:spcPct val="0"/>
              </a:spcBef>
              <a:spcAft>
                <a:spcPct val="0"/>
              </a:spcAft>
              <a:defRPr sz="2400">
                <a:solidFill>
                  <a:schemeClr val="tx1"/>
                </a:solidFill>
                <a:latin typeface="Times New Roman" pitchFamily="18" charset="0"/>
              </a:defRPr>
            </a:lvl9pPr>
          </a:lstStyle>
          <a:p>
            <a:pPr>
              <a:lnSpc>
                <a:spcPct val="100000"/>
              </a:lnSpc>
            </a:pPr>
            <a:r>
              <a:rPr lang="en-GB" altLang="de-DE" sz="1600" b="1" dirty="0">
                <a:solidFill>
                  <a:srgbClr val="990000"/>
                </a:solidFill>
                <a:cs typeface="Times New Roman" pitchFamily="18" charset="0"/>
              </a:rPr>
              <a:t>Floating potential of the probe versus laser heating power. The blue horizontal line shows the value determined from the inflection point of the cold characteristic.</a:t>
            </a:r>
            <a:r>
              <a:rPr lang="en-GB" altLang="de-DE" sz="1600" b="1" dirty="0">
                <a:solidFill>
                  <a:srgbClr val="990000"/>
                </a:solidFill>
              </a:rPr>
              <a:t> </a:t>
            </a:r>
            <a:r>
              <a:rPr lang="en-GB" altLang="de-DE" sz="1600" b="1" dirty="0">
                <a:solidFill>
                  <a:srgbClr val="000099"/>
                </a:solidFill>
              </a:rPr>
              <a:t>Centre of plasma column.</a:t>
            </a:r>
            <a:endParaRPr lang="de-DE" altLang="de-DE" sz="1600" b="1" dirty="0">
              <a:solidFill>
                <a:srgbClr val="000099"/>
              </a:solidFill>
            </a:endParaRPr>
          </a:p>
        </p:txBody>
      </p:sp>
      <p:graphicFrame>
        <p:nvGraphicFramePr>
          <p:cNvPr id="16" name="Object 14"/>
          <p:cNvGraphicFramePr>
            <a:graphicFrameLocks noChangeAspect="1"/>
          </p:cNvGraphicFramePr>
          <p:nvPr>
            <p:extLst>
              <p:ext uri="{D42A27DB-BD31-4B8C-83A1-F6EECF244321}">
                <p14:modId xmlns:p14="http://schemas.microsoft.com/office/powerpoint/2010/main" val="901002530"/>
              </p:ext>
            </p:extLst>
          </p:nvPr>
        </p:nvGraphicFramePr>
        <p:xfrm>
          <a:off x="4657725" y="1188765"/>
          <a:ext cx="4318000" cy="3419475"/>
        </p:xfrm>
        <a:graphic>
          <a:graphicData uri="http://schemas.openxmlformats.org/presentationml/2006/ole">
            <mc:AlternateContent xmlns:mc="http://schemas.openxmlformats.org/markup-compatibility/2006">
              <mc:Choice xmlns:v="urn:schemas-microsoft-com:vml" Requires="v">
                <p:oleObj spid="_x0000_s39968" name="Graph" r:id="rId5" imgW="4092480" imgH="2842560" progId="Origin50.Graph">
                  <p:embed/>
                </p:oleObj>
              </mc:Choice>
              <mc:Fallback>
                <p:oleObj name="Graph" r:id="rId5" imgW="4092480" imgH="2842560" progId="Origin50.Grap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6949" t="8739" r="13019"/>
                      <a:stretch>
                        <a:fillRect/>
                      </a:stretch>
                    </p:blipFill>
                    <p:spPr bwMode="auto">
                      <a:xfrm>
                        <a:off x="4657725" y="1188765"/>
                        <a:ext cx="4318000" cy="3419475"/>
                      </a:xfrm>
                      <a:prstGeom prst="rect">
                        <a:avLst/>
                      </a:prstGeom>
                      <a:noFill/>
                      <a:ln>
                        <a:noFill/>
                      </a:ln>
                      <a:effectLst/>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 name="Object 15"/>
          <p:cNvGraphicFramePr>
            <a:graphicFrameLocks noChangeAspect="1"/>
          </p:cNvGraphicFramePr>
          <p:nvPr>
            <p:extLst>
              <p:ext uri="{D42A27DB-BD31-4B8C-83A1-F6EECF244321}">
                <p14:modId xmlns:p14="http://schemas.microsoft.com/office/powerpoint/2010/main" val="4150934344"/>
              </p:ext>
            </p:extLst>
          </p:nvPr>
        </p:nvGraphicFramePr>
        <p:xfrm>
          <a:off x="168275" y="1190353"/>
          <a:ext cx="4318000" cy="3368675"/>
        </p:xfrm>
        <a:graphic>
          <a:graphicData uri="http://schemas.openxmlformats.org/presentationml/2006/ole">
            <mc:AlternateContent xmlns:mc="http://schemas.openxmlformats.org/markup-compatibility/2006">
              <mc:Choice xmlns:v="urn:schemas-microsoft-com:vml" Requires="v">
                <p:oleObj spid="_x0000_s39969" name="Graph" r:id="rId7" imgW="4276800" imgH="3022560" progId="Origin50.Graph">
                  <p:embed/>
                </p:oleObj>
              </mc:Choice>
              <mc:Fallback>
                <p:oleObj name="Graph" r:id="rId7" imgW="4276800" imgH="3022560" progId="Origin50.Graph">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l="6818" t="8218" r="10690" b="714"/>
                      <a:stretch>
                        <a:fillRect/>
                      </a:stretch>
                    </p:blipFill>
                    <p:spPr bwMode="auto">
                      <a:xfrm>
                        <a:off x="168275" y="1190353"/>
                        <a:ext cx="4318000" cy="3368675"/>
                      </a:xfrm>
                      <a:prstGeom prst="rect">
                        <a:avLst/>
                      </a:prstGeom>
                      <a:noFill/>
                      <a:ln>
                        <a:noFill/>
                      </a:ln>
                      <a:effectLst/>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948459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2" name="Rectangle 8"/>
          <p:cNvSpPr>
            <a:spLocks noChangeArrowheads="1"/>
          </p:cNvSpPr>
          <p:nvPr/>
        </p:nvSpPr>
        <p:spPr bwMode="auto">
          <a:xfrm>
            <a:off x="250825" y="5736038"/>
            <a:ext cx="8637588"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Schematic </a:t>
            </a:r>
            <a:r>
              <a:rPr lang="en-GB" altLang="de-DE" i="1" dirty="0">
                <a:solidFill>
                  <a:srgbClr val="3333FF"/>
                </a:solidFill>
              </a:rPr>
              <a:t>of a Q-machine, HP = hot plate, CP = cold plate, SG = signal generator, SA = Signal analyser. In this case, the central part of the cold plate has a diameter of </a:t>
            </a:r>
            <a:r>
              <a:rPr lang="en-GB" altLang="de-DE" dirty="0">
                <a:solidFill>
                  <a:srgbClr val="3333FF"/>
                </a:solidFill>
              </a:rPr>
              <a:t>10 mm</a:t>
            </a:r>
            <a:r>
              <a:rPr lang="en-GB" altLang="de-DE" i="1" dirty="0">
                <a:solidFill>
                  <a:srgbClr val="3333FF"/>
                </a:solidFill>
              </a:rPr>
              <a:t> and serves as a kind of probe. It can also be heated by indirect electric heating.</a:t>
            </a:r>
            <a:r>
              <a:rPr lang="en-GB" altLang="de-DE" dirty="0">
                <a:solidFill>
                  <a:srgbClr val="3333FF"/>
                </a:solidFill>
              </a:rPr>
              <a:t> </a:t>
            </a:r>
          </a:p>
        </p:txBody>
      </p:sp>
      <p:sp>
        <p:nvSpPr>
          <p:cNvPr id="8" name="Foliennummernplatzhalter 5"/>
          <p:cNvSpPr>
            <a:spLocks noGrp="1"/>
          </p:cNvSpPr>
          <p:nvPr>
            <p:ph type="sldNum" sz="quarter" idx="12"/>
          </p:nvPr>
        </p:nvSpPr>
        <p:spPr/>
        <p:txBody>
          <a:bodyPr/>
          <a:lstStyle/>
          <a:p>
            <a:fld id="{E22BF115-CA67-4ECD-B6D5-A17EFA0B0C39}" type="slidenum">
              <a:rPr lang="en-GB" altLang="de-DE" smtClean="0"/>
              <a:pPr/>
              <a:t>38</a:t>
            </a:fld>
            <a:r>
              <a:rPr lang="en-GB" altLang="de-DE" dirty="0"/>
              <a:t> </a:t>
            </a:r>
            <a:r>
              <a:rPr lang="en-GB" altLang="de-DE" dirty="0" smtClean="0"/>
              <a:t>of 46</a:t>
            </a:r>
            <a:endParaRPr lang="en-GB" altLang="de-DE" dirty="0"/>
          </a:p>
        </p:txBody>
      </p:sp>
      <p:sp>
        <p:nvSpPr>
          <p:cNvPr id="36866" name="Rectangle 2"/>
          <p:cNvSpPr>
            <a:spLocks noGrp="1" noChangeArrowheads="1"/>
          </p:cNvSpPr>
          <p:nvPr>
            <p:ph type="title" idx="4294967295"/>
          </p:nvPr>
        </p:nvSpPr>
        <p:spPr>
          <a:xfrm>
            <a:off x="468313" y="115888"/>
            <a:ext cx="8229600" cy="609600"/>
          </a:xfrm>
          <a:noFill/>
        </p:spPr>
        <p:txBody>
          <a:bodyPr lIns="0" tIns="0" rIns="0" bIns="0">
            <a:spAutoFit/>
          </a:bodyPr>
          <a:lstStyle/>
          <a:p>
            <a:r>
              <a:rPr lang="de-AT" altLang="de-DE" sz="4000">
                <a:solidFill>
                  <a:srgbClr val="FF0000"/>
                </a:solidFill>
              </a:rPr>
              <a:t>3. Probes in reactive plasmas</a:t>
            </a:r>
            <a:r>
              <a:rPr lang="en-GB" altLang="de-DE" sz="4000">
                <a:solidFill>
                  <a:srgbClr val="FF0000"/>
                </a:solidFill>
              </a:rPr>
              <a:t> </a:t>
            </a:r>
          </a:p>
        </p:txBody>
      </p:sp>
      <p:sp>
        <p:nvSpPr>
          <p:cNvPr id="36868" name="Text Box 4"/>
          <p:cNvSpPr txBox="1">
            <a:spLocks noChangeArrowheads="1"/>
          </p:cNvSpPr>
          <p:nvPr/>
        </p:nvSpPr>
        <p:spPr bwMode="auto">
          <a:xfrm>
            <a:off x="250825" y="836613"/>
            <a:ext cx="6002349"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AT" altLang="de-DE" sz="2600" dirty="0">
                <a:solidFill>
                  <a:srgbClr val="3333FF"/>
                </a:solidFill>
              </a:rPr>
              <a:t>3.1. </a:t>
            </a:r>
            <a:r>
              <a:rPr lang="de-AT" altLang="de-DE" sz="2600" dirty="0" err="1">
                <a:solidFill>
                  <a:srgbClr val="3333FF"/>
                </a:solidFill>
              </a:rPr>
              <a:t>Coating</a:t>
            </a:r>
            <a:r>
              <a:rPr lang="de-AT" altLang="de-DE" sz="2600" dirty="0">
                <a:solidFill>
                  <a:srgbClr val="3333FF"/>
                </a:solidFill>
              </a:rPr>
              <a:t> </a:t>
            </a:r>
            <a:r>
              <a:rPr lang="de-AT" altLang="de-DE" sz="2600" dirty="0" err="1">
                <a:solidFill>
                  <a:srgbClr val="3333FF"/>
                </a:solidFill>
              </a:rPr>
              <a:t>effects</a:t>
            </a:r>
            <a:r>
              <a:rPr lang="de-AT" altLang="de-DE" sz="2600" dirty="0">
                <a:solidFill>
                  <a:srgbClr val="3333FF"/>
                </a:solidFill>
              </a:rPr>
              <a:t> in a </a:t>
            </a:r>
            <a:r>
              <a:rPr lang="de-AT" altLang="de-DE" sz="2600" dirty="0" err="1">
                <a:solidFill>
                  <a:srgbClr val="3333FF"/>
                </a:solidFill>
              </a:rPr>
              <a:t>potassium</a:t>
            </a:r>
            <a:r>
              <a:rPr lang="de-AT" altLang="de-DE" sz="2600" dirty="0">
                <a:solidFill>
                  <a:srgbClr val="3333FF"/>
                </a:solidFill>
              </a:rPr>
              <a:t> </a:t>
            </a:r>
            <a:r>
              <a:rPr lang="de-AT" altLang="de-DE" sz="2600" dirty="0" err="1">
                <a:solidFill>
                  <a:srgbClr val="3333FF"/>
                </a:solidFill>
              </a:rPr>
              <a:t>plasma</a:t>
            </a:r>
            <a:r>
              <a:rPr lang="de-AT" altLang="de-DE" sz="2600" dirty="0">
                <a:solidFill>
                  <a:srgbClr val="3333FF"/>
                </a:solidFill>
              </a:rPr>
              <a:t>:</a:t>
            </a:r>
            <a:r>
              <a:rPr lang="en-GB" altLang="de-DE" sz="2600" dirty="0">
                <a:solidFill>
                  <a:srgbClr val="3333FF"/>
                </a:solidFill>
              </a:rPr>
              <a:t> </a:t>
            </a:r>
          </a:p>
        </p:txBody>
      </p:sp>
      <p:sp>
        <p:nvSpPr>
          <p:cNvPr id="36870" name="Rectangle 6"/>
          <p:cNvSpPr>
            <a:spLocks noChangeArrowheads="1"/>
          </p:cNvSpPr>
          <p:nvPr/>
        </p:nvSpPr>
        <p:spPr bwMode="auto">
          <a:xfrm>
            <a:off x="0" y="1146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36869" name="Object 5"/>
          <p:cNvGraphicFramePr>
            <a:graphicFrameLocks noChangeAspect="1"/>
          </p:cNvGraphicFramePr>
          <p:nvPr>
            <p:extLst>
              <p:ext uri="{D42A27DB-BD31-4B8C-83A1-F6EECF244321}">
                <p14:modId xmlns:p14="http://schemas.microsoft.com/office/powerpoint/2010/main" val="3445841546"/>
              </p:ext>
            </p:extLst>
          </p:nvPr>
        </p:nvGraphicFramePr>
        <p:xfrm>
          <a:off x="69450" y="1215625"/>
          <a:ext cx="8999538" cy="4564063"/>
        </p:xfrm>
        <a:graphic>
          <a:graphicData uri="http://schemas.openxmlformats.org/presentationml/2006/ole">
            <mc:AlternateContent xmlns:mc="http://schemas.openxmlformats.org/markup-compatibility/2006">
              <mc:Choice xmlns:v="urn:schemas-microsoft-com:vml" Requires="v">
                <p:oleObj spid="_x0000_s36920" name="Bild" r:id="rId3" imgW="7199376" imgH="10332720" progId="Word.Picture.8">
                  <p:embed/>
                </p:oleObj>
              </mc:Choice>
              <mc:Fallback>
                <p:oleObj name="Bild" r:id="rId3" imgW="7199376" imgH="10332720" progId="Word.Pictur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t="38429" r="6349" b="20207"/>
                      <a:stretch>
                        <a:fillRect/>
                      </a:stretch>
                    </p:blipFill>
                    <p:spPr bwMode="auto">
                      <a:xfrm>
                        <a:off x="69450" y="1215625"/>
                        <a:ext cx="8999538" cy="4564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871" name="Rectangle 7"/>
          <p:cNvSpPr>
            <a:spLocks noChangeArrowheads="1"/>
          </p:cNvSpPr>
          <p:nvPr/>
        </p:nvSpPr>
        <p:spPr bwMode="auto">
          <a:xfrm>
            <a:off x="0" y="57102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 name="Datumsplatzhalter 1"/>
          <p:cNvSpPr>
            <a:spLocks noGrp="1"/>
          </p:cNvSpPr>
          <p:nvPr>
            <p:ph type="dt" sz="half" idx="10"/>
          </p:nvPr>
        </p:nvSpPr>
        <p:spPr/>
        <p:txBody>
          <a:bodyPr/>
          <a:lstStyle/>
          <a:p>
            <a:fld id="{B8583460-0688-4471-BD53-51C56F92FC98}"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5"/>
          <p:cNvSpPr>
            <a:spLocks noGrp="1"/>
          </p:cNvSpPr>
          <p:nvPr>
            <p:ph type="sldNum" sz="quarter" idx="12"/>
          </p:nvPr>
        </p:nvSpPr>
        <p:spPr/>
        <p:txBody>
          <a:bodyPr/>
          <a:lstStyle/>
          <a:p>
            <a:fld id="{84BC7FC2-17A9-438C-ADB3-4135DE312D09}" type="slidenum">
              <a:rPr lang="en-GB" altLang="de-DE" smtClean="0"/>
              <a:pPr/>
              <a:t>39</a:t>
            </a:fld>
            <a:r>
              <a:rPr lang="en-GB" altLang="de-DE" dirty="0"/>
              <a:t> </a:t>
            </a:r>
            <a:r>
              <a:rPr lang="en-GB" altLang="de-DE" dirty="0" smtClean="0"/>
              <a:t>of 46</a:t>
            </a:r>
            <a:endParaRPr lang="en-GB" altLang="de-DE" dirty="0"/>
          </a:p>
        </p:txBody>
      </p:sp>
      <p:sp>
        <p:nvSpPr>
          <p:cNvPr id="37893" name="Rectangle 5"/>
          <p:cNvSpPr>
            <a:spLocks noChangeArrowheads="1"/>
          </p:cNvSpPr>
          <p:nvPr/>
        </p:nvSpPr>
        <p:spPr bwMode="auto">
          <a:xfrm>
            <a:off x="250825" y="1258582"/>
            <a:ext cx="8637588" cy="1154162"/>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lnSpc>
                <a:spcPct val="125000"/>
              </a:lnSpc>
            </a:pPr>
            <a:r>
              <a:rPr lang="en-GB" altLang="de-DE" sz="2000" dirty="0">
                <a:cs typeface="Times New Roman" pitchFamily="18" charset="0"/>
              </a:rPr>
              <a:t>Let us assume, we have a K-plasma with a floating cold plate, an average density of </a:t>
            </a:r>
            <a:r>
              <a:rPr lang="en-GB" altLang="de-DE" sz="2000" i="1" dirty="0" err="1">
                <a:cs typeface="Times New Roman" pitchFamily="18" charset="0"/>
              </a:rPr>
              <a:t>n</a:t>
            </a:r>
            <a:r>
              <a:rPr lang="en-GB" altLang="de-DE" sz="2000" i="1" baseline="-30000" dirty="0" err="1">
                <a:cs typeface="Times New Roman" pitchFamily="18" charset="0"/>
              </a:rPr>
              <a:t>i</a:t>
            </a:r>
            <a:r>
              <a:rPr lang="en-GB" altLang="de-DE" sz="2000" dirty="0">
                <a:cs typeface="Times New Roman" pitchFamily="18" charset="0"/>
              </a:rPr>
              <a:t> = 10</a:t>
            </a:r>
            <a:r>
              <a:rPr lang="en-GB" altLang="de-DE" sz="2000" baseline="30000" dirty="0">
                <a:cs typeface="Times New Roman" pitchFamily="18" charset="0"/>
              </a:rPr>
              <a:t>9</a:t>
            </a:r>
            <a:r>
              <a:rPr lang="en-GB" altLang="de-DE" sz="2000" dirty="0">
                <a:cs typeface="Times New Roman" pitchFamily="18" charset="0"/>
              </a:rPr>
              <a:t> cm</a:t>
            </a:r>
            <a:r>
              <a:rPr lang="en-GB" altLang="de-DE" sz="2000" baseline="30000" dirty="0">
                <a:cs typeface="Times New Roman" pitchFamily="18" charset="0"/>
              </a:rPr>
              <a:t>–3</a:t>
            </a:r>
            <a:r>
              <a:rPr lang="en-GB" altLang="de-DE" sz="2000" dirty="0">
                <a:cs typeface="Times New Roman" pitchFamily="18" charset="0"/>
              </a:rPr>
              <a:t> and a plasma potential of </a:t>
            </a:r>
            <a:r>
              <a:rPr lang="en-GB" altLang="de-DE" sz="2000" dirty="0">
                <a:cs typeface="Times New Roman" pitchFamily="18" charset="0"/>
                <a:sym typeface="Symbol" pitchFamily="18" charset="2"/>
              </a:rPr>
              <a:t></a:t>
            </a:r>
            <a:r>
              <a:rPr lang="en-GB" altLang="de-DE" sz="2000" i="1" baseline="-30000" dirty="0" err="1">
                <a:cs typeface="Times New Roman" pitchFamily="18" charset="0"/>
              </a:rPr>
              <a:t>pl</a:t>
            </a:r>
            <a:r>
              <a:rPr lang="en-GB" altLang="de-DE" sz="2000" dirty="0">
                <a:cs typeface="Times New Roman" pitchFamily="18" charset="0"/>
                <a:sym typeface="Symbol" pitchFamily="18" charset="2"/>
              </a:rPr>
              <a:t> = –2 V. We can easily calculate in this case that the minimum ion speed is</a:t>
            </a:r>
          </a:p>
        </p:txBody>
      </p:sp>
      <p:graphicFrame>
        <p:nvGraphicFramePr>
          <p:cNvPr id="37892" name="Object 4"/>
          <p:cNvGraphicFramePr>
            <a:graphicFrameLocks noChangeAspect="1"/>
          </p:cNvGraphicFramePr>
          <p:nvPr>
            <p:extLst>
              <p:ext uri="{D42A27DB-BD31-4B8C-83A1-F6EECF244321}">
                <p14:modId xmlns:p14="http://schemas.microsoft.com/office/powerpoint/2010/main" val="1947493943"/>
              </p:ext>
            </p:extLst>
          </p:nvPr>
        </p:nvGraphicFramePr>
        <p:xfrm>
          <a:off x="3675063" y="2556320"/>
          <a:ext cx="1889280" cy="528192"/>
        </p:xfrm>
        <a:graphic>
          <a:graphicData uri="http://schemas.openxmlformats.org/presentationml/2006/ole">
            <mc:AlternateContent xmlns:mc="http://schemas.openxmlformats.org/markup-compatibility/2006">
              <mc:Choice xmlns:v="urn:schemas-microsoft-com:vml" Requires="v">
                <p:oleObj spid="_x0000_s37942" name="Equation" r:id="rId3" imgW="1180800" imgH="330120" progId="Equation.3">
                  <p:embed/>
                </p:oleObj>
              </mc:Choice>
              <mc:Fallback>
                <p:oleObj name="Equation" r:id="rId3" imgW="1180800" imgH="330120" progId="Equation.3">
                  <p:embed/>
                  <p:pic>
                    <p:nvPicPr>
                      <p:cNvPr id="0" name="Object 4"/>
                      <p:cNvPicPr>
                        <a:picLocks noChangeAspect="1" noChangeArrowheads="1"/>
                      </p:cNvPicPr>
                      <p:nvPr/>
                    </p:nvPicPr>
                    <p:blipFill>
                      <a:blip r:embed="rId4"/>
                      <a:srcRect/>
                      <a:stretch>
                        <a:fillRect/>
                      </a:stretch>
                    </p:blipFill>
                    <p:spPr bwMode="auto">
                      <a:xfrm>
                        <a:off x="3675063" y="2556320"/>
                        <a:ext cx="1889280" cy="528192"/>
                      </a:xfrm>
                      <a:prstGeom prst="rect">
                        <a:avLst/>
                      </a:prstGeom>
                      <a:solidFill>
                        <a:srgbClr val="FFFF00"/>
                      </a:solidFill>
                    </p:spPr>
                  </p:pic>
                </p:oleObj>
              </mc:Fallback>
            </mc:AlternateContent>
          </a:graphicData>
        </a:graphic>
      </p:graphicFrame>
      <p:sp>
        <p:nvSpPr>
          <p:cNvPr id="37894" name="Rectangle 6"/>
          <p:cNvSpPr>
            <a:spLocks noChangeArrowheads="1"/>
          </p:cNvSpPr>
          <p:nvPr/>
        </p:nvSpPr>
        <p:spPr bwMode="auto">
          <a:xfrm>
            <a:off x="250825" y="3198467"/>
            <a:ext cx="8637588" cy="3077766"/>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lnSpc>
                <a:spcPct val="125000"/>
              </a:lnSpc>
            </a:pPr>
            <a:r>
              <a:rPr lang="en-GB" altLang="de-DE" sz="2000" dirty="0">
                <a:cs typeface="Times New Roman" pitchFamily="18" charset="0"/>
              </a:rPr>
              <a:t> </a:t>
            </a:r>
            <a:r>
              <a:rPr lang="en-GB" altLang="de-DE" sz="2000" dirty="0">
                <a:cs typeface="Times New Roman" pitchFamily="18" charset="0"/>
                <a:sym typeface="Symbol" pitchFamily="18" charset="2"/>
              </a:rPr>
              <a:t></a:t>
            </a:r>
            <a:r>
              <a:rPr lang="en-GB" altLang="de-DE" sz="2000" dirty="0">
                <a:cs typeface="Times New Roman" pitchFamily="18" charset="0"/>
              </a:rPr>
              <a:t> 3130 m/s = 3,13</a:t>
            </a:r>
            <a:r>
              <a:rPr lang="en-GB" altLang="de-DE" sz="2000" dirty="0">
                <a:cs typeface="Times New Roman" pitchFamily="18" charset="0"/>
                <a:sym typeface="Symbol" pitchFamily="18" charset="2"/>
              </a:rPr>
              <a:t></a:t>
            </a:r>
            <a:r>
              <a:rPr lang="en-GB" altLang="de-DE" sz="2000" dirty="0">
                <a:cs typeface="Times New Roman" pitchFamily="18" charset="0"/>
              </a:rPr>
              <a:t>10</a:t>
            </a:r>
            <a:r>
              <a:rPr lang="en-GB" altLang="de-DE" sz="2000" baseline="30000" dirty="0">
                <a:cs typeface="Times New Roman" pitchFamily="18" charset="0"/>
                <a:sym typeface="Symbol" pitchFamily="18" charset="2"/>
              </a:rPr>
              <a:t>5</a:t>
            </a:r>
            <a:r>
              <a:rPr lang="en-GB" altLang="de-DE" sz="2000" dirty="0">
                <a:cs typeface="Times New Roman" pitchFamily="18" charset="0"/>
                <a:sym typeface="Symbol" pitchFamily="18" charset="2"/>
              </a:rPr>
              <a:t> cm/s. Thus a one-dimensional flux of ions of </a:t>
            </a:r>
            <a:r>
              <a:rPr lang="en-GB" altLang="de-DE" sz="2000" i="1" baseline="-30000" dirty="0" err="1">
                <a:cs typeface="Times New Roman" pitchFamily="18" charset="0"/>
              </a:rPr>
              <a:t>i</a:t>
            </a:r>
            <a:r>
              <a:rPr lang="en-GB" altLang="de-DE" sz="2000" dirty="0">
                <a:cs typeface="Times New Roman" pitchFamily="18" charset="0"/>
                <a:sym typeface="Symbol" pitchFamily="18" charset="2"/>
              </a:rPr>
              <a:t> = </a:t>
            </a:r>
            <a:r>
              <a:rPr lang="en-GB" altLang="de-DE" sz="2000" i="1" dirty="0" err="1">
                <a:cs typeface="Times New Roman" pitchFamily="18" charset="0"/>
                <a:sym typeface="Symbol" pitchFamily="18" charset="2"/>
              </a:rPr>
              <a:t>n</a:t>
            </a:r>
            <a:r>
              <a:rPr lang="en-GB" altLang="de-DE" sz="2000" i="1" baseline="-30000" dirty="0" err="1">
                <a:cs typeface="Times New Roman" pitchFamily="18" charset="0"/>
                <a:sym typeface="Symbol" pitchFamily="18" charset="2"/>
              </a:rPr>
              <a:t>i</a:t>
            </a:r>
            <a:r>
              <a:rPr lang="en-GB" altLang="de-DE" sz="2000" i="1" dirty="0" err="1">
                <a:cs typeface="Times New Roman" pitchFamily="18" charset="0"/>
                <a:sym typeface="Symbol" pitchFamily="18" charset="2"/>
              </a:rPr>
              <a:t>v</a:t>
            </a:r>
            <a:r>
              <a:rPr lang="en-GB" altLang="de-DE" sz="2000" i="1" baseline="-30000" dirty="0" err="1">
                <a:cs typeface="Times New Roman" pitchFamily="18" charset="0"/>
                <a:sym typeface="Symbol" pitchFamily="18" charset="2"/>
              </a:rPr>
              <a:t>i</a:t>
            </a:r>
            <a:r>
              <a:rPr lang="en-GB" altLang="de-DE" sz="2000" dirty="0">
                <a:cs typeface="Times New Roman" pitchFamily="18" charset="0"/>
                <a:sym typeface="Symbol" pitchFamily="18" charset="2"/>
              </a:rPr>
              <a:t> </a:t>
            </a:r>
            <a:r>
              <a:rPr lang="en-GB" altLang="de-DE" sz="2000" dirty="0">
                <a:cs typeface="Times New Roman" pitchFamily="18" charset="0"/>
              </a:rPr>
              <a:t> 3</a:t>
            </a:r>
            <a:r>
              <a:rPr lang="en-GB" altLang="de-DE" sz="2000" dirty="0">
                <a:cs typeface="Times New Roman" pitchFamily="18" charset="0"/>
                <a:sym typeface="Symbol" pitchFamily="18" charset="2"/>
              </a:rPr>
              <a:t></a:t>
            </a:r>
            <a:r>
              <a:rPr lang="en-GB" altLang="de-DE" sz="2000" dirty="0">
                <a:cs typeface="Times New Roman" pitchFamily="18" charset="0"/>
              </a:rPr>
              <a:t>10</a:t>
            </a:r>
            <a:r>
              <a:rPr lang="en-GB" altLang="de-DE" sz="2000" baseline="30000" dirty="0">
                <a:cs typeface="Times New Roman" pitchFamily="18" charset="0"/>
                <a:sym typeface="Symbol" pitchFamily="18" charset="2"/>
              </a:rPr>
              <a:t>14</a:t>
            </a:r>
            <a:r>
              <a:rPr lang="en-GB" altLang="de-DE" sz="2000" dirty="0">
                <a:cs typeface="Times New Roman" pitchFamily="18" charset="0"/>
                <a:sym typeface="Symbol" pitchFamily="18" charset="2"/>
              </a:rPr>
              <a:t> </a:t>
            </a:r>
            <a:r>
              <a:rPr lang="en-GB" altLang="de-DE" sz="2000" dirty="0" smtClean="0">
                <a:cs typeface="Times New Roman" pitchFamily="18" charset="0"/>
                <a:sym typeface="Symbol" pitchFamily="18" charset="2"/>
              </a:rPr>
              <a:t>cm</a:t>
            </a:r>
            <a:r>
              <a:rPr lang="en-GB" altLang="de-DE" sz="2000" baseline="30000" dirty="0" smtClean="0">
                <a:cs typeface="Times New Roman" pitchFamily="18" charset="0"/>
                <a:sym typeface="Symbol" pitchFamily="18" charset="2"/>
              </a:rPr>
              <a:t>–2</a:t>
            </a:r>
            <a:r>
              <a:rPr lang="en-GB" altLang="de-DE" sz="2000" dirty="0" smtClean="0">
                <a:cs typeface="Times New Roman" pitchFamily="18" charset="0"/>
                <a:sym typeface="Symbol" pitchFamily="18" charset="2"/>
              </a:rPr>
              <a:t>s</a:t>
            </a:r>
            <a:r>
              <a:rPr lang="en-GB" altLang="de-DE" sz="2000" baseline="30000" dirty="0" smtClean="0">
                <a:cs typeface="Times New Roman" pitchFamily="18" charset="0"/>
                <a:sym typeface="Symbol" pitchFamily="18" charset="2"/>
              </a:rPr>
              <a:t>–1</a:t>
            </a:r>
            <a:r>
              <a:rPr lang="en-GB" altLang="de-DE" sz="2000" dirty="0" smtClean="0">
                <a:cs typeface="Times New Roman" pitchFamily="18" charset="0"/>
                <a:sym typeface="Symbol" pitchFamily="18" charset="2"/>
              </a:rPr>
              <a:t> </a:t>
            </a:r>
            <a:r>
              <a:rPr lang="en-GB" altLang="de-DE" sz="2000" dirty="0">
                <a:cs typeface="Times New Roman" pitchFamily="18" charset="0"/>
                <a:sym typeface="Symbol" pitchFamily="18" charset="2"/>
              </a:rPr>
              <a:t>flows along the magnetic field lines and eventually hits the cold plate. Assuming a small atomic radius of ca. 1 Å = 10</a:t>
            </a:r>
            <a:r>
              <a:rPr lang="en-GB" altLang="de-DE" sz="2000" baseline="30000" dirty="0">
                <a:cs typeface="Times New Roman" pitchFamily="18" charset="0"/>
                <a:sym typeface="Symbol" pitchFamily="18" charset="2"/>
              </a:rPr>
              <a:t>–8</a:t>
            </a:r>
            <a:r>
              <a:rPr lang="en-GB" altLang="de-DE" sz="2000" dirty="0">
                <a:cs typeface="Times New Roman" pitchFamily="18" charset="0"/>
                <a:sym typeface="Symbol" pitchFamily="18" charset="2"/>
              </a:rPr>
              <a:t> cm and therefore a cross section of about 3 Å</a:t>
            </a:r>
            <a:r>
              <a:rPr lang="en-GB" altLang="de-DE" sz="2000" baseline="30000" dirty="0">
                <a:cs typeface="Times New Roman" pitchFamily="18" charset="0"/>
                <a:sym typeface="Symbol" pitchFamily="18" charset="2"/>
              </a:rPr>
              <a:t>2</a:t>
            </a:r>
            <a:r>
              <a:rPr lang="en-GB" altLang="de-DE" sz="2000" dirty="0">
                <a:cs typeface="Times New Roman" pitchFamily="18" charset="0"/>
                <a:sym typeface="Symbol" pitchFamily="18" charset="2"/>
              </a:rPr>
              <a:t> = 3</a:t>
            </a:r>
            <a:r>
              <a:rPr lang="en-GB" altLang="de-DE" sz="2000" dirty="0">
                <a:cs typeface="Times New Roman" pitchFamily="18" charset="0"/>
              </a:rPr>
              <a:t>10</a:t>
            </a:r>
            <a:r>
              <a:rPr lang="en-GB" altLang="de-DE" sz="2000" baseline="30000" dirty="0">
                <a:cs typeface="Times New Roman" pitchFamily="18" charset="0"/>
                <a:sym typeface="Symbol" pitchFamily="18" charset="2"/>
              </a:rPr>
              <a:t>–16</a:t>
            </a:r>
            <a:r>
              <a:rPr lang="en-GB" altLang="de-DE" sz="2000" dirty="0">
                <a:cs typeface="Times New Roman" pitchFamily="18" charset="0"/>
                <a:sym typeface="Symbol" pitchFamily="18" charset="2"/>
              </a:rPr>
              <a:t> cm</a:t>
            </a:r>
            <a:r>
              <a:rPr lang="en-GB" altLang="de-DE" sz="2000" baseline="30000" dirty="0">
                <a:cs typeface="Times New Roman" pitchFamily="18" charset="0"/>
                <a:sym typeface="Symbol" pitchFamily="18" charset="2"/>
              </a:rPr>
              <a:t>2</a:t>
            </a:r>
            <a:r>
              <a:rPr lang="en-GB" altLang="de-DE" sz="2000" dirty="0">
                <a:cs typeface="Times New Roman" pitchFamily="18" charset="0"/>
                <a:sym typeface="Symbol" pitchFamily="18" charset="2"/>
              </a:rPr>
              <a:t>, then 3</a:t>
            </a:r>
            <a:r>
              <a:rPr lang="en-GB" altLang="de-DE" sz="2000" dirty="0">
                <a:cs typeface="Times New Roman" pitchFamily="18" charset="0"/>
              </a:rPr>
              <a:t>10</a:t>
            </a:r>
            <a:r>
              <a:rPr lang="en-GB" altLang="de-DE" sz="2000" baseline="30000" dirty="0">
                <a:cs typeface="Times New Roman" pitchFamily="18" charset="0"/>
                <a:sym typeface="Symbol" pitchFamily="18" charset="2"/>
              </a:rPr>
              <a:t>15</a:t>
            </a:r>
            <a:r>
              <a:rPr lang="en-GB" altLang="de-DE" sz="2000" dirty="0">
                <a:cs typeface="Times New Roman" pitchFamily="18" charset="0"/>
                <a:sym typeface="Symbol" pitchFamily="18" charset="2"/>
              </a:rPr>
              <a:t> atoms are needed to create a monoatomic layer of potassium per cm</a:t>
            </a:r>
            <a:r>
              <a:rPr lang="en-GB" altLang="de-DE" sz="2000" baseline="30000" dirty="0">
                <a:cs typeface="Times New Roman" pitchFamily="18" charset="0"/>
                <a:sym typeface="Symbol" pitchFamily="18" charset="2"/>
              </a:rPr>
              <a:t>2</a:t>
            </a:r>
            <a:r>
              <a:rPr lang="en-GB" altLang="de-DE" sz="2000" dirty="0">
                <a:cs typeface="Times New Roman" pitchFamily="18" charset="0"/>
                <a:sym typeface="Symbol" pitchFamily="18" charset="2"/>
              </a:rPr>
              <a:t> on the cold plate. The results is that it just takes about 10 s to transform the clean tungsten cold plate into a cold plate that is completely covered by potassium so that the work function of the cold plate is no longer given by </a:t>
            </a:r>
            <a:r>
              <a:rPr lang="en-GB" altLang="de-DE" sz="2000" i="1" dirty="0">
                <a:cs typeface="Times New Roman" pitchFamily="18" charset="0"/>
                <a:sym typeface="Symbol" pitchFamily="18" charset="2"/>
              </a:rPr>
              <a:t>W</a:t>
            </a:r>
            <a:r>
              <a:rPr lang="en-GB" altLang="de-DE" sz="2000" i="1" baseline="-30000" dirty="0">
                <a:cs typeface="Times New Roman" pitchFamily="18" charset="0"/>
                <a:sym typeface="Symbol" pitchFamily="18" charset="2"/>
              </a:rPr>
              <a:t>W</a:t>
            </a:r>
            <a:r>
              <a:rPr lang="en-GB" altLang="de-DE" sz="2000" dirty="0">
                <a:cs typeface="Times New Roman" pitchFamily="18" charset="0"/>
                <a:sym typeface="Symbol" pitchFamily="18" charset="2"/>
              </a:rPr>
              <a:t> = 4,55 eV but by </a:t>
            </a:r>
            <a:r>
              <a:rPr lang="en-GB" altLang="de-DE" sz="2000" i="1" dirty="0">
                <a:cs typeface="Times New Roman" pitchFamily="18" charset="0"/>
                <a:sym typeface="Symbol" pitchFamily="18" charset="2"/>
              </a:rPr>
              <a:t>W</a:t>
            </a:r>
            <a:r>
              <a:rPr lang="en-GB" altLang="de-DE" sz="2000" i="1" baseline="-30000" dirty="0">
                <a:cs typeface="Times New Roman" pitchFamily="18" charset="0"/>
                <a:sym typeface="Symbol" pitchFamily="18" charset="2"/>
              </a:rPr>
              <a:t>K</a:t>
            </a:r>
            <a:r>
              <a:rPr lang="en-GB" altLang="de-DE" sz="2000" dirty="0">
                <a:cs typeface="Times New Roman" pitchFamily="18" charset="0"/>
                <a:sym typeface="Symbol" pitchFamily="18" charset="2"/>
              </a:rPr>
              <a:t> = 2,15 eV. </a:t>
            </a:r>
          </a:p>
        </p:txBody>
      </p:sp>
      <p:sp>
        <p:nvSpPr>
          <p:cNvPr id="2" name="Datumsplatzhalter 1"/>
          <p:cNvSpPr>
            <a:spLocks noGrp="1"/>
          </p:cNvSpPr>
          <p:nvPr>
            <p:ph type="dt" sz="half" idx="10"/>
          </p:nvPr>
        </p:nvSpPr>
        <p:spPr/>
        <p:txBody>
          <a:bodyPr/>
          <a:lstStyle/>
          <a:p>
            <a:fld id="{902C5FE8-CF45-44BF-BBC9-365EF275B830}"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
        <p:nvSpPr>
          <p:cNvPr id="4" name="Textfeld 3"/>
          <p:cNvSpPr txBox="1"/>
          <p:nvPr/>
        </p:nvSpPr>
        <p:spPr>
          <a:xfrm>
            <a:off x="1099594" y="277789"/>
            <a:ext cx="6944810" cy="677108"/>
          </a:xfrm>
          <a:prstGeom prst="rect">
            <a:avLst/>
          </a:prstGeom>
          <a:noFill/>
        </p:spPr>
        <p:txBody>
          <a:bodyPr wrap="square" lIns="0" tIns="0" rIns="0" bIns="0" rtlCol="0">
            <a:spAutoFit/>
          </a:bodyPr>
          <a:lstStyle/>
          <a:p>
            <a:r>
              <a:rPr lang="en-GB" sz="2200" dirty="0" smtClean="0">
                <a:solidFill>
                  <a:srgbClr val="3333FF"/>
                </a:solidFill>
              </a:rPr>
              <a:t>Particle flux in a magnetized potassium plasma, as example for technical plasmas </a:t>
            </a:r>
            <a:endParaRPr lang="en-GB" sz="2200" dirty="0">
              <a:solidFill>
                <a:srgbClr val="3333F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oliennummernplatzhalter 3"/>
          <p:cNvSpPr>
            <a:spLocks noGrp="1"/>
          </p:cNvSpPr>
          <p:nvPr>
            <p:ph type="sldNum" sz="quarter" idx="12"/>
          </p:nvPr>
        </p:nvSpPr>
        <p:spPr>
          <a:xfrm>
            <a:off x="8278725" y="6632295"/>
            <a:ext cx="850739" cy="215444"/>
          </a:xfrm>
        </p:spPr>
        <p:txBody>
          <a:bodyPr/>
          <a:lstStyle/>
          <a:p>
            <a:fld id="{2C3C2A94-70C6-4C9E-B165-7E3199480A39}" type="slidenum">
              <a:rPr lang="en-GB" altLang="de-DE" smtClean="0"/>
              <a:pPr/>
              <a:t>4</a:t>
            </a:fld>
            <a:r>
              <a:rPr lang="en-GB" altLang="de-DE" dirty="0"/>
              <a:t> </a:t>
            </a:r>
            <a:r>
              <a:rPr lang="en-GB" altLang="de-DE" dirty="0" smtClean="0"/>
              <a:t>of 46</a:t>
            </a:r>
            <a:endParaRPr lang="en-GB" altLang="de-DE" dirty="0"/>
          </a:p>
        </p:txBody>
      </p:sp>
      <p:sp>
        <p:nvSpPr>
          <p:cNvPr id="6149" name="Rectangle 5"/>
          <p:cNvSpPr>
            <a:spLocks noChangeArrowheads="1"/>
          </p:cNvSpPr>
          <p:nvPr/>
        </p:nvSpPr>
        <p:spPr bwMode="auto">
          <a:xfrm>
            <a:off x="0" y="29225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6148" name="Object 4"/>
          <p:cNvGraphicFramePr>
            <a:graphicFrameLocks noChangeAspect="1"/>
          </p:cNvGraphicFramePr>
          <p:nvPr>
            <p:extLst>
              <p:ext uri="{D42A27DB-BD31-4B8C-83A1-F6EECF244321}">
                <p14:modId xmlns:p14="http://schemas.microsoft.com/office/powerpoint/2010/main" val="2025717919"/>
              </p:ext>
            </p:extLst>
          </p:nvPr>
        </p:nvGraphicFramePr>
        <p:xfrm>
          <a:off x="1122025" y="536163"/>
          <a:ext cx="4768850" cy="1174750"/>
        </p:xfrm>
        <a:graphic>
          <a:graphicData uri="http://schemas.openxmlformats.org/presentationml/2006/ole">
            <mc:AlternateContent xmlns:mc="http://schemas.openxmlformats.org/markup-compatibility/2006">
              <mc:Choice xmlns:v="urn:schemas-microsoft-com:vml" Requires="v">
                <p:oleObj spid="_x0000_s6306" name="Formel" r:id="rId3" imgW="2387600" imgH="584200" progId="Equation.3">
                  <p:embed/>
                </p:oleObj>
              </mc:Choice>
              <mc:Fallback>
                <p:oleObj name="Formel" r:id="rId3" imgW="2387600" imgH="584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025" y="536163"/>
                        <a:ext cx="4768850" cy="1174750"/>
                      </a:xfrm>
                      <a:prstGeom prst="rect">
                        <a:avLst/>
                      </a:prstGeom>
                      <a:solidFill>
                        <a:srgbClr val="FFFF00"/>
                      </a:solidFill>
                    </p:spPr>
                  </p:pic>
                </p:oleObj>
              </mc:Fallback>
            </mc:AlternateContent>
          </a:graphicData>
        </a:graphic>
      </p:graphicFrame>
      <p:sp>
        <p:nvSpPr>
          <p:cNvPr id="6150" name="Rectangle 6"/>
          <p:cNvSpPr>
            <a:spLocks noChangeArrowheads="1"/>
          </p:cNvSpPr>
          <p:nvPr/>
        </p:nvSpPr>
        <p:spPr bwMode="auto">
          <a:xfrm>
            <a:off x="8267038" y="979538"/>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(1.2)</a:t>
            </a:r>
            <a:endParaRPr lang="en-GB" altLang="de-DE" sz="2000" dirty="0"/>
          </a:p>
        </p:txBody>
      </p:sp>
      <p:sp>
        <p:nvSpPr>
          <p:cNvPr id="6152" name="Rectangle 8"/>
          <p:cNvSpPr>
            <a:spLocks noChangeArrowheads="1"/>
          </p:cNvSpPr>
          <p:nvPr/>
        </p:nvSpPr>
        <p:spPr bwMode="auto">
          <a:xfrm>
            <a:off x="0" y="29225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6151" name="Object 7"/>
          <p:cNvGraphicFramePr>
            <a:graphicFrameLocks noChangeAspect="1"/>
          </p:cNvGraphicFramePr>
          <p:nvPr>
            <p:extLst>
              <p:ext uri="{D42A27DB-BD31-4B8C-83A1-F6EECF244321}">
                <p14:modId xmlns:p14="http://schemas.microsoft.com/office/powerpoint/2010/main" val="706067852"/>
              </p:ext>
            </p:extLst>
          </p:nvPr>
        </p:nvGraphicFramePr>
        <p:xfrm>
          <a:off x="1041000" y="2704750"/>
          <a:ext cx="5283200" cy="1149350"/>
        </p:xfrm>
        <a:graphic>
          <a:graphicData uri="http://schemas.openxmlformats.org/presentationml/2006/ole">
            <mc:AlternateContent xmlns:mc="http://schemas.openxmlformats.org/markup-compatibility/2006">
              <mc:Choice xmlns:v="urn:schemas-microsoft-com:vml" Requires="v">
                <p:oleObj spid="_x0000_s6307" name="Formel" r:id="rId5" imgW="2641320" imgH="571320" progId="Equation.3">
                  <p:embed/>
                </p:oleObj>
              </mc:Choice>
              <mc:Fallback>
                <p:oleObj name="Formel" r:id="rId5" imgW="2641320" imgH="57132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1000" y="2704750"/>
                        <a:ext cx="5283200" cy="1149350"/>
                      </a:xfrm>
                      <a:prstGeom prst="rect">
                        <a:avLst/>
                      </a:prstGeom>
                      <a:solidFill>
                        <a:srgbClr val="FFFF00"/>
                      </a:solidFill>
                    </p:spPr>
                  </p:pic>
                </p:oleObj>
              </mc:Fallback>
            </mc:AlternateContent>
          </a:graphicData>
        </a:graphic>
      </p:graphicFrame>
      <p:sp>
        <p:nvSpPr>
          <p:cNvPr id="6153" name="Rectangle 9"/>
          <p:cNvSpPr>
            <a:spLocks noChangeArrowheads="1"/>
          </p:cNvSpPr>
          <p:nvPr/>
        </p:nvSpPr>
        <p:spPr bwMode="auto">
          <a:xfrm>
            <a:off x="8313338" y="2972513"/>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(1.3)</a:t>
            </a:r>
            <a:endParaRPr lang="en-GB" altLang="de-DE" sz="2000"/>
          </a:p>
        </p:txBody>
      </p:sp>
      <p:sp>
        <p:nvSpPr>
          <p:cNvPr id="6154" name="Rectangle 10"/>
          <p:cNvSpPr>
            <a:spLocks noChangeArrowheads="1"/>
          </p:cNvSpPr>
          <p:nvPr/>
        </p:nvSpPr>
        <p:spPr bwMode="auto">
          <a:xfrm>
            <a:off x="1041000" y="4052013"/>
            <a:ext cx="4518025" cy="4572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tabLst>
                <a:tab pos="1881188" algn="l"/>
              </a:tabLst>
              <a:defRPr>
                <a:solidFill>
                  <a:schemeClr val="tx1"/>
                </a:solidFill>
                <a:latin typeface="Times New Roman" pitchFamily="18" charset="0"/>
              </a:defRPr>
            </a:lvl1pPr>
            <a:lvl2pPr>
              <a:tabLst>
                <a:tab pos="1881188" algn="l"/>
              </a:tabLst>
              <a:defRPr>
                <a:solidFill>
                  <a:schemeClr val="tx1"/>
                </a:solidFill>
                <a:latin typeface="Times New Roman" pitchFamily="18" charset="0"/>
              </a:defRPr>
            </a:lvl2pPr>
            <a:lvl3pPr>
              <a:tabLst>
                <a:tab pos="1881188" algn="l"/>
              </a:tabLst>
              <a:defRPr>
                <a:solidFill>
                  <a:schemeClr val="tx1"/>
                </a:solidFill>
                <a:latin typeface="Times New Roman" pitchFamily="18" charset="0"/>
              </a:defRPr>
            </a:lvl3pPr>
            <a:lvl4pPr>
              <a:tabLst>
                <a:tab pos="1881188" algn="l"/>
              </a:tabLst>
              <a:defRPr>
                <a:solidFill>
                  <a:schemeClr val="tx1"/>
                </a:solidFill>
                <a:latin typeface="Times New Roman" pitchFamily="18" charset="0"/>
              </a:defRPr>
            </a:lvl4pPr>
            <a:lvl5pPr>
              <a:tabLst>
                <a:tab pos="1881188" algn="l"/>
              </a:tabLst>
              <a:defRPr>
                <a:solidFill>
                  <a:schemeClr val="tx1"/>
                </a:solidFill>
                <a:latin typeface="Times New Roman" pitchFamily="18" charset="0"/>
              </a:defRPr>
            </a:lvl5pPr>
            <a:lvl6pPr fontAlgn="base">
              <a:spcBef>
                <a:spcPct val="0"/>
              </a:spcBef>
              <a:spcAft>
                <a:spcPct val="0"/>
              </a:spcAft>
              <a:tabLst>
                <a:tab pos="1881188" algn="l"/>
              </a:tabLst>
              <a:defRPr>
                <a:solidFill>
                  <a:schemeClr val="tx1"/>
                </a:solidFill>
                <a:latin typeface="Times New Roman" pitchFamily="18" charset="0"/>
              </a:defRPr>
            </a:lvl6pPr>
            <a:lvl7pPr fontAlgn="base">
              <a:spcBef>
                <a:spcPct val="0"/>
              </a:spcBef>
              <a:spcAft>
                <a:spcPct val="0"/>
              </a:spcAft>
              <a:tabLst>
                <a:tab pos="1881188" algn="l"/>
              </a:tabLst>
              <a:defRPr>
                <a:solidFill>
                  <a:schemeClr val="tx1"/>
                </a:solidFill>
                <a:latin typeface="Times New Roman" pitchFamily="18" charset="0"/>
              </a:defRPr>
            </a:lvl7pPr>
            <a:lvl8pPr fontAlgn="base">
              <a:spcBef>
                <a:spcPct val="0"/>
              </a:spcBef>
              <a:spcAft>
                <a:spcPct val="0"/>
              </a:spcAft>
              <a:tabLst>
                <a:tab pos="1881188" algn="l"/>
              </a:tabLst>
              <a:defRPr>
                <a:solidFill>
                  <a:schemeClr val="tx1"/>
                </a:solidFill>
                <a:latin typeface="Times New Roman" pitchFamily="18" charset="0"/>
              </a:defRPr>
            </a:lvl8pPr>
            <a:lvl9pPr fontAlgn="base">
              <a:spcBef>
                <a:spcPct val="0"/>
              </a:spcBef>
              <a:spcAft>
                <a:spcPct val="0"/>
              </a:spcAft>
              <a:tabLst>
                <a:tab pos="1881188" algn="l"/>
              </a:tabLst>
              <a:defRPr>
                <a:solidFill>
                  <a:schemeClr val="tx1"/>
                </a:solidFill>
                <a:latin typeface="Times New Roman" pitchFamily="18" charset="0"/>
              </a:defRPr>
            </a:lvl9pPr>
          </a:lstStyle>
          <a:p>
            <a:r>
              <a:rPr lang="en-GB" altLang="de-DE" sz="2400" dirty="0"/>
              <a:t>d</a:t>
            </a:r>
            <a:r>
              <a:rPr lang="en-GB" altLang="de-DE" sz="2400" baseline="30000" dirty="0"/>
              <a:t>3</a:t>
            </a:r>
            <a:r>
              <a:rPr lang="en-GB" altLang="de-DE" sz="2400" i="1" dirty="0"/>
              <a:t>v</a:t>
            </a:r>
            <a:r>
              <a:rPr lang="en-GB" altLang="de-DE" sz="2400" dirty="0"/>
              <a:t> = </a:t>
            </a:r>
            <a:r>
              <a:rPr lang="en-GB" altLang="de-DE" sz="2400" i="1" dirty="0"/>
              <a:t>v</a:t>
            </a:r>
            <a:r>
              <a:rPr lang="en-GB" altLang="de-DE" sz="2400" baseline="30000" dirty="0"/>
              <a:t>2</a:t>
            </a:r>
            <a:r>
              <a:rPr lang="en-GB" altLang="de-DE" sz="2400" dirty="0"/>
              <a:t> d</a:t>
            </a:r>
            <a:r>
              <a:rPr lang="en-GB" altLang="de-DE" sz="2400" i="1" dirty="0"/>
              <a:t>v</a:t>
            </a:r>
            <a:r>
              <a:rPr lang="en-GB" altLang="de-DE" sz="2400" dirty="0"/>
              <a:t> d</a:t>
            </a:r>
            <a:r>
              <a:rPr lang="en-GB" altLang="de-DE" sz="2400" baseline="30000" dirty="0"/>
              <a:t>2</a:t>
            </a:r>
            <a:r>
              <a:rPr lang="en-GB" altLang="de-DE" sz="2400" dirty="0">
                <a:sym typeface="Symbol" pitchFamily="18" charset="2"/>
              </a:rPr>
              <a:t></a:t>
            </a:r>
            <a:r>
              <a:rPr lang="en-GB" altLang="de-DE" sz="2400" dirty="0"/>
              <a:t> = </a:t>
            </a:r>
            <a:r>
              <a:rPr lang="en-GB" altLang="de-DE" sz="2400" i="1" dirty="0">
                <a:sym typeface="Symbol" pitchFamily="18" charset="2"/>
              </a:rPr>
              <a:t>v</a:t>
            </a:r>
            <a:r>
              <a:rPr lang="en-GB" altLang="de-DE" sz="2400" baseline="30000" dirty="0">
                <a:sym typeface="Symbol" pitchFamily="18" charset="2"/>
              </a:rPr>
              <a:t>2</a:t>
            </a:r>
            <a:r>
              <a:rPr lang="en-GB" altLang="de-DE" sz="2400" dirty="0">
                <a:sym typeface="Symbol" pitchFamily="18" charset="2"/>
              </a:rPr>
              <a:t> d</a:t>
            </a:r>
            <a:r>
              <a:rPr lang="en-GB" altLang="de-DE" sz="2400" i="1" dirty="0">
                <a:sym typeface="Symbol" pitchFamily="18" charset="2"/>
              </a:rPr>
              <a:t>v</a:t>
            </a:r>
            <a:r>
              <a:rPr lang="en-GB" altLang="de-DE" sz="2400" dirty="0">
                <a:sym typeface="Symbol" pitchFamily="18" charset="2"/>
              </a:rPr>
              <a:t> sin </a:t>
            </a:r>
            <a:r>
              <a:rPr lang="en-GB" altLang="de-DE" sz="2400" dirty="0"/>
              <a:t> d</a:t>
            </a:r>
            <a:r>
              <a:rPr lang="en-GB" altLang="de-DE" sz="2400" dirty="0">
                <a:sym typeface="Symbol" pitchFamily="18" charset="2"/>
              </a:rPr>
              <a:t></a:t>
            </a:r>
            <a:r>
              <a:rPr lang="en-GB" altLang="de-DE" sz="2400" dirty="0"/>
              <a:t> d</a:t>
            </a:r>
            <a:r>
              <a:rPr lang="en-GB" altLang="de-DE" sz="2400" dirty="0">
                <a:sym typeface="Symbol" pitchFamily="18" charset="2"/>
              </a:rPr>
              <a:t></a:t>
            </a:r>
          </a:p>
        </p:txBody>
      </p:sp>
      <p:sp>
        <p:nvSpPr>
          <p:cNvPr id="6155" name="Rectangle 11"/>
          <p:cNvSpPr>
            <a:spLocks noChangeArrowheads="1"/>
          </p:cNvSpPr>
          <p:nvPr/>
        </p:nvSpPr>
        <p:spPr bwMode="auto">
          <a:xfrm>
            <a:off x="8313338" y="4052013"/>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(1.4)</a:t>
            </a:r>
            <a:endParaRPr lang="en-GB" altLang="de-DE" sz="2000"/>
          </a:p>
        </p:txBody>
      </p:sp>
      <p:graphicFrame>
        <p:nvGraphicFramePr>
          <p:cNvPr id="6156" name="Object 12"/>
          <p:cNvGraphicFramePr>
            <a:graphicFrameLocks noChangeAspect="1"/>
          </p:cNvGraphicFramePr>
          <p:nvPr>
            <p:extLst>
              <p:ext uri="{D42A27DB-BD31-4B8C-83A1-F6EECF244321}">
                <p14:modId xmlns:p14="http://schemas.microsoft.com/office/powerpoint/2010/main" val="574648599"/>
              </p:ext>
            </p:extLst>
          </p:nvPr>
        </p:nvGraphicFramePr>
        <p:xfrm>
          <a:off x="320275" y="4761163"/>
          <a:ext cx="7194550" cy="1174750"/>
        </p:xfrm>
        <a:graphic>
          <a:graphicData uri="http://schemas.openxmlformats.org/presentationml/2006/ole">
            <mc:AlternateContent xmlns:mc="http://schemas.openxmlformats.org/markup-compatibility/2006">
              <mc:Choice xmlns:v="urn:schemas-microsoft-com:vml" Requires="v">
                <p:oleObj spid="_x0000_s6308" name="Formel" r:id="rId7" imgW="3594100" imgH="584200" progId="Equation.3">
                  <p:embed/>
                </p:oleObj>
              </mc:Choice>
              <mc:Fallback>
                <p:oleObj name="Formel" r:id="rId7" imgW="3594100" imgH="584200"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275" y="4761163"/>
                        <a:ext cx="7194550" cy="1174750"/>
                      </a:xfrm>
                      <a:prstGeom prst="rect">
                        <a:avLst/>
                      </a:prstGeom>
                      <a:solidFill>
                        <a:srgbClr val="FFFF00"/>
                      </a:solidFill>
                    </p:spPr>
                  </p:pic>
                </p:oleObj>
              </mc:Fallback>
            </mc:AlternateContent>
          </a:graphicData>
        </a:graphic>
      </p:graphicFrame>
      <p:sp>
        <p:nvSpPr>
          <p:cNvPr id="6160" name="Text Box 16"/>
          <p:cNvSpPr txBox="1">
            <a:spLocks noChangeArrowheads="1"/>
          </p:cNvSpPr>
          <p:nvPr/>
        </p:nvSpPr>
        <p:spPr bwMode="auto">
          <a:xfrm>
            <a:off x="7378300" y="6106438"/>
            <a:ext cx="503238" cy="314325"/>
          </a:xfrm>
          <a:prstGeom prst="rect">
            <a:avLst/>
          </a:prstGeom>
          <a:solidFill>
            <a:srgbClr val="FFFF00"/>
          </a:solidFill>
          <a:ln w="9525">
            <a:solidFill>
              <a:srgbClr val="000000"/>
            </a:solidFill>
            <a:miter lim="800000"/>
            <a:headEnd/>
            <a:tailEnd/>
          </a:ln>
        </p:spPr>
        <p:txBody>
          <a:bodyPr lIns="0" tIns="0" rIns="0" bIns="0">
            <a:spAutoFit/>
          </a:bodyPr>
          <a:lstStyle/>
          <a:p>
            <a:pPr algn="ctr"/>
            <a:r>
              <a:rPr lang="de-AT" altLang="de-DE" sz="2000" dirty="0">
                <a:cs typeface="Times New Roman" pitchFamily="18" charset="0"/>
              </a:rPr>
              <a:t>= 1</a:t>
            </a:r>
            <a:endParaRPr lang="de-AT" altLang="de-DE" sz="2000" dirty="0"/>
          </a:p>
        </p:txBody>
      </p:sp>
      <p:sp>
        <p:nvSpPr>
          <p:cNvPr id="6158" name="Text Box 14"/>
          <p:cNvSpPr txBox="1">
            <a:spLocks noChangeArrowheads="1"/>
          </p:cNvSpPr>
          <p:nvPr/>
        </p:nvSpPr>
        <p:spPr bwMode="auto">
          <a:xfrm>
            <a:off x="6009875" y="6287613"/>
            <a:ext cx="595313" cy="314325"/>
          </a:xfrm>
          <a:prstGeom prst="rect">
            <a:avLst/>
          </a:prstGeom>
          <a:solidFill>
            <a:srgbClr val="FFFF00"/>
          </a:solidFill>
          <a:ln w="9525">
            <a:solidFill>
              <a:srgbClr val="000000"/>
            </a:solidFill>
            <a:miter lim="800000"/>
            <a:headEnd/>
            <a:tailEnd/>
          </a:ln>
        </p:spPr>
        <p:txBody>
          <a:bodyPr lIns="0" tIns="0" rIns="0" bIns="0">
            <a:spAutoFit/>
          </a:bodyPr>
          <a:lstStyle/>
          <a:p>
            <a:pPr algn="ctr"/>
            <a:r>
              <a:rPr lang="de-AT" altLang="de-DE" sz="2000" dirty="0">
                <a:cs typeface="Times New Roman" pitchFamily="18" charset="0"/>
              </a:rPr>
              <a:t>= 2</a:t>
            </a:r>
            <a:r>
              <a:rPr lang="de-AT" altLang="de-DE" sz="2000" dirty="0">
                <a:cs typeface="Times New Roman" pitchFamily="18" charset="0"/>
                <a:sym typeface="Symbol" pitchFamily="18" charset="2"/>
              </a:rPr>
              <a:t></a:t>
            </a:r>
          </a:p>
        </p:txBody>
      </p:sp>
      <p:sp>
        <p:nvSpPr>
          <p:cNvPr id="6157" name="Line 13"/>
          <p:cNvSpPr>
            <a:spLocks noChangeShapeType="1"/>
          </p:cNvSpPr>
          <p:nvPr/>
        </p:nvSpPr>
        <p:spPr bwMode="auto">
          <a:xfrm flipH="1" flipV="1">
            <a:off x="6009875" y="5613188"/>
            <a:ext cx="287338" cy="649287"/>
          </a:xfrm>
          <a:prstGeom prst="line">
            <a:avLst/>
          </a:prstGeom>
          <a:noFill/>
          <a:ln w="254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6159" name="Line 15"/>
          <p:cNvSpPr>
            <a:spLocks noChangeShapeType="1"/>
          </p:cNvSpPr>
          <p:nvPr/>
        </p:nvSpPr>
        <p:spPr bwMode="auto">
          <a:xfrm flipH="1" flipV="1">
            <a:off x="6946500" y="5576475"/>
            <a:ext cx="574675" cy="504825"/>
          </a:xfrm>
          <a:prstGeom prst="line">
            <a:avLst/>
          </a:prstGeom>
          <a:noFill/>
          <a:ln w="254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6161" name="Rectangle 17"/>
          <p:cNvSpPr>
            <a:spLocks noChangeArrowheads="1"/>
          </p:cNvSpPr>
          <p:nvPr/>
        </p:nvSpPr>
        <p:spPr bwMode="auto">
          <a:xfrm>
            <a:off x="0" y="28654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6162" name="Rectangle 18"/>
          <p:cNvSpPr>
            <a:spLocks noChangeArrowheads="1"/>
          </p:cNvSpPr>
          <p:nvPr/>
        </p:nvSpPr>
        <p:spPr bwMode="auto">
          <a:xfrm>
            <a:off x="0" y="28654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6163" name="Rectangle 19"/>
          <p:cNvSpPr>
            <a:spLocks noChangeArrowheads="1"/>
          </p:cNvSpPr>
          <p:nvPr/>
        </p:nvSpPr>
        <p:spPr bwMode="auto">
          <a:xfrm>
            <a:off x="8313338" y="5156250"/>
            <a:ext cx="72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GB" altLang="de-DE" sz="2000" dirty="0"/>
              <a:t>(1.5)</a:t>
            </a:r>
          </a:p>
        </p:txBody>
      </p:sp>
      <p:sp>
        <p:nvSpPr>
          <p:cNvPr id="6164" name="Text Box 20"/>
          <p:cNvSpPr txBox="1">
            <a:spLocks noChangeArrowheads="1"/>
          </p:cNvSpPr>
          <p:nvPr/>
        </p:nvSpPr>
        <p:spPr bwMode="auto">
          <a:xfrm>
            <a:off x="1112438" y="2163213"/>
            <a:ext cx="2393950" cy="314325"/>
          </a:xfrm>
          <a:prstGeom prst="rect">
            <a:avLst/>
          </a:prstGeom>
          <a:solidFill>
            <a:srgbClr val="FF9900"/>
          </a:solidFill>
          <a:ln w="9525">
            <a:solidFill>
              <a:schemeClr val="tx1"/>
            </a:solidFill>
            <a:miter lim="800000"/>
            <a:headEnd/>
            <a:tailEnd/>
          </a:ln>
        </p:spPr>
        <p:txBody>
          <a:bodyPr lIns="0" tIns="0" rIns="0" bIns="0">
            <a:spAutoFit/>
          </a:bodyPr>
          <a:lstStyle/>
          <a:p>
            <a:pPr algn="ctr"/>
            <a:r>
              <a:rPr lang="en-GB" altLang="de-DE" sz="2000" dirty="0">
                <a:cs typeface="Times New Roman" pitchFamily="18" charset="0"/>
              </a:rPr>
              <a:t>Only half the density!</a:t>
            </a:r>
            <a:endParaRPr lang="en-GB" altLang="de-DE" sz="2000" dirty="0">
              <a:cs typeface="Times New Roman" pitchFamily="18" charset="0"/>
              <a:sym typeface="Symbol" pitchFamily="18" charset="2"/>
            </a:endParaRPr>
          </a:p>
        </p:txBody>
      </p:sp>
      <p:sp>
        <p:nvSpPr>
          <p:cNvPr id="6165" name="Line 21"/>
          <p:cNvSpPr>
            <a:spLocks noChangeShapeType="1"/>
          </p:cNvSpPr>
          <p:nvPr/>
        </p:nvSpPr>
        <p:spPr bwMode="auto">
          <a:xfrm flipH="1">
            <a:off x="2309413" y="2477537"/>
            <a:ext cx="28575" cy="445775"/>
          </a:xfrm>
          <a:prstGeom prst="line">
            <a:avLst/>
          </a:prstGeom>
          <a:noFill/>
          <a:ln w="25400">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66" name="Text Box 22"/>
          <p:cNvSpPr txBox="1">
            <a:spLocks noChangeArrowheads="1"/>
          </p:cNvSpPr>
          <p:nvPr/>
        </p:nvSpPr>
        <p:spPr bwMode="auto">
          <a:xfrm>
            <a:off x="5890550" y="680625"/>
            <a:ext cx="2393950" cy="914400"/>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GB" altLang="de-DE" sz="2000">
                <a:solidFill>
                  <a:srgbClr val="3333FF"/>
                </a:solidFill>
                <a:cs typeface="Times New Roman" pitchFamily="18" charset="0"/>
              </a:rPr>
              <a:t>Maxwellian </a:t>
            </a:r>
            <a:r>
              <a:rPr lang="en-GB" altLang="de-DE" sz="2000" b="1">
                <a:solidFill>
                  <a:srgbClr val="3333FF"/>
                </a:solidFill>
                <a:cs typeface="Times New Roman" pitchFamily="18" charset="0"/>
              </a:rPr>
              <a:t>v</a:t>
            </a:r>
            <a:r>
              <a:rPr lang="en-GB" altLang="de-DE" sz="2000">
                <a:solidFill>
                  <a:srgbClr val="3333FF"/>
                </a:solidFill>
                <a:cs typeface="Times New Roman" pitchFamily="18" charset="0"/>
              </a:rPr>
              <a:t>elocity </a:t>
            </a:r>
            <a:r>
              <a:rPr lang="en-GB" altLang="de-DE" sz="2000" b="1">
                <a:solidFill>
                  <a:srgbClr val="3333FF"/>
                </a:solidFill>
                <a:cs typeface="Times New Roman" pitchFamily="18" charset="0"/>
              </a:rPr>
              <a:t>d</a:t>
            </a:r>
            <a:r>
              <a:rPr lang="en-GB" altLang="de-DE" sz="2000">
                <a:solidFill>
                  <a:srgbClr val="3333FF"/>
                </a:solidFill>
                <a:cs typeface="Times New Roman" pitchFamily="18" charset="0"/>
              </a:rPr>
              <a:t>istribution </a:t>
            </a:r>
            <a:r>
              <a:rPr lang="en-GB" altLang="de-DE" sz="2000" b="1">
                <a:solidFill>
                  <a:srgbClr val="3333FF"/>
                </a:solidFill>
                <a:cs typeface="Times New Roman" pitchFamily="18" charset="0"/>
              </a:rPr>
              <a:t>f</a:t>
            </a:r>
            <a:r>
              <a:rPr lang="en-GB" altLang="de-DE" sz="2000">
                <a:solidFill>
                  <a:srgbClr val="3333FF"/>
                </a:solidFill>
                <a:cs typeface="Times New Roman" pitchFamily="18" charset="0"/>
              </a:rPr>
              <a:t>unction (VDF)</a:t>
            </a:r>
            <a:endParaRPr lang="en-GB" altLang="de-DE" sz="2000">
              <a:solidFill>
                <a:srgbClr val="3333FF"/>
              </a:solidFill>
              <a:cs typeface="Times New Roman" pitchFamily="18" charset="0"/>
              <a:sym typeface="Symbol" pitchFamily="18" charset="2"/>
            </a:endParaRPr>
          </a:p>
        </p:txBody>
      </p:sp>
      <p:sp>
        <p:nvSpPr>
          <p:cNvPr id="6167" name="Text Box 23"/>
          <p:cNvSpPr txBox="1">
            <a:spLocks noChangeArrowheads="1"/>
          </p:cNvSpPr>
          <p:nvPr/>
        </p:nvSpPr>
        <p:spPr bwMode="auto">
          <a:xfrm>
            <a:off x="5720950" y="3980575"/>
            <a:ext cx="2016125" cy="609600"/>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GB" altLang="de-DE" sz="2000">
                <a:solidFill>
                  <a:srgbClr val="3333FF"/>
                </a:solidFill>
                <a:cs typeface="Times New Roman" pitchFamily="18" charset="0"/>
              </a:rPr>
              <a:t>Volume element in velocity space</a:t>
            </a:r>
            <a:endParaRPr lang="en-GB" altLang="de-DE" sz="2000">
              <a:solidFill>
                <a:srgbClr val="3333FF"/>
              </a:solidFill>
              <a:cs typeface="Times New Roman" pitchFamily="18" charset="0"/>
              <a:sym typeface="Symbol" pitchFamily="18" charset="2"/>
            </a:endParaRPr>
          </a:p>
        </p:txBody>
      </p:sp>
      <p:sp>
        <p:nvSpPr>
          <p:cNvPr id="2" name="Datumsplatzhalter 1"/>
          <p:cNvSpPr>
            <a:spLocks noGrp="1"/>
          </p:cNvSpPr>
          <p:nvPr>
            <p:ph type="dt" sz="half" idx="10"/>
          </p:nvPr>
        </p:nvSpPr>
        <p:spPr/>
        <p:txBody>
          <a:bodyPr/>
          <a:lstStyle/>
          <a:p>
            <a:fld id="{046BB707-02B1-47AF-8906-F8A2B5A3A619}"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Foliennummernplatzhalter 3"/>
          <p:cNvSpPr>
            <a:spLocks noGrp="1"/>
          </p:cNvSpPr>
          <p:nvPr>
            <p:ph type="sldNum" sz="quarter" idx="12"/>
          </p:nvPr>
        </p:nvSpPr>
        <p:spPr/>
        <p:txBody>
          <a:bodyPr/>
          <a:lstStyle/>
          <a:p>
            <a:fld id="{D23F0C37-32A8-4604-BD87-95915A53DEBD}" type="slidenum">
              <a:rPr lang="en-GB" altLang="de-DE" smtClean="0"/>
              <a:pPr/>
              <a:t>40</a:t>
            </a:fld>
            <a:r>
              <a:rPr lang="en-GB" altLang="de-DE" dirty="0"/>
              <a:t> </a:t>
            </a:r>
            <a:r>
              <a:rPr lang="en-GB" altLang="de-DE" dirty="0" smtClean="0"/>
              <a:t>of 46</a:t>
            </a:r>
            <a:endParaRPr lang="en-GB" altLang="de-DE" dirty="0"/>
          </a:p>
        </p:txBody>
      </p:sp>
      <p:grpSp>
        <p:nvGrpSpPr>
          <p:cNvPr id="39007" name="Group 95"/>
          <p:cNvGrpSpPr>
            <a:grpSpLocks noChangeAspect="1"/>
          </p:cNvGrpSpPr>
          <p:nvPr/>
        </p:nvGrpSpPr>
        <p:grpSpPr bwMode="auto">
          <a:xfrm>
            <a:off x="476313" y="235333"/>
            <a:ext cx="8181553" cy="5930780"/>
            <a:chOff x="249" y="0"/>
            <a:chExt cx="5318" cy="3855"/>
          </a:xfrm>
        </p:grpSpPr>
        <p:sp>
          <p:nvSpPr>
            <p:cNvPr id="38917" name="AutoShape 5"/>
            <p:cNvSpPr>
              <a:spLocks noChangeAspect="1" noChangeArrowheads="1"/>
            </p:cNvSpPr>
            <p:nvPr/>
          </p:nvSpPr>
          <p:spPr bwMode="auto">
            <a:xfrm>
              <a:off x="249" y="0"/>
              <a:ext cx="4699" cy="3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38918" name="Rectangle 6" descr="Vertikal dünn"/>
            <p:cNvSpPr>
              <a:spLocks noChangeArrowheads="1"/>
            </p:cNvSpPr>
            <p:nvPr/>
          </p:nvSpPr>
          <p:spPr bwMode="auto">
            <a:xfrm>
              <a:off x="4394" y="569"/>
              <a:ext cx="186" cy="78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38919" name="Rectangle 7" descr="Vertikal dünn"/>
            <p:cNvSpPr>
              <a:spLocks noChangeArrowheads="1"/>
            </p:cNvSpPr>
            <p:nvPr/>
          </p:nvSpPr>
          <p:spPr bwMode="auto">
            <a:xfrm>
              <a:off x="2033" y="563"/>
              <a:ext cx="186" cy="78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38920" name="Rectangle 8" descr="Vertikal dünn"/>
            <p:cNvSpPr>
              <a:spLocks noChangeArrowheads="1"/>
            </p:cNvSpPr>
            <p:nvPr/>
          </p:nvSpPr>
          <p:spPr bwMode="auto">
            <a:xfrm>
              <a:off x="2922" y="563"/>
              <a:ext cx="185" cy="78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38921" name="Rectangle 9" descr="Vertikal dünn"/>
            <p:cNvSpPr>
              <a:spLocks noChangeArrowheads="1"/>
            </p:cNvSpPr>
            <p:nvPr/>
          </p:nvSpPr>
          <p:spPr bwMode="auto">
            <a:xfrm>
              <a:off x="680" y="559"/>
              <a:ext cx="186" cy="783"/>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38922" name="Line 10"/>
            <p:cNvSpPr>
              <a:spLocks noChangeShapeType="1"/>
            </p:cNvSpPr>
            <p:nvPr/>
          </p:nvSpPr>
          <p:spPr bwMode="auto">
            <a:xfrm>
              <a:off x="680" y="559"/>
              <a:ext cx="153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23" name="Line 11"/>
            <p:cNvSpPr>
              <a:spLocks noChangeShapeType="1"/>
            </p:cNvSpPr>
            <p:nvPr/>
          </p:nvSpPr>
          <p:spPr bwMode="auto">
            <a:xfrm>
              <a:off x="2922" y="560"/>
              <a:ext cx="165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24" name="Line 12"/>
            <p:cNvSpPr>
              <a:spLocks noChangeShapeType="1"/>
            </p:cNvSpPr>
            <p:nvPr/>
          </p:nvSpPr>
          <p:spPr bwMode="auto">
            <a:xfrm>
              <a:off x="681" y="1342"/>
              <a:ext cx="1538"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25" name="Line 13"/>
            <p:cNvSpPr>
              <a:spLocks noChangeShapeType="1"/>
            </p:cNvSpPr>
            <p:nvPr/>
          </p:nvSpPr>
          <p:spPr bwMode="auto">
            <a:xfrm>
              <a:off x="2921" y="1351"/>
              <a:ext cx="1653"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26" name="Rectangle 14"/>
            <p:cNvSpPr>
              <a:spLocks noChangeArrowheads="1"/>
            </p:cNvSpPr>
            <p:nvPr/>
          </p:nvSpPr>
          <p:spPr bwMode="auto">
            <a:xfrm>
              <a:off x="873" y="566"/>
              <a:ext cx="118" cy="769"/>
            </a:xfrm>
            <a:prstGeom prst="rect">
              <a:avLst/>
            </a:prstGeom>
            <a:solidFill>
              <a:srgbClr val="00FF00"/>
            </a:solidFill>
            <a:ln w="12700">
              <a:solidFill>
                <a:srgbClr val="000000"/>
              </a:solidFill>
              <a:miter lim="800000"/>
              <a:headEnd/>
              <a:tailEnd/>
            </a:ln>
          </p:spPr>
          <p:txBody>
            <a:bodyPr/>
            <a:lstStyle/>
            <a:p>
              <a:endParaRPr lang="de-AT"/>
            </a:p>
          </p:txBody>
        </p:sp>
        <p:sp>
          <p:nvSpPr>
            <p:cNvPr id="38927" name="Rectangle 15"/>
            <p:cNvSpPr>
              <a:spLocks noChangeArrowheads="1"/>
            </p:cNvSpPr>
            <p:nvPr/>
          </p:nvSpPr>
          <p:spPr bwMode="auto">
            <a:xfrm>
              <a:off x="1908" y="569"/>
              <a:ext cx="118" cy="769"/>
            </a:xfrm>
            <a:prstGeom prst="rect">
              <a:avLst/>
            </a:prstGeom>
            <a:solidFill>
              <a:srgbClr val="FF00FF"/>
            </a:solidFill>
            <a:ln w="12700">
              <a:solidFill>
                <a:srgbClr val="000000"/>
              </a:solidFill>
              <a:miter lim="800000"/>
              <a:headEnd/>
              <a:tailEnd/>
            </a:ln>
          </p:spPr>
          <p:txBody>
            <a:bodyPr/>
            <a:lstStyle/>
            <a:p>
              <a:endParaRPr lang="de-AT"/>
            </a:p>
          </p:txBody>
        </p:sp>
        <p:sp>
          <p:nvSpPr>
            <p:cNvPr id="38928" name="Rectangle 16"/>
            <p:cNvSpPr>
              <a:spLocks noChangeArrowheads="1"/>
            </p:cNvSpPr>
            <p:nvPr/>
          </p:nvSpPr>
          <p:spPr bwMode="auto">
            <a:xfrm>
              <a:off x="3115" y="569"/>
              <a:ext cx="118" cy="769"/>
            </a:xfrm>
            <a:prstGeom prst="rect">
              <a:avLst/>
            </a:prstGeom>
            <a:solidFill>
              <a:srgbClr val="00FF00"/>
            </a:solidFill>
            <a:ln w="12700">
              <a:solidFill>
                <a:srgbClr val="000000"/>
              </a:solidFill>
              <a:miter lim="800000"/>
              <a:headEnd/>
              <a:tailEnd/>
            </a:ln>
          </p:spPr>
          <p:txBody>
            <a:bodyPr/>
            <a:lstStyle/>
            <a:p>
              <a:endParaRPr lang="de-AT"/>
            </a:p>
          </p:txBody>
        </p:sp>
        <p:sp>
          <p:nvSpPr>
            <p:cNvPr id="38929" name="Rectangle 17"/>
            <p:cNvSpPr>
              <a:spLocks noChangeArrowheads="1"/>
            </p:cNvSpPr>
            <p:nvPr/>
          </p:nvSpPr>
          <p:spPr bwMode="auto">
            <a:xfrm>
              <a:off x="4142" y="569"/>
              <a:ext cx="119" cy="769"/>
            </a:xfrm>
            <a:prstGeom prst="rect">
              <a:avLst/>
            </a:prstGeom>
            <a:solidFill>
              <a:srgbClr val="FF00FF"/>
            </a:solidFill>
            <a:ln w="12700">
              <a:solidFill>
                <a:srgbClr val="000000"/>
              </a:solidFill>
              <a:miter lim="800000"/>
              <a:headEnd/>
              <a:tailEnd/>
            </a:ln>
          </p:spPr>
          <p:txBody>
            <a:bodyPr/>
            <a:lstStyle/>
            <a:p>
              <a:endParaRPr lang="de-AT"/>
            </a:p>
          </p:txBody>
        </p:sp>
        <p:sp>
          <p:nvSpPr>
            <p:cNvPr id="38930" name="Rectangle 18"/>
            <p:cNvSpPr>
              <a:spLocks noChangeArrowheads="1"/>
            </p:cNvSpPr>
            <p:nvPr/>
          </p:nvSpPr>
          <p:spPr bwMode="auto">
            <a:xfrm>
              <a:off x="1002" y="572"/>
              <a:ext cx="895" cy="763"/>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38931" name="Rectangle 19"/>
            <p:cNvSpPr>
              <a:spLocks noChangeArrowheads="1"/>
            </p:cNvSpPr>
            <p:nvPr/>
          </p:nvSpPr>
          <p:spPr bwMode="auto">
            <a:xfrm>
              <a:off x="3243" y="572"/>
              <a:ext cx="895" cy="77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38932" name="Rectangle 20"/>
            <p:cNvSpPr>
              <a:spLocks noChangeArrowheads="1"/>
            </p:cNvSpPr>
            <p:nvPr/>
          </p:nvSpPr>
          <p:spPr bwMode="auto">
            <a:xfrm>
              <a:off x="4270" y="566"/>
              <a:ext cx="120" cy="782"/>
            </a:xfrm>
            <a:prstGeom prst="rect">
              <a:avLst/>
            </a:prstGeom>
            <a:solidFill>
              <a:srgbClr val="800080"/>
            </a:solidFill>
            <a:ln w="9525">
              <a:solidFill>
                <a:srgbClr val="000000"/>
              </a:solidFill>
              <a:miter lim="800000"/>
              <a:headEnd/>
              <a:tailEnd/>
            </a:ln>
          </p:spPr>
          <p:txBody>
            <a:bodyPr/>
            <a:lstStyle/>
            <a:p>
              <a:endParaRPr lang="de-AT"/>
            </a:p>
          </p:txBody>
        </p:sp>
        <p:sp>
          <p:nvSpPr>
            <p:cNvPr id="38933" name="Text Box 21"/>
            <p:cNvSpPr txBox="1">
              <a:spLocks noChangeArrowheads="1"/>
            </p:cNvSpPr>
            <p:nvPr/>
          </p:nvSpPr>
          <p:spPr bwMode="auto">
            <a:xfrm>
              <a:off x="1251" y="863"/>
              <a:ext cx="385" cy="15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a:ea typeface="SimSun" pitchFamily="2" charset="-122"/>
                </a:rPr>
                <a:t>Plasma</a:t>
              </a:r>
              <a:endParaRPr lang="en-GB" altLang="de-DE"/>
            </a:p>
          </p:txBody>
        </p:sp>
        <p:sp>
          <p:nvSpPr>
            <p:cNvPr id="38934" name="Text Box 22"/>
            <p:cNvSpPr txBox="1">
              <a:spLocks noChangeArrowheads="1"/>
            </p:cNvSpPr>
            <p:nvPr/>
          </p:nvSpPr>
          <p:spPr bwMode="auto">
            <a:xfrm>
              <a:off x="3512" y="880"/>
              <a:ext cx="384" cy="15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a:ea typeface="SimSun" pitchFamily="2" charset="-122"/>
                </a:rPr>
                <a:t>Plasma</a:t>
              </a:r>
              <a:endParaRPr lang="en-GB" altLang="de-DE"/>
            </a:p>
          </p:txBody>
        </p:sp>
        <p:sp>
          <p:nvSpPr>
            <p:cNvPr id="38935" name="Text Box 23"/>
            <p:cNvSpPr txBox="1">
              <a:spLocks noChangeArrowheads="1"/>
            </p:cNvSpPr>
            <p:nvPr/>
          </p:nvSpPr>
          <p:spPr bwMode="auto">
            <a:xfrm>
              <a:off x="844" y="126"/>
              <a:ext cx="1233" cy="222"/>
            </a:xfrm>
            <a:prstGeom prst="rect">
              <a:avLst/>
            </a:prstGeom>
            <a:solidFill>
              <a:srgbClr val="FFFF00"/>
            </a:solidFill>
            <a:ln w="9525">
              <a:solidFill>
                <a:srgbClr val="000000"/>
              </a:solidFill>
              <a:miter lim="800000"/>
              <a:headEnd/>
              <a:tailEnd/>
            </a:ln>
          </p:spPr>
          <p:txBody>
            <a:bodyPr lIns="49814" tIns="49814" rIns="49814" bIns="49814">
              <a:spAutoFit/>
            </a:bodyPr>
            <a:lstStyle/>
            <a:p>
              <a:pPr algn="ctr"/>
              <a:r>
                <a:rPr lang="de-DE" altLang="zh-CN" sz="1600">
                  <a:ea typeface="SimSun" pitchFamily="2" charset="-122"/>
                </a:rPr>
                <a:t>Space charge sheaths</a:t>
              </a:r>
              <a:endParaRPr lang="en-GB" altLang="de-DE" sz="1600"/>
            </a:p>
          </p:txBody>
        </p:sp>
        <p:sp>
          <p:nvSpPr>
            <p:cNvPr id="38937" name="Line 25"/>
            <p:cNvSpPr>
              <a:spLocks noChangeShapeType="1"/>
            </p:cNvSpPr>
            <p:nvPr/>
          </p:nvSpPr>
          <p:spPr bwMode="auto">
            <a:xfrm flipH="1">
              <a:off x="942" y="353"/>
              <a:ext cx="20" cy="179"/>
            </a:xfrm>
            <a:prstGeom prst="line">
              <a:avLst/>
            </a:prstGeom>
            <a:noFill/>
            <a:ln w="1587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38" name="Line 26"/>
            <p:cNvSpPr>
              <a:spLocks noChangeShapeType="1"/>
            </p:cNvSpPr>
            <p:nvPr/>
          </p:nvSpPr>
          <p:spPr bwMode="auto">
            <a:xfrm flipH="1">
              <a:off x="3190" y="373"/>
              <a:ext cx="20" cy="159"/>
            </a:xfrm>
            <a:prstGeom prst="line">
              <a:avLst/>
            </a:prstGeom>
            <a:noFill/>
            <a:ln w="1587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39" name="Line 27"/>
            <p:cNvSpPr>
              <a:spLocks noChangeShapeType="1"/>
            </p:cNvSpPr>
            <p:nvPr/>
          </p:nvSpPr>
          <p:spPr bwMode="auto">
            <a:xfrm>
              <a:off x="1917" y="361"/>
              <a:ext cx="46" cy="178"/>
            </a:xfrm>
            <a:prstGeom prst="line">
              <a:avLst/>
            </a:prstGeom>
            <a:noFill/>
            <a:ln w="1587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40" name="Line 28"/>
            <p:cNvSpPr>
              <a:spLocks noChangeShapeType="1"/>
            </p:cNvSpPr>
            <p:nvPr/>
          </p:nvSpPr>
          <p:spPr bwMode="auto">
            <a:xfrm>
              <a:off x="4165" y="374"/>
              <a:ext cx="47" cy="179"/>
            </a:xfrm>
            <a:prstGeom prst="line">
              <a:avLst/>
            </a:prstGeom>
            <a:noFill/>
            <a:ln w="1587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41" name="Text Box 29"/>
            <p:cNvSpPr txBox="1">
              <a:spLocks noChangeArrowheads="1"/>
            </p:cNvSpPr>
            <p:nvPr/>
          </p:nvSpPr>
          <p:spPr bwMode="auto">
            <a:xfrm>
              <a:off x="520" y="1695"/>
              <a:ext cx="742" cy="222"/>
            </a:xfrm>
            <a:prstGeom prst="rect">
              <a:avLst/>
            </a:prstGeom>
            <a:solidFill>
              <a:srgbClr val="FFFF00"/>
            </a:solidFill>
            <a:ln w="9525">
              <a:solidFill>
                <a:srgbClr val="000000"/>
              </a:solidFill>
              <a:miter lim="800000"/>
              <a:headEnd/>
              <a:tailEnd/>
            </a:ln>
          </p:spPr>
          <p:txBody>
            <a:bodyPr lIns="49814" tIns="49814" rIns="49814" bIns="49814">
              <a:spAutoFit/>
            </a:bodyPr>
            <a:lstStyle/>
            <a:p>
              <a:pPr algn="ctr"/>
              <a:r>
                <a:rPr lang="en-GB" altLang="zh-CN" sz="1600">
                  <a:ea typeface="SimSun" pitchFamily="2" charset="-122"/>
                </a:rPr>
                <a:t>Hot plate (W)</a:t>
              </a:r>
              <a:endParaRPr lang="en-GB" altLang="de-DE" sz="1600"/>
            </a:p>
          </p:txBody>
        </p:sp>
        <p:sp>
          <p:nvSpPr>
            <p:cNvPr id="38942" name="Text Box 30"/>
            <p:cNvSpPr txBox="1">
              <a:spLocks noChangeArrowheads="1"/>
            </p:cNvSpPr>
            <p:nvPr/>
          </p:nvSpPr>
          <p:spPr bwMode="auto">
            <a:xfrm>
              <a:off x="2583" y="1697"/>
              <a:ext cx="742" cy="222"/>
            </a:xfrm>
            <a:prstGeom prst="rect">
              <a:avLst/>
            </a:prstGeom>
            <a:solidFill>
              <a:srgbClr val="FFFF00"/>
            </a:solidFill>
            <a:ln w="9525">
              <a:solidFill>
                <a:srgbClr val="000000"/>
              </a:solidFill>
              <a:miter lim="800000"/>
              <a:headEnd/>
              <a:tailEnd/>
            </a:ln>
          </p:spPr>
          <p:txBody>
            <a:bodyPr lIns="49814" tIns="49814" rIns="49814" bIns="49814">
              <a:spAutoFit/>
            </a:bodyPr>
            <a:lstStyle/>
            <a:p>
              <a:pPr algn="ctr"/>
              <a:r>
                <a:rPr lang="en-GB" altLang="zh-CN" sz="1600">
                  <a:ea typeface="SimSun" pitchFamily="2" charset="-122"/>
                </a:rPr>
                <a:t>Hot plate (W)</a:t>
              </a:r>
              <a:endParaRPr lang="en-GB" altLang="de-DE" sz="1600"/>
            </a:p>
          </p:txBody>
        </p:sp>
        <p:sp>
          <p:nvSpPr>
            <p:cNvPr id="38943" name="Text Box 31"/>
            <p:cNvSpPr txBox="1">
              <a:spLocks noChangeArrowheads="1"/>
            </p:cNvSpPr>
            <p:nvPr/>
          </p:nvSpPr>
          <p:spPr bwMode="auto">
            <a:xfrm>
              <a:off x="1570" y="1700"/>
              <a:ext cx="819" cy="222"/>
            </a:xfrm>
            <a:prstGeom prst="rect">
              <a:avLst/>
            </a:prstGeom>
            <a:solidFill>
              <a:srgbClr val="FFFF00"/>
            </a:solidFill>
            <a:ln w="9525">
              <a:solidFill>
                <a:srgbClr val="000000"/>
              </a:solidFill>
              <a:miter lim="800000"/>
              <a:headEnd/>
              <a:tailEnd/>
            </a:ln>
          </p:spPr>
          <p:txBody>
            <a:bodyPr lIns="49814" tIns="49814" rIns="49814" bIns="49814">
              <a:spAutoFit/>
            </a:bodyPr>
            <a:lstStyle/>
            <a:p>
              <a:pPr algn="ctr"/>
              <a:r>
                <a:rPr lang="en-GB" altLang="zh-CN" sz="1600">
                  <a:ea typeface="SimSun" pitchFamily="2" charset="-122"/>
                </a:rPr>
                <a:t>Cold plate (W)</a:t>
              </a:r>
              <a:endParaRPr lang="en-GB" altLang="de-DE" sz="1600"/>
            </a:p>
          </p:txBody>
        </p:sp>
        <p:sp>
          <p:nvSpPr>
            <p:cNvPr id="38944" name="Text Box 32"/>
            <p:cNvSpPr txBox="1">
              <a:spLocks noChangeArrowheads="1"/>
            </p:cNvSpPr>
            <p:nvPr/>
          </p:nvSpPr>
          <p:spPr bwMode="auto">
            <a:xfrm>
              <a:off x="4108" y="1691"/>
              <a:ext cx="818" cy="222"/>
            </a:xfrm>
            <a:prstGeom prst="rect">
              <a:avLst/>
            </a:prstGeom>
            <a:solidFill>
              <a:srgbClr val="FFFF00"/>
            </a:solidFill>
            <a:ln w="9525">
              <a:solidFill>
                <a:srgbClr val="000000"/>
              </a:solidFill>
              <a:miter lim="800000"/>
              <a:headEnd/>
              <a:tailEnd/>
            </a:ln>
          </p:spPr>
          <p:txBody>
            <a:bodyPr lIns="49814" tIns="49814" rIns="49814" bIns="49814">
              <a:spAutoFit/>
            </a:bodyPr>
            <a:lstStyle/>
            <a:p>
              <a:pPr algn="ctr"/>
              <a:r>
                <a:rPr lang="en-GB" altLang="zh-CN" sz="1600">
                  <a:ea typeface="SimSun" pitchFamily="2" charset="-122"/>
                </a:rPr>
                <a:t>Cold plate (W)</a:t>
              </a:r>
              <a:endParaRPr lang="en-GB" altLang="de-DE" sz="1600"/>
            </a:p>
          </p:txBody>
        </p:sp>
        <p:sp>
          <p:nvSpPr>
            <p:cNvPr id="38945" name="Line 33"/>
            <p:cNvSpPr>
              <a:spLocks noChangeShapeType="1"/>
            </p:cNvSpPr>
            <p:nvPr/>
          </p:nvSpPr>
          <p:spPr bwMode="auto">
            <a:xfrm>
              <a:off x="777" y="1367"/>
              <a:ext cx="85" cy="313"/>
            </a:xfrm>
            <a:prstGeom prst="line">
              <a:avLst/>
            </a:prstGeom>
            <a:noFill/>
            <a:ln w="15875">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8946" name="Line 34"/>
            <p:cNvSpPr>
              <a:spLocks noChangeShapeType="1"/>
            </p:cNvSpPr>
            <p:nvPr/>
          </p:nvSpPr>
          <p:spPr bwMode="auto">
            <a:xfrm flipH="1">
              <a:off x="2951" y="1370"/>
              <a:ext cx="67" cy="313"/>
            </a:xfrm>
            <a:prstGeom prst="line">
              <a:avLst/>
            </a:prstGeom>
            <a:noFill/>
            <a:ln w="15875">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8947" name="Line 35"/>
            <p:cNvSpPr>
              <a:spLocks noChangeShapeType="1"/>
            </p:cNvSpPr>
            <p:nvPr/>
          </p:nvSpPr>
          <p:spPr bwMode="auto">
            <a:xfrm flipH="1">
              <a:off x="2056" y="1364"/>
              <a:ext cx="40" cy="312"/>
            </a:xfrm>
            <a:prstGeom prst="line">
              <a:avLst/>
            </a:prstGeom>
            <a:noFill/>
            <a:ln w="15875">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8948" name="Line 36"/>
            <p:cNvSpPr>
              <a:spLocks noChangeShapeType="1"/>
            </p:cNvSpPr>
            <p:nvPr/>
          </p:nvSpPr>
          <p:spPr bwMode="auto">
            <a:xfrm>
              <a:off x="4464" y="1377"/>
              <a:ext cx="72" cy="293"/>
            </a:xfrm>
            <a:prstGeom prst="line">
              <a:avLst/>
            </a:prstGeom>
            <a:noFill/>
            <a:ln w="15875">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8949" name="Text Box 37"/>
            <p:cNvSpPr txBox="1">
              <a:spLocks noChangeArrowheads="1"/>
            </p:cNvSpPr>
            <p:nvPr/>
          </p:nvSpPr>
          <p:spPr bwMode="auto">
            <a:xfrm>
              <a:off x="3219" y="1999"/>
              <a:ext cx="1072" cy="222"/>
            </a:xfrm>
            <a:prstGeom prst="rect">
              <a:avLst/>
            </a:prstGeom>
            <a:solidFill>
              <a:srgbClr val="FFFF00"/>
            </a:solidFill>
            <a:ln w="9525">
              <a:solidFill>
                <a:srgbClr val="000000"/>
              </a:solidFill>
              <a:miter lim="800000"/>
              <a:headEnd/>
              <a:tailEnd/>
            </a:ln>
          </p:spPr>
          <p:txBody>
            <a:bodyPr lIns="49814" tIns="49814" rIns="49814" bIns="49814">
              <a:spAutoFit/>
            </a:bodyPr>
            <a:lstStyle/>
            <a:p>
              <a:pPr algn="ctr"/>
              <a:r>
                <a:rPr lang="en-GB" altLang="zh-CN" sz="1600">
                  <a:ea typeface="SimSun" pitchFamily="2" charset="-122"/>
                </a:rPr>
                <a:t>Potassium coating</a:t>
              </a:r>
              <a:endParaRPr lang="en-GB" altLang="de-DE" sz="1600"/>
            </a:p>
          </p:txBody>
        </p:sp>
        <p:sp>
          <p:nvSpPr>
            <p:cNvPr id="38950" name="Line 38"/>
            <p:cNvSpPr>
              <a:spLocks noChangeShapeType="1"/>
            </p:cNvSpPr>
            <p:nvPr/>
          </p:nvSpPr>
          <p:spPr bwMode="auto">
            <a:xfrm flipH="1">
              <a:off x="3701" y="1387"/>
              <a:ext cx="616" cy="604"/>
            </a:xfrm>
            <a:prstGeom prst="line">
              <a:avLst/>
            </a:prstGeom>
            <a:noFill/>
            <a:ln w="15875">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8951" name="Line 39"/>
            <p:cNvSpPr>
              <a:spLocks noChangeShapeType="1"/>
            </p:cNvSpPr>
            <p:nvPr/>
          </p:nvSpPr>
          <p:spPr bwMode="auto">
            <a:xfrm>
              <a:off x="506" y="2874"/>
              <a:ext cx="1985" cy="0"/>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52" name="Line 40"/>
            <p:cNvSpPr>
              <a:spLocks noChangeShapeType="1"/>
            </p:cNvSpPr>
            <p:nvPr/>
          </p:nvSpPr>
          <p:spPr bwMode="auto">
            <a:xfrm>
              <a:off x="2756" y="2871"/>
              <a:ext cx="2073" cy="1"/>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53" name="Text Box 41"/>
            <p:cNvSpPr txBox="1">
              <a:spLocks noChangeArrowheads="1"/>
            </p:cNvSpPr>
            <p:nvPr/>
          </p:nvSpPr>
          <p:spPr bwMode="auto">
            <a:xfrm>
              <a:off x="2504" y="2794"/>
              <a:ext cx="87"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i="1">
                  <a:ea typeface="SimSun" pitchFamily="2" charset="-122"/>
                </a:rPr>
                <a:t>z</a:t>
              </a:r>
              <a:endParaRPr lang="en-GB" altLang="de-DE"/>
            </a:p>
          </p:txBody>
        </p:sp>
        <p:sp>
          <p:nvSpPr>
            <p:cNvPr id="38954" name="Text Box 42"/>
            <p:cNvSpPr txBox="1">
              <a:spLocks noChangeArrowheads="1"/>
            </p:cNvSpPr>
            <p:nvPr/>
          </p:nvSpPr>
          <p:spPr bwMode="auto">
            <a:xfrm>
              <a:off x="4831" y="2791"/>
              <a:ext cx="88"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i="1">
                  <a:ea typeface="SimSun" pitchFamily="2" charset="-122"/>
                </a:rPr>
                <a:t>z</a:t>
              </a:r>
              <a:endParaRPr lang="en-GB" altLang="de-DE"/>
            </a:p>
          </p:txBody>
        </p:sp>
        <p:sp>
          <p:nvSpPr>
            <p:cNvPr id="38955" name="Line 43"/>
            <p:cNvSpPr>
              <a:spLocks noChangeShapeType="1"/>
            </p:cNvSpPr>
            <p:nvPr/>
          </p:nvSpPr>
          <p:spPr bwMode="auto">
            <a:xfrm flipV="1">
              <a:off x="582" y="2416"/>
              <a:ext cx="0" cy="538"/>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56" name="Text Box 44"/>
            <p:cNvSpPr txBox="1">
              <a:spLocks noChangeArrowheads="1"/>
            </p:cNvSpPr>
            <p:nvPr/>
          </p:nvSpPr>
          <p:spPr bwMode="auto">
            <a:xfrm>
              <a:off x="336" y="2341"/>
              <a:ext cx="186"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a:ea typeface="SimSun" pitchFamily="2" charset="-122"/>
                  <a:sym typeface="Symbol" pitchFamily="18" charset="2"/>
                </a:rPr>
                <a:t></a:t>
              </a:r>
              <a:r>
                <a:rPr lang="de-DE" altLang="zh-CN" sz="1600" i="1" baseline="-25000">
                  <a:ea typeface="SimSun" pitchFamily="2" charset="-122"/>
                </a:rPr>
                <a:t>pl</a:t>
              </a:r>
              <a:endParaRPr lang="en-GB" altLang="de-DE"/>
            </a:p>
          </p:txBody>
        </p:sp>
        <p:sp>
          <p:nvSpPr>
            <p:cNvPr id="38957" name="Line 45"/>
            <p:cNvSpPr>
              <a:spLocks noChangeShapeType="1"/>
            </p:cNvSpPr>
            <p:nvPr/>
          </p:nvSpPr>
          <p:spPr bwMode="auto">
            <a:xfrm flipV="1">
              <a:off x="2823" y="2413"/>
              <a:ext cx="1" cy="546"/>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58" name="Text Box 46"/>
            <p:cNvSpPr txBox="1">
              <a:spLocks noChangeArrowheads="1"/>
            </p:cNvSpPr>
            <p:nvPr/>
          </p:nvSpPr>
          <p:spPr bwMode="auto">
            <a:xfrm>
              <a:off x="2578" y="2351"/>
              <a:ext cx="186"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a:ea typeface="SimSun" pitchFamily="2" charset="-122"/>
                  <a:sym typeface="Symbol" pitchFamily="18" charset="2"/>
                </a:rPr>
                <a:t></a:t>
              </a:r>
              <a:r>
                <a:rPr lang="de-DE" altLang="zh-CN" sz="1600" i="1" baseline="-25000">
                  <a:ea typeface="SimSun" pitchFamily="2" charset="-122"/>
                </a:rPr>
                <a:t>pl</a:t>
              </a:r>
              <a:endParaRPr lang="en-GB" altLang="de-DE"/>
            </a:p>
          </p:txBody>
        </p:sp>
        <p:sp>
          <p:nvSpPr>
            <p:cNvPr id="38959" name="Line 47"/>
            <p:cNvSpPr>
              <a:spLocks noChangeShapeType="1"/>
            </p:cNvSpPr>
            <p:nvPr/>
          </p:nvSpPr>
          <p:spPr bwMode="auto">
            <a:xfrm>
              <a:off x="976" y="3040"/>
              <a:ext cx="919"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60" name="Line 48"/>
            <p:cNvSpPr>
              <a:spLocks noChangeShapeType="1"/>
            </p:cNvSpPr>
            <p:nvPr/>
          </p:nvSpPr>
          <p:spPr bwMode="auto">
            <a:xfrm>
              <a:off x="3224" y="3023"/>
              <a:ext cx="911"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61" name="Line 49"/>
            <p:cNvSpPr>
              <a:spLocks noChangeShapeType="1"/>
            </p:cNvSpPr>
            <p:nvPr/>
          </p:nvSpPr>
          <p:spPr bwMode="auto">
            <a:xfrm>
              <a:off x="671" y="2546"/>
              <a:ext cx="189"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62" name="Line 50"/>
            <p:cNvSpPr>
              <a:spLocks noChangeShapeType="1"/>
            </p:cNvSpPr>
            <p:nvPr/>
          </p:nvSpPr>
          <p:spPr bwMode="auto">
            <a:xfrm>
              <a:off x="2917" y="2551"/>
              <a:ext cx="190"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63" name="Line 51"/>
            <p:cNvSpPr>
              <a:spLocks noChangeShapeType="1"/>
            </p:cNvSpPr>
            <p:nvPr/>
          </p:nvSpPr>
          <p:spPr bwMode="auto">
            <a:xfrm flipH="1">
              <a:off x="852" y="2537"/>
              <a:ext cx="1" cy="33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64" name="Line 52"/>
            <p:cNvSpPr>
              <a:spLocks noChangeShapeType="1"/>
            </p:cNvSpPr>
            <p:nvPr/>
          </p:nvSpPr>
          <p:spPr bwMode="auto">
            <a:xfrm flipH="1">
              <a:off x="3106" y="2543"/>
              <a:ext cx="1" cy="33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65" name="Line 53"/>
            <p:cNvSpPr>
              <a:spLocks noChangeShapeType="1"/>
            </p:cNvSpPr>
            <p:nvPr/>
          </p:nvSpPr>
          <p:spPr bwMode="auto">
            <a:xfrm flipH="1">
              <a:off x="2010" y="2949"/>
              <a:ext cx="0" cy="336"/>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66" name="Line 54"/>
            <p:cNvSpPr>
              <a:spLocks noChangeShapeType="1"/>
            </p:cNvSpPr>
            <p:nvPr/>
          </p:nvSpPr>
          <p:spPr bwMode="auto">
            <a:xfrm flipH="1">
              <a:off x="4561" y="3074"/>
              <a:ext cx="1" cy="336"/>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67" name="Freeform 55"/>
            <p:cNvSpPr>
              <a:spLocks/>
            </p:cNvSpPr>
            <p:nvPr/>
          </p:nvSpPr>
          <p:spPr bwMode="auto">
            <a:xfrm>
              <a:off x="852" y="2864"/>
              <a:ext cx="127" cy="179"/>
            </a:xfrm>
            <a:custGeom>
              <a:avLst/>
              <a:gdLst>
                <a:gd name="T0" fmla="*/ 0 w 230"/>
                <a:gd name="T1" fmla="*/ 0 h 324"/>
                <a:gd name="T2" fmla="*/ 9 w 230"/>
                <a:gd name="T3" fmla="*/ 79 h 324"/>
                <a:gd name="T4" fmla="*/ 23 w 230"/>
                <a:gd name="T5" fmla="*/ 146 h 324"/>
                <a:gd name="T6" fmla="*/ 62 w 230"/>
                <a:gd name="T7" fmla="*/ 218 h 324"/>
                <a:gd name="T8" fmla="*/ 100 w 230"/>
                <a:gd name="T9" fmla="*/ 271 h 324"/>
                <a:gd name="T10" fmla="*/ 143 w 230"/>
                <a:gd name="T11" fmla="*/ 300 h 324"/>
                <a:gd name="T12" fmla="*/ 230 w 23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230" h="324">
                  <a:moveTo>
                    <a:pt x="0" y="0"/>
                  </a:moveTo>
                  <a:cubicBezTo>
                    <a:pt x="1" y="13"/>
                    <a:pt x="5" y="55"/>
                    <a:pt x="9" y="79"/>
                  </a:cubicBezTo>
                  <a:cubicBezTo>
                    <a:pt x="13" y="103"/>
                    <a:pt x="14" y="123"/>
                    <a:pt x="23" y="146"/>
                  </a:cubicBezTo>
                  <a:cubicBezTo>
                    <a:pt x="32" y="169"/>
                    <a:pt x="49" y="197"/>
                    <a:pt x="62" y="218"/>
                  </a:cubicBezTo>
                  <a:cubicBezTo>
                    <a:pt x="75" y="239"/>
                    <a:pt x="87" y="257"/>
                    <a:pt x="100" y="271"/>
                  </a:cubicBezTo>
                  <a:cubicBezTo>
                    <a:pt x="113" y="285"/>
                    <a:pt x="121" y="291"/>
                    <a:pt x="143" y="300"/>
                  </a:cubicBezTo>
                  <a:cubicBezTo>
                    <a:pt x="165" y="309"/>
                    <a:pt x="212" y="319"/>
                    <a:pt x="230" y="324"/>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8968" name="Freeform 56"/>
            <p:cNvSpPr>
              <a:spLocks/>
            </p:cNvSpPr>
            <p:nvPr/>
          </p:nvSpPr>
          <p:spPr bwMode="auto">
            <a:xfrm>
              <a:off x="3106" y="2846"/>
              <a:ext cx="127" cy="180"/>
            </a:xfrm>
            <a:custGeom>
              <a:avLst/>
              <a:gdLst>
                <a:gd name="T0" fmla="*/ 0 w 230"/>
                <a:gd name="T1" fmla="*/ 0 h 324"/>
                <a:gd name="T2" fmla="*/ 9 w 230"/>
                <a:gd name="T3" fmla="*/ 79 h 324"/>
                <a:gd name="T4" fmla="*/ 23 w 230"/>
                <a:gd name="T5" fmla="*/ 146 h 324"/>
                <a:gd name="T6" fmla="*/ 62 w 230"/>
                <a:gd name="T7" fmla="*/ 218 h 324"/>
                <a:gd name="T8" fmla="*/ 100 w 230"/>
                <a:gd name="T9" fmla="*/ 271 h 324"/>
                <a:gd name="T10" fmla="*/ 143 w 230"/>
                <a:gd name="T11" fmla="*/ 300 h 324"/>
                <a:gd name="T12" fmla="*/ 230 w 230"/>
                <a:gd name="T13" fmla="*/ 324 h 324"/>
              </a:gdLst>
              <a:ahLst/>
              <a:cxnLst>
                <a:cxn ang="0">
                  <a:pos x="T0" y="T1"/>
                </a:cxn>
                <a:cxn ang="0">
                  <a:pos x="T2" y="T3"/>
                </a:cxn>
                <a:cxn ang="0">
                  <a:pos x="T4" y="T5"/>
                </a:cxn>
                <a:cxn ang="0">
                  <a:pos x="T6" y="T7"/>
                </a:cxn>
                <a:cxn ang="0">
                  <a:pos x="T8" y="T9"/>
                </a:cxn>
                <a:cxn ang="0">
                  <a:pos x="T10" y="T11"/>
                </a:cxn>
                <a:cxn ang="0">
                  <a:pos x="T12" y="T13"/>
                </a:cxn>
              </a:cxnLst>
              <a:rect l="0" t="0" r="r" b="b"/>
              <a:pathLst>
                <a:path w="230" h="324">
                  <a:moveTo>
                    <a:pt x="0" y="0"/>
                  </a:moveTo>
                  <a:cubicBezTo>
                    <a:pt x="1" y="13"/>
                    <a:pt x="5" y="55"/>
                    <a:pt x="9" y="79"/>
                  </a:cubicBezTo>
                  <a:cubicBezTo>
                    <a:pt x="13" y="103"/>
                    <a:pt x="14" y="123"/>
                    <a:pt x="23" y="146"/>
                  </a:cubicBezTo>
                  <a:cubicBezTo>
                    <a:pt x="32" y="169"/>
                    <a:pt x="49" y="197"/>
                    <a:pt x="62" y="218"/>
                  </a:cubicBezTo>
                  <a:cubicBezTo>
                    <a:pt x="75" y="239"/>
                    <a:pt x="87" y="257"/>
                    <a:pt x="100" y="271"/>
                  </a:cubicBezTo>
                  <a:cubicBezTo>
                    <a:pt x="113" y="285"/>
                    <a:pt x="121" y="291"/>
                    <a:pt x="143" y="300"/>
                  </a:cubicBezTo>
                  <a:cubicBezTo>
                    <a:pt x="165" y="309"/>
                    <a:pt x="212" y="319"/>
                    <a:pt x="230" y="324"/>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8969" name="Freeform 57"/>
            <p:cNvSpPr>
              <a:spLocks/>
            </p:cNvSpPr>
            <p:nvPr/>
          </p:nvSpPr>
          <p:spPr bwMode="auto">
            <a:xfrm>
              <a:off x="1890" y="3040"/>
              <a:ext cx="118" cy="236"/>
            </a:xfrm>
            <a:custGeom>
              <a:avLst/>
              <a:gdLst>
                <a:gd name="T0" fmla="*/ 0 w 180"/>
                <a:gd name="T1" fmla="*/ 0 h 372"/>
                <a:gd name="T2" fmla="*/ 60 w 180"/>
                <a:gd name="T3" fmla="*/ 12 h 372"/>
                <a:gd name="T4" fmla="*/ 96 w 180"/>
                <a:gd name="T5" fmla="*/ 36 h 372"/>
                <a:gd name="T6" fmla="*/ 120 w 180"/>
                <a:gd name="T7" fmla="*/ 72 h 372"/>
                <a:gd name="T8" fmla="*/ 144 w 180"/>
                <a:gd name="T9" fmla="*/ 132 h 372"/>
                <a:gd name="T10" fmla="*/ 156 w 180"/>
                <a:gd name="T11" fmla="*/ 192 h 372"/>
                <a:gd name="T12" fmla="*/ 168 w 180"/>
                <a:gd name="T13" fmla="*/ 288 h 372"/>
                <a:gd name="T14" fmla="*/ 180 w 180"/>
                <a:gd name="T15" fmla="*/ 372 h 3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372">
                  <a:moveTo>
                    <a:pt x="0" y="0"/>
                  </a:moveTo>
                  <a:cubicBezTo>
                    <a:pt x="22" y="3"/>
                    <a:pt x="44" y="6"/>
                    <a:pt x="60" y="12"/>
                  </a:cubicBezTo>
                  <a:cubicBezTo>
                    <a:pt x="76" y="18"/>
                    <a:pt x="86" y="26"/>
                    <a:pt x="96" y="36"/>
                  </a:cubicBezTo>
                  <a:cubicBezTo>
                    <a:pt x="106" y="46"/>
                    <a:pt x="112" y="56"/>
                    <a:pt x="120" y="72"/>
                  </a:cubicBezTo>
                  <a:cubicBezTo>
                    <a:pt x="128" y="88"/>
                    <a:pt x="138" y="112"/>
                    <a:pt x="144" y="132"/>
                  </a:cubicBezTo>
                  <a:cubicBezTo>
                    <a:pt x="150" y="152"/>
                    <a:pt x="152" y="166"/>
                    <a:pt x="156" y="192"/>
                  </a:cubicBezTo>
                  <a:cubicBezTo>
                    <a:pt x="160" y="218"/>
                    <a:pt x="164" y="258"/>
                    <a:pt x="168" y="288"/>
                  </a:cubicBezTo>
                  <a:cubicBezTo>
                    <a:pt x="172" y="318"/>
                    <a:pt x="176" y="345"/>
                    <a:pt x="180" y="372"/>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8970" name="Freeform 58"/>
            <p:cNvSpPr>
              <a:spLocks/>
            </p:cNvSpPr>
            <p:nvPr/>
          </p:nvSpPr>
          <p:spPr bwMode="auto">
            <a:xfrm>
              <a:off x="4128" y="3023"/>
              <a:ext cx="122" cy="237"/>
            </a:xfrm>
            <a:custGeom>
              <a:avLst/>
              <a:gdLst>
                <a:gd name="T0" fmla="*/ 0 w 180"/>
                <a:gd name="T1" fmla="*/ 0 h 372"/>
                <a:gd name="T2" fmla="*/ 60 w 180"/>
                <a:gd name="T3" fmla="*/ 12 h 372"/>
                <a:gd name="T4" fmla="*/ 96 w 180"/>
                <a:gd name="T5" fmla="*/ 36 h 372"/>
                <a:gd name="T6" fmla="*/ 120 w 180"/>
                <a:gd name="T7" fmla="*/ 72 h 372"/>
                <a:gd name="T8" fmla="*/ 144 w 180"/>
                <a:gd name="T9" fmla="*/ 132 h 372"/>
                <a:gd name="T10" fmla="*/ 156 w 180"/>
                <a:gd name="T11" fmla="*/ 192 h 372"/>
                <a:gd name="T12" fmla="*/ 168 w 180"/>
                <a:gd name="T13" fmla="*/ 288 h 372"/>
                <a:gd name="T14" fmla="*/ 180 w 180"/>
                <a:gd name="T15" fmla="*/ 372 h 3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372">
                  <a:moveTo>
                    <a:pt x="0" y="0"/>
                  </a:moveTo>
                  <a:cubicBezTo>
                    <a:pt x="22" y="3"/>
                    <a:pt x="44" y="6"/>
                    <a:pt x="60" y="12"/>
                  </a:cubicBezTo>
                  <a:cubicBezTo>
                    <a:pt x="76" y="18"/>
                    <a:pt x="86" y="26"/>
                    <a:pt x="96" y="36"/>
                  </a:cubicBezTo>
                  <a:cubicBezTo>
                    <a:pt x="106" y="46"/>
                    <a:pt x="112" y="56"/>
                    <a:pt x="120" y="72"/>
                  </a:cubicBezTo>
                  <a:cubicBezTo>
                    <a:pt x="128" y="88"/>
                    <a:pt x="138" y="112"/>
                    <a:pt x="144" y="132"/>
                  </a:cubicBezTo>
                  <a:cubicBezTo>
                    <a:pt x="150" y="152"/>
                    <a:pt x="152" y="166"/>
                    <a:pt x="156" y="192"/>
                  </a:cubicBezTo>
                  <a:cubicBezTo>
                    <a:pt x="160" y="218"/>
                    <a:pt x="164" y="258"/>
                    <a:pt x="168" y="288"/>
                  </a:cubicBezTo>
                  <a:cubicBezTo>
                    <a:pt x="172" y="318"/>
                    <a:pt x="176" y="345"/>
                    <a:pt x="180" y="372"/>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38971" name="Line 59"/>
            <p:cNvSpPr>
              <a:spLocks noChangeShapeType="1"/>
            </p:cNvSpPr>
            <p:nvPr/>
          </p:nvSpPr>
          <p:spPr bwMode="auto">
            <a:xfrm flipH="1" flipV="1">
              <a:off x="4255" y="3070"/>
              <a:ext cx="1" cy="19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72" name="Line 60"/>
            <p:cNvSpPr>
              <a:spLocks noChangeShapeType="1"/>
            </p:cNvSpPr>
            <p:nvPr/>
          </p:nvSpPr>
          <p:spPr bwMode="auto">
            <a:xfrm>
              <a:off x="4257" y="3080"/>
              <a:ext cx="299"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73" name="Line 61"/>
            <p:cNvSpPr>
              <a:spLocks noChangeShapeType="1"/>
            </p:cNvSpPr>
            <p:nvPr/>
          </p:nvSpPr>
          <p:spPr bwMode="auto">
            <a:xfrm>
              <a:off x="2019" y="2963"/>
              <a:ext cx="184" cy="2"/>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74" name="Line 62"/>
            <p:cNvSpPr>
              <a:spLocks noChangeShapeType="1"/>
            </p:cNvSpPr>
            <p:nvPr/>
          </p:nvSpPr>
          <p:spPr bwMode="auto">
            <a:xfrm flipH="1">
              <a:off x="2206" y="2957"/>
              <a:ext cx="1" cy="33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75" name="Line 63"/>
            <p:cNvSpPr>
              <a:spLocks noChangeShapeType="1"/>
            </p:cNvSpPr>
            <p:nvPr/>
          </p:nvSpPr>
          <p:spPr bwMode="auto">
            <a:xfrm flipH="1">
              <a:off x="681" y="2549"/>
              <a:ext cx="1" cy="327"/>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76" name="Line 64"/>
            <p:cNvSpPr>
              <a:spLocks noChangeShapeType="1"/>
            </p:cNvSpPr>
            <p:nvPr/>
          </p:nvSpPr>
          <p:spPr bwMode="auto">
            <a:xfrm flipH="1">
              <a:off x="2909" y="2540"/>
              <a:ext cx="1" cy="336"/>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77" name="Text Box 65"/>
            <p:cNvSpPr txBox="1">
              <a:spLocks noChangeArrowheads="1"/>
            </p:cNvSpPr>
            <p:nvPr/>
          </p:nvSpPr>
          <p:spPr bwMode="auto">
            <a:xfrm>
              <a:off x="1403" y="2397"/>
              <a:ext cx="187"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i="1">
                  <a:ea typeface="SimSun" pitchFamily="2" charset="-122"/>
                </a:rPr>
                <a:t>W</a:t>
              </a:r>
              <a:r>
                <a:rPr lang="de-DE" altLang="zh-CN" sz="1600" i="1" baseline="-25000">
                  <a:ea typeface="SimSun" pitchFamily="2" charset="-122"/>
                </a:rPr>
                <a:t>W</a:t>
              </a:r>
              <a:endParaRPr lang="en-GB" altLang="de-DE"/>
            </a:p>
          </p:txBody>
        </p:sp>
        <p:sp>
          <p:nvSpPr>
            <p:cNvPr id="38978" name="Text Box 66"/>
            <p:cNvSpPr txBox="1">
              <a:spLocks noChangeArrowheads="1"/>
            </p:cNvSpPr>
            <p:nvPr/>
          </p:nvSpPr>
          <p:spPr bwMode="auto">
            <a:xfrm>
              <a:off x="3611" y="2367"/>
              <a:ext cx="187"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i="1">
                  <a:ea typeface="SimSun" pitchFamily="2" charset="-122"/>
                </a:rPr>
                <a:t>W</a:t>
              </a:r>
              <a:r>
                <a:rPr lang="de-DE" altLang="zh-CN" sz="1600" i="1" baseline="-25000">
                  <a:ea typeface="SimSun" pitchFamily="2" charset="-122"/>
                </a:rPr>
                <a:t>W</a:t>
              </a:r>
              <a:endParaRPr lang="en-GB" altLang="de-DE"/>
            </a:p>
          </p:txBody>
        </p:sp>
        <p:sp>
          <p:nvSpPr>
            <p:cNvPr id="38979" name="Line 67"/>
            <p:cNvSpPr>
              <a:spLocks noChangeShapeType="1"/>
            </p:cNvSpPr>
            <p:nvPr/>
          </p:nvSpPr>
          <p:spPr bwMode="auto">
            <a:xfrm flipH="1">
              <a:off x="708" y="2496"/>
              <a:ext cx="669" cy="225"/>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80" name="Line 68"/>
            <p:cNvSpPr>
              <a:spLocks noChangeShapeType="1"/>
            </p:cNvSpPr>
            <p:nvPr/>
          </p:nvSpPr>
          <p:spPr bwMode="auto">
            <a:xfrm flipH="1">
              <a:off x="873" y="2512"/>
              <a:ext cx="511" cy="226"/>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81" name="Line 69"/>
            <p:cNvSpPr>
              <a:spLocks noChangeShapeType="1"/>
            </p:cNvSpPr>
            <p:nvPr/>
          </p:nvSpPr>
          <p:spPr bwMode="auto">
            <a:xfrm flipH="1">
              <a:off x="2929" y="2453"/>
              <a:ext cx="669" cy="225"/>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82" name="Line 70"/>
            <p:cNvSpPr>
              <a:spLocks noChangeShapeType="1"/>
            </p:cNvSpPr>
            <p:nvPr/>
          </p:nvSpPr>
          <p:spPr bwMode="auto">
            <a:xfrm flipH="1">
              <a:off x="3128" y="2480"/>
              <a:ext cx="477" cy="212"/>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83" name="Line 71"/>
            <p:cNvSpPr>
              <a:spLocks noChangeShapeType="1"/>
            </p:cNvSpPr>
            <p:nvPr/>
          </p:nvSpPr>
          <p:spPr bwMode="auto">
            <a:xfrm>
              <a:off x="1609" y="2486"/>
              <a:ext cx="365" cy="524"/>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84" name="Line 72"/>
            <p:cNvSpPr>
              <a:spLocks noChangeShapeType="1"/>
            </p:cNvSpPr>
            <p:nvPr/>
          </p:nvSpPr>
          <p:spPr bwMode="auto">
            <a:xfrm>
              <a:off x="1629" y="2483"/>
              <a:ext cx="544" cy="622"/>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85" name="Line 73"/>
            <p:cNvSpPr>
              <a:spLocks noChangeShapeType="1"/>
            </p:cNvSpPr>
            <p:nvPr/>
          </p:nvSpPr>
          <p:spPr bwMode="auto">
            <a:xfrm>
              <a:off x="3810" y="2476"/>
              <a:ext cx="717" cy="763"/>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86" name="Text Box 74"/>
            <p:cNvSpPr txBox="1">
              <a:spLocks noChangeArrowheads="1"/>
            </p:cNvSpPr>
            <p:nvPr/>
          </p:nvSpPr>
          <p:spPr bwMode="auto">
            <a:xfrm>
              <a:off x="4533" y="2423"/>
              <a:ext cx="186" cy="1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600" i="1">
                  <a:ea typeface="SimSun" pitchFamily="2" charset="-122"/>
                </a:rPr>
                <a:t>W</a:t>
              </a:r>
              <a:r>
                <a:rPr lang="de-DE" altLang="zh-CN" sz="1600" i="1" baseline="-25000">
                  <a:ea typeface="SimSun" pitchFamily="2" charset="-122"/>
                </a:rPr>
                <a:t>K</a:t>
              </a:r>
              <a:endParaRPr lang="en-GB" altLang="de-DE"/>
            </a:p>
          </p:txBody>
        </p:sp>
        <p:sp>
          <p:nvSpPr>
            <p:cNvPr id="38987" name="Line 75"/>
            <p:cNvSpPr>
              <a:spLocks noChangeShapeType="1"/>
            </p:cNvSpPr>
            <p:nvPr/>
          </p:nvSpPr>
          <p:spPr bwMode="auto">
            <a:xfrm flipH="1">
              <a:off x="4282" y="2583"/>
              <a:ext cx="338" cy="590"/>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88" name="Line 76"/>
            <p:cNvSpPr>
              <a:spLocks noChangeShapeType="1"/>
            </p:cNvSpPr>
            <p:nvPr/>
          </p:nvSpPr>
          <p:spPr bwMode="auto">
            <a:xfrm>
              <a:off x="1437" y="2758"/>
              <a:ext cx="0" cy="126"/>
            </a:xfrm>
            <a:prstGeom prst="line">
              <a:avLst/>
            </a:prstGeom>
            <a:noFill/>
            <a:ln w="952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89" name="Line 77"/>
            <p:cNvSpPr>
              <a:spLocks noChangeShapeType="1"/>
            </p:cNvSpPr>
            <p:nvPr/>
          </p:nvSpPr>
          <p:spPr bwMode="auto">
            <a:xfrm>
              <a:off x="1436" y="3040"/>
              <a:ext cx="1" cy="126"/>
            </a:xfrm>
            <a:prstGeom prst="line">
              <a:avLst/>
            </a:prstGeom>
            <a:noFill/>
            <a:ln w="9525">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8990" name="Text Box 78"/>
            <p:cNvSpPr txBox="1">
              <a:spLocks noChangeArrowheads="1"/>
            </p:cNvSpPr>
            <p:nvPr/>
          </p:nvSpPr>
          <p:spPr bwMode="auto">
            <a:xfrm>
              <a:off x="1343" y="2884"/>
              <a:ext cx="187" cy="1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400">
                  <a:ea typeface="SimSun" pitchFamily="2" charset="-122"/>
                  <a:sym typeface="Symbol" pitchFamily="18" charset="2"/>
                </a:rPr>
                <a:t></a:t>
              </a:r>
              <a:r>
                <a:rPr lang="de-DE" altLang="zh-CN" sz="1400" i="1" baseline="-25000">
                  <a:ea typeface="SimSun" pitchFamily="2" charset="-122"/>
                </a:rPr>
                <a:t>pl</a:t>
              </a:r>
              <a:endParaRPr lang="en-GB" altLang="de-DE"/>
            </a:p>
          </p:txBody>
        </p:sp>
        <p:sp>
          <p:nvSpPr>
            <p:cNvPr id="38991" name="Line 79"/>
            <p:cNvSpPr>
              <a:spLocks noChangeShapeType="1"/>
            </p:cNvSpPr>
            <p:nvPr/>
          </p:nvSpPr>
          <p:spPr bwMode="auto">
            <a:xfrm>
              <a:off x="3705" y="2741"/>
              <a:ext cx="0" cy="126"/>
            </a:xfrm>
            <a:prstGeom prst="line">
              <a:avLst/>
            </a:prstGeom>
            <a:noFill/>
            <a:ln w="9525">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92" name="Line 80"/>
            <p:cNvSpPr>
              <a:spLocks noChangeShapeType="1"/>
            </p:cNvSpPr>
            <p:nvPr/>
          </p:nvSpPr>
          <p:spPr bwMode="auto">
            <a:xfrm>
              <a:off x="3704" y="3037"/>
              <a:ext cx="1" cy="126"/>
            </a:xfrm>
            <a:prstGeom prst="line">
              <a:avLst/>
            </a:prstGeom>
            <a:noFill/>
            <a:ln w="9525">
              <a:solidFill>
                <a:srgbClr val="000000"/>
              </a:solidFill>
              <a:round/>
              <a:headEnd type="arrow" w="sm" len="sm"/>
              <a:tailEnd type="none" w="sm" len="sm"/>
            </a:ln>
            <a:extLst>
              <a:ext uri="{909E8E84-426E-40DD-AFC4-6F175D3DCCD1}">
                <a14:hiddenFill xmlns:a14="http://schemas.microsoft.com/office/drawing/2010/main">
                  <a:noFill/>
                </a14:hiddenFill>
              </a:ext>
            </a:extLst>
          </p:spPr>
          <p:txBody>
            <a:bodyPr/>
            <a:lstStyle/>
            <a:p>
              <a:endParaRPr lang="de-AT"/>
            </a:p>
          </p:txBody>
        </p:sp>
        <p:sp>
          <p:nvSpPr>
            <p:cNvPr id="38993" name="Text Box 81"/>
            <p:cNvSpPr txBox="1">
              <a:spLocks noChangeArrowheads="1"/>
            </p:cNvSpPr>
            <p:nvPr/>
          </p:nvSpPr>
          <p:spPr bwMode="auto">
            <a:xfrm>
              <a:off x="3585" y="2883"/>
              <a:ext cx="186" cy="1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400">
                  <a:ea typeface="SimSun" pitchFamily="2" charset="-122"/>
                  <a:sym typeface="Symbol" pitchFamily="18" charset="2"/>
                </a:rPr>
                <a:t></a:t>
              </a:r>
              <a:r>
                <a:rPr lang="de-DE" altLang="zh-CN" sz="1400" i="1" baseline="-25000">
                  <a:ea typeface="SimSun" pitchFamily="2" charset="-122"/>
                </a:rPr>
                <a:t>pl</a:t>
              </a:r>
              <a:endParaRPr lang="en-GB" altLang="de-DE"/>
            </a:p>
          </p:txBody>
        </p:sp>
        <p:sp>
          <p:nvSpPr>
            <p:cNvPr id="38994" name="Line 82"/>
            <p:cNvSpPr>
              <a:spLocks noChangeShapeType="1"/>
            </p:cNvSpPr>
            <p:nvPr/>
          </p:nvSpPr>
          <p:spPr bwMode="auto">
            <a:xfrm>
              <a:off x="2200" y="3285"/>
              <a:ext cx="15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8995" name="Line 83"/>
            <p:cNvSpPr>
              <a:spLocks noChangeShapeType="1"/>
            </p:cNvSpPr>
            <p:nvPr/>
          </p:nvSpPr>
          <p:spPr bwMode="auto">
            <a:xfrm>
              <a:off x="2305" y="2861"/>
              <a:ext cx="1" cy="126"/>
            </a:xfrm>
            <a:prstGeom prst="line">
              <a:avLst/>
            </a:prstGeom>
            <a:noFill/>
            <a:ln w="9525">
              <a:solidFill>
                <a:srgbClr val="000000"/>
              </a:solidFill>
              <a:round/>
              <a:headEnd type="arrow" w="med" len="med"/>
              <a:tailEnd type="none" w="sm" len="sm"/>
            </a:ln>
            <a:extLst>
              <a:ext uri="{909E8E84-426E-40DD-AFC4-6F175D3DCCD1}">
                <a14:hiddenFill xmlns:a14="http://schemas.microsoft.com/office/drawing/2010/main">
                  <a:noFill/>
                </a14:hiddenFill>
              </a:ext>
            </a:extLst>
          </p:spPr>
          <p:txBody>
            <a:bodyPr/>
            <a:lstStyle/>
            <a:p>
              <a:endParaRPr lang="de-AT"/>
            </a:p>
          </p:txBody>
        </p:sp>
        <p:sp>
          <p:nvSpPr>
            <p:cNvPr id="38996" name="Line 84"/>
            <p:cNvSpPr>
              <a:spLocks noChangeShapeType="1"/>
            </p:cNvSpPr>
            <p:nvPr/>
          </p:nvSpPr>
          <p:spPr bwMode="auto">
            <a:xfrm>
              <a:off x="2305" y="3170"/>
              <a:ext cx="0" cy="126"/>
            </a:xfrm>
            <a:prstGeom prst="line">
              <a:avLst/>
            </a:prstGeom>
            <a:noFill/>
            <a:ln w="9525">
              <a:solidFill>
                <a:srgbClr val="000000"/>
              </a:solidFill>
              <a:round/>
              <a:headEnd type="none" w="sm" len="sm"/>
              <a:tailEnd type="arrow" w="sm" len="sm"/>
            </a:ln>
            <a:extLst>
              <a:ext uri="{909E8E84-426E-40DD-AFC4-6F175D3DCCD1}">
                <a14:hiddenFill xmlns:a14="http://schemas.microsoft.com/office/drawing/2010/main">
                  <a:noFill/>
                </a14:hiddenFill>
              </a:ext>
            </a:extLst>
          </p:spPr>
          <p:txBody>
            <a:bodyPr/>
            <a:lstStyle/>
            <a:p>
              <a:endParaRPr lang="de-AT"/>
            </a:p>
          </p:txBody>
        </p:sp>
        <p:sp>
          <p:nvSpPr>
            <p:cNvPr id="38997" name="Text Box 85"/>
            <p:cNvSpPr txBox="1">
              <a:spLocks noChangeArrowheads="1"/>
            </p:cNvSpPr>
            <p:nvPr/>
          </p:nvSpPr>
          <p:spPr bwMode="auto">
            <a:xfrm>
              <a:off x="2230" y="3013"/>
              <a:ext cx="143" cy="1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400" i="1">
                  <a:ea typeface="SimSun" pitchFamily="2" charset="-122"/>
                </a:rPr>
                <a:t>V</a:t>
              </a:r>
              <a:r>
                <a:rPr lang="de-DE" altLang="zh-CN" sz="1400" i="1" baseline="-25000">
                  <a:ea typeface="SimSun" pitchFamily="2" charset="-122"/>
                </a:rPr>
                <a:t>fl</a:t>
              </a:r>
              <a:endParaRPr lang="en-GB" altLang="de-DE"/>
            </a:p>
          </p:txBody>
        </p:sp>
        <p:sp>
          <p:nvSpPr>
            <p:cNvPr id="38998" name="Line 86"/>
            <p:cNvSpPr>
              <a:spLocks noChangeShapeType="1"/>
            </p:cNvSpPr>
            <p:nvPr/>
          </p:nvSpPr>
          <p:spPr bwMode="auto">
            <a:xfrm>
              <a:off x="4682" y="2882"/>
              <a:ext cx="0" cy="143"/>
            </a:xfrm>
            <a:prstGeom prst="line">
              <a:avLst/>
            </a:prstGeom>
            <a:noFill/>
            <a:ln w="9525">
              <a:solidFill>
                <a:srgbClr val="000000"/>
              </a:solidFill>
              <a:round/>
              <a:headEnd type="arrow" w="med" len="med"/>
              <a:tailEnd type="none" w="sm" len="sm"/>
            </a:ln>
            <a:extLst>
              <a:ext uri="{909E8E84-426E-40DD-AFC4-6F175D3DCCD1}">
                <a14:hiddenFill xmlns:a14="http://schemas.microsoft.com/office/drawing/2010/main">
                  <a:noFill/>
                </a14:hiddenFill>
              </a:ext>
            </a:extLst>
          </p:spPr>
          <p:txBody>
            <a:bodyPr/>
            <a:lstStyle/>
            <a:p>
              <a:endParaRPr lang="de-AT"/>
            </a:p>
          </p:txBody>
        </p:sp>
        <p:sp>
          <p:nvSpPr>
            <p:cNvPr id="38999" name="Line 87"/>
            <p:cNvSpPr>
              <a:spLocks noChangeShapeType="1"/>
            </p:cNvSpPr>
            <p:nvPr/>
          </p:nvSpPr>
          <p:spPr bwMode="auto">
            <a:xfrm>
              <a:off x="4683" y="3271"/>
              <a:ext cx="1" cy="151"/>
            </a:xfrm>
            <a:prstGeom prst="line">
              <a:avLst/>
            </a:prstGeom>
            <a:noFill/>
            <a:ln w="9525">
              <a:solidFill>
                <a:srgbClr val="000000"/>
              </a:solidFill>
              <a:round/>
              <a:headEnd type="none" w="sm" len="sm"/>
              <a:tailEnd type="arrow" w="sm" len="sm"/>
            </a:ln>
            <a:extLst>
              <a:ext uri="{909E8E84-426E-40DD-AFC4-6F175D3DCCD1}">
                <a14:hiddenFill xmlns:a14="http://schemas.microsoft.com/office/drawing/2010/main">
                  <a:noFill/>
                </a14:hiddenFill>
              </a:ext>
            </a:extLst>
          </p:spPr>
          <p:txBody>
            <a:bodyPr/>
            <a:lstStyle/>
            <a:p>
              <a:endParaRPr lang="de-AT"/>
            </a:p>
          </p:txBody>
        </p:sp>
        <p:sp>
          <p:nvSpPr>
            <p:cNvPr id="39000" name="Text Box 88"/>
            <p:cNvSpPr txBox="1">
              <a:spLocks noChangeArrowheads="1"/>
            </p:cNvSpPr>
            <p:nvPr/>
          </p:nvSpPr>
          <p:spPr bwMode="auto">
            <a:xfrm>
              <a:off x="4684" y="3312"/>
              <a:ext cx="0" cy="1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endParaRPr lang="de-DE" altLang="de-DE"/>
            </a:p>
          </p:txBody>
        </p:sp>
        <p:sp>
          <p:nvSpPr>
            <p:cNvPr id="39001" name="Line 89"/>
            <p:cNvSpPr>
              <a:spLocks noChangeShapeType="1"/>
            </p:cNvSpPr>
            <p:nvPr/>
          </p:nvSpPr>
          <p:spPr bwMode="auto">
            <a:xfrm>
              <a:off x="4560" y="3411"/>
              <a:ext cx="23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39002" name="Text Box 90"/>
            <p:cNvSpPr txBox="1">
              <a:spLocks noChangeArrowheads="1"/>
            </p:cNvSpPr>
            <p:nvPr/>
          </p:nvSpPr>
          <p:spPr bwMode="auto">
            <a:xfrm>
              <a:off x="4150" y="3475"/>
              <a:ext cx="1417" cy="222"/>
            </a:xfrm>
            <a:prstGeom prst="rect">
              <a:avLst/>
            </a:prstGeom>
            <a:solidFill>
              <a:srgbClr val="FFFF00"/>
            </a:solidFill>
            <a:ln w="9525">
              <a:solidFill>
                <a:srgbClr val="000000"/>
              </a:solidFill>
              <a:miter lim="800000"/>
              <a:headEnd/>
              <a:tailEnd/>
            </a:ln>
          </p:spPr>
          <p:txBody>
            <a:bodyPr lIns="49814" tIns="49814" rIns="49814" bIns="49814">
              <a:spAutoFit/>
            </a:bodyPr>
            <a:lstStyle/>
            <a:p>
              <a:pPr algn="ctr"/>
              <a:r>
                <a:rPr lang="en-GB" altLang="zh-CN" sz="1600" dirty="0">
                  <a:ea typeface="SimSun" pitchFamily="2" charset="-122"/>
                </a:rPr>
                <a:t> = </a:t>
              </a:r>
              <a:r>
                <a:rPr lang="en-GB" altLang="zh-CN" sz="1600" i="1" dirty="0" err="1">
                  <a:ea typeface="SimSun" pitchFamily="2" charset="-122"/>
                </a:rPr>
                <a:t>V</a:t>
              </a:r>
              <a:r>
                <a:rPr lang="en-GB" altLang="zh-CN" sz="1600" i="1" baseline="-25000" dirty="0" err="1">
                  <a:ea typeface="SimSun" pitchFamily="2" charset="-122"/>
                </a:rPr>
                <a:t>fl</a:t>
              </a:r>
              <a:r>
                <a:rPr lang="en-GB" altLang="zh-CN" sz="1600" dirty="0">
                  <a:ea typeface="SimSun" pitchFamily="2" charset="-122"/>
                </a:rPr>
                <a:t> + (</a:t>
              </a:r>
              <a:r>
                <a:rPr lang="en-GB" altLang="zh-CN" sz="1600" i="1" dirty="0">
                  <a:ea typeface="SimSun" pitchFamily="2" charset="-122"/>
                </a:rPr>
                <a:t>W</a:t>
              </a:r>
              <a:r>
                <a:rPr lang="en-GB" altLang="zh-CN" sz="1600" i="1" baseline="-25000" dirty="0">
                  <a:ea typeface="SimSun" pitchFamily="2" charset="-122"/>
                </a:rPr>
                <a:t>W</a:t>
              </a:r>
              <a:r>
                <a:rPr lang="en-GB" altLang="zh-CN" sz="1600" dirty="0">
                  <a:ea typeface="SimSun" pitchFamily="2" charset="-122"/>
                </a:rPr>
                <a:t> </a:t>
              </a:r>
              <a:r>
                <a:rPr lang="en-GB" altLang="zh-CN" sz="1600" dirty="0">
                  <a:ea typeface="SimSun" pitchFamily="2" charset="-122"/>
                  <a:sym typeface="Symbol" pitchFamily="18" charset="2"/>
                </a:rPr>
                <a:t></a:t>
              </a:r>
              <a:r>
                <a:rPr lang="en-GB" altLang="zh-CN" sz="1600" dirty="0">
                  <a:ea typeface="SimSun" pitchFamily="2" charset="-122"/>
                </a:rPr>
                <a:t> </a:t>
              </a:r>
              <a:r>
                <a:rPr lang="en-GB" altLang="zh-CN" sz="1600" i="1" dirty="0">
                  <a:ea typeface="SimSun" pitchFamily="2" charset="-122"/>
                </a:rPr>
                <a:t>W</a:t>
              </a:r>
              <a:r>
                <a:rPr lang="en-GB" altLang="zh-CN" sz="1600" i="1" baseline="-25000" dirty="0">
                  <a:ea typeface="SimSun" pitchFamily="2" charset="-122"/>
                </a:rPr>
                <a:t>K</a:t>
              </a:r>
              <a:r>
                <a:rPr lang="en-GB" altLang="zh-CN" sz="1600" dirty="0">
                  <a:ea typeface="SimSun" pitchFamily="2" charset="-122"/>
                </a:rPr>
                <a:t>) </a:t>
              </a:r>
              <a:r>
                <a:rPr lang="en-GB" altLang="zh-CN" sz="1600" b="1" dirty="0">
                  <a:ea typeface="SimSun" pitchFamily="2" charset="-122"/>
                </a:rPr>
                <a:t>!</a:t>
              </a:r>
              <a:endParaRPr lang="en-GB" altLang="de-DE" dirty="0"/>
            </a:p>
          </p:txBody>
        </p:sp>
      </p:grpSp>
      <p:sp>
        <p:nvSpPr>
          <p:cNvPr id="39003" name="Text Box 91"/>
          <p:cNvSpPr txBox="1">
            <a:spLocks noChangeArrowheads="1"/>
          </p:cNvSpPr>
          <p:nvPr/>
        </p:nvSpPr>
        <p:spPr bwMode="auto">
          <a:xfrm>
            <a:off x="4940300" y="271463"/>
            <a:ext cx="1957388" cy="352425"/>
          </a:xfrm>
          <a:prstGeom prst="rect">
            <a:avLst/>
          </a:prstGeom>
          <a:solidFill>
            <a:srgbClr val="FFFF00"/>
          </a:solidFill>
          <a:ln w="9525">
            <a:solidFill>
              <a:srgbClr val="000000"/>
            </a:solidFill>
            <a:miter lim="800000"/>
            <a:headEnd/>
            <a:tailEnd/>
          </a:ln>
        </p:spPr>
        <p:txBody>
          <a:bodyPr lIns="49814" tIns="49814" rIns="49814" bIns="49814">
            <a:spAutoFit/>
          </a:bodyPr>
          <a:lstStyle/>
          <a:p>
            <a:pPr algn="ctr"/>
            <a:r>
              <a:rPr lang="de-DE" altLang="zh-CN" sz="1600">
                <a:ea typeface="SimSun" pitchFamily="2" charset="-122"/>
              </a:rPr>
              <a:t>Space charge sheaths</a:t>
            </a:r>
            <a:endParaRPr lang="en-GB" altLang="de-DE" sz="1600"/>
          </a:p>
        </p:txBody>
      </p:sp>
      <p:sp>
        <p:nvSpPr>
          <p:cNvPr id="39004" name="Text Box 92"/>
          <p:cNvSpPr txBox="1">
            <a:spLocks noChangeArrowheads="1"/>
          </p:cNvSpPr>
          <p:nvPr/>
        </p:nvSpPr>
        <p:spPr bwMode="auto">
          <a:xfrm>
            <a:off x="7302500" y="4892675"/>
            <a:ext cx="293688" cy="212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sz="1400" i="1">
                <a:ea typeface="SimSun" pitchFamily="2" charset="-122"/>
              </a:rPr>
              <a:t>V</a:t>
            </a:r>
            <a:r>
              <a:rPr lang="de-DE" altLang="zh-CN" sz="1400" i="1" baseline="-25000">
                <a:ea typeface="SimSun" pitchFamily="2" charset="-122"/>
              </a:rPr>
              <a:t>fl</a:t>
            </a:r>
            <a:r>
              <a:rPr lang="de-DE" altLang="zh-CN" sz="1400" i="1" baseline="30000">
                <a:ea typeface="SimSun" pitchFamily="2" charset="-122"/>
              </a:rPr>
              <a:t>*</a:t>
            </a:r>
            <a:endParaRPr lang="en-GB" altLang="de-DE" baseline="30000"/>
          </a:p>
        </p:txBody>
      </p:sp>
      <p:sp>
        <p:nvSpPr>
          <p:cNvPr id="39006" name="Rectangle 94"/>
          <p:cNvSpPr>
            <a:spLocks noChangeArrowheads="1"/>
          </p:cNvSpPr>
          <p:nvPr/>
        </p:nvSpPr>
        <p:spPr bwMode="auto">
          <a:xfrm>
            <a:off x="250825" y="6021388"/>
            <a:ext cx="863758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Schematic </a:t>
            </a:r>
            <a:r>
              <a:rPr lang="en-GB" altLang="de-DE" i="1" dirty="0">
                <a:solidFill>
                  <a:srgbClr val="3333FF"/>
                </a:solidFill>
              </a:rPr>
              <a:t>axial potential profiles along a Q-machine with clean hot plate and cold plate of tungsten (left-hand side) and with a K-coating on the cold plate (right-hand side).</a:t>
            </a:r>
          </a:p>
        </p:txBody>
      </p:sp>
      <p:sp>
        <p:nvSpPr>
          <p:cNvPr id="2" name="Datumsplatzhalter 1"/>
          <p:cNvSpPr>
            <a:spLocks noGrp="1"/>
          </p:cNvSpPr>
          <p:nvPr>
            <p:ph type="dt" sz="half" idx="10"/>
          </p:nvPr>
        </p:nvSpPr>
        <p:spPr/>
        <p:txBody>
          <a:bodyPr/>
          <a:lstStyle/>
          <a:p>
            <a:fld id="{25749240-8CDC-4ECA-8A5E-A60B191A1545}"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fld id="{8A7DD167-D3AF-48AF-B755-3AF86979BDCB}" type="slidenum">
              <a:rPr lang="en-GB" altLang="de-DE" smtClean="0"/>
              <a:pPr/>
              <a:t>41</a:t>
            </a:fld>
            <a:r>
              <a:rPr lang="en-GB" altLang="de-DE" dirty="0"/>
              <a:t> </a:t>
            </a:r>
            <a:r>
              <a:rPr lang="en-GB" altLang="de-DE" dirty="0" smtClean="0"/>
              <a:t>of 46</a:t>
            </a:r>
            <a:endParaRPr lang="en-GB" altLang="de-DE" dirty="0"/>
          </a:p>
        </p:txBody>
      </p:sp>
      <p:sp>
        <p:nvSpPr>
          <p:cNvPr id="39938" name="Rectangle 2"/>
          <p:cNvSpPr>
            <a:spLocks noGrp="1" noChangeArrowheads="1"/>
          </p:cNvSpPr>
          <p:nvPr>
            <p:ph type="title" idx="4294967295"/>
          </p:nvPr>
        </p:nvSpPr>
        <p:spPr>
          <a:xfrm>
            <a:off x="983848" y="79673"/>
            <a:ext cx="7464714" cy="923330"/>
          </a:xfrm>
          <a:noFill/>
        </p:spPr>
        <p:txBody>
          <a:bodyPr wrap="square" lIns="0" tIns="0" rIns="0" bIns="0">
            <a:spAutoFit/>
          </a:bodyPr>
          <a:lstStyle/>
          <a:p>
            <a:pPr algn="just"/>
            <a:r>
              <a:rPr lang="en-GB" altLang="de-DE" sz="2000" dirty="0" smtClean="0">
                <a:solidFill>
                  <a:srgbClr val="3333FF"/>
                </a:solidFill>
              </a:rPr>
              <a:t>3.2 Other </a:t>
            </a:r>
            <a:r>
              <a:rPr lang="en-GB" altLang="de-DE" sz="2000" dirty="0">
                <a:solidFill>
                  <a:srgbClr val="3333FF"/>
                </a:solidFill>
              </a:rPr>
              <a:t>contamination effects on probes in a potassium plasma and how to avoid them by heated </a:t>
            </a:r>
            <a:r>
              <a:rPr lang="en-GB" altLang="de-DE" sz="2000" dirty="0" smtClean="0">
                <a:solidFill>
                  <a:srgbClr val="3333FF"/>
                </a:solidFill>
              </a:rPr>
              <a:t>probes </a:t>
            </a:r>
            <a:r>
              <a:rPr lang="en-GB" altLang="de-DE" sz="2000" dirty="0" smtClean="0">
                <a:solidFill>
                  <a:srgbClr val="FF0000"/>
                </a:solidFill>
              </a:rPr>
              <a:t>(</a:t>
            </a:r>
            <a:r>
              <a:rPr lang="de-AT" altLang="de-DE" sz="2000" dirty="0">
                <a:solidFill>
                  <a:srgbClr val="FF0000"/>
                </a:solidFill>
              </a:rPr>
              <a:t>C. Winkler, D. </a:t>
            </a:r>
            <a:r>
              <a:rPr lang="de-AT" altLang="de-DE" sz="2000" dirty="0" err="1">
                <a:solidFill>
                  <a:srgbClr val="FF0000"/>
                </a:solidFill>
              </a:rPr>
              <a:t>Strele</a:t>
            </a:r>
            <a:r>
              <a:rPr lang="de-AT" altLang="de-DE" sz="2000" dirty="0">
                <a:solidFill>
                  <a:srgbClr val="FF0000"/>
                </a:solidFill>
              </a:rPr>
              <a:t>, S. </a:t>
            </a:r>
            <a:r>
              <a:rPr lang="de-AT" altLang="de-DE" sz="2000" dirty="0" err="1">
                <a:solidFill>
                  <a:srgbClr val="FF0000"/>
                </a:solidFill>
              </a:rPr>
              <a:t>Tscholl</a:t>
            </a:r>
            <a:r>
              <a:rPr lang="de-AT" altLang="de-DE" sz="2000" dirty="0">
                <a:solidFill>
                  <a:srgbClr val="FF0000"/>
                </a:solidFill>
              </a:rPr>
              <a:t>, R. Schrittwieser, </a:t>
            </a:r>
            <a:r>
              <a:rPr lang="de-AT" altLang="de-DE" sz="2000" i="1" dirty="0">
                <a:solidFill>
                  <a:srgbClr val="FF0000"/>
                </a:solidFill>
              </a:rPr>
              <a:t>Plasma Phys. </a:t>
            </a:r>
            <a:r>
              <a:rPr lang="de-AT" altLang="de-DE" sz="2000" i="1" dirty="0" err="1">
                <a:solidFill>
                  <a:srgbClr val="FF0000"/>
                </a:solidFill>
              </a:rPr>
              <a:t>Contr</a:t>
            </a:r>
            <a:r>
              <a:rPr lang="de-AT" altLang="de-DE" sz="2000" i="1" dirty="0">
                <a:solidFill>
                  <a:srgbClr val="FF0000"/>
                </a:solidFill>
              </a:rPr>
              <a:t>. Fusion</a:t>
            </a:r>
            <a:r>
              <a:rPr lang="de-AT" altLang="de-DE" sz="2000" dirty="0">
                <a:solidFill>
                  <a:srgbClr val="FF0000"/>
                </a:solidFill>
              </a:rPr>
              <a:t> </a:t>
            </a:r>
            <a:r>
              <a:rPr lang="de-AT" altLang="de-DE" sz="2000" b="1" dirty="0">
                <a:solidFill>
                  <a:srgbClr val="FF0000"/>
                </a:solidFill>
              </a:rPr>
              <a:t>42</a:t>
            </a:r>
            <a:r>
              <a:rPr lang="de-AT" altLang="de-DE" sz="2000" dirty="0">
                <a:solidFill>
                  <a:srgbClr val="FF0000"/>
                </a:solidFill>
              </a:rPr>
              <a:t> (2000), 217.) </a:t>
            </a:r>
            <a:r>
              <a:rPr lang="en-GB" altLang="de-DE" sz="2000" dirty="0">
                <a:solidFill>
                  <a:srgbClr val="FF0000"/>
                </a:solidFill>
              </a:rPr>
              <a:t> </a:t>
            </a:r>
          </a:p>
        </p:txBody>
      </p:sp>
      <p:sp>
        <p:nvSpPr>
          <p:cNvPr id="39944" name="Rectangle 8"/>
          <p:cNvSpPr>
            <a:spLocks noChangeArrowheads="1"/>
          </p:cNvSpPr>
          <p:nvPr/>
        </p:nvSpPr>
        <p:spPr bwMode="auto">
          <a:xfrm>
            <a:off x="0" y="9794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39943" name="Picture 7" descr="pag02"/>
          <p:cNvPicPr>
            <a:picLocks noChangeAspect="1" noChangeArrowheads="1"/>
          </p:cNvPicPr>
          <p:nvPr/>
        </p:nvPicPr>
        <p:blipFill>
          <a:blip r:embed="rId2" cstate="print">
            <a:extLst>
              <a:ext uri="{28A0092B-C50C-407E-A947-70E740481C1C}">
                <a14:useLocalDpi xmlns:a14="http://schemas.microsoft.com/office/drawing/2010/main" val="0"/>
              </a:ext>
            </a:extLst>
          </a:blip>
          <a:srcRect t="51555" b="6511"/>
          <a:stretch>
            <a:fillRect/>
          </a:stretch>
        </p:blipFill>
        <p:spPr bwMode="auto">
          <a:xfrm>
            <a:off x="539750" y="1125538"/>
            <a:ext cx="8061325" cy="4389437"/>
          </a:xfrm>
          <a:prstGeom prst="rect">
            <a:avLst/>
          </a:prstGeom>
          <a:noFill/>
          <a:extLst>
            <a:ext uri="{909E8E84-426E-40DD-AFC4-6F175D3DCCD1}">
              <a14:hiddenFill xmlns:a14="http://schemas.microsoft.com/office/drawing/2010/main">
                <a:solidFill>
                  <a:srgbClr val="FFFFFF"/>
                </a:solidFill>
              </a14:hiddenFill>
            </a:ext>
          </a:extLst>
        </p:spPr>
      </p:pic>
      <p:sp>
        <p:nvSpPr>
          <p:cNvPr id="39945" name="Rectangle 9"/>
          <p:cNvSpPr>
            <a:spLocks noChangeArrowheads="1"/>
          </p:cNvSpPr>
          <p:nvPr/>
        </p:nvSpPr>
        <p:spPr bwMode="auto">
          <a:xfrm>
            <a:off x="250825" y="5516563"/>
            <a:ext cx="8637588"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Schematic </a:t>
            </a:r>
            <a:r>
              <a:rPr lang="en-GB" altLang="de-DE" i="1" dirty="0">
                <a:solidFill>
                  <a:srgbClr val="3333FF"/>
                </a:solidFill>
              </a:rPr>
              <a:t>of an indirectly heatable tungsten cold probe, which can be heated to about </a:t>
            </a:r>
            <a:r>
              <a:rPr lang="en-GB" altLang="de-DE" dirty="0">
                <a:solidFill>
                  <a:srgbClr val="3333FF"/>
                </a:solidFill>
              </a:rPr>
              <a:t>1000 K</a:t>
            </a:r>
            <a:r>
              <a:rPr lang="en-GB" altLang="de-DE" i="1" dirty="0">
                <a:solidFill>
                  <a:srgbClr val="3333FF"/>
                </a:solidFill>
              </a:rPr>
              <a:t>, thereby evaporating coatings by potassium and compounds so that the surface of the probe remains more or less clean. Shown are also the plasma source (hot plate) with the K-oven and the ion flow.</a:t>
            </a:r>
            <a:r>
              <a:rPr lang="en-GB" altLang="de-DE" dirty="0">
                <a:solidFill>
                  <a:srgbClr val="3333FF"/>
                </a:solidFill>
              </a:rPr>
              <a:t> </a:t>
            </a:r>
          </a:p>
        </p:txBody>
      </p:sp>
      <p:sp>
        <p:nvSpPr>
          <p:cNvPr id="2" name="Datumsplatzhalter 1"/>
          <p:cNvSpPr>
            <a:spLocks noGrp="1"/>
          </p:cNvSpPr>
          <p:nvPr>
            <p:ph type="dt" sz="half" idx="10"/>
          </p:nvPr>
        </p:nvSpPr>
        <p:spPr/>
        <p:txBody>
          <a:bodyPr/>
          <a:lstStyle/>
          <a:p>
            <a:fld id="{D867A26C-C1E3-4753-B061-976CEB165D5F}"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liennummernplatzhalter 3"/>
          <p:cNvSpPr>
            <a:spLocks noGrp="1"/>
          </p:cNvSpPr>
          <p:nvPr>
            <p:ph type="sldNum" sz="quarter" idx="12"/>
          </p:nvPr>
        </p:nvSpPr>
        <p:spPr/>
        <p:txBody>
          <a:bodyPr/>
          <a:lstStyle/>
          <a:p>
            <a:fld id="{18AD0EE0-EB40-4A62-93BA-717FB020CA03}" type="slidenum">
              <a:rPr lang="en-GB" altLang="de-DE" smtClean="0"/>
              <a:pPr/>
              <a:t>42</a:t>
            </a:fld>
            <a:r>
              <a:rPr lang="en-GB" altLang="de-DE" dirty="0"/>
              <a:t> </a:t>
            </a:r>
            <a:r>
              <a:rPr lang="en-GB" altLang="de-DE" dirty="0" smtClean="0"/>
              <a:t>of 46</a:t>
            </a:r>
            <a:endParaRPr lang="en-GB" altLang="de-DE" dirty="0"/>
          </a:p>
        </p:txBody>
      </p:sp>
      <p:sp>
        <p:nvSpPr>
          <p:cNvPr id="41989" name="Rectangle 5"/>
          <p:cNvSpPr>
            <a:spLocks noChangeArrowheads="1"/>
          </p:cNvSpPr>
          <p:nvPr/>
        </p:nvSpPr>
        <p:spPr bwMode="auto">
          <a:xfrm>
            <a:off x="0" y="6969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41990" name="Rectangle 6"/>
          <p:cNvSpPr>
            <a:spLocks noChangeArrowheads="1"/>
          </p:cNvSpPr>
          <p:nvPr/>
        </p:nvSpPr>
        <p:spPr bwMode="auto">
          <a:xfrm>
            <a:off x="250825" y="5805488"/>
            <a:ext cx="8637588"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Typical </a:t>
            </a:r>
            <a:r>
              <a:rPr lang="en-GB" altLang="de-DE" i="1" dirty="0">
                <a:solidFill>
                  <a:srgbClr val="3333FF"/>
                </a:solidFill>
              </a:rPr>
              <a:t>current-voltage characteristics of the indirectly heatable probe for various temperatures of the collector plate. Notice that in contrast to the characteristics up to now, the probe current axis is inverted, i.e., the electron current is displayed as a negative current.</a:t>
            </a:r>
            <a:r>
              <a:rPr lang="en-GB" altLang="de-DE" dirty="0">
                <a:solidFill>
                  <a:srgbClr val="3333FF"/>
                </a:solidFill>
              </a:rPr>
              <a:t> </a:t>
            </a:r>
          </a:p>
        </p:txBody>
      </p:sp>
      <p:grpSp>
        <p:nvGrpSpPr>
          <p:cNvPr id="4" name="Gruppieren 3"/>
          <p:cNvGrpSpPr/>
          <p:nvPr/>
        </p:nvGrpSpPr>
        <p:grpSpPr>
          <a:xfrm>
            <a:off x="445614" y="870636"/>
            <a:ext cx="8084936" cy="4761288"/>
            <a:chOff x="179388" y="260350"/>
            <a:chExt cx="8823325" cy="5464175"/>
          </a:xfrm>
        </p:grpSpPr>
        <p:pic>
          <p:nvPicPr>
            <p:cNvPr id="41988" name="Picture 4" descr="PAG02"/>
            <p:cNvPicPr>
              <a:picLocks noChangeAspect="1" noChangeArrowheads="1"/>
            </p:cNvPicPr>
            <p:nvPr/>
          </p:nvPicPr>
          <p:blipFill>
            <a:blip r:embed="rId2">
              <a:extLst>
                <a:ext uri="{28A0092B-C50C-407E-A947-70E740481C1C}">
                  <a14:useLocalDpi xmlns:a14="http://schemas.microsoft.com/office/drawing/2010/main" val="0"/>
                </a:ext>
              </a:extLst>
            </a:blip>
            <a:srcRect r="9608" b="57097"/>
            <a:stretch>
              <a:fillRect/>
            </a:stretch>
          </p:blipFill>
          <p:spPr bwMode="auto">
            <a:xfrm>
              <a:off x="179388" y="260350"/>
              <a:ext cx="8823325" cy="5464175"/>
            </a:xfrm>
            <a:prstGeom prst="rect">
              <a:avLst/>
            </a:prstGeom>
            <a:noFill/>
            <a:extLst>
              <a:ext uri="{909E8E84-426E-40DD-AFC4-6F175D3DCCD1}">
                <a14:hiddenFill xmlns:a14="http://schemas.microsoft.com/office/drawing/2010/main">
                  <a:solidFill>
                    <a:srgbClr val="FFFFFF"/>
                  </a:solidFill>
                </a14:hiddenFill>
              </a:ext>
            </a:extLst>
          </p:spPr>
        </p:pic>
        <p:sp>
          <p:nvSpPr>
            <p:cNvPr id="41991" name="Line 7"/>
            <p:cNvSpPr>
              <a:spLocks noChangeShapeType="1"/>
            </p:cNvSpPr>
            <p:nvPr/>
          </p:nvSpPr>
          <p:spPr bwMode="auto">
            <a:xfrm>
              <a:off x="1403350" y="836613"/>
              <a:ext cx="7416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41992" name="Line 8"/>
            <p:cNvSpPr>
              <a:spLocks noChangeShapeType="1"/>
            </p:cNvSpPr>
            <p:nvPr/>
          </p:nvSpPr>
          <p:spPr bwMode="auto">
            <a:xfrm>
              <a:off x="6804025" y="333375"/>
              <a:ext cx="0" cy="446405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2" name="Datumsplatzhalter 1"/>
          <p:cNvSpPr>
            <a:spLocks noGrp="1"/>
          </p:cNvSpPr>
          <p:nvPr>
            <p:ph type="dt" sz="half" idx="10"/>
          </p:nvPr>
        </p:nvSpPr>
        <p:spPr/>
        <p:txBody>
          <a:bodyPr/>
          <a:lstStyle/>
          <a:p>
            <a:fld id="{17A15F6E-7434-4DFA-BDA7-597FD8947BA6}"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3"/>
          <p:cNvSpPr>
            <a:spLocks noGrp="1"/>
          </p:cNvSpPr>
          <p:nvPr>
            <p:ph type="sldNum" sz="quarter" idx="12"/>
          </p:nvPr>
        </p:nvSpPr>
        <p:spPr/>
        <p:txBody>
          <a:bodyPr/>
          <a:lstStyle/>
          <a:p>
            <a:fld id="{0C6655FB-8A0A-4F39-913F-31DF026BDB99}" type="slidenum">
              <a:rPr lang="en-GB" altLang="de-DE" smtClean="0"/>
              <a:pPr/>
              <a:t>43</a:t>
            </a:fld>
            <a:r>
              <a:rPr lang="en-GB" altLang="de-DE" dirty="0"/>
              <a:t> </a:t>
            </a:r>
            <a:r>
              <a:rPr lang="en-GB" altLang="de-DE" dirty="0" smtClean="0"/>
              <a:t>of 46</a:t>
            </a:r>
            <a:endParaRPr lang="en-GB" altLang="de-DE" dirty="0"/>
          </a:p>
        </p:txBody>
      </p:sp>
      <p:sp>
        <p:nvSpPr>
          <p:cNvPr id="43013" name="Rectangle 5"/>
          <p:cNvSpPr>
            <a:spLocks noChangeArrowheads="1"/>
          </p:cNvSpPr>
          <p:nvPr/>
        </p:nvSpPr>
        <p:spPr bwMode="auto">
          <a:xfrm>
            <a:off x="0" y="6064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43012" name="Picture 4" descr="PAG06"/>
          <p:cNvPicPr>
            <a:picLocks noChangeAspect="1" noChangeArrowheads="1"/>
          </p:cNvPicPr>
          <p:nvPr/>
        </p:nvPicPr>
        <p:blipFill>
          <a:blip r:embed="rId2">
            <a:extLst>
              <a:ext uri="{28A0092B-C50C-407E-A947-70E740481C1C}">
                <a14:useLocalDpi xmlns:a14="http://schemas.microsoft.com/office/drawing/2010/main" val="0"/>
              </a:ext>
            </a:extLst>
          </a:blip>
          <a:srcRect l="1762" t="9117" r="29263" b="17267"/>
          <a:stretch>
            <a:fillRect/>
          </a:stretch>
        </p:blipFill>
        <p:spPr bwMode="auto">
          <a:xfrm>
            <a:off x="683775" y="467502"/>
            <a:ext cx="7775163" cy="5305248"/>
          </a:xfrm>
          <a:prstGeom prst="rect">
            <a:avLst/>
          </a:prstGeom>
          <a:noFill/>
          <a:extLst>
            <a:ext uri="{909E8E84-426E-40DD-AFC4-6F175D3DCCD1}">
              <a14:hiddenFill xmlns:a14="http://schemas.microsoft.com/office/drawing/2010/main">
                <a:solidFill>
                  <a:srgbClr val="FFFFFF"/>
                </a:solidFill>
              </a14:hiddenFill>
            </a:ext>
          </a:extLst>
        </p:spPr>
      </p:pic>
      <p:sp>
        <p:nvSpPr>
          <p:cNvPr id="43014" name="Rectangle 6"/>
          <p:cNvSpPr>
            <a:spLocks noChangeArrowheads="1"/>
          </p:cNvSpPr>
          <p:nvPr/>
        </p:nvSpPr>
        <p:spPr bwMode="auto">
          <a:xfrm>
            <a:off x="250825" y="5772750"/>
            <a:ext cx="8637588"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Calculated </a:t>
            </a:r>
            <a:r>
              <a:rPr lang="en-GB" altLang="de-DE" i="1" dirty="0">
                <a:solidFill>
                  <a:srgbClr val="3333FF"/>
                </a:solidFill>
              </a:rPr>
              <a:t>electron temperature </a:t>
            </a:r>
            <a:r>
              <a:rPr lang="en-GB" altLang="de-DE" i="1" dirty="0" err="1">
                <a:solidFill>
                  <a:srgbClr val="3333FF"/>
                </a:solidFill>
              </a:rPr>
              <a:t>T</a:t>
            </a:r>
            <a:r>
              <a:rPr lang="en-GB" altLang="de-DE" i="1" baseline="-25000" dirty="0" err="1">
                <a:solidFill>
                  <a:srgbClr val="3333FF"/>
                </a:solidFill>
              </a:rPr>
              <a:t>e</a:t>
            </a:r>
            <a:r>
              <a:rPr lang="en-GB" altLang="de-DE" i="1" dirty="0">
                <a:solidFill>
                  <a:srgbClr val="3333FF"/>
                </a:solidFill>
              </a:rPr>
              <a:t> as a function of the surface temperature T of the probe for increasing (</a:t>
            </a:r>
            <a:r>
              <a:rPr lang="en-GB" altLang="de-DE" dirty="0">
                <a:solidFill>
                  <a:srgbClr val="3333FF"/>
                </a:solidFill>
                <a:sym typeface="Webdings" pitchFamily="18" charset="2"/>
              </a:rPr>
              <a:t></a:t>
            </a:r>
            <a:r>
              <a:rPr lang="en-GB" altLang="de-DE" i="1" dirty="0">
                <a:solidFill>
                  <a:srgbClr val="3333FF"/>
                </a:solidFill>
              </a:rPr>
              <a:t>) and decreasing (</a:t>
            </a:r>
            <a:r>
              <a:rPr lang="en-GB" altLang="de-DE" dirty="0">
                <a:solidFill>
                  <a:srgbClr val="3333FF"/>
                </a:solidFill>
                <a:sym typeface="Wingdings 3" pitchFamily="18" charset="2"/>
              </a:rPr>
              <a:t></a:t>
            </a:r>
            <a:r>
              <a:rPr lang="en-GB" altLang="de-DE" i="1" dirty="0">
                <a:solidFill>
                  <a:srgbClr val="3333FF"/>
                </a:solidFill>
              </a:rPr>
              <a:t>) heating power. The expected value for a hot plate temperature of T</a:t>
            </a:r>
            <a:r>
              <a:rPr lang="en-GB" altLang="de-DE" i="1" baseline="-25000" dirty="0">
                <a:solidFill>
                  <a:srgbClr val="3333FF"/>
                </a:solidFill>
                <a:sym typeface="Wingdings 3" pitchFamily="18" charset="2"/>
              </a:rPr>
              <a:t>HP</a:t>
            </a:r>
            <a:r>
              <a:rPr lang="en-GB" altLang="de-DE" i="1" dirty="0">
                <a:solidFill>
                  <a:srgbClr val="3333FF"/>
                </a:solidFill>
                <a:sym typeface="Wingdings 3" pitchFamily="18" charset="2"/>
              </a:rPr>
              <a:t> </a:t>
            </a:r>
            <a:r>
              <a:rPr lang="en-GB" altLang="de-DE" dirty="0">
                <a:solidFill>
                  <a:srgbClr val="3333FF"/>
                </a:solidFill>
                <a:sym typeface="Symbol" pitchFamily="18" charset="2"/>
              </a:rPr>
              <a:t></a:t>
            </a:r>
            <a:r>
              <a:rPr lang="en-GB" altLang="de-DE" dirty="0">
                <a:solidFill>
                  <a:srgbClr val="3333FF"/>
                </a:solidFill>
              </a:rPr>
              <a:t> 2220 K </a:t>
            </a:r>
            <a:r>
              <a:rPr lang="en-GB" altLang="de-DE" i="1" dirty="0">
                <a:solidFill>
                  <a:srgbClr val="3333FF"/>
                </a:solidFill>
              </a:rPr>
              <a:t>is </a:t>
            </a:r>
            <a:r>
              <a:rPr lang="en-GB" altLang="de-DE" i="1" dirty="0" err="1">
                <a:solidFill>
                  <a:srgbClr val="3333FF"/>
                </a:solidFill>
              </a:rPr>
              <a:t>T</a:t>
            </a:r>
            <a:r>
              <a:rPr lang="en-GB" altLang="de-DE" i="1" baseline="-25000" dirty="0" err="1">
                <a:solidFill>
                  <a:srgbClr val="3333FF"/>
                </a:solidFill>
                <a:sym typeface="Symbol" pitchFamily="18" charset="2"/>
              </a:rPr>
              <a:t>e</a:t>
            </a:r>
            <a:r>
              <a:rPr lang="en-GB" altLang="de-DE" i="1" dirty="0">
                <a:solidFill>
                  <a:srgbClr val="3333FF"/>
                </a:solidFill>
                <a:sym typeface="Symbol" pitchFamily="18" charset="2"/>
              </a:rPr>
              <a:t> </a:t>
            </a:r>
            <a:r>
              <a:rPr lang="en-GB" altLang="de-DE" dirty="0">
                <a:solidFill>
                  <a:srgbClr val="3333FF"/>
                </a:solidFill>
                <a:sym typeface="Symbol" pitchFamily="18" charset="2"/>
              </a:rPr>
              <a:t></a:t>
            </a:r>
            <a:r>
              <a:rPr lang="en-GB" altLang="de-DE" dirty="0">
                <a:solidFill>
                  <a:srgbClr val="3333FF"/>
                </a:solidFill>
              </a:rPr>
              <a:t> 191 </a:t>
            </a:r>
            <a:r>
              <a:rPr lang="en-GB" altLang="de-DE" dirty="0" err="1">
                <a:solidFill>
                  <a:srgbClr val="3333FF"/>
                </a:solidFill>
              </a:rPr>
              <a:t>meV</a:t>
            </a:r>
            <a:r>
              <a:rPr lang="en-GB" altLang="de-DE" i="1" dirty="0">
                <a:solidFill>
                  <a:srgbClr val="3333FF"/>
                </a:solidFill>
              </a:rPr>
              <a:t>.</a:t>
            </a:r>
            <a:r>
              <a:rPr lang="en-GB" altLang="de-DE" dirty="0">
                <a:solidFill>
                  <a:srgbClr val="3333FF"/>
                </a:solidFill>
              </a:rPr>
              <a:t> </a:t>
            </a:r>
          </a:p>
        </p:txBody>
      </p:sp>
      <p:sp>
        <p:nvSpPr>
          <p:cNvPr id="2" name="Datumsplatzhalter 1"/>
          <p:cNvSpPr>
            <a:spLocks noGrp="1"/>
          </p:cNvSpPr>
          <p:nvPr>
            <p:ph type="dt" sz="half" idx="10"/>
          </p:nvPr>
        </p:nvSpPr>
        <p:spPr/>
        <p:txBody>
          <a:bodyPr/>
          <a:lstStyle/>
          <a:p>
            <a:fld id="{4913FB14-AD64-40BF-A3BD-F0D0FF14D7A7}"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53FD2FC-D488-476D-82B0-D8D002AD687C}"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
        <p:nvSpPr>
          <p:cNvPr id="5" name="Foliennummernplatzhalter 3"/>
          <p:cNvSpPr>
            <a:spLocks noGrp="1"/>
          </p:cNvSpPr>
          <p:nvPr>
            <p:ph type="sldNum" sz="quarter" idx="12"/>
          </p:nvPr>
        </p:nvSpPr>
        <p:spPr/>
        <p:txBody>
          <a:bodyPr/>
          <a:lstStyle/>
          <a:p>
            <a:fld id="{ACBDD839-915F-4348-A25D-F50CFB6498DF}" type="slidenum">
              <a:rPr lang="en-GB" altLang="de-DE" smtClean="0"/>
              <a:pPr/>
              <a:t>44</a:t>
            </a:fld>
            <a:r>
              <a:rPr lang="en-GB" altLang="de-DE" dirty="0" smtClean="0"/>
              <a:t> of 46</a:t>
            </a:r>
            <a:endParaRPr lang="en-GB" altLang="de-DE" dirty="0"/>
          </a:p>
        </p:txBody>
      </p:sp>
      <p:sp>
        <p:nvSpPr>
          <p:cNvPr id="44037" name="Rectangle 5"/>
          <p:cNvSpPr>
            <a:spLocks noChangeArrowheads="1"/>
          </p:cNvSpPr>
          <p:nvPr/>
        </p:nvSpPr>
        <p:spPr bwMode="auto">
          <a:xfrm>
            <a:off x="0" y="6334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44036" name="Picture 4" descr="PAG04"/>
          <p:cNvPicPr>
            <a:picLocks noChangeAspect="1" noChangeArrowheads="1"/>
          </p:cNvPicPr>
          <p:nvPr/>
        </p:nvPicPr>
        <p:blipFill>
          <a:blip r:embed="rId2" cstate="print">
            <a:extLst>
              <a:ext uri="{28A0092B-C50C-407E-A947-70E740481C1C}">
                <a14:useLocalDpi xmlns:a14="http://schemas.microsoft.com/office/drawing/2010/main" val="0"/>
              </a:ext>
            </a:extLst>
          </a:blip>
          <a:srcRect l="2942" t="5954" r="30025" b="54733"/>
          <a:stretch>
            <a:fillRect/>
          </a:stretch>
        </p:blipFill>
        <p:spPr bwMode="auto">
          <a:xfrm>
            <a:off x="1195762" y="139038"/>
            <a:ext cx="6768400" cy="5370512"/>
          </a:xfrm>
          <a:prstGeom prst="rect">
            <a:avLst/>
          </a:prstGeom>
          <a:noFill/>
          <a:extLst>
            <a:ext uri="{909E8E84-426E-40DD-AFC4-6F175D3DCCD1}">
              <a14:hiddenFill xmlns:a14="http://schemas.microsoft.com/office/drawing/2010/main">
                <a:solidFill>
                  <a:srgbClr val="FFFFFF"/>
                </a:solidFill>
              </a14:hiddenFill>
            </a:ext>
          </a:extLst>
        </p:spPr>
      </p:pic>
      <p:sp>
        <p:nvSpPr>
          <p:cNvPr id="44038" name="Rectangle 6"/>
          <p:cNvSpPr>
            <a:spLocks noChangeArrowheads="1"/>
          </p:cNvSpPr>
          <p:nvPr/>
        </p:nvSpPr>
        <p:spPr bwMode="auto">
          <a:xfrm>
            <a:off x="250825" y="5589588"/>
            <a:ext cx="8637588"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Calculated </a:t>
            </a:r>
            <a:r>
              <a:rPr lang="en-GB" altLang="de-DE" i="1" dirty="0">
                <a:solidFill>
                  <a:srgbClr val="3333FF"/>
                </a:solidFill>
              </a:rPr>
              <a:t>values of V' </a:t>
            </a:r>
            <a:r>
              <a:rPr lang="en-GB" altLang="de-DE" dirty="0">
                <a:solidFill>
                  <a:srgbClr val="3333FF"/>
                </a:solidFill>
              </a:rPr>
              <a:t>= (</a:t>
            </a:r>
            <a:r>
              <a:rPr lang="en-GB" altLang="de-DE" dirty="0">
                <a:solidFill>
                  <a:srgbClr val="3333FF"/>
                </a:solidFill>
                <a:sym typeface="Symbol" pitchFamily="18" charset="2"/>
              </a:rPr>
              <a:t></a:t>
            </a:r>
            <a:r>
              <a:rPr lang="en-GB" altLang="de-DE" i="1" baseline="-25000" dirty="0">
                <a:solidFill>
                  <a:srgbClr val="3333FF"/>
                </a:solidFill>
              </a:rPr>
              <a:t>c</a:t>
            </a:r>
            <a:r>
              <a:rPr lang="en-GB" altLang="de-DE" i="1" dirty="0">
                <a:solidFill>
                  <a:srgbClr val="3333FF"/>
                </a:solidFill>
                <a:sym typeface="Symbol" pitchFamily="18" charset="2"/>
              </a:rPr>
              <a:t> – </a:t>
            </a:r>
            <a:r>
              <a:rPr lang="en-GB" altLang="de-DE" dirty="0">
                <a:solidFill>
                  <a:srgbClr val="3333FF"/>
                </a:solidFill>
                <a:sym typeface="Symbol" pitchFamily="18" charset="2"/>
              </a:rPr>
              <a:t></a:t>
            </a:r>
            <a:r>
              <a:rPr lang="en-GB" altLang="de-DE" i="1" baseline="-25000" dirty="0" err="1">
                <a:solidFill>
                  <a:srgbClr val="3333FF"/>
                </a:solidFill>
              </a:rPr>
              <a:t>pl</a:t>
            </a:r>
            <a:r>
              <a:rPr lang="en-GB" altLang="de-DE" dirty="0">
                <a:solidFill>
                  <a:srgbClr val="3333FF"/>
                </a:solidFill>
                <a:sym typeface="Symbol" pitchFamily="18" charset="2"/>
              </a:rPr>
              <a:t>)</a:t>
            </a:r>
            <a:r>
              <a:rPr lang="en-GB" altLang="de-DE" i="1" dirty="0">
                <a:solidFill>
                  <a:srgbClr val="3333FF"/>
                </a:solidFill>
                <a:sym typeface="Symbol" pitchFamily="18" charset="2"/>
              </a:rPr>
              <a:t> as a function of the probe surface temperature T for increasing (</a:t>
            </a:r>
            <a:r>
              <a:rPr lang="en-GB" altLang="de-DE" dirty="0">
                <a:solidFill>
                  <a:srgbClr val="3333FF"/>
                </a:solidFill>
                <a:sym typeface="Webdings" pitchFamily="18" charset="2"/>
              </a:rPr>
              <a:t></a:t>
            </a:r>
            <a:r>
              <a:rPr lang="en-GB" altLang="de-DE" i="1" dirty="0">
                <a:solidFill>
                  <a:srgbClr val="3333FF"/>
                </a:solidFill>
              </a:rPr>
              <a:t>) and decreasing (</a:t>
            </a:r>
            <a:r>
              <a:rPr lang="en-GB" altLang="de-DE" dirty="0">
                <a:solidFill>
                  <a:srgbClr val="3333FF"/>
                </a:solidFill>
                <a:sym typeface="Wingdings 3" pitchFamily="18" charset="2"/>
              </a:rPr>
              <a:t></a:t>
            </a:r>
            <a:r>
              <a:rPr lang="en-GB" altLang="de-DE" i="1" dirty="0">
                <a:solidFill>
                  <a:srgbClr val="3333FF"/>
                </a:solidFill>
              </a:rPr>
              <a:t>) heating power. The plasma potential </a:t>
            </a:r>
            <a:r>
              <a:rPr lang="en-GB" altLang="de-DE" dirty="0">
                <a:solidFill>
                  <a:srgbClr val="3333FF"/>
                </a:solidFill>
                <a:sym typeface="Symbol" pitchFamily="18" charset="2"/>
              </a:rPr>
              <a:t></a:t>
            </a:r>
            <a:r>
              <a:rPr lang="en-GB" altLang="de-DE" i="1" baseline="-25000" dirty="0" err="1">
                <a:solidFill>
                  <a:srgbClr val="3333FF"/>
                </a:solidFill>
              </a:rPr>
              <a:t>pl</a:t>
            </a:r>
            <a:r>
              <a:rPr lang="en-GB" altLang="de-DE" i="1" dirty="0">
                <a:solidFill>
                  <a:srgbClr val="3333FF"/>
                </a:solidFill>
                <a:sym typeface="Symbol" pitchFamily="18" charset="2"/>
              </a:rPr>
              <a:t> is constant during the measurement and has been determined independently by an emissive probe as </a:t>
            </a:r>
            <a:br>
              <a:rPr lang="en-GB" altLang="de-DE" i="1" dirty="0">
                <a:solidFill>
                  <a:srgbClr val="3333FF"/>
                </a:solidFill>
                <a:sym typeface="Symbol" pitchFamily="18" charset="2"/>
              </a:rPr>
            </a:br>
            <a:r>
              <a:rPr lang="en-GB" altLang="de-DE" dirty="0">
                <a:solidFill>
                  <a:srgbClr val="3333FF"/>
                </a:solidFill>
                <a:sym typeface="Symbol" pitchFamily="18" charset="2"/>
              </a:rPr>
              <a:t>–2,8 V</a:t>
            </a:r>
            <a:r>
              <a:rPr lang="en-GB" altLang="de-DE" i="1" dirty="0">
                <a:solidFill>
                  <a:srgbClr val="3333FF"/>
                </a:solidFill>
                <a:sym typeface="Symbol" pitchFamily="18" charset="2"/>
              </a:rPr>
              <a:t>.</a:t>
            </a:r>
            <a:r>
              <a:rPr lang="en-GB" altLang="de-DE" dirty="0">
                <a:solidFill>
                  <a:srgbClr val="3333FF"/>
                </a:solidFill>
                <a:sym typeface="Symbol" pitchFamily="18" charset="2"/>
              </a:rPr>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3"/>
          <p:cNvSpPr>
            <a:spLocks noGrp="1"/>
          </p:cNvSpPr>
          <p:nvPr>
            <p:ph type="sldNum" sz="quarter" idx="12"/>
          </p:nvPr>
        </p:nvSpPr>
        <p:spPr/>
        <p:txBody>
          <a:bodyPr/>
          <a:lstStyle/>
          <a:p>
            <a:fld id="{BDF07774-21DD-42CC-866E-75CDC7812F2D}" type="slidenum">
              <a:rPr lang="en-GB" altLang="de-DE" smtClean="0"/>
              <a:pPr/>
              <a:t>45</a:t>
            </a:fld>
            <a:r>
              <a:rPr lang="en-GB" altLang="de-DE" dirty="0"/>
              <a:t> </a:t>
            </a:r>
            <a:r>
              <a:rPr lang="en-GB" altLang="de-DE" dirty="0" smtClean="0"/>
              <a:t>of 46</a:t>
            </a:r>
            <a:endParaRPr lang="en-GB" altLang="de-DE" dirty="0"/>
          </a:p>
        </p:txBody>
      </p:sp>
      <p:sp>
        <p:nvSpPr>
          <p:cNvPr id="47108" name="Rectangle 4"/>
          <p:cNvSpPr>
            <a:spLocks noChangeArrowheads="1"/>
          </p:cNvSpPr>
          <p:nvPr/>
        </p:nvSpPr>
        <p:spPr bwMode="auto">
          <a:xfrm>
            <a:off x="235585" y="1002149"/>
            <a:ext cx="8637588" cy="526297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361950">
              <a:defRPr>
                <a:solidFill>
                  <a:schemeClr val="tx1"/>
                </a:solidFill>
                <a:latin typeface="Times New Roman" pitchFamily="18" charset="0"/>
              </a:defRPr>
            </a:lvl1pPr>
            <a:lvl2pPr marL="541338">
              <a:defRPr>
                <a:solidFill>
                  <a:schemeClr val="tx1"/>
                </a:solidFill>
                <a:latin typeface="Times New Roman" pitchFamily="18" charset="0"/>
              </a:defRPr>
            </a:lvl2pPr>
            <a:lvl3pPr>
              <a:defRPr>
                <a:solidFill>
                  <a:schemeClr val="tx1"/>
                </a:solidFill>
                <a:latin typeface="Times New Roman" pitchFamily="18" charset="0"/>
              </a:defRPr>
            </a:lvl3pPr>
            <a:lvl4pPr>
              <a:defRPr>
                <a:solidFill>
                  <a:schemeClr val="tx1"/>
                </a:solidFill>
                <a:latin typeface="Times New Roman" pitchFamily="18" charset="0"/>
              </a:defRPr>
            </a:lvl4pPr>
            <a:lvl5pPr>
              <a:defRPr>
                <a:solidFill>
                  <a:schemeClr val="tx1"/>
                </a:solidFill>
                <a:latin typeface="Times New Roman" pitchFamily="18" charset="0"/>
              </a:defRPr>
            </a:lvl5pPr>
            <a:lvl6pPr fontAlgn="base">
              <a:spcBef>
                <a:spcPct val="0"/>
              </a:spcBef>
              <a:spcAft>
                <a:spcPct val="0"/>
              </a:spcAft>
              <a:defRPr>
                <a:solidFill>
                  <a:schemeClr val="tx1"/>
                </a:solidFill>
                <a:latin typeface="Times New Roman" pitchFamily="18" charset="0"/>
              </a:defRPr>
            </a:lvl6pPr>
            <a:lvl7pPr fontAlgn="base">
              <a:spcBef>
                <a:spcPct val="0"/>
              </a:spcBef>
              <a:spcAft>
                <a:spcPct val="0"/>
              </a:spcAft>
              <a:defRPr>
                <a:solidFill>
                  <a:schemeClr val="tx1"/>
                </a:solidFill>
                <a:latin typeface="Times New Roman" pitchFamily="18" charset="0"/>
              </a:defRPr>
            </a:lvl7pPr>
            <a:lvl8pPr fontAlgn="base">
              <a:spcBef>
                <a:spcPct val="0"/>
              </a:spcBef>
              <a:spcAft>
                <a:spcPct val="0"/>
              </a:spcAft>
              <a:defRPr>
                <a:solidFill>
                  <a:schemeClr val="tx1"/>
                </a:solidFill>
                <a:latin typeface="Times New Roman" pitchFamily="18" charset="0"/>
              </a:defRPr>
            </a:lvl8pPr>
            <a:lvl9pPr fontAlgn="base">
              <a:spcBef>
                <a:spcPct val="0"/>
              </a:spcBef>
              <a:spcAft>
                <a:spcPct val="0"/>
              </a:spcAft>
              <a:defRPr>
                <a:solidFill>
                  <a:schemeClr val="tx1"/>
                </a:solidFill>
                <a:latin typeface="Times New Roman" pitchFamily="18" charset="0"/>
              </a:defRPr>
            </a:lvl9pPr>
          </a:lstStyle>
          <a:p>
            <a:pPr marL="285750" indent="-285750" algn="just">
              <a:buFont typeface="Arial" panose="020B0604020202020204" pitchFamily="34" charset="0"/>
              <a:buChar char="•"/>
            </a:pPr>
            <a:r>
              <a:rPr lang="en-GB" altLang="de-DE" sz="1600" dirty="0"/>
              <a:t>In a </a:t>
            </a:r>
            <a:r>
              <a:rPr lang="en-GB" altLang="de-DE" sz="1600" dirty="0" smtClean="0"/>
              <a:t>magnetized K-plasma </a:t>
            </a:r>
            <a:r>
              <a:rPr lang="en-GB" altLang="de-DE" sz="1600" dirty="0"/>
              <a:t>the probe is not only exposed to </a:t>
            </a:r>
            <a:r>
              <a:rPr lang="en-GB" altLang="de-DE" sz="1600" dirty="0" smtClean="0"/>
              <a:t>a flux </a:t>
            </a:r>
            <a:r>
              <a:rPr lang="en-GB" altLang="de-DE" sz="1600" dirty="0"/>
              <a:t>of potassium ions but also </a:t>
            </a:r>
            <a:r>
              <a:rPr lang="en-GB" altLang="de-DE" sz="1600" dirty="0" smtClean="0"/>
              <a:t>of residual </a:t>
            </a:r>
            <a:r>
              <a:rPr lang="en-GB" altLang="de-DE" sz="1600" dirty="0"/>
              <a:t>gas atoms (in particular O</a:t>
            </a:r>
            <a:r>
              <a:rPr lang="en-GB" altLang="de-DE" sz="1600" baseline="-25000" dirty="0"/>
              <a:t>2</a:t>
            </a:r>
            <a:r>
              <a:rPr lang="en-GB" altLang="de-DE" sz="1600" dirty="0"/>
              <a:t> and N</a:t>
            </a:r>
            <a:r>
              <a:rPr lang="en-GB" altLang="de-DE" sz="1600" baseline="-25000" dirty="0"/>
              <a:t>2</a:t>
            </a:r>
            <a:r>
              <a:rPr lang="en-GB" altLang="de-DE" sz="1600" dirty="0" smtClean="0"/>
              <a:t>). </a:t>
            </a:r>
          </a:p>
          <a:p>
            <a:pPr marL="285750" indent="-285750" algn="just">
              <a:buFont typeface="Arial" panose="020B0604020202020204" pitchFamily="34" charset="0"/>
              <a:buChar char="•"/>
            </a:pPr>
            <a:r>
              <a:rPr lang="en-GB" altLang="de-DE" sz="1600" dirty="0" smtClean="0"/>
              <a:t>Thus on </a:t>
            </a:r>
            <a:r>
              <a:rPr lang="en-GB" altLang="de-DE" sz="1600" dirty="0"/>
              <a:t>the probe surface chemical compounds especially of the oxygen and potassium can </a:t>
            </a:r>
            <a:r>
              <a:rPr lang="en-GB" altLang="de-DE" sz="1600" dirty="0" smtClean="0"/>
              <a:t>form, with the </a:t>
            </a:r>
            <a:r>
              <a:rPr lang="en-GB" altLang="de-DE" sz="1600" dirty="0"/>
              <a:t>tungsten surface </a:t>
            </a:r>
            <a:r>
              <a:rPr lang="en-GB" altLang="de-DE" sz="1600" dirty="0" smtClean="0"/>
              <a:t>acting </a:t>
            </a:r>
            <a:r>
              <a:rPr lang="en-GB" altLang="de-DE" sz="1600" dirty="0"/>
              <a:t>as a kind of catalyser. </a:t>
            </a:r>
          </a:p>
          <a:p>
            <a:pPr marL="285750" indent="-285750" algn="just">
              <a:buFont typeface="Arial" panose="020B0604020202020204" pitchFamily="34" charset="0"/>
              <a:buChar char="•"/>
            </a:pPr>
            <a:r>
              <a:rPr lang="en-GB" altLang="de-DE" sz="1600" dirty="0" smtClean="0"/>
              <a:t>Under our assumptions flux </a:t>
            </a:r>
            <a:r>
              <a:rPr lang="en-GB" altLang="de-DE" sz="1600" dirty="0"/>
              <a:t>of potassium ions </a:t>
            </a:r>
            <a:r>
              <a:rPr lang="en-GB" altLang="de-DE" sz="1600" dirty="0" smtClean="0"/>
              <a:t>is </a:t>
            </a:r>
            <a:r>
              <a:rPr lang="en-GB" altLang="de-DE" sz="1600" dirty="0">
                <a:sym typeface="Symbol" pitchFamily="18" charset="2"/>
              </a:rPr>
              <a:t></a:t>
            </a:r>
            <a:r>
              <a:rPr lang="en-GB" altLang="de-DE" sz="1600" i="1" baseline="-25000" dirty="0"/>
              <a:t>K</a:t>
            </a:r>
            <a:r>
              <a:rPr lang="en-GB" altLang="de-DE" sz="1600" dirty="0">
                <a:sym typeface="Symbol" pitchFamily="18" charset="2"/>
              </a:rPr>
              <a:t> </a:t>
            </a:r>
            <a:r>
              <a:rPr lang="en-GB" altLang="de-DE" sz="1600" dirty="0"/>
              <a:t> 6</a:t>
            </a:r>
            <a:r>
              <a:rPr lang="en-GB" altLang="de-DE" sz="1600" dirty="0">
                <a:sym typeface="Symbol" pitchFamily="18" charset="2"/>
              </a:rPr>
              <a:t></a:t>
            </a:r>
            <a:r>
              <a:rPr lang="en-GB" altLang="de-DE" sz="1600" dirty="0"/>
              <a:t>10</a:t>
            </a:r>
            <a:r>
              <a:rPr lang="en-GB" altLang="de-DE" sz="1600" baseline="30000" dirty="0">
                <a:sym typeface="Symbol" pitchFamily="18" charset="2"/>
              </a:rPr>
              <a:t>14</a:t>
            </a:r>
            <a:r>
              <a:rPr lang="en-GB" altLang="de-DE" sz="1600" dirty="0">
                <a:sym typeface="Symbol" pitchFamily="18" charset="2"/>
              </a:rPr>
              <a:t> cm</a:t>
            </a:r>
            <a:r>
              <a:rPr lang="en-GB" altLang="de-DE" sz="1600" baseline="30000" dirty="0">
                <a:sym typeface="Symbol" pitchFamily="18" charset="2"/>
              </a:rPr>
              <a:t>–2</a:t>
            </a:r>
            <a:r>
              <a:rPr lang="en-GB" altLang="de-DE" sz="1600" dirty="0">
                <a:sym typeface="Symbol" pitchFamily="18" charset="2"/>
              </a:rPr>
              <a:t>s</a:t>
            </a:r>
            <a:r>
              <a:rPr lang="en-GB" altLang="de-DE" sz="1600" baseline="30000" dirty="0">
                <a:sym typeface="Symbol" pitchFamily="18" charset="2"/>
              </a:rPr>
              <a:t>–1</a:t>
            </a:r>
            <a:r>
              <a:rPr lang="en-GB" altLang="de-DE" sz="1600" dirty="0">
                <a:sym typeface="Symbol" pitchFamily="18" charset="2"/>
              </a:rPr>
              <a:t>, </a:t>
            </a:r>
            <a:endParaRPr lang="en-GB" altLang="de-DE" sz="1600" dirty="0" smtClean="0">
              <a:sym typeface="Symbol" pitchFamily="18" charset="2"/>
            </a:endParaRPr>
          </a:p>
          <a:p>
            <a:pPr marL="285750" indent="-285750" algn="just">
              <a:buFont typeface="Arial" panose="020B0604020202020204" pitchFamily="34" charset="0"/>
              <a:buChar char="•"/>
            </a:pPr>
            <a:r>
              <a:rPr lang="en-GB" altLang="de-DE" sz="1600" dirty="0" smtClean="0">
                <a:sym typeface="Symbol" pitchFamily="18" charset="2"/>
              </a:rPr>
              <a:t>Flux </a:t>
            </a:r>
            <a:r>
              <a:rPr lang="en-GB" altLang="de-DE" sz="1600" dirty="0">
                <a:sym typeface="Symbol" pitchFamily="18" charset="2"/>
              </a:rPr>
              <a:t>of residual gases is </a:t>
            </a:r>
            <a:r>
              <a:rPr lang="en-GB" altLang="de-DE" sz="1600" i="1" baseline="-25000" dirty="0"/>
              <a:t>r</a:t>
            </a:r>
            <a:r>
              <a:rPr lang="en-GB" altLang="de-DE" sz="1600" dirty="0">
                <a:sym typeface="Symbol" pitchFamily="18" charset="2"/>
              </a:rPr>
              <a:t> </a:t>
            </a:r>
            <a:r>
              <a:rPr lang="en-GB" altLang="de-DE" sz="1600" dirty="0"/>
              <a:t> 3</a:t>
            </a:r>
            <a:r>
              <a:rPr lang="en-GB" altLang="de-DE" sz="1600" dirty="0">
                <a:sym typeface="Symbol" pitchFamily="18" charset="2"/>
              </a:rPr>
              <a:t></a:t>
            </a:r>
            <a:r>
              <a:rPr lang="en-GB" altLang="de-DE" sz="1600" dirty="0"/>
              <a:t>10</a:t>
            </a:r>
            <a:r>
              <a:rPr lang="en-GB" altLang="de-DE" sz="1600" baseline="30000" dirty="0">
                <a:sym typeface="Symbol" pitchFamily="18" charset="2"/>
              </a:rPr>
              <a:t>14</a:t>
            </a:r>
            <a:r>
              <a:rPr lang="en-GB" altLang="de-DE" sz="1600" dirty="0">
                <a:sym typeface="Symbol" pitchFamily="18" charset="2"/>
              </a:rPr>
              <a:t> </a:t>
            </a:r>
            <a:r>
              <a:rPr lang="en-GB" altLang="de-DE" sz="1600" dirty="0" smtClean="0">
                <a:sym typeface="Symbol" pitchFamily="18" charset="2"/>
              </a:rPr>
              <a:t>cm</a:t>
            </a:r>
            <a:r>
              <a:rPr lang="en-GB" altLang="de-DE" sz="1600" baseline="30000" dirty="0" smtClean="0">
                <a:sym typeface="Symbol" pitchFamily="18" charset="2"/>
              </a:rPr>
              <a:t>–2</a:t>
            </a:r>
            <a:r>
              <a:rPr lang="en-GB" altLang="de-DE" sz="1600" dirty="0" smtClean="0">
                <a:sym typeface="Symbol" pitchFamily="18" charset="2"/>
              </a:rPr>
              <a:t>s</a:t>
            </a:r>
            <a:r>
              <a:rPr lang="en-GB" altLang="de-DE" sz="1600" baseline="30000" dirty="0" smtClean="0">
                <a:sym typeface="Symbol" pitchFamily="18" charset="2"/>
              </a:rPr>
              <a:t>–1</a:t>
            </a:r>
            <a:r>
              <a:rPr lang="en-GB" altLang="de-DE" sz="1600" dirty="0">
                <a:sym typeface="Symbol" pitchFamily="18" charset="2"/>
              </a:rPr>
              <a:t> </a:t>
            </a:r>
            <a:r>
              <a:rPr lang="en-GB" altLang="de-DE" sz="1600" dirty="0" smtClean="0">
                <a:sym typeface="Symbol" pitchFamily="18" charset="2"/>
              </a:rPr>
              <a:t>(although </a:t>
            </a:r>
            <a:r>
              <a:rPr lang="en-GB" altLang="de-DE" sz="1600" dirty="0">
                <a:sym typeface="Symbol" pitchFamily="18" charset="2"/>
              </a:rPr>
              <a:t>the background pressure in the Q-machine is kept as low as </a:t>
            </a:r>
            <a:r>
              <a:rPr lang="en-GB" altLang="de-DE" sz="1600" dirty="0" smtClean="0">
                <a:sym typeface="Symbol" pitchFamily="18" charset="2"/>
              </a:rPr>
              <a:t>possible). </a:t>
            </a:r>
          </a:p>
          <a:p>
            <a:pPr marL="285750" indent="-285750" algn="just">
              <a:buFont typeface="Arial" panose="020B0604020202020204" pitchFamily="34" charset="0"/>
              <a:buChar char="•"/>
            </a:pPr>
            <a:r>
              <a:rPr lang="en-GB" altLang="de-DE" sz="1600" dirty="0" smtClean="0">
                <a:sym typeface="Symbol" pitchFamily="18" charset="2"/>
              </a:rPr>
              <a:t>For </a:t>
            </a:r>
            <a:r>
              <a:rPr lang="en-GB" altLang="de-DE" sz="1600" dirty="0">
                <a:sym typeface="Symbol" pitchFamily="18" charset="2"/>
              </a:rPr>
              <a:t>probe temperatures below 350 K, </a:t>
            </a:r>
            <a:r>
              <a:rPr lang="en-GB" altLang="de-DE" sz="1600" dirty="0" smtClean="0">
                <a:sym typeface="Symbol" pitchFamily="18" charset="2"/>
              </a:rPr>
              <a:t>probe </a:t>
            </a:r>
            <a:r>
              <a:rPr lang="en-GB" altLang="de-DE" sz="1600" dirty="0">
                <a:sym typeface="Symbol" pitchFamily="18" charset="2"/>
              </a:rPr>
              <a:t>is covered by several monolayers of </a:t>
            </a:r>
            <a:r>
              <a:rPr lang="en-GB" altLang="de-DE" sz="1600" dirty="0" smtClean="0">
                <a:sym typeface="Symbol" pitchFamily="18" charset="2"/>
              </a:rPr>
              <a:t>potassium (work </a:t>
            </a:r>
            <a:r>
              <a:rPr lang="en-GB" altLang="de-DE" sz="1600" dirty="0">
                <a:sym typeface="Symbol" pitchFamily="18" charset="2"/>
              </a:rPr>
              <a:t>function </a:t>
            </a:r>
            <a:r>
              <a:rPr lang="en-GB" altLang="de-DE" sz="1600" i="1" dirty="0">
                <a:sym typeface="Symbol" pitchFamily="18" charset="2"/>
              </a:rPr>
              <a:t>W</a:t>
            </a:r>
            <a:r>
              <a:rPr lang="en-GB" altLang="de-DE" sz="1600" i="1" baseline="-25000" dirty="0">
                <a:sym typeface="Symbol" pitchFamily="18" charset="2"/>
              </a:rPr>
              <a:t>K</a:t>
            </a:r>
            <a:r>
              <a:rPr lang="en-GB" altLang="de-DE" sz="1600" dirty="0">
                <a:sym typeface="Symbol" pitchFamily="18" charset="2"/>
              </a:rPr>
              <a:t> = 2,15 </a:t>
            </a:r>
            <a:r>
              <a:rPr lang="en-GB" altLang="de-DE" sz="1600" dirty="0" smtClean="0">
                <a:sym typeface="Symbol" pitchFamily="18" charset="2"/>
              </a:rPr>
              <a:t>eV, </a:t>
            </a:r>
            <a:r>
              <a:rPr lang="en-GB" altLang="de-DE" sz="1600" dirty="0">
                <a:sym typeface="Symbol" pitchFamily="18" charset="2"/>
              </a:rPr>
              <a:t>p</a:t>
            </a:r>
            <a:r>
              <a:rPr lang="en-GB" altLang="de-DE" sz="1600" dirty="0" smtClean="0">
                <a:sym typeface="Symbol" pitchFamily="18" charset="2"/>
              </a:rPr>
              <a:t>ure </a:t>
            </a:r>
            <a:r>
              <a:rPr lang="en-GB" altLang="de-DE" sz="1600" dirty="0">
                <a:sym typeface="Symbol" pitchFamily="18" charset="2"/>
              </a:rPr>
              <a:t>tungsten </a:t>
            </a:r>
            <a:r>
              <a:rPr lang="en-GB" altLang="de-DE" sz="1600" i="1" dirty="0" smtClean="0">
                <a:sym typeface="Symbol" pitchFamily="18" charset="2"/>
              </a:rPr>
              <a:t>W</a:t>
            </a:r>
            <a:r>
              <a:rPr lang="en-GB" altLang="de-DE" sz="1600" i="1" baseline="-25000" dirty="0" smtClean="0">
                <a:sym typeface="Symbol" pitchFamily="18" charset="2"/>
              </a:rPr>
              <a:t>W</a:t>
            </a:r>
            <a:r>
              <a:rPr lang="en-GB" altLang="de-DE" sz="1600" dirty="0">
                <a:sym typeface="Symbol" pitchFamily="18" charset="2"/>
              </a:rPr>
              <a:t> = 4,55 </a:t>
            </a:r>
            <a:r>
              <a:rPr lang="en-GB" altLang="de-DE" sz="1600" dirty="0" smtClean="0">
                <a:sym typeface="Symbol" pitchFamily="18" charset="2"/>
              </a:rPr>
              <a:t>eV). </a:t>
            </a:r>
          </a:p>
          <a:p>
            <a:pPr marL="285750" indent="-285750" algn="just">
              <a:buFont typeface="Arial" panose="020B0604020202020204" pitchFamily="34" charset="0"/>
              <a:buChar char="•"/>
            </a:pPr>
            <a:r>
              <a:rPr lang="en-GB" altLang="de-DE" sz="1600" dirty="0" smtClean="0">
                <a:sym typeface="Symbol" pitchFamily="18" charset="2"/>
              </a:rPr>
              <a:t>Therefore apparent </a:t>
            </a:r>
            <a:r>
              <a:rPr lang="en-GB" altLang="de-DE" sz="1600" dirty="0" smtClean="0">
                <a:sym typeface="Symbol"/>
              </a:rPr>
              <a:t>´</a:t>
            </a:r>
            <a:r>
              <a:rPr lang="en-GB" altLang="de-DE" sz="1600" i="1" baseline="-25000" dirty="0" err="1" smtClean="0">
                <a:sym typeface="Symbol"/>
              </a:rPr>
              <a:t>pl</a:t>
            </a:r>
            <a:r>
              <a:rPr lang="en-GB" altLang="de-DE" sz="1600" dirty="0" smtClean="0">
                <a:sym typeface="Symbol"/>
              </a:rPr>
              <a:t> </a:t>
            </a:r>
            <a:r>
              <a:rPr lang="en-GB" altLang="de-DE" sz="1600" dirty="0" smtClean="0">
                <a:sym typeface="Symbol" pitchFamily="18" charset="2"/>
              </a:rPr>
              <a:t>is </a:t>
            </a:r>
            <a:r>
              <a:rPr lang="en-GB" altLang="de-DE" sz="1600" dirty="0">
                <a:sym typeface="Symbol" pitchFamily="18" charset="2"/>
              </a:rPr>
              <a:t>shifted </a:t>
            </a:r>
            <a:r>
              <a:rPr lang="en-GB" altLang="de-DE" sz="1600" dirty="0" smtClean="0">
                <a:sym typeface="Symbol" pitchFamily="18" charset="2"/>
              </a:rPr>
              <a:t>by </a:t>
            </a:r>
            <a:r>
              <a:rPr lang="en-GB" altLang="zh-CN" sz="1600" i="1" dirty="0" smtClean="0">
                <a:ea typeface="SimSun" pitchFamily="2" charset="-122"/>
              </a:rPr>
              <a:t>W</a:t>
            </a:r>
            <a:r>
              <a:rPr lang="en-GB" altLang="zh-CN" sz="1600" i="1" baseline="-25000" dirty="0" smtClean="0">
                <a:ea typeface="SimSun" pitchFamily="2" charset="-122"/>
              </a:rPr>
              <a:t>W</a:t>
            </a:r>
            <a:r>
              <a:rPr lang="en-GB" altLang="zh-CN" sz="1600" dirty="0" smtClean="0">
                <a:ea typeface="SimSun" pitchFamily="2" charset="-122"/>
              </a:rPr>
              <a:t> </a:t>
            </a:r>
            <a:r>
              <a:rPr lang="en-GB" altLang="zh-CN" sz="1600" dirty="0">
                <a:ea typeface="SimSun" pitchFamily="2" charset="-122"/>
                <a:sym typeface="Symbol" pitchFamily="18" charset="2"/>
              </a:rPr>
              <a:t></a:t>
            </a:r>
            <a:r>
              <a:rPr lang="en-GB" altLang="zh-CN" sz="1600" dirty="0">
                <a:ea typeface="SimSun" pitchFamily="2" charset="-122"/>
              </a:rPr>
              <a:t> </a:t>
            </a:r>
            <a:r>
              <a:rPr lang="en-GB" altLang="zh-CN" sz="1600" i="1" dirty="0" smtClean="0">
                <a:ea typeface="SimSun" pitchFamily="2" charset="-122"/>
              </a:rPr>
              <a:t>W</a:t>
            </a:r>
            <a:r>
              <a:rPr lang="en-GB" altLang="zh-CN" sz="1600" i="1" baseline="-25000" dirty="0" smtClean="0">
                <a:ea typeface="SimSun" pitchFamily="2" charset="-122"/>
              </a:rPr>
              <a:t>K</a:t>
            </a:r>
            <a:r>
              <a:rPr lang="en-GB" altLang="zh-CN" sz="1600" dirty="0">
                <a:ea typeface="SimSun" pitchFamily="2" charset="-122"/>
              </a:rPr>
              <a:t> </a:t>
            </a:r>
            <a:r>
              <a:rPr lang="en-GB" altLang="de-DE" sz="1600" dirty="0">
                <a:sym typeface="Symbol" pitchFamily="18" charset="2"/>
              </a:rPr>
              <a:t></a:t>
            </a:r>
            <a:r>
              <a:rPr lang="en-GB" altLang="de-DE" sz="1600" dirty="0"/>
              <a:t> </a:t>
            </a:r>
            <a:r>
              <a:rPr lang="en-GB" altLang="de-DE" sz="1600" dirty="0" smtClean="0">
                <a:sym typeface="Symbol" pitchFamily="18" charset="2"/>
              </a:rPr>
              <a:t>2,4</a:t>
            </a:r>
            <a:r>
              <a:rPr lang="en-GB" altLang="de-DE" sz="1600" dirty="0">
                <a:sym typeface="Symbol" pitchFamily="18" charset="2"/>
              </a:rPr>
              <a:t> V. </a:t>
            </a:r>
            <a:r>
              <a:rPr lang="en-GB" altLang="de-DE" sz="1600" dirty="0" smtClean="0">
                <a:sym typeface="Symbol" pitchFamily="18" charset="2"/>
              </a:rPr>
              <a:t>Corresponding contact potential </a:t>
            </a:r>
            <a:r>
              <a:rPr lang="en-GB" altLang="de-DE" sz="1600" dirty="0" smtClean="0"/>
              <a:t> </a:t>
            </a:r>
            <a:r>
              <a:rPr lang="en-GB" altLang="de-DE" sz="1600" dirty="0"/>
              <a:t>5,2 V. </a:t>
            </a:r>
            <a:r>
              <a:rPr lang="en-GB" altLang="de-DE" sz="1600" dirty="0" smtClean="0"/>
              <a:t>Contact </a:t>
            </a:r>
            <a:r>
              <a:rPr lang="en-GB" altLang="de-DE" sz="1600" dirty="0"/>
              <a:t>potential decreases to </a:t>
            </a:r>
            <a:r>
              <a:rPr lang="en-GB" altLang="de-DE" sz="1600" dirty="0" smtClean="0"/>
              <a:t>about </a:t>
            </a:r>
            <a:r>
              <a:rPr lang="en-GB" altLang="de-DE" sz="1600" dirty="0"/>
              <a:t>1 V for higher probe temperatures </a:t>
            </a:r>
            <a:r>
              <a:rPr lang="en-GB" altLang="de-DE" sz="1600" dirty="0" smtClean="0"/>
              <a:t>(&gt; </a:t>
            </a:r>
            <a:r>
              <a:rPr lang="en-GB" altLang="de-DE" sz="1600" i="1" dirty="0" smtClean="0"/>
              <a:t>T</a:t>
            </a:r>
            <a:r>
              <a:rPr lang="en-GB" altLang="de-DE" sz="1600" dirty="0"/>
              <a:t> </a:t>
            </a:r>
            <a:r>
              <a:rPr lang="en-GB" altLang="de-DE" sz="1600" dirty="0">
                <a:sym typeface="Symbol" pitchFamily="18" charset="2"/>
              </a:rPr>
              <a:t></a:t>
            </a:r>
            <a:r>
              <a:rPr lang="en-GB" altLang="de-DE" sz="1600" dirty="0"/>
              <a:t> 400 </a:t>
            </a:r>
            <a:r>
              <a:rPr lang="en-GB" altLang="de-DE" sz="1600" dirty="0" smtClean="0"/>
              <a:t>K). This means the residual </a:t>
            </a:r>
            <a:r>
              <a:rPr lang="en-GB" altLang="de-DE" sz="1600" dirty="0"/>
              <a:t>gas monolayer is left </a:t>
            </a:r>
            <a:r>
              <a:rPr lang="en-GB" altLang="de-DE" sz="1600" dirty="0" smtClean="0"/>
              <a:t>alone on </a:t>
            </a:r>
            <a:r>
              <a:rPr lang="en-GB" altLang="de-DE" sz="1600" dirty="0"/>
              <a:t>the surface. (</a:t>
            </a:r>
            <a:r>
              <a:rPr lang="en-GB" altLang="de-DE" sz="1600" dirty="0" smtClean="0"/>
              <a:t>The </a:t>
            </a:r>
            <a:r>
              <a:rPr lang="en-GB" altLang="de-DE" sz="1600" dirty="0"/>
              <a:t>desorption energy of K is </a:t>
            </a:r>
            <a:r>
              <a:rPr lang="en-GB" altLang="de-DE" sz="1600" dirty="0" smtClean="0"/>
              <a:t>about </a:t>
            </a:r>
            <a:r>
              <a:rPr lang="en-GB" altLang="de-DE" sz="1600" dirty="0"/>
              <a:t>1 </a:t>
            </a:r>
            <a:r>
              <a:rPr lang="en-GB" altLang="de-DE" sz="1600" dirty="0" smtClean="0"/>
              <a:t>eV). </a:t>
            </a:r>
          </a:p>
          <a:p>
            <a:pPr marL="285750" indent="-285750" algn="just">
              <a:buFont typeface="Arial" panose="020B0604020202020204" pitchFamily="34" charset="0"/>
              <a:buChar char="•"/>
            </a:pPr>
            <a:r>
              <a:rPr lang="en-GB" altLang="de-DE" sz="1600" dirty="0" smtClean="0"/>
              <a:t>To </a:t>
            </a:r>
            <a:r>
              <a:rPr lang="en-GB" altLang="de-DE" sz="1600" dirty="0"/>
              <a:t>remove also </a:t>
            </a:r>
            <a:r>
              <a:rPr lang="en-GB" altLang="de-DE" sz="1600" dirty="0" smtClean="0"/>
              <a:t>the residual gas layer, </a:t>
            </a:r>
            <a:r>
              <a:rPr lang="en-GB" altLang="de-DE" sz="1600" dirty="0"/>
              <a:t>we would have to heat the probe to temperatures of </a:t>
            </a:r>
            <a:r>
              <a:rPr lang="en-GB" altLang="de-DE" sz="1600" i="1" dirty="0">
                <a:sym typeface="Symbol" pitchFamily="18" charset="2"/>
              </a:rPr>
              <a:t>T</a:t>
            </a:r>
            <a:r>
              <a:rPr lang="en-GB" altLang="de-DE" sz="1600" dirty="0">
                <a:sym typeface="Symbol" pitchFamily="18" charset="2"/>
              </a:rPr>
              <a:t> </a:t>
            </a:r>
            <a:r>
              <a:rPr lang="en-GB" altLang="de-DE" sz="1600" dirty="0"/>
              <a:t> 1900 </a:t>
            </a:r>
            <a:r>
              <a:rPr lang="en-GB" altLang="de-DE" sz="1600" dirty="0" smtClean="0"/>
              <a:t>K, which is not possible in our setup since the probe would become emissive (not wanted in our case). </a:t>
            </a:r>
            <a:endParaRPr lang="en-GB" altLang="de-DE" sz="1600" dirty="0"/>
          </a:p>
          <a:p>
            <a:pPr marL="285750" indent="-285750" algn="just">
              <a:buFont typeface="Arial" panose="020B0604020202020204" pitchFamily="34" charset="0"/>
              <a:buChar char="•"/>
            </a:pPr>
            <a:r>
              <a:rPr lang="en-GB" altLang="de-DE" sz="1600" dirty="0" smtClean="0"/>
              <a:t>Simultaneously </a:t>
            </a:r>
            <a:r>
              <a:rPr lang="en-GB" altLang="de-DE" sz="1600" dirty="0"/>
              <a:t>the work function increases strongly. </a:t>
            </a:r>
            <a:endParaRPr lang="en-GB" altLang="de-DE" sz="1600" dirty="0" smtClean="0"/>
          </a:p>
          <a:p>
            <a:pPr marL="285750" indent="-285750" algn="just">
              <a:buFont typeface="Arial" panose="020B0604020202020204" pitchFamily="34" charset="0"/>
              <a:buChar char="•"/>
            </a:pPr>
            <a:r>
              <a:rPr lang="en-GB" altLang="de-DE" sz="1600" dirty="0" smtClean="0"/>
              <a:t>In </a:t>
            </a:r>
            <a:r>
              <a:rPr lang="en-GB" altLang="de-DE" sz="1600" dirty="0"/>
              <a:t>the range 400 &lt; </a:t>
            </a:r>
            <a:r>
              <a:rPr lang="en-GB" altLang="de-DE" sz="1600" i="1" dirty="0">
                <a:sym typeface="Symbol" pitchFamily="18" charset="2"/>
              </a:rPr>
              <a:t>T</a:t>
            </a:r>
            <a:r>
              <a:rPr lang="en-GB" altLang="de-DE" sz="1600" dirty="0">
                <a:sym typeface="Symbol" pitchFamily="18" charset="2"/>
              </a:rPr>
              <a:t> &lt; 600 K </a:t>
            </a:r>
            <a:r>
              <a:rPr lang="en-GB" altLang="de-DE" sz="1600" dirty="0" smtClean="0">
                <a:sym typeface="Symbol" pitchFamily="18" charset="2"/>
              </a:rPr>
              <a:t>surface </a:t>
            </a:r>
            <a:r>
              <a:rPr lang="en-GB" altLang="de-DE" sz="1600" dirty="0">
                <a:sym typeface="Symbol" pitchFamily="18" charset="2"/>
              </a:rPr>
              <a:t>contamination is dominated by a combination of residual gas and </a:t>
            </a:r>
            <a:r>
              <a:rPr lang="en-GB" altLang="de-DE" sz="1600" dirty="0" smtClean="0">
                <a:sym typeface="Symbol" pitchFamily="18" charset="2"/>
              </a:rPr>
              <a:t>potassium</a:t>
            </a:r>
            <a:r>
              <a:rPr lang="en-GB" altLang="de-DE" sz="1600" dirty="0">
                <a:sym typeface="Symbol" pitchFamily="18" charset="2"/>
              </a:rPr>
              <a:t>. </a:t>
            </a:r>
            <a:r>
              <a:rPr lang="en-GB" altLang="de-DE" sz="1600" dirty="0" smtClean="0">
                <a:sym typeface="Symbol" pitchFamily="18" charset="2"/>
              </a:rPr>
              <a:t>The </a:t>
            </a:r>
            <a:r>
              <a:rPr lang="en-GB" altLang="de-DE" sz="1600" dirty="0">
                <a:sym typeface="Symbol" pitchFamily="18" charset="2"/>
              </a:rPr>
              <a:t>mobility of the adsorbed K-atoms is high enough to allow them to move around on the surface and to promote chemical reactions with the neighbouring residual gas atoms. Typical reactions are K + 2O </a:t>
            </a:r>
            <a:r>
              <a:rPr lang="en-GB" altLang="de-DE" sz="1600" dirty="0"/>
              <a:t> KO</a:t>
            </a:r>
            <a:r>
              <a:rPr lang="en-GB" altLang="de-DE" sz="1600" baseline="-25000" dirty="0">
                <a:sym typeface="Symbol" pitchFamily="18" charset="2"/>
              </a:rPr>
              <a:t>2</a:t>
            </a:r>
            <a:r>
              <a:rPr lang="en-GB" altLang="de-DE" sz="1600" dirty="0">
                <a:sym typeface="Symbol" pitchFamily="18" charset="2"/>
              </a:rPr>
              <a:t> and K + OH </a:t>
            </a:r>
            <a:r>
              <a:rPr lang="en-GB" altLang="de-DE" sz="1600" dirty="0"/>
              <a:t> KOH, which both are exothermal, thereby enhancing the further desorption of the remaining potassium ions.</a:t>
            </a:r>
          </a:p>
        </p:txBody>
      </p:sp>
      <p:sp>
        <p:nvSpPr>
          <p:cNvPr id="2" name="Datumsplatzhalter 1"/>
          <p:cNvSpPr>
            <a:spLocks noGrp="1"/>
          </p:cNvSpPr>
          <p:nvPr>
            <p:ph type="dt" sz="half" idx="10"/>
          </p:nvPr>
        </p:nvSpPr>
        <p:spPr/>
        <p:txBody>
          <a:bodyPr/>
          <a:lstStyle/>
          <a:p>
            <a:fld id="{B9FBB57F-37AD-4606-B7BE-9ED11DE41D0C}" type="datetime1">
              <a:rPr lang="en-GB" altLang="de-DE" smtClean="0"/>
              <a:t>07/09/2018</a:t>
            </a:fld>
            <a:endParaRPr lang="en-GB" altLang="de-DE" dirty="0"/>
          </a:p>
        </p:txBody>
      </p:sp>
      <p:sp>
        <p:nvSpPr>
          <p:cNvPr id="4" name="Fußzeilenplatzhalter 3"/>
          <p:cNvSpPr>
            <a:spLocks noGrp="1"/>
          </p:cNvSpPr>
          <p:nvPr>
            <p:ph type="ftr" sz="quarter" idx="11"/>
          </p:nvPr>
        </p:nvSpPr>
        <p:spPr/>
        <p:txBody>
          <a:bodyPr/>
          <a:lstStyle/>
          <a:p>
            <a:r>
              <a:rPr lang="en-US" altLang="de-DE" smtClean="0"/>
              <a:t>Probe Diagnostics Basics UI Tromsø September 2018</a:t>
            </a:r>
            <a:endParaRPr lang="en-GB" altLang="de-DE"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3"/>
          <p:cNvSpPr>
            <a:spLocks noGrp="1"/>
          </p:cNvSpPr>
          <p:nvPr>
            <p:ph type="sldNum" sz="quarter" idx="12"/>
          </p:nvPr>
        </p:nvSpPr>
        <p:spPr/>
        <p:txBody>
          <a:bodyPr/>
          <a:lstStyle/>
          <a:p>
            <a:fld id="{9572A48D-F926-43F9-875B-1C600997D1F8}" type="slidenum">
              <a:rPr lang="en-GB" altLang="de-DE" smtClean="0"/>
              <a:pPr/>
              <a:t>46</a:t>
            </a:fld>
            <a:r>
              <a:rPr lang="en-GB" altLang="de-DE" dirty="0"/>
              <a:t> </a:t>
            </a:r>
            <a:r>
              <a:rPr lang="en-GB" altLang="de-DE" dirty="0" smtClean="0"/>
              <a:t>of 46</a:t>
            </a:r>
            <a:endParaRPr lang="en-GB" altLang="de-DE" dirty="0"/>
          </a:p>
        </p:txBody>
      </p:sp>
      <p:sp>
        <p:nvSpPr>
          <p:cNvPr id="45061" name="Rectangle 5"/>
          <p:cNvSpPr>
            <a:spLocks noChangeArrowheads="1"/>
          </p:cNvSpPr>
          <p:nvPr/>
        </p:nvSpPr>
        <p:spPr bwMode="auto">
          <a:xfrm>
            <a:off x="0" y="601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dirty="0"/>
          </a:p>
        </p:txBody>
      </p:sp>
      <p:pic>
        <p:nvPicPr>
          <p:cNvPr id="45060" name="Picture 4" descr="PAG04"/>
          <p:cNvPicPr>
            <a:picLocks noChangeAspect="1" noChangeArrowheads="1"/>
          </p:cNvPicPr>
          <p:nvPr/>
        </p:nvPicPr>
        <p:blipFill>
          <a:blip r:embed="rId2">
            <a:extLst>
              <a:ext uri="{28A0092B-C50C-407E-A947-70E740481C1C}">
                <a14:useLocalDpi xmlns:a14="http://schemas.microsoft.com/office/drawing/2010/main" val="0"/>
              </a:ext>
            </a:extLst>
          </a:blip>
          <a:srcRect l="3201" t="57550" r="30025" b="6850"/>
          <a:stretch>
            <a:fillRect/>
          </a:stretch>
        </p:blipFill>
        <p:spPr bwMode="auto">
          <a:xfrm>
            <a:off x="694480" y="46300"/>
            <a:ext cx="7726283" cy="5577831"/>
          </a:xfrm>
          <a:prstGeom prst="rect">
            <a:avLst/>
          </a:prstGeom>
          <a:noFill/>
          <a:extLst>
            <a:ext uri="{909E8E84-426E-40DD-AFC4-6F175D3DCCD1}">
              <a14:hiddenFill xmlns:a14="http://schemas.microsoft.com/office/drawing/2010/main">
                <a:solidFill>
                  <a:srgbClr val="FFFFFF"/>
                </a:solidFill>
              </a14:hiddenFill>
            </a:ext>
          </a:extLst>
        </p:spPr>
      </p:pic>
      <p:sp>
        <p:nvSpPr>
          <p:cNvPr id="45062" name="Rectangle 6"/>
          <p:cNvSpPr>
            <a:spLocks noChangeArrowheads="1"/>
          </p:cNvSpPr>
          <p:nvPr/>
        </p:nvSpPr>
        <p:spPr bwMode="auto">
          <a:xfrm>
            <a:off x="250825" y="5747613"/>
            <a:ext cx="8637588"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i="1" dirty="0" smtClean="0">
                <a:solidFill>
                  <a:srgbClr val="3333FF"/>
                </a:solidFill>
              </a:rPr>
              <a:t>Change </a:t>
            </a:r>
            <a:r>
              <a:rPr lang="en-GB" altLang="de-DE" dirty="0">
                <a:solidFill>
                  <a:srgbClr val="3333FF"/>
                </a:solidFill>
                <a:sym typeface="Symbol" pitchFamily="18" charset="2"/>
              </a:rPr>
              <a:t></a:t>
            </a:r>
            <a:r>
              <a:rPr lang="en-GB" altLang="de-DE" i="1" dirty="0">
                <a:solidFill>
                  <a:srgbClr val="3333FF"/>
                </a:solidFill>
              </a:rPr>
              <a:t>W of the work function as a function of the probe surface temperature T for increasing (</a:t>
            </a:r>
            <a:r>
              <a:rPr lang="en-GB" altLang="de-DE" dirty="0">
                <a:solidFill>
                  <a:srgbClr val="3333FF"/>
                </a:solidFill>
                <a:sym typeface="Webdings" pitchFamily="18" charset="2"/>
              </a:rPr>
              <a:t></a:t>
            </a:r>
            <a:r>
              <a:rPr lang="en-GB" altLang="de-DE" i="1" dirty="0">
                <a:solidFill>
                  <a:srgbClr val="3333FF"/>
                </a:solidFill>
              </a:rPr>
              <a:t>) and decreasing (</a:t>
            </a:r>
            <a:r>
              <a:rPr lang="en-GB" altLang="de-DE" dirty="0">
                <a:solidFill>
                  <a:srgbClr val="3333FF"/>
                </a:solidFill>
                <a:sym typeface="Wingdings 3" pitchFamily="18" charset="2"/>
              </a:rPr>
              <a:t></a:t>
            </a:r>
            <a:r>
              <a:rPr lang="en-GB" altLang="de-DE" i="1" dirty="0">
                <a:solidFill>
                  <a:srgbClr val="3333FF"/>
                </a:solidFill>
              </a:rPr>
              <a:t>) heating power. On the right hand side the corresponding values of the contact potential are indicated.</a:t>
            </a:r>
            <a:r>
              <a:rPr lang="en-GB" altLang="de-DE" dirty="0">
                <a:solidFill>
                  <a:srgbClr val="3333FF"/>
                </a:solidFill>
              </a:rPr>
              <a:t> </a:t>
            </a:r>
          </a:p>
        </p:txBody>
      </p:sp>
      <p:sp>
        <p:nvSpPr>
          <p:cNvPr id="2" name="Datumsplatzhalter 1"/>
          <p:cNvSpPr>
            <a:spLocks noGrp="1"/>
          </p:cNvSpPr>
          <p:nvPr>
            <p:ph type="dt" sz="half" idx="10"/>
          </p:nvPr>
        </p:nvSpPr>
        <p:spPr/>
        <p:txBody>
          <a:bodyPr/>
          <a:lstStyle/>
          <a:p>
            <a:fld id="{05932ED2-2743-4155-84DB-915F915A7FBA}" type="datetime1">
              <a:rPr lang="en-GB" altLang="de-DE" smtClean="0"/>
              <a:t>07/09/2018</a:t>
            </a:fld>
            <a:endParaRPr lang="en-GB" altLang="de-DE" dirty="0"/>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liennummernplatzhalter 3"/>
          <p:cNvSpPr>
            <a:spLocks noGrp="1"/>
          </p:cNvSpPr>
          <p:nvPr>
            <p:ph type="sldNum" sz="quarter" idx="12"/>
          </p:nvPr>
        </p:nvSpPr>
        <p:spPr/>
        <p:txBody>
          <a:bodyPr/>
          <a:lstStyle/>
          <a:p>
            <a:fld id="{79F0F4A3-3633-48EA-B207-BAF5AB9631FB}" type="slidenum">
              <a:rPr lang="en-GB" altLang="de-DE" smtClean="0"/>
              <a:pPr/>
              <a:t>5</a:t>
            </a:fld>
            <a:r>
              <a:rPr lang="en-GB" altLang="de-DE" dirty="0"/>
              <a:t> </a:t>
            </a:r>
            <a:r>
              <a:rPr lang="en-GB" altLang="de-DE" dirty="0" smtClean="0"/>
              <a:t>of 46</a:t>
            </a:r>
            <a:endParaRPr lang="en-GB" altLang="de-DE" dirty="0"/>
          </a:p>
        </p:txBody>
      </p:sp>
      <p:sp>
        <p:nvSpPr>
          <p:cNvPr id="7173" name="Rectangle 5"/>
          <p:cNvSpPr>
            <a:spLocks noChangeArrowheads="1"/>
          </p:cNvSpPr>
          <p:nvPr/>
        </p:nvSpPr>
        <p:spPr bwMode="auto">
          <a:xfrm>
            <a:off x="0" y="2633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7172" name="Object 4"/>
          <p:cNvGraphicFramePr>
            <a:graphicFrameLocks noChangeAspect="1"/>
          </p:cNvGraphicFramePr>
          <p:nvPr>
            <p:extLst>
              <p:ext uri="{D42A27DB-BD31-4B8C-83A1-F6EECF244321}">
                <p14:modId xmlns:p14="http://schemas.microsoft.com/office/powerpoint/2010/main" val="3984719681"/>
              </p:ext>
            </p:extLst>
          </p:nvPr>
        </p:nvGraphicFramePr>
        <p:xfrm>
          <a:off x="1284075" y="188913"/>
          <a:ext cx="5715000" cy="2330450"/>
        </p:xfrm>
        <a:graphic>
          <a:graphicData uri="http://schemas.openxmlformats.org/presentationml/2006/ole">
            <mc:AlternateContent xmlns:mc="http://schemas.openxmlformats.org/markup-compatibility/2006">
              <mc:Choice xmlns:v="urn:schemas-microsoft-com:vml" Requires="v">
                <p:oleObj spid="_x0000_s7421" name="Formel" r:id="rId3" imgW="2857500" imgH="1168400" progId="Equation.3">
                  <p:embed/>
                </p:oleObj>
              </mc:Choice>
              <mc:Fallback>
                <p:oleObj name="Formel" r:id="rId3" imgW="2857500" imgH="1168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4075" y="188913"/>
                        <a:ext cx="5715000" cy="2330450"/>
                      </a:xfrm>
                      <a:prstGeom prst="rect">
                        <a:avLst/>
                      </a:prstGeom>
                      <a:solidFill>
                        <a:srgbClr val="FFFF00"/>
                      </a:solidFill>
                    </p:spPr>
                  </p:pic>
                </p:oleObj>
              </mc:Fallback>
            </mc:AlternateContent>
          </a:graphicData>
        </a:graphic>
      </p:graphicFrame>
      <p:sp>
        <p:nvSpPr>
          <p:cNvPr id="7174" name="Rectangle 6"/>
          <p:cNvSpPr>
            <a:spLocks noChangeArrowheads="1"/>
          </p:cNvSpPr>
          <p:nvPr/>
        </p:nvSpPr>
        <p:spPr bwMode="auto">
          <a:xfrm>
            <a:off x="8278613" y="1125538"/>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dirty="0">
                <a:cs typeface="Times New Roman" pitchFamily="18" charset="0"/>
              </a:rPr>
              <a:t>(1.6)</a:t>
            </a:r>
            <a:endParaRPr lang="en-GB" altLang="de-DE" sz="2000" dirty="0"/>
          </a:p>
        </p:txBody>
      </p:sp>
      <p:graphicFrame>
        <p:nvGraphicFramePr>
          <p:cNvPr id="7175" name="Object 7"/>
          <p:cNvGraphicFramePr>
            <a:graphicFrameLocks noChangeAspect="1"/>
          </p:cNvGraphicFramePr>
          <p:nvPr>
            <p:extLst>
              <p:ext uri="{D42A27DB-BD31-4B8C-83A1-F6EECF244321}">
                <p14:modId xmlns:p14="http://schemas.microsoft.com/office/powerpoint/2010/main" val="3716105360"/>
              </p:ext>
            </p:extLst>
          </p:nvPr>
        </p:nvGraphicFramePr>
        <p:xfrm>
          <a:off x="1284075" y="2708275"/>
          <a:ext cx="1752600" cy="793750"/>
        </p:xfrm>
        <a:graphic>
          <a:graphicData uri="http://schemas.openxmlformats.org/presentationml/2006/ole">
            <mc:AlternateContent xmlns:mc="http://schemas.openxmlformats.org/markup-compatibility/2006">
              <mc:Choice xmlns:v="urn:schemas-microsoft-com:vml" Requires="v">
                <p:oleObj spid="_x0000_s7422" name="Formel" r:id="rId5" imgW="876240" imgH="393480" progId="Equation.3">
                  <p:embed/>
                </p:oleObj>
              </mc:Choice>
              <mc:Fallback>
                <p:oleObj name="Formel" r:id="rId5" imgW="876240" imgH="39348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4075" y="2708275"/>
                        <a:ext cx="1752600" cy="793750"/>
                      </a:xfrm>
                      <a:prstGeom prst="rect">
                        <a:avLst/>
                      </a:prstGeom>
                      <a:solidFill>
                        <a:srgbClr val="FFFF00"/>
                      </a:solidFill>
                    </p:spPr>
                  </p:pic>
                </p:oleObj>
              </mc:Fallback>
            </mc:AlternateContent>
          </a:graphicData>
        </a:graphic>
      </p:graphicFrame>
      <p:sp>
        <p:nvSpPr>
          <p:cNvPr id="7177" name="Rectangle 9"/>
          <p:cNvSpPr>
            <a:spLocks noChangeArrowheads="1"/>
          </p:cNvSpPr>
          <p:nvPr/>
        </p:nvSpPr>
        <p:spPr bwMode="auto">
          <a:xfrm>
            <a:off x="8278613" y="2924175"/>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(1.7)</a:t>
            </a:r>
            <a:endParaRPr lang="en-GB" altLang="de-DE" sz="2000"/>
          </a:p>
        </p:txBody>
      </p:sp>
      <p:sp>
        <p:nvSpPr>
          <p:cNvPr id="7179" name="Rectangle 11"/>
          <p:cNvSpPr>
            <a:spLocks noChangeArrowheads="1"/>
          </p:cNvSpPr>
          <p:nvPr/>
        </p:nvSpPr>
        <p:spPr bwMode="auto">
          <a:xfrm>
            <a:off x="0" y="2995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7178" name="Object 10"/>
          <p:cNvGraphicFramePr>
            <a:graphicFrameLocks noChangeAspect="1"/>
          </p:cNvGraphicFramePr>
          <p:nvPr>
            <p:extLst>
              <p:ext uri="{D42A27DB-BD31-4B8C-83A1-F6EECF244321}">
                <p14:modId xmlns:p14="http://schemas.microsoft.com/office/powerpoint/2010/main" val="3423672537"/>
              </p:ext>
            </p:extLst>
          </p:nvPr>
        </p:nvGraphicFramePr>
        <p:xfrm>
          <a:off x="1284075" y="3644900"/>
          <a:ext cx="1525588" cy="884238"/>
        </p:xfrm>
        <a:graphic>
          <a:graphicData uri="http://schemas.openxmlformats.org/presentationml/2006/ole">
            <mc:AlternateContent xmlns:mc="http://schemas.openxmlformats.org/markup-compatibility/2006">
              <mc:Choice xmlns:v="urn:schemas-microsoft-com:vml" Requires="v">
                <p:oleObj spid="_x0000_s7423" name="Formel" r:id="rId7" imgW="761760" imgH="444240" progId="Equation.3">
                  <p:embed/>
                </p:oleObj>
              </mc:Choice>
              <mc:Fallback>
                <p:oleObj name="Formel" r:id="rId7" imgW="761760" imgH="444240"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4075" y="3644900"/>
                        <a:ext cx="1525588" cy="884238"/>
                      </a:xfrm>
                      <a:prstGeom prst="rect">
                        <a:avLst/>
                      </a:prstGeom>
                      <a:solidFill>
                        <a:srgbClr val="FFFF00"/>
                      </a:solidFill>
                    </p:spPr>
                  </p:pic>
                </p:oleObj>
              </mc:Fallback>
            </mc:AlternateContent>
          </a:graphicData>
        </a:graphic>
      </p:graphicFrame>
      <p:sp>
        <p:nvSpPr>
          <p:cNvPr id="7180" name="Rectangle 12"/>
          <p:cNvSpPr>
            <a:spLocks noChangeArrowheads="1"/>
          </p:cNvSpPr>
          <p:nvPr/>
        </p:nvSpPr>
        <p:spPr bwMode="auto">
          <a:xfrm>
            <a:off x="8278613" y="3933825"/>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(1.8)</a:t>
            </a:r>
            <a:endParaRPr lang="en-GB" altLang="de-DE" sz="2000"/>
          </a:p>
        </p:txBody>
      </p:sp>
      <p:sp>
        <p:nvSpPr>
          <p:cNvPr id="7182" name="Rectangle 14"/>
          <p:cNvSpPr>
            <a:spLocks noChangeArrowheads="1"/>
          </p:cNvSpPr>
          <p:nvPr/>
        </p:nvSpPr>
        <p:spPr bwMode="auto">
          <a:xfrm>
            <a:off x="0" y="2852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7181" name="Object 13"/>
          <p:cNvGraphicFramePr>
            <a:graphicFrameLocks noChangeAspect="1"/>
          </p:cNvGraphicFramePr>
          <p:nvPr>
            <p:extLst>
              <p:ext uri="{D42A27DB-BD31-4B8C-83A1-F6EECF244321}">
                <p14:modId xmlns:p14="http://schemas.microsoft.com/office/powerpoint/2010/main" val="2869589904"/>
              </p:ext>
            </p:extLst>
          </p:nvPr>
        </p:nvGraphicFramePr>
        <p:xfrm>
          <a:off x="1284075" y="4724400"/>
          <a:ext cx="2090738" cy="793750"/>
        </p:xfrm>
        <a:graphic>
          <a:graphicData uri="http://schemas.openxmlformats.org/presentationml/2006/ole">
            <mc:AlternateContent xmlns:mc="http://schemas.openxmlformats.org/markup-compatibility/2006">
              <mc:Choice xmlns:v="urn:schemas-microsoft-com:vml" Requires="v">
                <p:oleObj spid="_x0000_s7424" name="Formel" r:id="rId9" imgW="1040948" imgH="393529" progId="Equation.3">
                  <p:embed/>
                </p:oleObj>
              </mc:Choice>
              <mc:Fallback>
                <p:oleObj name="Formel" r:id="rId9" imgW="1040948" imgH="393529" progId="Equation.3">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84075" y="4724400"/>
                        <a:ext cx="2090738" cy="793750"/>
                      </a:xfrm>
                      <a:prstGeom prst="rect">
                        <a:avLst/>
                      </a:prstGeom>
                      <a:solidFill>
                        <a:srgbClr val="FFFF00"/>
                      </a:solidFill>
                    </p:spPr>
                  </p:pic>
                </p:oleObj>
              </mc:Fallback>
            </mc:AlternateContent>
          </a:graphicData>
        </a:graphic>
      </p:graphicFrame>
      <p:sp>
        <p:nvSpPr>
          <p:cNvPr id="7183" name="Rectangle 15"/>
          <p:cNvSpPr>
            <a:spLocks noChangeArrowheads="1"/>
          </p:cNvSpPr>
          <p:nvPr/>
        </p:nvSpPr>
        <p:spPr bwMode="auto">
          <a:xfrm>
            <a:off x="8278613" y="4941888"/>
            <a:ext cx="66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(1.9)</a:t>
            </a:r>
            <a:endParaRPr lang="en-GB" altLang="de-DE" sz="2000"/>
          </a:p>
        </p:txBody>
      </p:sp>
      <p:sp>
        <p:nvSpPr>
          <p:cNvPr id="7185" name="Rectangle 17"/>
          <p:cNvSpPr>
            <a:spLocks noChangeArrowheads="1"/>
          </p:cNvSpPr>
          <p:nvPr/>
        </p:nvSpPr>
        <p:spPr bwMode="auto">
          <a:xfrm>
            <a:off x="0" y="30178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7184" name="Object 16"/>
          <p:cNvGraphicFramePr>
            <a:graphicFrameLocks noChangeAspect="1"/>
          </p:cNvGraphicFramePr>
          <p:nvPr>
            <p:extLst>
              <p:ext uri="{D42A27DB-BD31-4B8C-83A1-F6EECF244321}">
                <p14:modId xmlns:p14="http://schemas.microsoft.com/office/powerpoint/2010/main" val="642922844"/>
              </p:ext>
            </p:extLst>
          </p:nvPr>
        </p:nvGraphicFramePr>
        <p:xfrm>
          <a:off x="1284075" y="5734050"/>
          <a:ext cx="3278188" cy="793750"/>
        </p:xfrm>
        <a:graphic>
          <a:graphicData uri="http://schemas.openxmlformats.org/presentationml/2006/ole">
            <mc:AlternateContent xmlns:mc="http://schemas.openxmlformats.org/markup-compatibility/2006">
              <mc:Choice xmlns:v="urn:schemas-microsoft-com:vml" Requires="v">
                <p:oleObj spid="_x0000_s7425" name="Formel" r:id="rId11" imgW="1637589" imgH="393529" progId="Equation.3">
                  <p:embed/>
                </p:oleObj>
              </mc:Choice>
              <mc:Fallback>
                <p:oleObj name="Formel" r:id="rId11" imgW="1637589" imgH="393529" progId="Equation.3">
                  <p:embed/>
                  <p:pic>
                    <p:nvPicPr>
                      <p:cNvPr id="0" name="Object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84075" y="5734050"/>
                        <a:ext cx="3278188" cy="793750"/>
                      </a:xfrm>
                      <a:prstGeom prst="rect">
                        <a:avLst/>
                      </a:prstGeom>
                      <a:solidFill>
                        <a:srgbClr val="FFFF00"/>
                      </a:solidFill>
                    </p:spPr>
                  </p:pic>
                </p:oleObj>
              </mc:Fallback>
            </mc:AlternateContent>
          </a:graphicData>
        </a:graphic>
      </p:graphicFrame>
      <p:sp>
        <p:nvSpPr>
          <p:cNvPr id="7186" name="Rectangle 18"/>
          <p:cNvSpPr>
            <a:spLocks noChangeArrowheads="1"/>
          </p:cNvSpPr>
          <p:nvPr/>
        </p:nvSpPr>
        <p:spPr bwMode="auto">
          <a:xfrm>
            <a:off x="8207175" y="5876925"/>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(1.10)</a:t>
            </a:r>
            <a:endParaRPr lang="en-GB" altLang="de-DE" sz="2000"/>
          </a:p>
        </p:txBody>
      </p:sp>
      <p:sp>
        <p:nvSpPr>
          <p:cNvPr id="7187" name="Text Box 19"/>
          <p:cNvSpPr txBox="1">
            <a:spLocks noChangeArrowheads="1"/>
          </p:cNvSpPr>
          <p:nvPr/>
        </p:nvSpPr>
        <p:spPr bwMode="auto">
          <a:xfrm>
            <a:off x="3155738" y="2781300"/>
            <a:ext cx="3384550" cy="609600"/>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GB" altLang="de-DE" sz="2000">
                <a:solidFill>
                  <a:srgbClr val="3333FF"/>
                </a:solidFill>
                <a:cs typeface="Times New Roman" pitchFamily="18" charset="0"/>
              </a:rPr>
              <a:t>Three-dimensional random or thermal flux  of particles</a:t>
            </a:r>
            <a:endParaRPr lang="en-GB" altLang="de-DE" sz="2000">
              <a:solidFill>
                <a:srgbClr val="3333FF"/>
              </a:solidFill>
              <a:cs typeface="Times New Roman" pitchFamily="18" charset="0"/>
              <a:sym typeface="Symbol" pitchFamily="18" charset="2"/>
            </a:endParaRPr>
          </a:p>
        </p:txBody>
      </p:sp>
      <p:sp>
        <p:nvSpPr>
          <p:cNvPr id="7188" name="Text Box 20"/>
          <p:cNvSpPr txBox="1">
            <a:spLocks noChangeArrowheads="1"/>
          </p:cNvSpPr>
          <p:nvPr/>
        </p:nvSpPr>
        <p:spPr bwMode="auto">
          <a:xfrm>
            <a:off x="3012863" y="3789363"/>
            <a:ext cx="2393950" cy="609600"/>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GB" altLang="de-DE" sz="2000">
                <a:solidFill>
                  <a:srgbClr val="3333FF"/>
                </a:solidFill>
                <a:cs typeface="Times New Roman" pitchFamily="18" charset="0"/>
              </a:rPr>
              <a:t>Mean velocity of a Maxwellian VDF</a:t>
            </a:r>
            <a:endParaRPr lang="en-GB" altLang="de-DE" sz="2000">
              <a:solidFill>
                <a:srgbClr val="3333FF"/>
              </a:solidFill>
              <a:cs typeface="Times New Roman" pitchFamily="18" charset="0"/>
              <a:sym typeface="Symbol" pitchFamily="18" charset="2"/>
            </a:endParaRPr>
          </a:p>
        </p:txBody>
      </p:sp>
      <p:sp>
        <p:nvSpPr>
          <p:cNvPr id="7189" name="Text Box 21"/>
          <p:cNvSpPr txBox="1">
            <a:spLocks noChangeArrowheads="1"/>
          </p:cNvSpPr>
          <p:nvPr/>
        </p:nvSpPr>
        <p:spPr bwMode="auto">
          <a:xfrm>
            <a:off x="3516100" y="4868863"/>
            <a:ext cx="2879725" cy="609600"/>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GB" altLang="de-DE" sz="2000">
                <a:solidFill>
                  <a:srgbClr val="3333FF"/>
                </a:solidFill>
                <a:cs typeface="Times New Roman" pitchFamily="18" charset="0"/>
              </a:rPr>
              <a:t>Random or thermal current density in a plasma</a:t>
            </a:r>
            <a:endParaRPr lang="en-GB" altLang="de-DE" sz="2000">
              <a:solidFill>
                <a:srgbClr val="3333FF"/>
              </a:solidFill>
              <a:cs typeface="Times New Roman" pitchFamily="18" charset="0"/>
              <a:sym typeface="Symbol" pitchFamily="18" charset="2"/>
            </a:endParaRPr>
          </a:p>
        </p:txBody>
      </p:sp>
      <p:sp>
        <p:nvSpPr>
          <p:cNvPr id="7190" name="Text Box 22"/>
          <p:cNvSpPr txBox="1">
            <a:spLocks noChangeArrowheads="1"/>
          </p:cNvSpPr>
          <p:nvPr/>
        </p:nvSpPr>
        <p:spPr bwMode="auto">
          <a:xfrm>
            <a:off x="4740063" y="5661025"/>
            <a:ext cx="3240087" cy="914400"/>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GB" altLang="de-DE" sz="2000">
                <a:solidFill>
                  <a:srgbClr val="3333FF"/>
                </a:solidFill>
                <a:cs typeface="Times New Roman" pitchFamily="18" charset="0"/>
              </a:rPr>
              <a:t>Random or thermal current to an area </a:t>
            </a:r>
            <a:r>
              <a:rPr lang="en-GB" altLang="de-DE" sz="2000" i="1">
                <a:solidFill>
                  <a:srgbClr val="3333FF"/>
                </a:solidFill>
                <a:cs typeface="Times New Roman" pitchFamily="18" charset="0"/>
              </a:rPr>
              <a:t>A</a:t>
            </a:r>
            <a:r>
              <a:rPr lang="en-GB" altLang="de-DE" sz="2000" i="1" baseline="-25000">
                <a:solidFill>
                  <a:srgbClr val="3333FF"/>
                </a:solidFill>
                <a:cs typeface="Times New Roman" pitchFamily="18" charset="0"/>
              </a:rPr>
              <a:t>s</a:t>
            </a:r>
            <a:r>
              <a:rPr lang="en-GB" altLang="de-DE" sz="2000">
                <a:solidFill>
                  <a:srgbClr val="3333FF"/>
                </a:solidFill>
                <a:cs typeface="Times New Roman" pitchFamily="18" charset="0"/>
              </a:rPr>
              <a:t> (= surface of the probe sheath)</a:t>
            </a:r>
            <a:endParaRPr lang="en-GB" altLang="de-DE" sz="2000">
              <a:solidFill>
                <a:srgbClr val="3333FF"/>
              </a:solidFill>
              <a:cs typeface="Times New Roman" pitchFamily="18" charset="0"/>
              <a:sym typeface="Symbol" pitchFamily="18" charset="2"/>
            </a:endParaRPr>
          </a:p>
        </p:txBody>
      </p:sp>
      <p:sp>
        <p:nvSpPr>
          <p:cNvPr id="2" name="Datumsplatzhalter 1"/>
          <p:cNvSpPr>
            <a:spLocks noGrp="1"/>
          </p:cNvSpPr>
          <p:nvPr>
            <p:ph type="dt" sz="half" idx="10"/>
          </p:nvPr>
        </p:nvSpPr>
        <p:spPr/>
        <p:txBody>
          <a:bodyPr/>
          <a:lstStyle/>
          <a:p>
            <a:fld id="{6DE0AD79-E841-415F-AE0E-BC5400551D46}"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5"/>
          <p:cNvSpPr>
            <a:spLocks noGrp="1"/>
          </p:cNvSpPr>
          <p:nvPr>
            <p:ph type="sldNum" sz="quarter" idx="12"/>
          </p:nvPr>
        </p:nvSpPr>
        <p:spPr/>
        <p:txBody>
          <a:bodyPr/>
          <a:lstStyle/>
          <a:p>
            <a:fld id="{C64387F5-37B8-47C7-BD78-2E67521A7488}" type="slidenum">
              <a:rPr lang="en-GB" altLang="de-DE" smtClean="0"/>
              <a:pPr/>
              <a:t>6</a:t>
            </a:fld>
            <a:r>
              <a:rPr lang="en-GB" altLang="de-DE" dirty="0"/>
              <a:t> </a:t>
            </a:r>
            <a:r>
              <a:rPr lang="en-GB" altLang="de-DE" dirty="0" smtClean="0"/>
              <a:t>of 46</a:t>
            </a:r>
            <a:endParaRPr lang="en-GB" altLang="de-DE" dirty="0"/>
          </a:p>
        </p:txBody>
      </p:sp>
      <p:sp>
        <p:nvSpPr>
          <p:cNvPr id="8194" name="Rectangle 2"/>
          <p:cNvSpPr>
            <a:spLocks noGrp="1" noChangeArrowheads="1"/>
          </p:cNvSpPr>
          <p:nvPr>
            <p:ph type="title" idx="4294967295"/>
          </p:nvPr>
        </p:nvSpPr>
        <p:spPr>
          <a:xfrm>
            <a:off x="468313" y="188913"/>
            <a:ext cx="8229600" cy="609600"/>
          </a:xfrm>
          <a:noFill/>
        </p:spPr>
        <p:txBody>
          <a:bodyPr lIns="0" tIns="0" rIns="0" bIns="0">
            <a:spAutoFit/>
          </a:bodyPr>
          <a:lstStyle/>
          <a:p>
            <a:r>
              <a:rPr lang="en-GB" altLang="de-DE" sz="4000" dirty="0">
                <a:solidFill>
                  <a:srgbClr val="FF0000"/>
                </a:solidFill>
              </a:rPr>
              <a:t>1.2. Ideal probe theory revisited </a:t>
            </a:r>
          </a:p>
        </p:txBody>
      </p:sp>
      <p:sp>
        <p:nvSpPr>
          <p:cNvPr id="8196" name="Text Box 4"/>
          <p:cNvSpPr txBox="1">
            <a:spLocks noChangeArrowheads="1"/>
          </p:cNvSpPr>
          <p:nvPr/>
        </p:nvSpPr>
        <p:spPr bwMode="auto">
          <a:xfrm>
            <a:off x="250825" y="973525"/>
            <a:ext cx="1936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400" dirty="0">
                <a:solidFill>
                  <a:srgbClr val="3333FF"/>
                </a:solidFill>
              </a:rPr>
              <a:t>Assumptions :</a:t>
            </a:r>
          </a:p>
        </p:txBody>
      </p:sp>
      <p:sp>
        <p:nvSpPr>
          <p:cNvPr id="8197" name="Rectangle 5"/>
          <p:cNvSpPr>
            <a:spLocks noChangeArrowheads="1"/>
          </p:cNvSpPr>
          <p:nvPr/>
        </p:nvSpPr>
        <p:spPr bwMode="auto">
          <a:xfrm>
            <a:off x="250825" y="1536700"/>
            <a:ext cx="8785225" cy="4872038"/>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tabLst>
                <a:tab pos="252413" algn="l"/>
              </a:tabLst>
              <a:defRPr>
                <a:solidFill>
                  <a:schemeClr val="tx1"/>
                </a:solidFill>
                <a:latin typeface="Times New Roman" pitchFamily="18" charset="0"/>
              </a:defRPr>
            </a:lvl1pPr>
            <a:lvl2pPr>
              <a:tabLst>
                <a:tab pos="252413" algn="l"/>
              </a:tabLst>
              <a:defRPr>
                <a:solidFill>
                  <a:schemeClr val="tx1"/>
                </a:solidFill>
                <a:latin typeface="Times New Roman" pitchFamily="18" charset="0"/>
              </a:defRPr>
            </a:lvl2pPr>
            <a:lvl3pPr>
              <a:tabLst>
                <a:tab pos="252413" algn="l"/>
              </a:tabLst>
              <a:defRPr>
                <a:solidFill>
                  <a:schemeClr val="tx1"/>
                </a:solidFill>
                <a:latin typeface="Times New Roman" pitchFamily="18" charset="0"/>
              </a:defRPr>
            </a:lvl3pPr>
            <a:lvl4pPr>
              <a:tabLst>
                <a:tab pos="252413" algn="l"/>
              </a:tabLst>
              <a:defRPr>
                <a:solidFill>
                  <a:schemeClr val="tx1"/>
                </a:solidFill>
                <a:latin typeface="Times New Roman" pitchFamily="18" charset="0"/>
              </a:defRPr>
            </a:lvl4pPr>
            <a:lvl5pPr>
              <a:tabLst>
                <a:tab pos="252413" algn="l"/>
              </a:tabLst>
              <a:defRPr>
                <a:solidFill>
                  <a:schemeClr val="tx1"/>
                </a:solidFill>
                <a:latin typeface="Times New Roman" pitchFamily="18" charset="0"/>
              </a:defRPr>
            </a:lvl5pPr>
            <a:lvl6pPr fontAlgn="base">
              <a:spcBef>
                <a:spcPct val="0"/>
              </a:spcBef>
              <a:spcAft>
                <a:spcPct val="0"/>
              </a:spcAft>
              <a:tabLst>
                <a:tab pos="252413" algn="l"/>
              </a:tabLst>
              <a:defRPr>
                <a:solidFill>
                  <a:schemeClr val="tx1"/>
                </a:solidFill>
                <a:latin typeface="Times New Roman" pitchFamily="18" charset="0"/>
              </a:defRPr>
            </a:lvl6pPr>
            <a:lvl7pPr fontAlgn="base">
              <a:spcBef>
                <a:spcPct val="0"/>
              </a:spcBef>
              <a:spcAft>
                <a:spcPct val="0"/>
              </a:spcAft>
              <a:tabLst>
                <a:tab pos="252413" algn="l"/>
              </a:tabLst>
              <a:defRPr>
                <a:solidFill>
                  <a:schemeClr val="tx1"/>
                </a:solidFill>
                <a:latin typeface="Times New Roman" pitchFamily="18" charset="0"/>
              </a:defRPr>
            </a:lvl7pPr>
            <a:lvl8pPr fontAlgn="base">
              <a:spcBef>
                <a:spcPct val="0"/>
              </a:spcBef>
              <a:spcAft>
                <a:spcPct val="0"/>
              </a:spcAft>
              <a:tabLst>
                <a:tab pos="252413" algn="l"/>
              </a:tabLst>
              <a:defRPr>
                <a:solidFill>
                  <a:schemeClr val="tx1"/>
                </a:solidFill>
                <a:latin typeface="Times New Roman" pitchFamily="18" charset="0"/>
              </a:defRPr>
            </a:lvl8pPr>
            <a:lvl9pPr fontAlgn="base">
              <a:spcBef>
                <a:spcPct val="0"/>
              </a:spcBef>
              <a:spcAft>
                <a:spcPct val="0"/>
              </a:spcAft>
              <a:tabLst>
                <a:tab pos="252413" algn="l"/>
              </a:tabLst>
              <a:defRPr>
                <a:solidFill>
                  <a:schemeClr val="tx1"/>
                </a:solidFill>
                <a:latin typeface="Times New Roman" pitchFamily="18" charset="0"/>
              </a:defRPr>
            </a:lvl9pPr>
          </a:lstStyle>
          <a:p>
            <a:pPr>
              <a:spcAft>
                <a:spcPct val="25000"/>
              </a:spcAft>
              <a:buFontTx/>
              <a:buAutoNum type="arabicParenR"/>
            </a:pPr>
            <a:r>
              <a:rPr lang="en-GB" altLang="de-DE" sz="1600">
                <a:cs typeface="Times New Roman" pitchFamily="18" charset="0"/>
              </a:rPr>
              <a:t> </a:t>
            </a:r>
            <a:r>
              <a:rPr lang="en-GB" altLang="de-DE" i="1">
                <a:cs typeface="Times New Roman" pitchFamily="18" charset="0"/>
              </a:rPr>
              <a:t>The plasma be infinite, isotropic and quasineutral. </a:t>
            </a:r>
            <a:endParaRPr lang="en-GB" altLang="de-DE" i="1"/>
          </a:p>
          <a:p>
            <a:pPr eaLnBrk="0" hangingPunct="0">
              <a:spcAft>
                <a:spcPct val="25000"/>
              </a:spcAft>
              <a:buFontTx/>
              <a:buAutoNum type="arabicParenR"/>
            </a:pPr>
            <a:r>
              <a:rPr lang="en-GB" altLang="de-DE" i="1">
                <a:cs typeface="Times New Roman" pitchFamily="18" charset="0"/>
              </a:rPr>
              <a:t> Both charge carrier species have Maxwellian VDFs. </a:t>
            </a:r>
            <a:endParaRPr lang="en-GB" altLang="de-DE" i="1"/>
          </a:p>
          <a:p>
            <a:pPr eaLnBrk="0" hangingPunct="0">
              <a:spcAft>
                <a:spcPct val="25000"/>
              </a:spcAft>
              <a:buFontTx/>
              <a:buAutoNum type="arabicParenR"/>
            </a:pPr>
            <a:r>
              <a:rPr lang="en-GB" altLang="de-DE" i="1">
                <a:cs typeface="Times New Roman" pitchFamily="18" charset="0"/>
              </a:rPr>
              <a:t> The size of our probe be negligible compared to the typical dimensions of the plasma and to the Debye length </a:t>
            </a:r>
            <a:r>
              <a:rPr lang="en-GB" altLang="de-DE" i="1">
                <a:cs typeface="Times New Roman" pitchFamily="18" charset="0"/>
                <a:sym typeface="Symbol" pitchFamily="18" charset="2"/>
              </a:rPr>
              <a:t></a:t>
            </a:r>
            <a:r>
              <a:rPr lang="en-GB" altLang="de-DE" i="1" baseline="-30000">
                <a:cs typeface="Times New Roman" pitchFamily="18" charset="0"/>
              </a:rPr>
              <a:t>d</a:t>
            </a:r>
            <a:r>
              <a:rPr lang="en-GB" altLang="de-DE" i="1">
                <a:cs typeface="Times New Roman" pitchFamily="18" charset="0"/>
                <a:sym typeface="Symbol" pitchFamily="18" charset="2"/>
              </a:rPr>
              <a:t>. </a:t>
            </a:r>
            <a:endParaRPr lang="en-GB" altLang="de-DE" i="1">
              <a:sym typeface="Symbol" pitchFamily="18" charset="2"/>
            </a:endParaRPr>
          </a:p>
          <a:p>
            <a:pPr eaLnBrk="0" hangingPunct="0">
              <a:spcAft>
                <a:spcPct val="25000"/>
              </a:spcAft>
              <a:buFontTx/>
              <a:buAutoNum type="arabicParenR"/>
            </a:pPr>
            <a:r>
              <a:rPr lang="en-GB" altLang="de-DE" i="1">
                <a:cs typeface="Times New Roman" pitchFamily="18" charset="0"/>
                <a:sym typeface="Symbol" pitchFamily="18" charset="2"/>
              </a:rPr>
              <a:t> The thickness of the sheath be small against the size of the probe so that the geometrical size of the probe area be approximately equal to the effective collecting area of the probe, which is the sheath edge. </a:t>
            </a:r>
            <a:endParaRPr lang="en-GB" altLang="de-DE" i="1">
              <a:sym typeface="Symbol" pitchFamily="18" charset="2"/>
            </a:endParaRPr>
          </a:p>
          <a:p>
            <a:pPr eaLnBrk="0" hangingPunct="0">
              <a:spcAft>
                <a:spcPct val="25000"/>
              </a:spcAft>
              <a:buFontTx/>
              <a:buAutoNum type="arabicParenR"/>
            </a:pPr>
            <a:r>
              <a:rPr lang="en-GB" altLang="de-DE" i="1">
                <a:cs typeface="Times New Roman" pitchFamily="18" charset="0"/>
                <a:sym typeface="Symbol" pitchFamily="18" charset="2"/>
              </a:rPr>
              <a:t> The space charge sheath, which forms around the probe, have a well-defined boundary, outside which the plasma is unperturbed. </a:t>
            </a:r>
            <a:endParaRPr lang="en-GB" altLang="de-DE" i="1">
              <a:sym typeface="Symbol" pitchFamily="18" charset="2"/>
            </a:endParaRPr>
          </a:p>
          <a:p>
            <a:pPr eaLnBrk="0" hangingPunct="0">
              <a:spcAft>
                <a:spcPct val="25000"/>
              </a:spcAft>
              <a:buFontTx/>
              <a:buAutoNum type="arabicParenR"/>
            </a:pPr>
            <a:r>
              <a:rPr lang="en-GB" altLang="de-DE" i="1">
                <a:cs typeface="Times New Roman" pitchFamily="18" charset="0"/>
                <a:sym typeface="Symbol" pitchFamily="18" charset="2"/>
              </a:rPr>
              <a:t> The </a:t>
            </a:r>
            <a:r>
              <a:rPr lang="en-GB" altLang="de-DE" b="1" i="1">
                <a:cs typeface="Times New Roman" pitchFamily="18" charset="0"/>
                <a:sym typeface="Symbol" pitchFamily="18" charset="2"/>
              </a:rPr>
              <a:t>m</a:t>
            </a:r>
            <a:r>
              <a:rPr lang="en-GB" altLang="de-DE" i="1">
                <a:cs typeface="Times New Roman" pitchFamily="18" charset="0"/>
                <a:sym typeface="Symbol" pitchFamily="18" charset="2"/>
              </a:rPr>
              <a:t>ean </a:t>
            </a:r>
            <a:r>
              <a:rPr lang="en-GB" altLang="de-DE" b="1" i="1">
                <a:cs typeface="Times New Roman" pitchFamily="18" charset="0"/>
                <a:sym typeface="Symbol" pitchFamily="18" charset="2"/>
              </a:rPr>
              <a:t>f</a:t>
            </a:r>
            <a:r>
              <a:rPr lang="en-GB" altLang="de-DE" i="1">
                <a:cs typeface="Times New Roman" pitchFamily="18" charset="0"/>
                <a:sym typeface="Symbol" pitchFamily="18" charset="2"/>
              </a:rPr>
              <a:t>ree </a:t>
            </a:r>
            <a:r>
              <a:rPr lang="en-GB" altLang="de-DE" b="1" i="1">
                <a:cs typeface="Times New Roman" pitchFamily="18" charset="0"/>
                <a:sym typeface="Symbol" pitchFamily="18" charset="2"/>
              </a:rPr>
              <a:t>p</a:t>
            </a:r>
            <a:r>
              <a:rPr lang="en-GB" altLang="de-DE" i="1">
                <a:cs typeface="Times New Roman" pitchFamily="18" charset="0"/>
                <a:sym typeface="Symbol" pitchFamily="18" charset="2"/>
              </a:rPr>
              <a:t>aths (MFP) for electron and ion collisions (among each other and with the neutrals) be large compared to the probe size and the thickness of the sheath. </a:t>
            </a:r>
            <a:endParaRPr lang="en-GB" altLang="de-DE" i="1">
              <a:sym typeface="Symbol" pitchFamily="18" charset="2"/>
            </a:endParaRPr>
          </a:p>
          <a:p>
            <a:pPr eaLnBrk="0" hangingPunct="0">
              <a:spcAft>
                <a:spcPct val="25000"/>
              </a:spcAft>
              <a:buFontTx/>
              <a:buAutoNum type="arabicParenR"/>
            </a:pPr>
            <a:r>
              <a:rPr lang="en-GB" altLang="de-DE" i="1">
                <a:cs typeface="Times New Roman" pitchFamily="18" charset="0"/>
                <a:sym typeface="Symbol" pitchFamily="18" charset="2"/>
              </a:rPr>
              <a:t> Thus inside the space charge sheath there cannot be any ionisation and recombination processes, i.e., there is neither creation nor destruction of charge carriers within the probe sheath. </a:t>
            </a:r>
            <a:endParaRPr lang="en-GB" altLang="de-DE" i="1">
              <a:sym typeface="Symbol" pitchFamily="18" charset="2"/>
            </a:endParaRPr>
          </a:p>
          <a:p>
            <a:pPr eaLnBrk="0" hangingPunct="0">
              <a:spcAft>
                <a:spcPct val="25000"/>
              </a:spcAft>
              <a:buFontTx/>
              <a:buAutoNum type="arabicParenR"/>
            </a:pPr>
            <a:r>
              <a:rPr lang="en-GB" altLang="de-DE" i="1">
                <a:cs typeface="Times New Roman" pitchFamily="18" charset="0"/>
                <a:sym typeface="Symbol" pitchFamily="18" charset="2"/>
              </a:rPr>
              <a:t> Every charge carrier, which reaches the probe, deliver there only its charge, but does not react otherwise with the probe surface and, if it is an ion, remains not on the surface. </a:t>
            </a:r>
          </a:p>
        </p:txBody>
      </p:sp>
      <p:sp>
        <p:nvSpPr>
          <p:cNvPr id="2" name="Datumsplatzhalter 1"/>
          <p:cNvSpPr>
            <a:spLocks noGrp="1"/>
          </p:cNvSpPr>
          <p:nvPr>
            <p:ph type="dt" sz="half" idx="10"/>
          </p:nvPr>
        </p:nvSpPr>
        <p:spPr/>
        <p:txBody>
          <a:bodyPr/>
          <a:lstStyle/>
          <a:p>
            <a:fld id="{1846AC9D-83E8-4294-B68D-B4FE50228F7F}"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3"/>
          <p:cNvSpPr>
            <a:spLocks noGrp="1"/>
          </p:cNvSpPr>
          <p:nvPr>
            <p:ph type="sldNum" sz="quarter" idx="12"/>
          </p:nvPr>
        </p:nvSpPr>
        <p:spPr/>
        <p:txBody>
          <a:bodyPr/>
          <a:lstStyle/>
          <a:p>
            <a:fld id="{55C221C4-86D6-4EF8-AAAC-38D2B0442859}" type="slidenum">
              <a:rPr lang="en-GB" altLang="de-DE" smtClean="0"/>
              <a:pPr/>
              <a:t>7</a:t>
            </a:fld>
            <a:r>
              <a:rPr lang="en-GB" altLang="de-DE" dirty="0"/>
              <a:t> </a:t>
            </a:r>
            <a:r>
              <a:rPr lang="en-GB" altLang="de-DE" dirty="0" smtClean="0"/>
              <a:t>of 46</a:t>
            </a:r>
            <a:endParaRPr lang="en-GB" altLang="de-DE" dirty="0"/>
          </a:p>
        </p:txBody>
      </p:sp>
      <p:sp>
        <p:nvSpPr>
          <p:cNvPr id="9221" name="Rectangle 5"/>
          <p:cNvSpPr>
            <a:spLocks noChangeArrowheads="1"/>
          </p:cNvSpPr>
          <p:nvPr/>
        </p:nvSpPr>
        <p:spPr bwMode="auto">
          <a:xfrm>
            <a:off x="0" y="511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9220" name="Picture 4" descr="IdealCharact"/>
          <p:cNvPicPr>
            <a:picLocks noChangeAspect="1" noChangeArrowheads="1"/>
          </p:cNvPicPr>
          <p:nvPr/>
        </p:nvPicPr>
        <p:blipFill>
          <a:blip r:embed="rId2" cstate="print">
            <a:extLst>
              <a:ext uri="{28A0092B-C50C-407E-A947-70E740481C1C}">
                <a14:useLocalDpi xmlns:a14="http://schemas.microsoft.com/office/drawing/2010/main" val="0"/>
              </a:ext>
            </a:extLst>
          </a:blip>
          <a:srcRect l="3976" t="6331" r="4805" b="6595"/>
          <a:stretch>
            <a:fillRect/>
          </a:stretch>
        </p:blipFill>
        <p:spPr bwMode="auto">
          <a:xfrm>
            <a:off x="250825" y="34725"/>
            <a:ext cx="8632825" cy="5181600"/>
          </a:xfrm>
          <a:prstGeom prst="rect">
            <a:avLst/>
          </a:prstGeom>
          <a:noFill/>
          <a:extLst>
            <a:ext uri="{909E8E84-426E-40DD-AFC4-6F175D3DCCD1}">
              <a14:hiddenFill xmlns:a14="http://schemas.microsoft.com/office/drawing/2010/main">
                <a:solidFill>
                  <a:srgbClr val="FFFFFF"/>
                </a:solidFill>
              </a14:hiddenFill>
            </a:ext>
          </a:extLst>
        </p:spPr>
      </p:pic>
      <p:sp>
        <p:nvSpPr>
          <p:cNvPr id="9222" name="Rectangle 6"/>
          <p:cNvSpPr>
            <a:spLocks noChangeArrowheads="1"/>
          </p:cNvSpPr>
          <p:nvPr/>
        </p:nvSpPr>
        <p:spPr bwMode="auto">
          <a:xfrm>
            <a:off x="250825" y="5125050"/>
            <a:ext cx="8637588" cy="146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en-GB" altLang="de-DE" sz="1600" i="1" dirty="0" smtClean="0">
                <a:solidFill>
                  <a:srgbClr val="3333FF"/>
                </a:solidFill>
                <a:cs typeface="Times New Roman" pitchFamily="18" charset="0"/>
              </a:rPr>
              <a:t>Ideal </a:t>
            </a:r>
            <a:r>
              <a:rPr lang="en-GB" altLang="de-DE" sz="1600" i="1" dirty="0">
                <a:solidFill>
                  <a:srgbClr val="3333FF"/>
                </a:solidFill>
                <a:cs typeface="Times New Roman" pitchFamily="18" charset="0"/>
              </a:rPr>
              <a:t>probe characteristic (current density versus probe voltage) for a potassium plasma with </a:t>
            </a:r>
            <a:r>
              <a:rPr lang="en-GB" altLang="de-DE" sz="1600" i="1" dirty="0" err="1">
                <a:solidFill>
                  <a:srgbClr val="3333FF"/>
                </a:solidFill>
                <a:cs typeface="Times New Roman" pitchFamily="18" charset="0"/>
              </a:rPr>
              <a:t>T</a:t>
            </a:r>
            <a:r>
              <a:rPr lang="en-GB" altLang="de-DE" sz="1600" i="1" baseline="-30000" dirty="0" err="1">
                <a:solidFill>
                  <a:srgbClr val="3333FF"/>
                </a:solidFill>
                <a:cs typeface="Times New Roman" pitchFamily="18" charset="0"/>
              </a:rPr>
              <a:t>e</a:t>
            </a:r>
            <a:r>
              <a:rPr lang="en-GB" altLang="de-DE" sz="1600" i="1" dirty="0">
                <a:solidFill>
                  <a:srgbClr val="3333FF"/>
                </a:solidFill>
                <a:cs typeface="Times New Roman" pitchFamily="18" charset="0"/>
              </a:rPr>
              <a:t> </a:t>
            </a:r>
            <a:r>
              <a:rPr lang="en-GB" altLang="de-DE" sz="1600" i="1" dirty="0">
                <a:solidFill>
                  <a:srgbClr val="3333FF"/>
                </a:solidFill>
                <a:cs typeface="Times New Roman" pitchFamily="18" charset="0"/>
                <a:sym typeface="Symbol" pitchFamily="18" charset="2"/>
              </a:rPr>
              <a:t></a:t>
            </a:r>
            <a:r>
              <a:rPr lang="en-GB" altLang="de-DE" sz="1600" i="1" dirty="0">
                <a:solidFill>
                  <a:srgbClr val="3333FF"/>
                </a:solidFill>
                <a:cs typeface="Times New Roman" pitchFamily="18" charset="0"/>
              </a:rPr>
              <a:t> </a:t>
            </a:r>
            <a:r>
              <a:rPr lang="en-GB" altLang="de-DE" sz="1600" i="1" dirty="0" err="1">
                <a:solidFill>
                  <a:srgbClr val="3333FF"/>
                </a:solidFill>
                <a:cs typeface="Times New Roman" pitchFamily="18" charset="0"/>
              </a:rPr>
              <a:t>T</a:t>
            </a:r>
            <a:r>
              <a:rPr lang="en-GB" altLang="de-DE" sz="1600" i="1" baseline="-30000" dirty="0" err="1">
                <a:solidFill>
                  <a:srgbClr val="3333FF"/>
                </a:solidFill>
                <a:cs typeface="Times New Roman" pitchFamily="18" charset="0"/>
                <a:sym typeface="Symbol" pitchFamily="18" charset="2"/>
              </a:rPr>
              <a:t>i</a:t>
            </a:r>
            <a:r>
              <a:rPr lang="en-GB" altLang="de-DE" sz="1600" i="1" dirty="0">
                <a:solidFill>
                  <a:srgbClr val="3333FF"/>
                </a:solidFill>
                <a:cs typeface="Times New Roman" pitchFamily="18" charset="0"/>
                <a:sym typeface="Symbol" pitchFamily="18" charset="2"/>
              </a:rPr>
              <a:t> </a:t>
            </a:r>
            <a:r>
              <a:rPr lang="en-GB" altLang="de-DE" sz="1600" i="1" dirty="0">
                <a:solidFill>
                  <a:srgbClr val="3333FF"/>
                </a:solidFill>
                <a:cs typeface="Times New Roman" pitchFamily="18" charset="0"/>
              </a:rPr>
              <a:t> 0,2 eV with a density of n</a:t>
            </a:r>
            <a:r>
              <a:rPr lang="en-GB" altLang="de-DE" sz="1600" i="1" baseline="-30000" dirty="0">
                <a:solidFill>
                  <a:srgbClr val="3333FF"/>
                </a:solidFill>
                <a:cs typeface="Times New Roman" pitchFamily="18" charset="0"/>
                <a:sym typeface="Symbol" pitchFamily="18" charset="2"/>
              </a:rPr>
              <a:t>e</a:t>
            </a:r>
            <a:r>
              <a:rPr lang="en-GB" altLang="de-DE" sz="1600" i="1" dirty="0">
                <a:solidFill>
                  <a:srgbClr val="3333FF"/>
                </a:solidFill>
                <a:cs typeface="Times New Roman" pitchFamily="18" charset="0"/>
                <a:sym typeface="Symbol" pitchFamily="18" charset="2"/>
              </a:rPr>
              <a:t> </a:t>
            </a:r>
            <a:r>
              <a:rPr lang="en-GB" altLang="de-DE" sz="1600" i="1" dirty="0">
                <a:solidFill>
                  <a:srgbClr val="3333FF"/>
                </a:solidFill>
                <a:cs typeface="Times New Roman" pitchFamily="18" charset="0"/>
              </a:rPr>
              <a:t> </a:t>
            </a:r>
            <a:r>
              <a:rPr lang="en-GB" altLang="de-DE" sz="1600" i="1" dirty="0" err="1">
                <a:solidFill>
                  <a:srgbClr val="3333FF"/>
                </a:solidFill>
                <a:cs typeface="Times New Roman" pitchFamily="18" charset="0"/>
              </a:rPr>
              <a:t>n</a:t>
            </a:r>
            <a:r>
              <a:rPr lang="en-GB" altLang="de-DE" sz="1600" i="1" baseline="-30000" dirty="0" err="1">
                <a:solidFill>
                  <a:srgbClr val="3333FF"/>
                </a:solidFill>
                <a:cs typeface="Times New Roman" pitchFamily="18" charset="0"/>
                <a:sym typeface="Symbol" pitchFamily="18" charset="2"/>
              </a:rPr>
              <a:t>i</a:t>
            </a:r>
            <a:r>
              <a:rPr lang="en-GB" altLang="de-DE" sz="1600" i="1" dirty="0">
                <a:solidFill>
                  <a:srgbClr val="3333FF"/>
                </a:solidFill>
                <a:cs typeface="Times New Roman" pitchFamily="18" charset="0"/>
                <a:sym typeface="Symbol" pitchFamily="18" charset="2"/>
              </a:rPr>
              <a:t> </a:t>
            </a:r>
            <a:r>
              <a:rPr lang="en-GB" altLang="de-DE" sz="1600" i="1" dirty="0">
                <a:solidFill>
                  <a:srgbClr val="3333FF"/>
                </a:solidFill>
                <a:cs typeface="Times New Roman" pitchFamily="18" charset="0"/>
              </a:rPr>
              <a:t> 10</a:t>
            </a:r>
            <a:r>
              <a:rPr lang="en-GB" altLang="de-DE" sz="1600" i="1" baseline="30000" dirty="0">
                <a:solidFill>
                  <a:srgbClr val="3333FF"/>
                </a:solidFill>
                <a:cs typeface="Times New Roman" pitchFamily="18" charset="0"/>
                <a:sym typeface="Symbol" pitchFamily="18" charset="2"/>
              </a:rPr>
              <a:t>9</a:t>
            </a:r>
            <a:r>
              <a:rPr lang="en-GB" altLang="de-DE" sz="1600" i="1" dirty="0">
                <a:solidFill>
                  <a:srgbClr val="3333FF"/>
                </a:solidFill>
                <a:cs typeface="Times New Roman" pitchFamily="18" charset="0"/>
                <a:sym typeface="Symbol" pitchFamily="18" charset="2"/>
              </a:rPr>
              <a:t> cm</a:t>
            </a:r>
            <a:r>
              <a:rPr lang="en-GB" altLang="de-DE" sz="1600" i="1" baseline="30000" dirty="0">
                <a:solidFill>
                  <a:srgbClr val="3333FF"/>
                </a:solidFill>
                <a:cs typeface="Times New Roman" pitchFamily="18" charset="0"/>
                <a:sym typeface="Symbol" pitchFamily="18" charset="2"/>
              </a:rPr>
              <a:t></a:t>
            </a:r>
            <a:r>
              <a:rPr lang="en-GB" altLang="de-DE" sz="1600" i="1" baseline="30000" dirty="0">
                <a:solidFill>
                  <a:srgbClr val="3333FF"/>
                </a:solidFill>
                <a:cs typeface="Times New Roman" pitchFamily="18" charset="0"/>
              </a:rPr>
              <a:t>3</a:t>
            </a:r>
            <a:r>
              <a:rPr lang="en-GB" altLang="de-DE" sz="1600" i="1" dirty="0">
                <a:solidFill>
                  <a:srgbClr val="3333FF"/>
                </a:solidFill>
                <a:cs typeface="Times New Roman" pitchFamily="18" charset="0"/>
                <a:sym typeface="Symbol" pitchFamily="18" charset="2"/>
              </a:rPr>
              <a:t>. The dashed line shows the pure electron current density towards the probe (technical current direction), the dotted line the ion current density. The magnitudes of both currents decrease exponentially below, respectively, above the plasma potential </a:t>
            </a:r>
            <a:r>
              <a:rPr lang="en-GB" altLang="de-DE" sz="1600" dirty="0">
                <a:solidFill>
                  <a:srgbClr val="3333FF"/>
                </a:solidFill>
                <a:cs typeface="Times New Roman" pitchFamily="18" charset="0"/>
                <a:sym typeface="Symbol" pitchFamily="18" charset="2"/>
              </a:rPr>
              <a:t></a:t>
            </a:r>
            <a:r>
              <a:rPr lang="en-GB" altLang="de-DE" sz="1600" i="1" baseline="-30000" dirty="0" err="1">
                <a:solidFill>
                  <a:srgbClr val="3333FF"/>
                </a:solidFill>
                <a:cs typeface="Times New Roman" pitchFamily="18" charset="0"/>
              </a:rPr>
              <a:t>pl</a:t>
            </a:r>
            <a:r>
              <a:rPr lang="en-GB" altLang="de-DE" sz="1600" i="1" dirty="0">
                <a:solidFill>
                  <a:srgbClr val="3333FF"/>
                </a:solidFill>
                <a:cs typeface="Times New Roman" pitchFamily="18" charset="0"/>
                <a:sym typeface="Symbol" pitchFamily="18" charset="2"/>
              </a:rPr>
              <a:t> (which here is assumed to be </a:t>
            </a:r>
            <a:r>
              <a:rPr lang="en-GB" altLang="de-DE" sz="1600" i="1" dirty="0">
                <a:solidFill>
                  <a:srgbClr val="3333FF"/>
                </a:solidFill>
                <a:cs typeface="Times New Roman" pitchFamily="18" charset="0"/>
              </a:rPr>
              <a:t>2V) according to their respective velocity distribution functions. The solid line shows to total characteristic, which we obtain by adding both partial currents.</a:t>
            </a:r>
            <a:endParaRPr lang="en-GB" altLang="de-DE" sz="1600" i="1" dirty="0">
              <a:solidFill>
                <a:srgbClr val="3333FF"/>
              </a:solidFill>
              <a:cs typeface="Times New Roman" pitchFamily="18" charset="0"/>
              <a:sym typeface="Symbol" pitchFamily="18" charset="2"/>
            </a:endParaRPr>
          </a:p>
        </p:txBody>
      </p:sp>
      <p:sp>
        <p:nvSpPr>
          <p:cNvPr id="9223" name="Text Box 7"/>
          <p:cNvSpPr txBox="1">
            <a:spLocks noChangeArrowheads="1"/>
          </p:cNvSpPr>
          <p:nvPr/>
        </p:nvSpPr>
        <p:spPr bwMode="auto">
          <a:xfrm>
            <a:off x="250825" y="1498399"/>
            <a:ext cx="3291028" cy="132343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de-DE" sz="2000" b="1" dirty="0">
                <a:solidFill>
                  <a:srgbClr val="FF0000"/>
                </a:solidFill>
              </a:rPr>
              <a:t>Ideal probe characteristic </a:t>
            </a:r>
            <a:r>
              <a:rPr lang="en-GB" altLang="de-DE" sz="2000" b="1" i="1" dirty="0" err="1">
                <a:solidFill>
                  <a:srgbClr val="FF0000"/>
                </a:solidFill>
              </a:rPr>
              <a:t>I</a:t>
            </a:r>
            <a:r>
              <a:rPr lang="en-GB" altLang="de-DE" sz="2000" b="1" i="1" baseline="-25000" dirty="0" err="1">
                <a:solidFill>
                  <a:srgbClr val="FF0000"/>
                </a:solidFill>
              </a:rPr>
              <a:t>p</a:t>
            </a:r>
            <a:r>
              <a:rPr lang="en-GB" altLang="de-DE" sz="2000" b="1" dirty="0">
                <a:solidFill>
                  <a:srgbClr val="FF0000"/>
                </a:solidFill>
              </a:rPr>
              <a:t>(</a:t>
            </a:r>
            <a:r>
              <a:rPr lang="en-GB" altLang="de-DE" sz="2000" b="1" i="1" dirty="0" err="1">
                <a:solidFill>
                  <a:srgbClr val="FF0000"/>
                </a:solidFill>
              </a:rPr>
              <a:t>V</a:t>
            </a:r>
            <a:r>
              <a:rPr lang="en-GB" altLang="de-DE" sz="2000" b="1" i="1" baseline="-25000" dirty="0" err="1">
                <a:solidFill>
                  <a:srgbClr val="FF0000"/>
                </a:solidFill>
              </a:rPr>
              <a:t>p</a:t>
            </a:r>
            <a:r>
              <a:rPr lang="en-GB" altLang="de-DE" sz="2000" b="1" dirty="0" smtClean="0">
                <a:solidFill>
                  <a:srgbClr val="FF0000"/>
                </a:solidFill>
              </a:rPr>
              <a:t>) under the above assumptions in an unmagnetized plasma</a:t>
            </a:r>
            <a:endParaRPr lang="en-GB" altLang="de-DE" sz="2000" b="1" dirty="0">
              <a:solidFill>
                <a:srgbClr val="FF0000"/>
              </a:solidFill>
            </a:endParaRPr>
          </a:p>
        </p:txBody>
      </p:sp>
      <p:sp>
        <p:nvSpPr>
          <p:cNvPr id="2" name="Datumsplatzhalter 1"/>
          <p:cNvSpPr>
            <a:spLocks noGrp="1"/>
          </p:cNvSpPr>
          <p:nvPr>
            <p:ph type="dt" sz="half" idx="10"/>
          </p:nvPr>
        </p:nvSpPr>
        <p:spPr/>
        <p:txBody>
          <a:bodyPr/>
          <a:lstStyle/>
          <a:p>
            <a:fld id="{E8E33B86-F4DD-40E4-AF35-E14F08ACD4E0}"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oliennummernplatzhalter 3"/>
          <p:cNvSpPr>
            <a:spLocks noGrp="1"/>
          </p:cNvSpPr>
          <p:nvPr>
            <p:ph type="sldNum" sz="quarter" idx="12"/>
          </p:nvPr>
        </p:nvSpPr>
        <p:spPr/>
        <p:txBody>
          <a:bodyPr/>
          <a:lstStyle/>
          <a:p>
            <a:fld id="{B8C3A05D-52C7-4F28-9972-E8D8E4692ADA}" type="slidenum">
              <a:rPr lang="en-GB" altLang="de-DE" smtClean="0"/>
              <a:pPr/>
              <a:t>8</a:t>
            </a:fld>
            <a:r>
              <a:rPr lang="en-GB" altLang="de-DE" dirty="0"/>
              <a:t> </a:t>
            </a:r>
            <a:r>
              <a:rPr lang="en-GB" altLang="de-DE" dirty="0" smtClean="0"/>
              <a:t>of 46</a:t>
            </a:r>
            <a:endParaRPr lang="en-GB" altLang="de-DE" dirty="0"/>
          </a:p>
        </p:txBody>
      </p:sp>
      <p:sp>
        <p:nvSpPr>
          <p:cNvPr id="10244" name="Rectangle 4"/>
          <p:cNvSpPr>
            <a:spLocks noChangeArrowheads="1"/>
          </p:cNvSpPr>
          <p:nvPr/>
        </p:nvSpPr>
        <p:spPr bwMode="auto">
          <a:xfrm>
            <a:off x="0" y="31464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0245" name="Rectangle 5"/>
          <p:cNvSpPr>
            <a:spLocks noChangeArrowheads="1"/>
          </p:cNvSpPr>
          <p:nvPr/>
        </p:nvSpPr>
        <p:spPr bwMode="auto">
          <a:xfrm>
            <a:off x="164926" y="901845"/>
            <a:ext cx="1871663" cy="4572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400" i="1" dirty="0" err="1">
                <a:cs typeface="Times New Roman" pitchFamily="18" charset="0"/>
              </a:rPr>
              <a:t>I</a:t>
            </a:r>
            <a:r>
              <a:rPr lang="en-GB" altLang="de-DE" sz="2400" i="1" baseline="-30000" dirty="0" err="1">
                <a:cs typeface="Times New Roman" pitchFamily="18" charset="0"/>
              </a:rPr>
              <a:t>p</a:t>
            </a:r>
            <a:r>
              <a:rPr lang="en-GB" altLang="de-DE" sz="2400" dirty="0">
                <a:cs typeface="Times New Roman" pitchFamily="18" charset="0"/>
              </a:rPr>
              <a:t>(</a:t>
            </a:r>
            <a:r>
              <a:rPr lang="en-GB" altLang="de-DE" sz="2400" i="1" dirty="0" err="1">
                <a:cs typeface="Times New Roman" pitchFamily="18" charset="0"/>
              </a:rPr>
              <a:t>V</a:t>
            </a:r>
            <a:r>
              <a:rPr lang="en-GB" altLang="de-DE" sz="2400" i="1" baseline="-30000" dirty="0" err="1">
                <a:cs typeface="Times New Roman" pitchFamily="18" charset="0"/>
              </a:rPr>
              <a:t>p</a:t>
            </a:r>
            <a:r>
              <a:rPr lang="en-GB" altLang="de-DE" sz="2400" dirty="0">
                <a:cs typeface="Times New Roman" pitchFamily="18" charset="0"/>
              </a:rPr>
              <a:t>) = </a:t>
            </a:r>
            <a:r>
              <a:rPr lang="en-GB" altLang="de-DE" sz="2400" i="1" dirty="0" err="1">
                <a:cs typeface="Times New Roman" pitchFamily="18" charset="0"/>
              </a:rPr>
              <a:t>I</a:t>
            </a:r>
            <a:r>
              <a:rPr lang="en-GB" altLang="de-DE" sz="2400" i="1" baseline="-30000" dirty="0" err="1">
                <a:cs typeface="Times New Roman" pitchFamily="18" charset="0"/>
              </a:rPr>
              <a:t>e</a:t>
            </a:r>
            <a:r>
              <a:rPr lang="en-GB" altLang="de-DE" sz="2400" dirty="0">
                <a:cs typeface="Times New Roman" pitchFamily="18" charset="0"/>
              </a:rPr>
              <a:t> </a:t>
            </a:r>
            <a:r>
              <a:rPr lang="en-GB" altLang="de-DE" sz="2400" dirty="0">
                <a:cs typeface="Times New Roman" pitchFamily="18" charset="0"/>
                <a:sym typeface="Symbol" pitchFamily="18" charset="2"/>
              </a:rPr>
              <a:t></a:t>
            </a:r>
            <a:r>
              <a:rPr lang="en-GB" altLang="de-DE" sz="2400" dirty="0">
                <a:cs typeface="Times New Roman" pitchFamily="18" charset="0"/>
              </a:rPr>
              <a:t> </a:t>
            </a:r>
            <a:r>
              <a:rPr lang="en-GB" altLang="de-DE" sz="2400" i="1" dirty="0">
                <a:cs typeface="Times New Roman" pitchFamily="18" charset="0"/>
                <a:sym typeface="Symbol" pitchFamily="18" charset="2"/>
              </a:rPr>
              <a:t>I</a:t>
            </a:r>
            <a:r>
              <a:rPr lang="en-GB" altLang="de-DE" sz="2400" i="1" baseline="-30000" dirty="0">
                <a:cs typeface="Times New Roman" pitchFamily="18" charset="0"/>
                <a:sym typeface="Symbol" pitchFamily="18" charset="2"/>
              </a:rPr>
              <a:t>i</a:t>
            </a:r>
            <a:endParaRPr lang="en-GB" altLang="de-DE" sz="2400" dirty="0">
              <a:cs typeface="Times New Roman" pitchFamily="18" charset="0"/>
              <a:sym typeface="Symbol" pitchFamily="18" charset="2"/>
            </a:endParaRPr>
          </a:p>
        </p:txBody>
      </p:sp>
      <p:sp>
        <p:nvSpPr>
          <p:cNvPr id="10246" name="Rectangle 6"/>
          <p:cNvSpPr>
            <a:spLocks noChangeArrowheads="1"/>
          </p:cNvSpPr>
          <p:nvPr/>
        </p:nvSpPr>
        <p:spPr bwMode="auto">
          <a:xfrm>
            <a:off x="2351550" y="1108537"/>
            <a:ext cx="860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de-AT" altLang="de-DE" sz="2000" dirty="0"/>
              <a:t>(1.11)</a:t>
            </a:r>
            <a:r>
              <a:rPr lang="en-GB" altLang="de-DE" sz="2000" dirty="0"/>
              <a:t> </a:t>
            </a:r>
          </a:p>
        </p:txBody>
      </p:sp>
      <p:grpSp>
        <p:nvGrpSpPr>
          <p:cNvPr id="10292" name="Group 52"/>
          <p:cNvGrpSpPr>
            <a:grpSpLocks/>
          </p:cNvGrpSpPr>
          <p:nvPr/>
        </p:nvGrpSpPr>
        <p:grpSpPr bwMode="auto">
          <a:xfrm>
            <a:off x="2212650" y="296862"/>
            <a:ext cx="6407150" cy="6289675"/>
            <a:chOff x="1474" y="210"/>
            <a:chExt cx="4036" cy="3962"/>
          </a:xfrm>
        </p:grpSpPr>
        <p:sp>
          <p:nvSpPr>
            <p:cNvPr id="10251" name="Line 11"/>
            <p:cNvSpPr>
              <a:spLocks noChangeAspect="1" noChangeShapeType="1"/>
            </p:cNvSpPr>
            <p:nvPr/>
          </p:nvSpPr>
          <p:spPr bwMode="auto">
            <a:xfrm>
              <a:off x="1474" y="1502"/>
              <a:ext cx="4036" cy="1"/>
            </a:xfrm>
            <a:prstGeom prst="line">
              <a:avLst/>
            </a:prstGeom>
            <a:noFill/>
            <a:ln w="12700">
              <a:solidFill>
                <a:srgbClr val="000000"/>
              </a:solidFill>
              <a:round/>
              <a:headEnd/>
              <a:tailEnd type="arrow" w="lg" len="lg"/>
            </a:ln>
            <a:extLst>
              <a:ext uri="{909E8E84-426E-40DD-AFC4-6F175D3DCCD1}">
                <a14:hiddenFill xmlns:a14="http://schemas.microsoft.com/office/drawing/2010/main">
                  <a:noFill/>
                </a14:hiddenFill>
              </a:ext>
            </a:extLst>
          </p:spPr>
          <p:txBody>
            <a:bodyPr/>
            <a:lstStyle/>
            <a:p>
              <a:endParaRPr lang="de-AT"/>
            </a:p>
          </p:txBody>
        </p:sp>
        <p:sp>
          <p:nvSpPr>
            <p:cNvPr id="10252" name="Line 12"/>
            <p:cNvSpPr>
              <a:spLocks noChangeAspect="1" noChangeShapeType="1"/>
            </p:cNvSpPr>
            <p:nvPr/>
          </p:nvSpPr>
          <p:spPr bwMode="auto">
            <a:xfrm flipV="1">
              <a:off x="4409" y="306"/>
              <a:ext cx="0" cy="1545"/>
            </a:xfrm>
            <a:prstGeom prst="line">
              <a:avLst/>
            </a:prstGeom>
            <a:noFill/>
            <a:ln w="12700">
              <a:solidFill>
                <a:srgbClr val="000000"/>
              </a:solidFill>
              <a:round/>
              <a:headEnd/>
              <a:tailEnd type="arrow" w="lg" len="lg"/>
            </a:ln>
            <a:extLst>
              <a:ext uri="{909E8E84-426E-40DD-AFC4-6F175D3DCCD1}">
                <a14:hiddenFill xmlns:a14="http://schemas.microsoft.com/office/drawing/2010/main">
                  <a:noFill/>
                </a14:hiddenFill>
              </a:ext>
            </a:extLst>
          </p:spPr>
          <p:txBody>
            <a:bodyPr/>
            <a:lstStyle/>
            <a:p>
              <a:endParaRPr lang="de-AT"/>
            </a:p>
          </p:txBody>
        </p:sp>
        <p:sp>
          <p:nvSpPr>
            <p:cNvPr id="10253" name="Line 13"/>
            <p:cNvSpPr>
              <a:spLocks noChangeAspect="1" noChangeShapeType="1"/>
            </p:cNvSpPr>
            <p:nvPr/>
          </p:nvSpPr>
          <p:spPr bwMode="auto">
            <a:xfrm>
              <a:off x="1497" y="1595"/>
              <a:ext cx="1502"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0254" name="Line 14"/>
            <p:cNvSpPr>
              <a:spLocks noChangeAspect="1" noChangeShapeType="1"/>
            </p:cNvSpPr>
            <p:nvPr/>
          </p:nvSpPr>
          <p:spPr bwMode="auto">
            <a:xfrm>
              <a:off x="4094" y="466"/>
              <a:ext cx="1379"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0255" name="Freeform 15"/>
            <p:cNvSpPr>
              <a:spLocks noChangeAspect="1"/>
            </p:cNvSpPr>
            <p:nvPr/>
          </p:nvSpPr>
          <p:spPr bwMode="auto">
            <a:xfrm>
              <a:off x="2977" y="463"/>
              <a:ext cx="1119" cy="1137"/>
            </a:xfrm>
            <a:custGeom>
              <a:avLst/>
              <a:gdLst>
                <a:gd name="T0" fmla="*/ 0 w 2324"/>
                <a:gd name="T1" fmla="*/ 2339 h 2349"/>
                <a:gd name="T2" fmla="*/ 435 w 2324"/>
                <a:gd name="T3" fmla="*/ 2294 h 2349"/>
                <a:gd name="T4" fmla="*/ 675 w 2324"/>
                <a:gd name="T5" fmla="*/ 2220 h 2349"/>
                <a:gd name="T6" fmla="*/ 1065 w 2324"/>
                <a:gd name="T7" fmla="*/ 1965 h 2349"/>
                <a:gd name="T8" fmla="*/ 1320 w 2324"/>
                <a:gd name="T9" fmla="*/ 1680 h 2349"/>
                <a:gd name="T10" fmla="*/ 1560 w 2324"/>
                <a:gd name="T11" fmla="*/ 1290 h 2349"/>
                <a:gd name="T12" fmla="*/ 1904 w 2324"/>
                <a:gd name="T13" fmla="*/ 585 h 2349"/>
                <a:gd name="T14" fmla="*/ 2069 w 2324"/>
                <a:gd name="T15" fmla="*/ 180 h 2349"/>
                <a:gd name="T16" fmla="*/ 2159 w 2324"/>
                <a:gd name="T17" fmla="*/ 30 h 2349"/>
                <a:gd name="T18" fmla="*/ 2324 w 2324"/>
                <a:gd name="T19" fmla="*/ 0 h 2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24" h="2349">
                  <a:moveTo>
                    <a:pt x="0" y="2339"/>
                  </a:moveTo>
                  <a:cubicBezTo>
                    <a:pt x="130" y="2349"/>
                    <a:pt x="323" y="2314"/>
                    <a:pt x="435" y="2294"/>
                  </a:cubicBezTo>
                  <a:cubicBezTo>
                    <a:pt x="547" y="2274"/>
                    <a:pt x="570" y="2275"/>
                    <a:pt x="675" y="2220"/>
                  </a:cubicBezTo>
                  <a:cubicBezTo>
                    <a:pt x="780" y="2165"/>
                    <a:pt x="958" y="2055"/>
                    <a:pt x="1065" y="1965"/>
                  </a:cubicBezTo>
                  <a:cubicBezTo>
                    <a:pt x="1172" y="1875"/>
                    <a:pt x="1238" y="1792"/>
                    <a:pt x="1320" y="1680"/>
                  </a:cubicBezTo>
                  <a:cubicBezTo>
                    <a:pt x="1402" y="1568"/>
                    <a:pt x="1463" y="1472"/>
                    <a:pt x="1560" y="1290"/>
                  </a:cubicBezTo>
                  <a:cubicBezTo>
                    <a:pt x="1657" y="1108"/>
                    <a:pt x="1819" y="770"/>
                    <a:pt x="1904" y="585"/>
                  </a:cubicBezTo>
                  <a:cubicBezTo>
                    <a:pt x="1989" y="400"/>
                    <a:pt x="2027" y="272"/>
                    <a:pt x="2069" y="180"/>
                  </a:cubicBezTo>
                  <a:cubicBezTo>
                    <a:pt x="2111" y="88"/>
                    <a:pt x="2117" y="60"/>
                    <a:pt x="2159" y="30"/>
                  </a:cubicBezTo>
                  <a:cubicBezTo>
                    <a:pt x="2201" y="0"/>
                    <a:pt x="2262" y="0"/>
                    <a:pt x="2324" y="0"/>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10256" name="Line 16"/>
            <p:cNvSpPr>
              <a:spLocks noChangeAspect="1" noChangeShapeType="1"/>
            </p:cNvSpPr>
            <p:nvPr/>
          </p:nvSpPr>
          <p:spPr bwMode="auto">
            <a:xfrm flipV="1">
              <a:off x="3975" y="313"/>
              <a:ext cx="1" cy="1533"/>
            </a:xfrm>
            <a:prstGeom prst="line">
              <a:avLst/>
            </a:prstGeom>
            <a:noFill/>
            <a:ln w="12700">
              <a:solidFill>
                <a:srgbClr val="000000"/>
              </a:solidFill>
              <a:round/>
              <a:headEnd/>
              <a:tailEnd type="none" w="lg" len="lg"/>
            </a:ln>
            <a:extLst>
              <a:ext uri="{909E8E84-426E-40DD-AFC4-6F175D3DCCD1}">
                <a14:hiddenFill xmlns:a14="http://schemas.microsoft.com/office/drawing/2010/main">
                  <a:noFill/>
                </a14:hiddenFill>
              </a:ext>
            </a:extLst>
          </p:spPr>
          <p:txBody>
            <a:bodyPr/>
            <a:lstStyle/>
            <a:p>
              <a:endParaRPr lang="de-AT"/>
            </a:p>
          </p:txBody>
        </p:sp>
        <p:sp>
          <p:nvSpPr>
            <p:cNvPr id="10257" name="Text Box 17"/>
            <p:cNvSpPr txBox="1">
              <a:spLocks noChangeAspect="1" noChangeArrowheads="1"/>
            </p:cNvSpPr>
            <p:nvPr/>
          </p:nvSpPr>
          <p:spPr bwMode="auto">
            <a:xfrm>
              <a:off x="5231" y="1617"/>
              <a:ext cx="195" cy="1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400" i="1">
                  <a:ea typeface="SimSun" pitchFamily="2" charset="-122"/>
                </a:rPr>
                <a:t>V</a:t>
              </a:r>
              <a:r>
                <a:rPr lang="de-DE" altLang="zh-CN" sz="1400" i="1" baseline="-25000">
                  <a:ea typeface="SimSun" pitchFamily="2" charset="-122"/>
                </a:rPr>
                <a:t>p</a:t>
              </a:r>
              <a:endParaRPr lang="en-GB" altLang="de-DE"/>
            </a:p>
          </p:txBody>
        </p:sp>
        <p:sp>
          <p:nvSpPr>
            <p:cNvPr id="10258" name="Text Box 18"/>
            <p:cNvSpPr txBox="1">
              <a:spLocks noChangeAspect="1" noChangeArrowheads="1"/>
            </p:cNvSpPr>
            <p:nvPr/>
          </p:nvSpPr>
          <p:spPr bwMode="auto">
            <a:xfrm>
              <a:off x="4480" y="210"/>
              <a:ext cx="194" cy="1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400" i="1">
                  <a:ea typeface="SimSun" pitchFamily="2" charset="-122"/>
                </a:rPr>
                <a:t>I</a:t>
              </a:r>
              <a:r>
                <a:rPr lang="de-DE" altLang="zh-CN" sz="1400" i="1" baseline="-25000">
                  <a:ea typeface="SimSun" pitchFamily="2" charset="-122"/>
                </a:rPr>
                <a:t>p</a:t>
              </a:r>
              <a:endParaRPr lang="en-GB" altLang="de-DE"/>
            </a:p>
          </p:txBody>
        </p:sp>
        <p:sp>
          <p:nvSpPr>
            <p:cNvPr id="10259" name="Text Box 19"/>
            <p:cNvSpPr txBox="1">
              <a:spLocks noChangeAspect="1" noChangeArrowheads="1"/>
            </p:cNvSpPr>
            <p:nvPr/>
          </p:nvSpPr>
          <p:spPr bwMode="auto">
            <a:xfrm>
              <a:off x="3685" y="289"/>
              <a:ext cx="195" cy="16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400">
                  <a:ea typeface="SimSun" pitchFamily="2" charset="-122"/>
                  <a:sym typeface="Symbol" pitchFamily="18" charset="2"/>
                </a:rPr>
                <a:t></a:t>
              </a:r>
              <a:r>
                <a:rPr lang="de-DE" altLang="zh-CN" sz="1400" i="1" baseline="-25000">
                  <a:ea typeface="SimSun" pitchFamily="2" charset="-122"/>
                </a:rPr>
                <a:t>pl</a:t>
              </a:r>
              <a:endParaRPr lang="en-GB" altLang="de-DE"/>
            </a:p>
          </p:txBody>
        </p:sp>
        <p:sp>
          <p:nvSpPr>
            <p:cNvPr id="10260" name="Text Box 20"/>
            <p:cNvSpPr txBox="1">
              <a:spLocks noChangeAspect="1" noChangeArrowheads="1"/>
            </p:cNvSpPr>
            <p:nvPr/>
          </p:nvSpPr>
          <p:spPr bwMode="auto">
            <a:xfrm>
              <a:off x="2858" y="1689"/>
              <a:ext cx="195" cy="1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400" b="1">
                  <a:ea typeface="SimSun" pitchFamily="2" charset="-122"/>
                </a:rPr>
                <a:t>A</a:t>
              </a:r>
              <a:endParaRPr lang="en-GB" altLang="de-DE"/>
            </a:p>
          </p:txBody>
        </p:sp>
        <p:sp>
          <p:nvSpPr>
            <p:cNvPr id="10261" name="Text Box 21"/>
            <p:cNvSpPr txBox="1">
              <a:spLocks noChangeAspect="1" noChangeArrowheads="1"/>
            </p:cNvSpPr>
            <p:nvPr/>
          </p:nvSpPr>
          <p:spPr bwMode="auto">
            <a:xfrm>
              <a:off x="3363" y="1595"/>
              <a:ext cx="195" cy="1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400" b="1">
                  <a:ea typeface="SimSun" pitchFamily="2" charset="-122"/>
                </a:rPr>
                <a:t>B</a:t>
              </a:r>
              <a:endParaRPr lang="en-GB" altLang="de-DE"/>
            </a:p>
          </p:txBody>
        </p:sp>
        <p:sp>
          <p:nvSpPr>
            <p:cNvPr id="10262" name="Text Box 22"/>
            <p:cNvSpPr txBox="1">
              <a:spLocks noChangeAspect="1" noChangeArrowheads="1"/>
            </p:cNvSpPr>
            <p:nvPr/>
          </p:nvSpPr>
          <p:spPr bwMode="auto">
            <a:xfrm>
              <a:off x="4035" y="543"/>
              <a:ext cx="195" cy="1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400" b="1">
                  <a:ea typeface="SimSun" pitchFamily="2" charset="-122"/>
                </a:rPr>
                <a:t>C</a:t>
              </a:r>
              <a:endParaRPr lang="en-GB" altLang="de-DE"/>
            </a:p>
          </p:txBody>
        </p:sp>
        <p:sp>
          <p:nvSpPr>
            <p:cNvPr id="10263" name="Line 23"/>
            <p:cNvSpPr>
              <a:spLocks noChangeAspect="1" noChangeShapeType="1"/>
            </p:cNvSpPr>
            <p:nvPr/>
          </p:nvSpPr>
          <p:spPr bwMode="auto">
            <a:xfrm>
              <a:off x="2541" y="2986"/>
              <a:ext cx="1548" cy="1"/>
            </a:xfrm>
            <a:prstGeom prst="line">
              <a:avLst/>
            </a:prstGeom>
            <a:noFill/>
            <a:ln w="12700">
              <a:solidFill>
                <a:srgbClr val="000000"/>
              </a:solidFill>
              <a:round/>
              <a:headEnd type="arrow" w="lg" len="med"/>
              <a:tailEnd/>
            </a:ln>
            <a:extLst>
              <a:ext uri="{909E8E84-426E-40DD-AFC4-6F175D3DCCD1}">
                <a14:hiddenFill xmlns:a14="http://schemas.microsoft.com/office/drawing/2010/main">
                  <a:noFill/>
                </a14:hiddenFill>
              </a:ext>
            </a:extLst>
          </p:spPr>
          <p:txBody>
            <a:bodyPr/>
            <a:lstStyle/>
            <a:p>
              <a:endParaRPr lang="de-AT"/>
            </a:p>
          </p:txBody>
        </p:sp>
        <p:sp>
          <p:nvSpPr>
            <p:cNvPr id="10264" name="Text Box 24"/>
            <p:cNvSpPr txBox="1">
              <a:spLocks noChangeAspect="1" noChangeArrowheads="1"/>
            </p:cNvSpPr>
            <p:nvPr/>
          </p:nvSpPr>
          <p:spPr bwMode="auto">
            <a:xfrm>
              <a:off x="3623" y="1971"/>
              <a:ext cx="272" cy="1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200">
                  <a:ea typeface="SimSun" pitchFamily="2" charset="-122"/>
                  <a:sym typeface="Symbol" pitchFamily="18" charset="2"/>
                </a:rPr>
                <a:t></a:t>
              </a:r>
              <a:r>
                <a:rPr lang="de-DE" altLang="zh-CN" sz="1200">
                  <a:ea typeface="SimSun" pitchFamily="2" charset="-122"/>
                </a:rPr>
                <a:t>(</a:t>
              </a:r>
              <a:r>
                <a:rPr lang="de-DE" altLang="zh-CN" sz="1200" i="1">
                  <a:ea typeface="SimSun" pitchFamily="2" charset="-122"/>
                </a:rPr>
                <a:t>x</a:t>
              </a:r>
              <a:r>
                <a:rPr lang="de-DE" altLang="zh-CN" sz="1200">
                  <a:ea typeface="SimSun" pitchFamily="2" charset="-122"/>
                </a:rPr>
                <a:t>)</a:t>
              </a:r>
              <a:endParaRPr lang="en-GB" altLang="de-DE"/>
            </a:p>
          </p:txBody>
        </p:sp>
        <p:sp>
          <p:nvSpPr>
            <p:cNvPr id="10265" name="Text Box 25"/>
            <p:cNvSpPr txBox="1">
              <a:spLocks noChangeAspect="1" noChangeArrowheads="1"/>
            </p:cNvSpPr>
            <p:nvPr/>
          </p:nvSpPr>
          <p:spPr bwMode="auto">
            <a:xfrm>
              <a:off x="2420" y="2930"/>
              <a:ext cx="113" cy="1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200" i="1">
                  <a:ea typeface="SimSun" pitchFamily="2" charset="-122"/>
                </a:rPr>
                <a:t>x</a:t>
              </a:r>
              <a:endParaRPr lang="en-GB" altLang="de-DE"/>
            </a:p>
          </p:txBody>
        </p:sp>
        <p:sp>
          <p:nvSpPr>
            <p:cNvPr id="10266" name="Line 26"/>
            <p:cNvSpPr>
              <a:spLocks noChangeAspect="1" noChangeShapeType="1"/>
            </p:cNvSpPr>
            <p:nvPr/>
          </p:nvSpPr>
          <p:spPr bwMode="auto">
            <a:xfrm>
              <a:off x="3923" y="3357"/>
              <a:ext cx="127" cy="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0267" name="Text Box 27"/>
            <p:cNvSpPr txBox="1">
              <a:spLocks noChangeAspect="1" noChangeArrowheads="1"/>
            </p:cNvSpPr>
            <p:nvPr/>
          </p:nvSpPr>
          <p:spPr bwMode="auto">
            <a:xfrm>
              <a:off x="4298" y="3667"/>
              <a:ext cx="754" cy="1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b="1">
                  <a:ea typeface="SimSun" pitchFamily="2" charset="-122"/>
                </a:rPr>
                <a:t>A:</a:t>
              </a:r>
              <a:r>
                <a:rPr lang="de-DE" altLang="zh-CN" i="1">
                  <a:ea typeface="SimSun" pitchFamily="2" charset="-122"/>
                </a:rPr>
                <a:t> V</a:t>
              </a:r>
              <a:r>
                <a:rPr lang="de-DE" altLang="zh-CN" i="1" baseline="-25000">
                  <a:ea typeface="SimSun" pitchFamily="2" charset="-122"/>
                </a:rPr>
                <a:t>p</a:t>
              </a:r>
              <a:r>
                <a:rPr lang="de-DE" altLang="zh-CN">
                  <a:ea typeface="SimSun" pitchFamily="2" charset="-122"/>
                </a:rPr>
                <a:t> &lt;&lt; </a:t>
              </a:r>
              <a:r>
                <a:rPr lang="de-DE" altLang="zh-CN">
                  <a:ea typeface="SimSun" pitchFamily="2" charset="-122"/>
                  <a:sym typeface="Symbol" pitchFamily="18" charset="2"/>
                </a:rPr>
                <a:t></a:t>
              </a:r>
              <a:r>
                <a:rPr lang="de-DE" altLang="zh-CN" i="1" baseline="-25000">
                  <a:ea typeface="SimSun" pitchFamily="2" charset="-122"/>
                </a:rPr>
                <a:t>pl</a:t>
              </a:r>
              <a:endParaRPr lang="en-GB" altLang="de-DE"/>
            </a:p>
          </p:txBody>
        </p:sp>
        <p:sp>
          <p:nvSpPr>
            <p:cNvPr id="10268" name="Text Box 28"/>
            <p:cNvSpPr txBox="1">
              <a:spLocks noChangeAspect="1" noChangeArrowheads="1"/>
            </p:cNvSpPr>
            <p:nvPr/>
          </p:nvSpPr>
          <p:spPr bwMode="auto">
            <a:xfrm>
              <a:off x="4521" y="550"/>
              <a:ext cx="194" cy="1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400" b="1">
                  <a:ea typeface="SimSun" pitchFamily="2" charset="-122"/>
                </a:rPr>
                <a:t>D</a:t>
              </a:r>
              <a:endParaRPr lang="en-GB" altLang="de-DE"/>
            </a:p>
          </p:txBody>
        </p:sp>
        <p:sp>
          <p:nvSpPr>
            <p:cNvPr id="10269" name="Line 29"/>
            <p:cNvSpPr>
              <a:spLocks noChangeAspect="1" noChangeShapeType="1"/>
            </p:cNvSpPr>
            <p:nvPr/>
          </p:nvSpPr>
          <p:spPr bwMode="auto">
            <a:xfrm>
              <a:off x="2666" y="2966"/>
              <a:ext cx="1315"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0270" name="Freeform 30"/>
            <p:cNvSpPr>
              <a:spLocks noChangeAspect="1"/>
            </p:cNvSpPr>
            <p:nvPr/>
          </p:nvSpPr>
          <p:spPr bwMode="auto">
            <a:xfrm>
              <a:off x="3338" y="3003"/>
              <a:ext cx="629" cy="355"/>
            </a:xfrm>
            <a:custGeom>
              <a:avLst/>
              <a:gdLst>
                <a:gd name="T0" fmla="*/ 0 w 1305"/>
                <a:gd name="T1" fmla="*/ 0 h 735"/>
                <a:gd name="T2" fmla="*/ 675 w 1305"/>
                <a:gd name="T3" fmla="*/ 15 h 735"/>
                <a:gd name="T4" fmla="*/ 765 w 1305"/>
                <a:gd name="T5" fmla="*/ 15 h 735"/>
                <a:gd name="T6" fmla="*/ 915 w 1305"/>
                <a:gd name="T7" fmla="*/ 30 h 735"/>
                <a:gd name="T8" fmla="*/ 1005 w 1305"/>
                <a:gd name="T9" fmla="*/ 60 h 735"/>
                <a:gd name="T10" fmla="*/ 1125 w 1305"/>
                <a:gd name="T11" fmla="*/ 150 h 735"/>
                <a:gd name="T12" fmla="*/ 1200 w 1305"/>
                <a:gd name="T13" fmla="*/ 300 h 735"/>
                <a:gd name="T14" fmla="*/ 1230 w 1305"/>
                <a:gd name="T15" fmla="*/ 390 h 735"/>
                <a:gd name="T16" fmla="*/ 1260 w 1305"/>
                <a:gd name="T17" fmla="*/ 490 h 735"/>
                <a:gd name="T18" fmla="*/ 1290 w 1305"/>
                <a:gd name="T19" fmla="*/ 645 h 735"/>
                <a:gd name="T20" fmla="*/ 1305 w 1305"/>
                <a:gd name="T21" fmla="*/ 735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5" h="735">
                  <a:moveTo>
                    <a:pt x="0" y="0"/>
                  </a:moveTo>
                  <a:cubicBezTo>
                    <a:pt x="274" y="6"/>
                    <a:pt x="548" y="13"/>
                    <a:pt x="675" y="15"/>
                  </a:cubicBezTo>
                  <a:cubicBezTo>
                    <a:pt x="802" y="17"/>
                    <a:pt x="725" y="12"/>
                    <a:pt x="765" y="15"/>
                  </a:cubicBezTo>
                  <a:cubicBezTo>
                    <a:pt x="805" y="18"/>
                    <a:pt x="875" y="22"/>
                    <a:pt x="915" y="30"/>
                  </a:cubicBezTo>
                  <a:cubicBezTo>
                    <a:pt x="955" y="38"/>
                    <a:pt x="970" y="40"/>
                    <a:pt x="1005" y="60"/>
                  </a:cubicBezTo>
                  <a:cubicBezTo>
                    <a:pt x="1040" y="80"/>
                    <a:pt x="1093" y="110"/>
                    <a:pt x="1125" y="150"/>
                  </a:cubicBezTo>
                  <a:cubicBezTo>
                    <a:pt x="1157" y="190"/>
                    <a:pt x="1183" y="260"/>
                    <a:pt x="1200" y="300"/>
                  </a:cubicBezTo>
                  <a:cubicBezTo>
                    <a:pt x="1217" y="340"/>
                    <a:pt x="1220" y="358"/>
                    <a:pt x="1230" y="390"/>
                  </a:cubicBezTo>
                  <a:cubicBezTo>
                    <a:pt x="1240" y="422"/>
                    <a:pt x="1250" y="448"/>
                    <a:pt x="1260" y="490"/>
                  </a:cubicBezTo>
                  <a:cubicBezTo>
                    <a:pt x="1270" y="532"/>
                    <a:pt x="1283" y="604"/>
                    <a:pt x="1290" y="645"/>
                  </a:cubicBezTo>
                  <a:cubicBezTo>
                    <a:pt x="1297" y="686"/>
                    <a:pt x="1302" y="711"/>
                    <a:pt x="1305" y="735"/>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10271" name="Freeform 31"/>
            <p:cNvSpPr>
              <a:spLocks noChangeAspect="1"/>
            </p:cNvSpPr>
            <p:nvPr/>
          </p:nvSpPr>
          <p:spPr bwMode="auto">
            <a:xfrm>
              <a:off x="2681" y="3003"/>
              <a:ext cx="1293" cy="754"/>
            </a:xfrm>
            <a:custGeom>
              <a:avLst/>
              <a:gdLst>
                <a:gd name="T0" fmla="*/ 0 w 2685"/>
                <a:gd name="T1" fmla="*/ 0 h 1560"/>
                <a:gd name="T2" fmla="*/ 785 w 2685"/>
                <a:gd name="T3" fmla="*/ 30 h 1560"/>
                <a:gd name="T4" fmla="*/ 1115 w 2685"/>
                <a:gd name="T5" fmla="*/ 50 h 1560"/>
                <a:gd name="T6" fmla="*/ 1410 w 2685"/>
                <a:gd name="T7" fmla="*/ 60 h 1560"/>
                <a:gd name="T8" fmla="*/ 1875 w 2685"/>
                <a:gd name="T9" fmla="*/ 90 h 1560"/>
                <a:gd name="T10" fmla="*/ 2070 w 2685"/>
                <a:gd name="T11" fmla="*/ 150 h 1560"/>
                <a:gd name="T12" fmla="*/ 2205 w 2685"/>
                <a:gd name="T13" fmla="*/ 270 h 1560"/>
                <a:gd name="T14" fmla="*/ 2335 w 2685"/>
                <a:gd name="T15" fmla="*/ 450 h 1560"/>
                <a:gd name="T16" fmla="*/ 2415 w 2685"/>
                <a:gd name="T17" fmla="*/ 640 h 1560"/>
                <a:gd name="T18" fmla="*/ 2475 w 2685"/>
                <a:gd name="T19" fmla="*/ 790 h 1560"/>
                <a:gd name="T20" fmla="*/ 2525 w 2685"/>
                <a:gd name="T21" fmla="*/ 950 h 1560"/>
                <a:gd name="T22" fmla="*/ 2580 w 2685"/>
                <a:gd name="T23" fmla="*/ 1155 h 1560"/>
                <a:gd name="T24" fmla="*/ 2625 w 2685"/>
                <a:gd name="T25" fmla="*/ 1305 h 1560"/>
                <a:gd name="T26" fmla="*/ 2665 w 2685"/>
                <a:gd name="T27" fmla="*/ 1460 h 1560"/>
                <a:gd name="T28" fmla="*/ 2685 w 2685"/>
                <a:gd name="T29" fmla="*/ 156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85" h="1560">
                  <a:moveTo>
                    <a:pt x="0" y="0"/>
                  </a:moveTo>
                  <a:cubicBezTo>
                    <a:pt x="131" y="5"/>
                    <a:pt x="599" y="22"/>
                    <a:pt x="785" y="30"/>
                  </a:cubicBezTo>
                  <a:cubicBezTo>
                    <a:pt x="971" y="38"/>
                    <a:pt x="1011" y="45"/>
                    <a:pt x="1115" y="50"/>
                  </a:cubicBezTo>
                  <a:cubicBezTo>
                    <a:pt x="1219" y="55"/>
                    <a:pt x="1283" y="53"/>
                    <a:pt x="1410" y="60"/>
                  </a:cubicBezTo>
                  <a:cubicBezTo>
                    <a:pt x="1537" y="67"/>
                    <a:pt x="1765" y="75"/>
                    <a:pt x="1875" y="90"/>
                  </a:cubicBezTo>
                  <a:cubicBezTo>
                    <a:pt x="1985" y="105"/>
                    <a:pt x="2015" y="120"/>
                    <a:pt x="2070" y="150"/>
                  </a:cubicBezTo>
                  <a:cubicBezTo>
                    <a:pt x="2125" y="180"/>
                    <a:pt x="2161" y="220"/>
                    <a:pt x="2205" y="270"/>
                  </a:cubicBezTo>
                  <a:cubicBezTo>
                    <a:pt x="2249" y="320"/>
                    <a:pt x="2300" y="388"/>
                    <a:pt x="2335" y="450"/>
                  </a:cubicBezTo>
                  <a:cubicBezTo>
                    <a:pt x="2370" y="512"/>
                    <a:pt x="2392" y="583"/>
                    <a:pt x="2415" y="640"/>
                  </a:cubicBezTo>
                  <a:cubicBezTo>
                    <a:pt x="2438" y="697"/>
                    <a:pt x="2457" y="738"/>
                    <a:pt x="2475" y="790"/>
                  </a:cubicBezTo>
                  <a:cubicBezTo>
                    <a:pt x="2493" y="842"/>
                    <a:pt x="2508" y="889"/>
                    <a:pt x="2525" y="950"/>
                  </a:cubicBezTo>
                  <a:cubicBezTo>
                    <a:pt x="2542" y="1011"/>
                    <a:pt x="2563" y="1096"/>
                    <a:pt x="2580" y="1155"/>
                  </a:cubicBezTo>
                  <a:cubicBezTo>
                    <a:pt x="2597" y="1214"/>
                    <a:pt x="2611" y="1254"/>
                    <a:pt x="2625" y="1305"/>
                  </a:cubicBezTo>
                  <a:cubicBezTo>
                    <a:pt x="2639" y="1356"/>
                    <a:pt x="2655" y="1418"/>
                    <a:pt x="2665" y="1460"/>
                  </a:cubicBezTo>
                  <a:cubicBezTo>
                    <a:pt x="2675" y="1502"/>
                    <a:pt x="2681" y="1539"/>
                    <a:pt x="2685" y="1560"/>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10272" name="Freeform 32"/>
            <p:cNvSpPr>
              <a:spLocks noChangeAspect="1"/>
            </p:cNvSpPr>
            <p:nvPr/>
          </p:nvSpPr>
          <p:spPr bwMode="auto">
            <a:xfrm>
              <a:off x="2674" y="2219"/>
              <a:ext cx="1307" cy="718"/>
            </a:xfrm>
            <a:custGeom>
              <a:avLst/>
              <a:gdLst>
                <a:gd name="T0" fmla="*/ 0 w 2715"/>
                <a:gd name="T1" fmla="*/ 1484 h 1484"/>
                <a:gd name="T2" fmla="*/ 930 w 2715"/>
                <a:gd name="T3" fmla="*/ 1470 h 1484"/>
                <a:gd name="T4" fmla="*/ 1275 w 2715"/>
                <a:gd name="T5" fmla="*/ 1469 h 1484"/>
                <a:gd name="T6" fmla="*/ 1545 w 2715"/>
                <a:gd name="T7" fmla="*/ 1424 h 1484"/>
                <a:gd name="T8" fmla="*/ 1870 w 2715"/>
                <a:gd name="T9" fmla="*/ 1320 h 1484"/>
                <a:gd name="T10" fmla="*/ 2110 w 2715"/>
                <a:gd name="T11" fmla="*/ 1130 h 1484"/>
                <a:gd name="T12" fmla="*/ 2320 w 2715"/>
                <a:gd name="T13" fmla="*/ 870 h 1484"/>
                <a:gd name="T14" fmla="*/ 2490 w 2715"/>
                <a:gd name="T15" fmla="*/ 580 h 1484"/>
                <a:gd name="T16" fmla="*/ 2600 w 2715"/>
                <a:gd name="T17" fmla="*/ 350 h 1484"/>
                <a:gd name="T18" fmla="*/ 2685 w 2715"/>
                <a:gd name="T19" fmla="*/ 90 h 1484"/>
                <a:gd name="T20" fmla="*/ 2715 w 2715"/>
                <a:gd name="T21" fmla="*/ 0 h 1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15" h="1484">
                  <a:moveTo>
                    <a:pt x="0" y="1484"/>
                  </a:moveTo>
                  <a:cubicBezTo>
                    <a:pt x="155" y="1482"/>
                    <a:pt x="718" y="1472"/>
                    <a:pt x="930" y="1470"/>
                  </a:cubicBezTo>
                  <a:cubicBezTo>
                    <a:pt x="1142" y="1468"/>
                    <a:pt x="1173" y="1477"/>
                    <a:pt x="1275" y="1469"/>
                  </a:cubicBezTo>
                  <a:cubicBezTo>
                    <a:pt x="1377" y="1461"/>
                    <a:pt x="1446" y="1449"/>
                    <a:pt x="1545" y="1424"/>
                  </a:cubicBezTo>
                  <a:cubicBezTo>
                    <a:pt x="1644" y="1399"/>
                    <a:pt x="1776" y="1369"/>
                    <a:pt x="1870" y="1320"/>
                  </a:cubicBezTo>
                  <a:cubicBezTo>
                    <a:pt x="1964" y="1271"/>
                    <a:pt x="2035" y="1205"/>
                    <a:pt x="2110" y="1130"/>
                  </a:cubicBezTo>
                  <a:cubicBezTo>
                    <a:pt x="2185" y="1055"/>
                    <a:pt x="2257" y="962"/>
                    <a:pt x="2320" y="870"/>
                  </a:cubicBezTo>
                  <a:cubicBezTo>
                    <a:pt x="2383" y="778"/>
                    <a:pt x="2443" y="667"/>
                    <a:pt x="2490" y="580"/>
                  </a:cubicBezTo>
                  <a:cubicBezTo>
                    <a:pt x="2537" y="493"/>
                    <a:pt x="2568" y="432"/>
                    <a:pt x="2600" y="350"/>
                  </a:cubicBezTo>
                  <a:cubicBezTo>
                    <a:pt x="2632" y="268"/>
                    <a:pt x="2666" y="148"/>
                    <a:pt x="2685" y="90"/>
                  </a:cubicBezTo>
                  <a:cubicBezTo>
                    <a:pt x="2704" y="32"/>
                    <a:pt x="2711" y="19"/>
                    <a:pt x="2715" y="0"/>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10273" name="Line 33"/>
            <p:cNvSpPr>
              <a:spLocks noChangeAspect="1" noChangeShapeType="1"/>
            </p:cNvSpPr>
            <p:nvPr/>
          </p:nvSpPr>
          <p:spPr bwMode="auto">
            <a:xfrm>
              <a:off x="3918" y="3758"/>
              <a:ext cx="128" cy="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0274" name="Line 34"/>
            <p:cNvSpPr>
              <a:spLocks noChangeAspect="1" noChangeShapeType="1"/>
            </p:cNvSpPr>
            <p:nvPr/>
          </p:nvSpPr>
          <p:spPr bwMode="auto">
            <a:xfrm>
              <a:off x="3918" y="2221"/>
              <a:ext cx="12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0275" name="Text Box 35"/>
            <p:cNvSpPr txBox="1">
              <a:spLocks noChangeAspect="1" noChangeArrowheads="1"/>
            </p:cNvSpPr>
            <p:nvPr/>
          </p:nvSpPr>
          <p:spPr bwMode="auto">
            <a:xfrm>
              <a:off x="4286" y="3294"/>
              <a:ext cx="715" cy="1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b="1" dirty="0">
                  <a:ea typeface="SimSun" pitchFamily="2" charset="-122"/>
                </a:rPr>
                <a:t>B: </a:t>
              </a:r>
              <a:r>
                <a:rPr lang="de-DE" altLang="zh-CN" i="1" dirty="0" err="1">
                  <a:ea typeface="SimSun" pitchFamily="2" charset="-122"/>
                </a:rPr>
                <a:t>V</a:t>
              </a:r>
              <a:r>
                <a:rPr lang="de-DE" altLang="zh-CN" i="1" baseline="-25000" dirty="0" err="1">
                  <a:ea typeface="SimSun" pitchFamily="2" charset="-122"/>
                </a:rPr>
                <a:t>p</a:t>
              </a:r>
              <a:r>
                <a:rPr lang="de-DE" altLang="zh-CN" dirty="0">
                  <a:ea typeface="SimSun" pitchFamily="2" charset="-122"/>
                </a:rPr>
                <a:t> = </a:t>
              </a:r>
              <a:r>
                <a:rPr lang="de-DE" altLang="zh-CN" i="1" dirty="0" err="1">
                  <a:ea typeface="SimSun" pitchFamily="2" charset="-122"/>
                </a:rPr>
                <a:t>V</a:t>
              </a:r>
              <a:r>
                <a:rPr lang="de-DE" altLang="zh-CN" i="1" baseline="-25000" dirty="0" err="1">
                  <a:ea typeface="SimSun" pitchFamily="2" charset="-122"/>
                </a:rPr>
                <a:t>fl</a:t>
              </a:r>
              <a:endParaRPr lang="en-GB" altLang="de-DE" dirty="0"/>
            </a:p>
          </p:txBody>
        </p:sp>
        <p:sp>
          <p:nvSpPr>
            <p:cNvPr id="10276" name="Text Box 36"/>
            <p:cNvSpPr txBox="1">
              <a:spLocks noChangeAspect="1" noChangeArrowheads="1"/>
            </p:cNvSpPr>
            <p:nvPr/>
          </p:nvSpPr>
          <p:spPr bwMode="auto">
            <a:xfrm>
              <a:off x="4288" y="2918"/>
              <a:ext cx="672" cy="1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b="1">
                  <a:ea typeface="SimSun" pitchFamily="2" charset="-122"/>
                </a:rPr>
                <a:t>C: </a:t>
              </a:r>
              <a:r>
                <a:rPr lang="de-DE" altLang="zh-CN" i="1">
                  <a:ea typeface="SimSun" pitchFamily="2" charset="-122"/>
                </a:rPr>
                <a:t>V</a:t>
              </a:r>
              <a:r>
                <a:rPr lang="de-DE" altLang="zh-CN" i="1" baseline="-25000">
                  <a:ea typeface="SimSun" pitchFamily="2" charset="-122"/>
                </a:rPr>
                <a:t>p</a:t>
              </a:r>
              <a:r>
                <a:rPr lang="de-DE" altLang="zh-CN">
                  <a:ea typeface="SimSun" pitchFamily="2" charset="-122"/>
                </a:rPr>
                <a:t> = </a:t>
              </a:r>
              <a:r>
                <a:rPr lang="de-DE" altLang="zh-CN">
                  <a:ea typeface="SimSun" pitchFamily="2" charset="-122"/>
                  <a:sym typeface="Symbol" pitchFamily="18" charset="2"/>
                </a:rPr>
                <a:t></a:t>
              </a:r>
              <a:r>
                <a:rPr lang="de-DE" altLang="zh-CN" i="1" baseline="-25000">
                  <a:ea typeface="SimSun" pitchFamily="2" charset="-122"/>
                </a:rPr>
                <a:t>pl</a:t>
              </a:r>
              <a:endParaRPr lang="en-GB" altLang="de-DE"/>
            </a:p>
          </p:txBody>
        </p:sp>
        <p:sp>
          <p:nvSpPr>
            <p:cNvPr id="10277" name="Text Box 37"/>
            <p:cNvSpPr txBox="1">
              <a:spLocks noChangeAspect="1" noChangeArrowheads="1"/>
            </p:cNvSpPr>
            <p:nvPr/>
          </p:nvSpPr>
          <p:spPr bwMode="auto">
            <a:xfrm>
              <a:off x="4284" y="2148"/>
              <a:ext cx="672" cy="1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de-DE" altLang="zh-CN" b="1">
                  <a:ea typeface="SimSun" pitchFamily="2" charset="-122"/>
                </a:rPr>
                <a:t>D: </a:t>
              </a:r>
              <a:r>
                <a:rPr lang="de-DE" altLang="zh-CN" i="1">
                  <a:ea typeface="SimSun" pitchFamily="2" charset="-122"/>
                </a:rPr>
                <a:t>V</a:t>
              </a:r>
              <a:r>
                <a:rPr lang="de-DE" altLang="zh-CN" i="1" baseline="-25000">
                  <a:ea typeface="SimSun" pitchFamily="2" charset="-122"/>
                </a:rPr>
                <a:t>p</a:t>
              </a:r>
              <a:r>
                <a:rPr lang="de-DE" altLang="zh-CN">
                  <a:ea typeface="SimSun" pitchFamily="2" charset="-122"/>
                </a:rPr>
                <a:t> &gt; </a:t>
              </a:r>
              <a:r>
                <a:rPr lang="de-DE" altLang="zh-CN">
                  <a:ea typeface="SimSun" pitchFamily="2" charset="-122"/>
                  <a:sym typeface="Symbol" pitchFamily="18" charset="2"/>
                </a:rPr>
                <a:t></a:t>
              </a:r>
              <a:r>
                <a:rPr lang="de-DE" altLang="zh-CN" i="1" baseline="-25000">
                  <a:ea typeface="SimSun" pitchFamily="2" charset="-122"/>
                </a:rPr>
                <a:t>pl</a:t>
              </a:r>
              <a:endParaRPr lang="en-GB" altLang="de-DE"/>
            </a:p>
          </p:txBody>
        </p:sp>
        <p:sp>
          <p:nvSpPr>
            <p:cNvPr id="10278" name="Rectangle 38"/>
            <p:cNvSpPr>
              <a:spLocks noChangeAspect="1" noChangeArrowheads="1"/>
            </p:cNvSpPr>
            <p:nvPr/>
          </p:nvSpPr>
          <p:spPr bwMode="auto">
            <a:xfrm>
              <a:off x="3984" y="2064"/>
              <a:ext cx="226" cy="2099"/>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10279" name="Line 39"/>
            <p:cNvSpPr>
              <a:spLocks noChangeAspect="1" noChangeShapeType="1"/>
            </p:cNvSpPr>
            <p:nvPr/>
          </p:nvSpPr>
          <p:spPr bwMode="auto">
            <a:xfrm>
              <a:off x="3989" y="2041"/>
              <a:ext cx="1" cy="2131"/>
            </a:xfrm>
            <a:prstGeom prst="line">
              <a:avLst/>
            </a:prstGeom>
            <a:noFill/>
            <a:ln w="12700">
              <a:solidFill>
                <a:srgbClr val="000000"/>
              </a:solidFill>
              <a:round/>
              <a:headEnd type="arrow" w="med" len="med"/>
              <a:tailEnd type="none" w="sm" len="sm"/>
            </a:ln>
            <a:extLst>
              <a:ext uri="{909E8E84-426E-40DD-AFC4-6F175D3DCCD1}">
                <a14:hiddenFill xmlns:a14="http://schemas.microsoft.com/office/drawing/2010/main">
                  <a:noFill/>
                </a14:hiddenFill>
              </a:ext>
            </a:extLst>
          </p:spPr>
          <p:txBody>
            <a:bodyPr/>
            <a:lstStyle/>
            <a:p>
              <a:endParaRPr lang="de-AT"/>
            </a:p>
          </p:txBody>
        </p:sp>
        <p:sp>
          <p:nvSpPr>
            <p:cNvPr id="10280" name="Text Box 40"/>
            <p:cNvSpPr txBox="1">
              <a:spLocks noChangeAspect="1" noChangeArrowheads="1"/>
            </p:cNvSpPr>
            <p:nvPr/>
          </p:nvSpPr>
          <p:spPr bwMode="auto">
            <a:xfrm>
              <a:off x="2381" y="788"/>
              <a:ext cx="1055" cy="35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dirty="0" err="1">
                  <a:ea typeface="SimSun" pitchFamily="2" charset="-122"/>
                </a:rPr>
                <a:t>Schematic</a:t>
              </a:r>
              <a:r>
                <a:rPr lang="de-DE" altLang="zh-CN" dirty="0">
                  <a:ea typeface="SimSun" pitchFamily="2" charset="-122"/>
                </a:rPr>
                <a:t> probe </a:t>
              </a:r>
              <a:r>
                <a:rPr lang="de-DE" altLang="zh-CN" dirty="0" err="1">
                  <a:ea typeface="SimSun" pitchFamily="2" charset="-122"/>
                </a:rPr>
                <a:t>characteristic</a:t>
              </a:r>
              <a:endParaRPr lang="en-GB" altLang="de-DE" dirty="0"/>
            </a:p>
          </p:txBody>
        </p:sp>
        <p:sp>
          <p:nvSpPr>
            <p:cNvPr id="10281" name="Text Box 41"/>
            <p:cNvSpPr txBox="1">
              <a:spLocks noChangeAspect="1" noChangeArrowheads="1"/>
            </p:cNvSpPr>
            <p:nvPr/>
          </p:nvSpPr>
          <p:spPr bwMode="auto">
            <a:xfrm>
              <a:off x="2265" y="3370"/>
              <a:ext cx="1316" cy="53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en-GB" altLang="zh-CN" dirty="0">
                  <a:ea typeface="SimSun" pitchFamily="2" charset="-122"/>
                </a:rPr>
                <a:t>Potential profiles in front of the probe </a:t>
              </a:r>
              <a:br>
                <a:rPr lang="en-GB" altLang="zh-CN" dirty="0">
                  <a:ea typeface="SimSun" pitchFamily="2" charset="-122"/>
                </a:rPr>
              </a:br>
              <a:r>
                <a:rPr lang="en-GB" altLang="zh-CN" dirty="0">
                  <a:ea typeface="SimSun" pitchFamily="2" charset="-122"/>
                </a:rPr>
                <a:t>(schematically)</a:t>
              </a:r>
              <a:endParaRPr lang="en-GB" altLang="de-DE" dirty="0"/>
            </a:p>
          </p:txBody>
        </p:sp>
        <p:sp>
          <p:nvSpPr>
            <p:cNvPr id="10282" name="Text Box 42"/>
            <p:cNvSpPr txBox="1">
              <a:spLocks noChangeAspect="1" noChangeArrowheads="1"/>
            </p:cNvSpPr>
            <p:nvPr/>
          </p:nvSpPr>
          <p:spPr bwMode="auto">
            <a:xfrm>
              <a:off x="4284" y="2528"/>
              <a:ext cx="423"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b="1" dirty="0">
                  <a:ea typeface="SimSun" pitchFamily="2" charset="-122"/>
                </a:rPr>
                <a:t>Probe </a:t>
              </a:r>
              <a:endParaRPr lang="en-GB" altLang="de-DE" dirty="0"/>
            </a:p>
          </p:txBody>
        </p:sp>
        <p:sp>
          <p:nvSpPr>
            <p:cNvPr id="10283" name="Text Box 43"/>
            <p:cNvSpPr txBox="1">
              <a:spLocks noChangeAspect="1" noChangeArrowheads="1"/>
            </p:cNvSpPr>
            <p:nvPr/>
          </p:nvSpPr>
          <p:spPr bwMode="auto">
            <a:xfrm>
              <a:off x="2935" y="2329"/>
              <a:ext cx="501"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b="1">
                  <a:ea typeface="SimSun" pitchFamily="2" charset="-122"/>
                </a:rPr>
                <a:t>Plasma </a:t>
              </a:r>
              <a:endParaRPr lang="en-GB" altLang="de-DE"/>
            </a:p>
          </p:txBody>
        </p:sp>
        <p:sp>
          <p:nvSpPr>
            <p:cNvPr id="10284" name="Line 44"/>
            <p:cNvSpPr>
              <a:spLocks noChangeAspect="1" noChangeShapeType="1"/>
            </p:cNvSpPr>
            <p:nvPr/>
          </p:nvSpPr>
          <p:spPr bwMode="auto">
            <a:xfrm>
              <a:off x="4919" y="462"/>
              <a:ext cx="0" cy="458"/>
            </a:xfrm>
            <a:prstGeom prst="line">
              <a:avLst/>
            </a:prstGeom>
            <a:noFill/>
            <a:ln w="12700">
              <a:solidFill>
                <a:srgbClr val="000000"/>
              </a:solidFill>
              <a:round/>
              <a:headEnd type="arrow" w="sm" len="sm"/>
              <a:tailEnd/>
            </a:ln>
            <a:extLst>
              <a:ext uri="{909E8E84-426E-40DD-AFC4-6F175D3DCCD1}">
                <a14:hiddenFill xmlns:a14="http://schemas.microsoft.com/office/drawing/2010/main">
                  <a:noFill/>
                </a14:hiddenFill>
              </a:ext>
            </a:extLst>
          </p:spPr>
          <p:txBody>
            <a:bodyPr/>
            <a:lstStyle/>
            <a:p>
              <a:endParaRPr lang="de-AT"/>
            </a:p>
          </p:txBody>
        </p:sp>
        <p:sp>
          <p:nvSpPr>
            <p:cNvPr id="10285" name="Line 45"/>
            <p:cNvSpPr>
              <a:spLocks noChangeAspect="1" noChangeShapeType="1"/>
            </p:cNvSpPr>
            <p:nvPr/>
          </p:nvSpPr>
          <p:spPr bwMode="auto">
            <a:xfrm>
              <a:off x="4925" y="1080"/>
              <a:ext cx="0" cy="427"/>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10286" name="Text Box 46"/>
            <p:cNvSpPr txBox="1">
              <a:spLocks noChangeAspect="1" noChangeArrowheads="1"/>
            </p:cNvSpPr>
            <p:nvPr/>
          </p:nvSpPr>
          <p:spPr bwMode="auto">
            <a:xfrm>
              <a:off x="4829" y="926"/>
              <a:ext cx="220" cy="1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400" i="1">
                  <a:ea typeface="SimSun" pitchFamily="2" charset="-122"/>
                </a:rPr>
                <a:t>I</a:t>
              </a:r>
              <a:r>
                <a:rPr lang="de-DE" altLang="zh-CN" sz="1400" i="1" baseline="-25000">
                  <a:ea typeface="SimSun" pitchFamily="2" charset="-122"/>
                </a:rPr>
                <a:t>es</a:t>
              </a:r>
              <a:endParaRPr lang="en-GB" altLang="de-DE"/>
            </a:p>
          </p:txBody>
        </p:sp>
        <p:sp>
          <p:nvSpPr>
            <p:cNvPr id="10287" name="Text Box 47"/>
            <p:cNvSpPr txBox="1">
              <a:spLocks noChangeAspect="1" noChangeArrowheads="1"/>
            </p:cNvSpPr>
            <p:nvPr/>
          </p:nvSpPr>
          <p:spPr bwMode="auto">
            <a:xfrm>
              <a:off x="1798" y="1193"/>
              <a:ext cx="220" cy="1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r>
                <a:rPr lang="de-DE" altLang="zh-CN" sz="1400" i="1">
                  <a:ea typeface="SimSun" pitchFamily="2" charset="-122"/>
                </a:rPr>
                <a:t>I</a:t>
              </a:r>
              <a:r>
                <a:rPr lang="de-DE" altLang="zh-CN" sz="1400" i="1" baseline="-25000">
                  <a:ea typeface="SimSun" pitchFamily="2" charset="-122"/>
                </a:rPr>
                <a:t>is</a:t>
              </a:r>
              <a:endParaRPr lang="en-GB" altLang="de-DE"/>
            </a:p>
          </p:txBody>
        </p:sp>
        <p:sp>
          <p:nvSpPr>
            <p:cNvPr id="10288" name="Line 48"/>
            <p:cNvSpPr>
              <a:spLocks noChangeAspect="1" noChangeShapeType="1"/>
            </p:cNvSpPr>
            <p:nvPr/>
          </p:nvSpPr>
          <p:spPr bwMode="auto">
            <a:xfrm>
              <a:off x="1893" y="1379"/>
              <a:ext cx="0" cy="122"/>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sp>
          <p:nvSpPr>
            <p:cNvPr id="10289" name="Line 49"/>
            <p:cNvSpPr>
              <a:spLocks noChangeAspect="1" noChangeShapeType="1"/>
            </p:cNvSpPr>
            <p:nvPr/>
          </p:nvSpPr>
          <p:spPr bwMode="auto">
            <a:xfrm flipH="1" flipV="1">
              <a:off x="1896" y="1600"/>
              <a:ext cx="0" cy="116"/>
            </a:xfrm>
            <a:prstGeom prst="line">
              <a:avLst/>
            </a:prstGeom>
            <a:noFill/>
            <a:ln w="12700">
              <a:solidFill>
                <a:srgbClr val="000000"/>
              </a:solidFill>
              <a:round/>
              <a:headEnd/>
              <a:tailEnd type="arrow" w="sm" len="sm"/>
            </a:ln>
            <a:extLst>
              <a:ext uri="{909E8E84-426E-40DD-AFC4-6F175D3DCCD1}">
                <a14:hiddenFill xmlns:a14="http://schemas.microsoft.com/office/drawing/2010/main">
                  <a:noFill/>
                </a14:hiddenFill>
              </a:ext>
            </a:extLst>
          </p:spPr>
          <p:txBody>
            <a:bodyPr/>
            <a:lstStyle/>
            <a:p>
              <a:endParaRPr lang="de-AT"/>
            </a:p>
          </p:txBody>
        </p:sp>
      </p:grpSp>
      <p:sp>
        <p:nvSpPr>
          <p:cNvPr id="10290" name="Text Box 50"/>
          <p:cNvSpPr txBox="1">
            <a:spLocks noChangeArrowheads="1"/>
          </p:cNvSpPr>
          <p:nvPr/>
        </p:nvSpPr>
        <p:spPr bwMode="auto">
          <a:xfrm>
            <a:off x="323850" y="3537200"/>
            <a:ext cx="2735263" cy="24929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just"/>
            <a:r>
              <a:rPr lang="en-GB" altLang="de-DE" i="1" dirty="0" smtClean="0">
                <a:solidFill>
                  <a:srgbClr val="3333FF"/>
                </a:solidFill>
                <a:ea typeface="SimSun" pitchFamily="2" charset="-122"/>
              </a:rPr>
              <a:t>Above</a:t>
            </a:r>
            <a:r>
              <a:rPr lang="en-GB" altLang="de-DE" i="1" dirty="0">
                <a:solidFill>
                  <a:srgbClr val="3333FF"/>
                </a:solidFill>
                <a:ea typeface="SimSun" pitchFamily="2" charset="-122"/>
              </a:rPr>
              <a:t>, schematic of the current-voltage </a:t>
            </a:r>
            <a:r>
              <a:rPr lang="en-GB" altLang="de-DE" i="1" dirty="0" err="1" smtClean="0">
                <a:solidFill>
                  <a:srgbClr val="3333FF"/>
                </a:solidFill>
                <a:ea typeface="SimSun" pitchFamily="2" charset="-122"/>
              </a:rPr>
              <a:t>characteris</a:t>
            </a:r>
            <a:r>
              <a:rPr lang="en-GB" altLang="de-DE" i="1" dirty="0" smtClean="0">
                <a:solidFill>
                  <a:srgbClr val="3333FF"/>
                </a:solidFill>
                <a:ea typeface="SimSun" pitchFamily="2" charset="-122"/>
              </a:rPr>
              <a:t>-tic </a:t>
            </a:r>
            <a:r>
              <a:rPr lang="en-GB" altLang="de-DE" i="1" dirty="0">
                <a:solidFill>
                  <a:srgbClr val="3333FF"/>
                </a:solidFill>
                <a:ea typeface="SimSun" pitchFamily="2" charset="-122"/>
              </a:rPr>
              <a:t>of a single-sided plane probe; the points </a:t>
            </a:r>
            <a:r>
              <a:rPr lang="en-GB" altLang="de-DE" b="1" i="1" dirty="0">
                <a:solidFill>
                  <a:srgbClr val="3333FF"/>
                </a:solidFill>
                <a:ea typeface="SimSun" pitchFamily="2" charset="-122"/>
              </a:rPr>
              <a:t>A</a:t>
            </a:r>
            <a:r>
              <a:rPr lang="en-GB" altLang="de-DE" i="1" dirty="0">
                <a:solidFill>
                  <a:srgbClr val="3333FF"/>
                </a:solidFill>
                <a:ea typeface="SimSun" pitchFamily="2" charset="-122"/>
              </a:rPr>
              <a:t> to </a:t>
            </a:r>
            <a:r>
              <a:rPr lang="en-GB" altLang="de-DE" b="1" i="1" dirty="0">
                <a:solidFill>
                  <a:srgbClr val="3333FF"/>
                </a:solidFill>
                <a:ea typeface="SimSun" pitchFamily="2" charset="-122"/>
              </a:rPr>
              <a:t>D</a:t>
            </a:r>
            <a:r>
              <a:rPr lang="en-GB" altLang="de-DE" i="1" dirty="0">
                <a:solidFill>
                  <a:srgbClr val="3333FF"/>
                </a:solidFill>
                <a:ea typeface="SimSun" pitchFamily="2" charset="-122"/>
              </a:rPr>
              <a:t> refer to the lower part of the figure. Below, schematic of the potential profiles in front of the probe surface for four different cases as </a:t>
            </a:r>
            <a:r>
              <a:rPr lang="en-GB" altLang="de-DE" i="1" dirty="0" smtClean="0">
                <a:solidFill>
                  <a:srgbClr val="3333FF"/>
                </a:solidFill>
                <a:ea typeface="SimSun" pitchFamily="2" charset="-122"/>
              </a:rPr>
              <a:t>indicated</a:t>
            </a:r>
            <a:r>
              <a:rPr lang="en-GB" altLang="de-DE" i="1" dirty="0">
                <a:solidFill>
                  <a:srgbClr val="3333FF"/>
                </a:solidFill>
                <a:ea typeface="SimSun" pitchFamily="2" charset="-122"/>
              </a:rPr>
              <a:t>. </a:t>
            </a:r>
            <a:endParaRPr lang="en-GB" altLang="de-DE" dirty="0">
              <a:solidFill>
                <a:srgbClr val="3333FF"/>
              </a:solidFill>
            </a:endParaRPr>
          </a:p>
        </p:txBody>
      </p:sp>
      <p:sp>
        <p:nvSpPr>
          <p:cNvPr id="10291" name="Text Box 51"/>
          <p:cNvSpPr txBox="1">
            <a:spLocks noChangeArrowheads="1"/>
          </p:cNvSpPr>
          <p:nvPr/>
        </p:nvSpPr>
        <p:spPr bwMode="auto">
          <a:xfrm>
            <a:off x="56182" y="1487321"/>
            <a:ext cx="2089150" cy="304800"/>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GB" altLang="de-DE" sz="2000" dirty="0">
                <a:solidFill>
                  <a:srgbClr val="3333FF"/>
                </a:solidFill>
                <a:cs typeface="Times New Roman" pitchFamily="18" charset="0"/>
              </a:rPr>
              <a:t>Total probe current</a:t>
            </a:r>
            <a:endParaRPr lang="en-GB" altLang="de-DE" sz="2000" dirty="0">
              <a:solidFill>
                <a:srgbClr val="3333FF"/>
              </a:solidFill>
              <a:cs typeface="Times New Roman" pitchFamily="18" charset="0"/>
              <a:sym typeface="Symbol" pitchFamily="18" charset="2"/>
            </a:endParaRPr>
          </a:p>
        </p:txBody>
      </p:sp>
      <p:sp>
        <p:nvSpPr>
          <p:cNvPr id="2" name="Datumsplatzhalter 1"/>
          <p:cNvSpPr>
            <a:spLocks noGrp="1"/>
          </p:cNvSpPr>
          <p:nvPr>
            <p:ph type="dt" sz="half" idx="10"/>
          </p:nvPr>
        </p:nvSpPr>
        <p:spPr/>
        <p:txBody>
          <a:bodyPr/>
          <a:lstStyle/>
          <a:p>
            <a:fld id="{67177FD3-A6B3-4EA5-B71D-F07CF2B8D568}"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oliennummernplatzhalter 3"/>
          <p:cNvSpPr>
            <a:spLocks noGrp="1"/>
          </p:cNvSpPr>
          <p:nvPr>
            <p:ph type="sldNum" sz="quarter" idx="12"/>
          </p:nvPr>
        </p:nvSpPr>
        <p:spPr/>
        <p:txBody>
          <a:bodyPr/>
          <a:lstStyle/>
          <a:p>
            <a:fld id="{F802CC87-661D-45DA-85B5-F37C22918911}" type="slidenum">
              <a:rPr lang="en-GB" altLang="de-DE" smtClean="0"/>
              <a:pPr/>
              <a:t>9</a:t>
            </a:fld>
            <a:r>
              <a:rPr lang="en-GB" altLang="de-DE" dirty="0"/>
              <a:t> </a:t>
            </a:r>
            <a:r>
              <a:rPr lang="en-GB" altLang="de-DE" dirty="0" smtClean="0"/>
              <a:t>of 46</a:t>
            </a:r>
            <a:endParaRPr lang="en-GB" altLang="de-DE" dirty="0"/>
          </a:p>
        </p:txBody>
      </p:sp>
      <p:sp>
        <p:nvSpPr>
          <p:cNvPr id="11269" name="Rectangle 5"/>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1270" name="Rectangle 6"/>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1268" name="Object 4"/>
          <p:cNvGraphicFramePr>
            <a:graphicFrameLocks noChangeAspect="1"/>
          </p:cNvGraphicFramePr>
          <p:nvPr>
            <p:extLst>
              <p:ext uri="{D42A27DB-BD31-4B8C-83A1-F6EECF244321}">
                <p14:modId xmlns:p14="http://schemas.microsoft.com/office/powerpoint/2010/main" val="3800781523"/>
              </p:ext>
            </p:extLst>
          </p:nvPr>
        </p:nvGraphicFramePr>
        <p:xfrm>
          <a:off x="2700338" y="1191413"/>
          <a:ext cx="3011487" cy="962025"/>
        </p:xfrm>
        <a:graphic>
          <a:graphicData uri="http://schemas.openxmlformats.org/presentationml/2006/ole">
            <mc:AlternateContent xmlns:mc="http://schemas.openxmlformats.org/markup-compatibility/2006">
              <mc:Choice xmlns:v="urn:schemas-microsoft-com:vml" Requires="v">
                <p:oleObj spid="_x0000_s11430" name="Formel" r:id="rId3" imgW="1511280" imgH="482400" progId="Equation.3">
                  <p:embed/>
                </p:oleObj>
              </mc:Choice>
              <mc:Fallback>
                <p:oleObj name="Formel" r:id="rId3" imgW="1511280" imgH="482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1191413"/>
                        <a:ext cx="3011487" cy="962025"/>
                      </a:xfrm>
                      <a:prstGeom prst="rect">
                        <a:avLst/>
                      </a:prstGeom>
                      <a:solidFill>
                        <a:srgbClr val="FFFF00"/>
                      </a:solidFill>
                    </p:spPr>
                  </p:pic>
                </p:oleObj>
              </mc:Fallback>
            </mc:AlternateContent>
          </a:graphicData>
        </a:graphic>
      </p:graphicFrame>
      <p:sp>
        <p:nvSpPr>
          <p:cNvPr id="11271" name="Rectangle 7"/>
          <p:cNvSpPr>
            <a:spLocks noChangeArrowheads="1"/>
          </p:cNvSpPr>
          <p:nvPr/>
        </p:nvSpPr>
        <p:spPr bwMode="auto">
          <a:xfrm>
            <a:off x="8172450" y="1407313"/>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(1.12)</a:t>
            </a:r>
            <a:endParaRPr lang="en-GB" altLang="de-DE" sz="2000"/>
          </a:p>
        </p:txBody>
      </p:sp>
      <p:sp>
        <p:nvSpPr>
          <p:cNvPr id="11272" name="Rectangle 8"/>
          <p:cNvSpPr>
            <a:spLocks noChangeArrowheads="1"/>
          </p:cNvSpPr>
          <p:nvPr/>
        </p:nvSpPr>
        <p:spPr bwMode="auto">
          <a:xfrm>
            <a:off x="968475" y="553250"/>
            <a:ext cx="21256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AT" altLang="de-DE" sz="2800" dirty="0" err="1">
                <a:solidFill>
                  <a:srgbClr val="3333FF"/>
                </a:solidFill>
              </a:rPr>
              <a:t>For</a:t>
            </a:r>
            <a:r>
              <a:rPr lang="de-AT" altLang="de-DE" sz="2800" dirty="0">
                <a:solidFill>
                  <a:srgbClr val="3333FF"/>
                </a:solidFill>
              </a:rPr>
              <a:t> </a:t>
            </a:r>
            <a:r>
              <a:rPr lang="de-AT" altLang="de-DE" sz="2800" i="1" dirty="0" err="1">
                <a:solidFill>
                  <a:srgbClr val="3333FF"/>
                </a:solidFill>
              </a:rPr>
              <a:t>V</a:t>
            </a:r>
            <a:r>
              <a:rPr lang="de-AT" altLang="de-DE" sz="2800" i="1" baseline="-25000" dirty="0" err="1">
                <a:solidFill>
                  <a:srgbClr val="3333FF"/>
                </a:solidFill>
              </a:rPr>
              <a:t>p</a:t>
            </a:r>
            <a:r>
              <a:rPr lang="de-AT" altLang="de-DE" sz="2800" dirty="0">
                <a:solidFill>
                  <a:srgbClr val="3333FF"/>
                </a:solidFill>
              </a:rPr>
              <a:t> </a:t>
            </a:r>
            <a:r>
              <a:rPr lang="de-AT" altLang="de-DE" sz="2800" dirty="0">
                <a:solidFill>
                  <a:srgbClr val="3333FF"/>
                </a:solidFill>
                <a:sym typeface="Symbol" pitchFamily="18" charset="2"/>
              </a:rPr>
              <a:t></a:t>
            </a:r>
            <a:r>
              <a:rPr lang="de-AT" altLang="de-DE" sz="2800" dirty="0">
                <a:solidFill>
                  <a:srgbClr val="3333FF"/>
                </a:solidFill>
              </a:rPr>
              <a:t> </a:t>
            </a:r>
            <a:r>
              <a:rPr lang="de-AT" altLang="de-DE" sz="2800" dirty="0">
                <a:solidFill>
                  <a:srgbClr val="3333FF"/>
                </a:solidFill>
                <a:sym typeface="Symbol" pitchFamily="18" charset="2"/>
              </a:rPr>
              <a:t></a:t>
            </a:r>
            <a:r>
              <a:rPr lang="de-AT" altLang="de-DE" sz="2800" i="1" baseline="-25000" dirty="0" err="1">
                <a:solidFill>
                  <a:srgbClr val="3333FF"/>
                </a:solidFill>
              </a:rPr>
              <a:t>pl</a:t>
            </a:r>
            <a:r>
              <a:rPr lang="en-GB" altLang="de-DE" sz="2800" dirty="0">
                <a:solidFill>
                  <a:srgbClr val="3333FF"/>
                </a:solidFill>
                <a:sym typeface="Symbol" pitchFamily="18" charset="2"/>
              </a:rPr>
              <a:t> :</a:t>
            </a:r>
          </a:p>
        </p:txBody>
      </p:sp>
      <p:sp>
        <p:nvSpPr>
          <p:cNvPr id="11273" name="Rectangle 9"/>
          <p:cNvSpPr>
            <a:spLocks noChangeArrowheads="1"/>
          </p:cNvSpPr>
          <p:nvPr/>
        </p:nvSpPr>
        <p:spPr bwMode="auto">
          <a:xfrm>
            <a:off x="971550" y="1415952"/>
            <a:ext cx="1725613" cy="4572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AT" altLang="de-DE" sz="2400" i="1" dirty="0" err="1"/>
              <a:t>I</a:t>
            </a:r>
            <a:r>
              <a:rPr lang="de-AT" altLang="de-DE" sz="2400" i="1" baseline="-25000" dirty="0" err="1"/>
              <a:t>i</a:t>
            </a:r>
            <a:r>
              <a:rPr lang="de-AT" altLang="de-DE" sz="2400" dirty="0"/>
              <a:t> = </a:t>
            </a:r>
            <a:r>
              <a:rPr lang="de-AT" altLang="de-DE" sz="2400" i="1" dirty="0" err="1"/>
              <a:t>I</a:t>
            </a:r>
            <a:r>
              <a:rPr lang="de-AT" altLang="de-DE" sz="2400" i="1" baseline="-25000" dirty="0" err="1"/>
              <a:t>is</a:t>
            </a:r>
            <a:r>
              <a:rPr lang="en-GB" altLang="de-DE" sz="2400" dirty="0"/>
              <a:t>     and</a:t>
            </a:r>
          </a:p>
        </p:txBody>
      </p:sp>
      <p:sp>
        <p:nvSpPr>
          <p:cNvPr id="11275" name="Rectangle 11"/>
          <p:cNvSpPr>
            <a:spLocks noChangeArrowheads="1"/>
          </p:cNvSpPr>
          <p:nvPr/>
        </p:nvSpPr>
        <p:spPr bwMode="auto">
          <a:xfrm>
            <a:off x="0" y="282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1276" name="Rectangle 12"/>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1274" name="Object 10"/>
          <p:cNvGraphicFramePr>
            <a:graphicFrameLocks noChangeAspect="1"/>
          </p:cNvGraphicFramePr>
          <p:nvPr>
            <p:extLst>
              <p:ext uri="{D42A27DB-BD31-4B8C-83A1-F6EECF244321}">
                <p14:modId xmlns:p14="http://schemas.microsoft.com/office/powerpoint/2010/main" val="2786002924"/>
              </p:ext>
            </p:extLst>
          </p:nvPr>
        </p:nvGraphicFramePr>
        <p:xfrm>
          <a:off x="971550" y="2262913"/>
          <a:ext cx="4033838" cy="962025"/>
        </p:xfrm>
        <a:graphic>
          <a:graphicData uri="http://schemas.openxmlformats.org/presentationml/2006/ole">
            <mc:AlternateContent xmlns:mc="http://schemas.openxmlformats.org/markup-compatibility/2006">
              <mc:Choice xmlns:v="urn:schemas-microsoft-com:vml" Requires="v">
                <p:oleObj spid="_x0000_s11431" name="Formel" r:id="rId5" imgW="2019300" imgH="482600" progId="Equation.3">
                  <p:embed/>
                </p:oleObj>
              </mc:Choice>
              <mc:Fallback>
                <p:oleObj name="Formel" r:id="rId5" imgW="2019300" imgH="482600"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2262913"/>
                        <a:ext cx="4033838" cy="962025"/>
                      </a:xfrm>
                      <a:prstGeom prst="rect">
                        <a:avLst/>
                      </a:prstGeom>
                      <a:solidFill>
                        <a:srgbClr val="FFFF00"/>
                      </a:solidFill>
                    </p:spPr>
                  </p:pic>
                </p:oleObj>
              </mc:Fallback>
            </mc:AlternateContent>
          </a:graphicData>
        </a:graphic>
      </p:graphicFrame>
      <p:sp>
        <p:nvSpPr>
          <p:cNvPr id="11277" name="Rectangle 13"/>
          <p:cNvSpPr>
            <a:spLocks noChangeArrowheads="1"/>
          </p:cNvSpPr>
          <p:nvPr/>
        </p:nvSpPr>
        <p:spPr bwMode="auto">
          <a:xfrm>
            <a:off x="8172450" y="2478813"/>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(1.13)</a:t>
            </a:r>
            <a:endParaRPr lang="en-GB" altLang="de-DE" sz="2000"/>
          </a:p>
        </p:txBody>
      </p:sp>
      <p:sp>
        <p:nvSpPr>
          <p:cNvPr id="11282" name="Rectangle 18"/>
          <p:cNvSpPr>
            <a:spLocks noChangeArrowheads="1"/>
          </p:cNvSpPr>
          <p:nvPr/>
        </p:nvSpPr>
        <p:spPr bwMode="auto">
          <a:xfrm>
            <a:off x="179388" y="3345988"/>
            <a:ext cx="8637587" cy="109855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342900" indent="-342900">
              <a:tabLst>
                <a:tab pos="323850" algn="l"/>
              </a:tabLst>
              <a:defRPr>
                <a:solidFill>
                  <a:schemeClr val="tx1"/>
                </a:solidFill>
                <a:latin typeface="Times New Roman" pitchFamily="18" charset="0"/>
              </a:defRPr>
            </a:lvl1pPr>
            <a:lvl2pPr marL="800100" indent="-342900">
              <a:tabLst>
                <a:tab pos="323850" algn="l"/>
              </a:tabLst>
              <a:defRPr>
                <a:solidFill>
                  <a:schemeClr val="tx1"/>
                </a:solidFill>
                <a:latin typeface="Times New Roman" pitchFamily="18" charset="0"/>
              </a:defRPr>
            </a:lvl2pPr>
            <a:lvl3pPr marL="1257300" indent="-342900">
              <a:tabLst>
                <a:tab pos="323850" algn="l"/>
              </a:tabLst>
              <a:defRPr>
                <a:solidFill>
                  <a:schemeClr val="tx1"/>
                </a:solidFill>
                <a:latin typeface="Times New Roman" pitchFamily="18" charset="0"/>
              </a:defRPr>
            </a:lvl3pPr>
            <a:lvl4pPr marL="1714500" indent="-342900">
              <a:tabLst>
                <a:tab pos="323850" algn="l"/>
              </a:tabLst>
              <a:defRPr>
                <a:solidFill>
                  <a:schemeClr val="tx1"/>
                </a:solidFill>
                <a:latin typeface="Times New Roman" pitchFamily="18" charset="0"/>
              </a:defRPr>
            </a:lvl4pPr>
            <a:lvl5pPr marL="2171700" indent="-342900">
              <a:tabLst>
                <a:tab pos="323850" algn="l"/>
              </a:tabLst>
              <a:defRPr>
                <a:solidFill>
                  <a:schemeClr val="tx1"/>
                </a:solidFill>
                <a:latin typeface="Times New Roman" pitchFamily="18" charset="0"/>
              </a:defRPr>
            </a:lvl5pPr>
            <a:lvl6pPr marL="2628900" indent="-342900" fontAlgn="base">
              <a:spcBef>
                <a:spcPct val="0"/>
              </a:spcBef>
              <a:spcAft>
                <a:spcPct val="0"/>
              </a:spcAft>
              <a:tabLst>
                <a:tab pos="323850" algn="l"/>
              </a:tabLst>
              <a:defRPr>
                <a:solidFill>
                  <a:schemeClr val="tx1"/>
                </a:solidFill>
                <a:latin typeface="Times New Roman" pitchFamily="18" charset="0"/>
              </a:defRPr>
            </a:lvl6pPr>
            <a:lvl7pPr marL="3086100" indent="-342900" fontAlgn="base">
              <a:spcBef>
                <a:spcPct val="0"/>
              </a:spcBef>
              <a:spcAft>
                <a:spcPct val="0"/>
              </a:spcAft>
              <a:tabLst>
                <a:tab pos="323850" algn="l"/>
              </a:tabLst>
              <a:defRPr>
                <a:solidFill>
                  <a:schemeClr val="tx1"/>
                </a:solidFill>
                <a:latin typeface="Times New Roman" pitchFamily="18" charset="0"/>
              </a:defRPr>
            </a:lvl7pPr>
            <a:lvl8pPr marL="3543300" indent="-342900" fontAlgn="base">
              <a:spcBef>
                <a:spcPct val="0"/>
              </a:spcBef>
              <a:spcAft>
                <a:spcPct val="0"/>
              </a:spcAft>
              <a:tabLst>
                <a:tab pos="323850" algn="l"/>
              </a:tabLst>
              <a:defRPr>
                <a:solidFill>
                  <a:schemeClr val="tx1"/>
                </a:solidFill>
                <a:latin typeface="Times New Roman" pitchFamily="18" charset="0"/>
              </a:defRPr>
            </a:lvl8pPr>
            <a:lvl9pPr marL="4000500" indent="-342900" fontAlgn="base">
              <a:spcBef>
                <a:spcPct val="0"/>
              </a:spcBef>
              <a:spcAft>
                <a:spcPct val="0"/>
              </a:spcAft>
              <a:tabLst>
                <a:tab pos="323850" algn="l"/>
              </a:tabLst>
              <a:defRPr>
                <a:solidFill>
                  <a:schemeClr val="tx1"/>
                </a:solidFill>
                <a:latin typeface="Times New Roman" pitchFamily="18" charset="0"/>
              </a:defRPr>
            </a:lvl9pPr>
          </a:lstStyle>
          <a:p>
            <a:pPr marL="358775" indent="-358775" algn="just">
              <a:tabLst>
                <a:tab pos="8345488" algn="l"/>
              </a:tabLst>
            </a:pPr>
            <a:r>
              <a:rPr lang="en-GB" altLang="de-DE" dirty="0" smtClean="0"/>
              <a:t>A.	Ion </a:t>
            </a:r>
            <a:r>
              <a:rPr lang="en-GB" altLang="de-DE" dirty="0"/>
              <a:t>saturation current range, in which the value of the exponential function in Eq. (1.12) is close to zero: </a:t>
            </a:r>
            <a:r>
              <a:rPr lang="en-GB" altLang="de-DE" i="1" dirty="0" err="1"/>
              <a:t>I</a:t>
            </a:r>
            <a:r>
              <a:rPr lang="en-GB" altLang="de-DE" i="1" baseline="-25000" dirty="0" err="1"/>
              <a:t>p</a:t>
            </a:r>
            <a:r>
              <a:rPr lang="en-GB" altLang="de-DE" dirty="0"/>
              <a:t> = –</a:t>
            </a:r>
            <a:r>
              <a:rPr lang="en-GB" altLang="de-DE" i="1" dirty="0" err="1"/>
              <a:t>I</a:t>
            </a:r>
            <a:r>
              <a:rPr lang="en-GB" altLang="de-DE" i="1" baseline="-25000" dirty="0" err="1"/>
              <a:t>is</a:t>
            </a:r>
            <a:r>
              <a:rPr lang="en-GB" altLang="de-DE" dirty="0"/>
              <a:t>. </a:t>
            </a:r>
          </a:p>
          <a:p>
            <a:pPr marL="358775" indent="-358775" algn="just">
              <a:tabLst>
                <a:tab pos="8345488" algn="l"/>
              </a:tabLst>
            </a:pPr>
            <a:r>
              <a:rPr lang="en-GB" altLang="de-DE" dirty="0" smtClean="0"/>
              <a:t>B.	The </a:t>
            </a:r>
            <a:r>
              <a:rPr lang="en-GB" altLang="de-DE" dirty="0"/>
              <a:t>floating potential point where </a:t>
            </a:r>
            <a:r>
              <a:rPr lang="en-GB" altLang="de-DE" i="1" dirty="0" err="1"/>
              <a:t>V</a:t>
            </a:r>
            <a:r>
              <a:rPr lang="en-GB" altLang="de-DE" i="1" baseline="-25000" dirty="0" err="1"/>
              <a:t>p</a:t>
            </a:r>
            <a:r>
              <a:rPr lang="en-GB" altLang="de-DE" dirty="0"/>
              <a:t> = </a:t>
            </a:r>
            <a:r>
              <a:rPr lang="en-GB" altLang="de-DE" i="1" dirty="0" err="1"/>
              <a:t>V</a:t>
            </a:r>
            <a:r>
              <a:rPr lang="en-GB" altLang="de-DE" i="1" baseline="-25000" dirty="0" err="1"/>
              <a:t>fl</a:t>
            </a:r>
            <a:r>
              <a:rPr lang="en-GB" altLang="de-DE" dirty="0"/>
              <a:t> and where the ion and electron currents exactly cancel each other so that </a:t>
            </a:r>
            <a:r>
              <a:rPr lang="en-GB" altLang="de-DE" i="1" dirty="0" err="1"/>
              <a:t>I</a:t>
            </a:r>
            <a:r>
              <a:rPr lang="en-GB" altLang="de-DE" i="1" baseline="-25000" dirty="0" err="1"/>
              <a:t>p</a:t>
            </a:r>
            <a:r>
              <a:rPr lang="en-GB" altLang="de-DE" dirty="0"/>
              <a:t> = 0. Thus from </a:t>
            </a:r>
            <a:r>
              <a:rPr lang="en-GB" altLang="de-DE" dirty="0" err="1"/>
              <a:t>Eqs</a:t>
            </a:r>
            <a:r>
              <a:rPr lang="en-GB" altLang="de-DE" dirty="0"/>
              <a:t>. (1.11) and (1.13) follows: </a:t>
            </a:r>
          </a:p>
        </p:txBody>
      </p:sp>
      <p:sp>
        <p:nvSpPr>
          <p:cNvPr id="11283" name="Rectangle 19"/>
          <p:cNvSpPr>
            <a:spLocks noChangeArrowheads="1"/>
          </p:cNvSpPr>
          <p:nvPr/>
        </p:nvSpPr>
        <p:spPr bwMode="auto">
          <a:xfrm>
            <a:off x="179388" y="5522125"/>
            <a:ext cx="8637587" cy="109855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342900" indent="-342900">
              <a:tabLst>
                <a:tab pos="323850" algn="l"/>
              </a:tabLst>
              <a:defRPr>
                <a:solidFill>
                  <a:schemeClr val="tx1"/>
                </a:solidFill>
                <a:latin typeface="Times New Roman" pitchFamily="18" charset="0"/>
              </a:defRPr>
            </a:lvl1pPr>
            <a:lvl2pPr marL="800100" indent="-342900">
              <a:tabLst>
                <a:tab pos="323850" algn="l"/>
              </a:tabLst>
              <a:defRPr>
                <a:solidFill>
                  <a:schemeClr val="tx1"/>
                </a:solidFill>
                <a:latin typeface="Times New Roman" pitchFamily="18" charset="0"/>
              </a:defRPr>
            </a:lvl2pPr>
            <a:lvl3pPr marL="1257300" indent="-342900">
              <a:tabLst>
                <a:tab pos="323850" algn="l"/>
              </a:tabLst>
              <a:defRPr>
                <a:solidFill>
                  <a:schemeClr val="tx1"/>
                </a:solidFill>
                <a:latin typeface="Times New Roman" pitchFamily="18" charset="0"/>
              </a:defRPr>
            </a:lvl3pPr>
            <a:lvl4pPr marL="1714500" indent="-342900">
              <a:tabLst>
                <a:tab pos="323850" algn="l"/>
              </a:tabLst>
              <a:defRPr>
                <a:solidFill>
                  <a:schemeClr val="tx1"/>
                </a:solidFill>
                <a:latin typeface="Times New Roman" pitchFamily="18" charset="0"/>
              </a:defRPr>
            </a:lvl4pPr>
            <a:lvl5pPr marL="2171700" indent="-342900">
              <a:tabLst>
                <a:tab pos="323850" algn="l"/>
              </a:tabLst>
              <a:defRPr>
                <a:solidFill>
                  <a:schemeClr val="tx1"/>
                </a:solidFill>
                <a:latin typeface="Times New Roman" pitchFamily="18" charset="0"/>
              </a:defRPr>
            </a:lvl5pPr>
            <a:lvl6pPr marL="2628900" indent="-342900" fontAlgn="base">
              <a:spcBef>
                <a:spcPct val="0"/>
              </a:spcBef>
              <a:spcAft>
                <a:spcPct val="0"/>
              </a:spcAft>
              <a:tabLst>
                <a:tab pos="323850" algn="l"/>
              </a:tabLst>
              <a:defRPr>
                <a:solidFill>
                  <a:schemeClr val="tx1"/>
                </a:solidFill>
                <a:latin typeface="Times New Roman" pitchFamily="18" charset="0"/>
              </a:defRPr>
            </a:lvl6pPr>
            <a:lvl7pPr marL="3086100" indent="-342900" fontAlgn="base">
              <a:spcBef>
                <a:spcPct val="0"/>
              </a:spcBef>
              <a:spcAft>
                <a:spcPct val="0"/>
              </a:spcAft>
              <a:tabLst>
                <a:tab pos="323850" algn="l"/>
              </a:tabLst>
              <a:defRPr>
                <a:solidFill>
                  <a:schemeClr val="tx1"/>
                </a:solidFill>
                <a:latin typeface="Times New Roman" pitchFamily="18" charset="0"/>
              </a:defRPr>
            </a:lvl7pPr>
            <a:lvl8pPr marL="3543300" indent="-342900" fontAlgn="base">
              <a:spcBef>
                <a:spcPct val="0"/>
              </a:spcBef>
              <a:spcAft>
                <a:spcPct val="0"/>
              </a:spcAft>
              <a:tabLst>
                <a:tab pos="323850" algn="l"/>
              </a:tabLst>
              <a:defRPr>
                <a:solidFill>
                  <a:schemeClr val="tx1"/>
                </a:solidFill>
                <a:latin typeface="Times New Roman" pitchFamily="18" charset="0"/>
              </a:defRPr>
            </a:lvl8pPr>
            <a:lvl9pPr marL="4000500" indent="-342900" fontAlgn="base">
              <a:spcBef>
                <a:spcPct val="0"/>
              </a:spcBef>
              <a:spcAft>
                <a:spcPct val="0"/>
              </a:spcAft>
              <a:tabLst>
                <a:tab pos="323850" algn="l"/>
              </a:tabLst>
              <a:defRPr>
                <a:solidFill>
                  <a:schemeClr val="tx1"/>
                </a:solidFill>
                <a:latin typeface="Times New Roman" pitchFamily="18" charset="0"/>
              </a:defRPr>
            </a:lvl9pPr>
          </a:lstStyle>
          <a:p>
            <a:pPr marL="358775" indent="-358775" algn="just">
              <a:tabLst/>
            </a:pPr>
            <a:r>
              <a:rPr lang="en-GB" altLang="de-DE" dirty="0" smtClean="0"/>
              <a:t>C.	The </a:t>
            </a:r>
            <a:r>
              <a:rPr lang="en-GB" altLang="de-DE" dirty="0"/>
              <a:t>plasma potential where </a:t>
            </a:r>
            <a:r>
              <a:rPr lang="en-GB" altLang="de-DE" i="1" dirty="0" err="1"/>
              <a:t>V</a:t>
            </a:r>
            <a:r>
              <a:rPr lang="en-GB" altLang="de-DE" i="1" baseline="-25000" dirty="0" err="1"/>
              <a:t>p</a:t>
            </a:r>
            <a:r>
              <a:rPr lang="en-GB" altLang="de-DE" dirty="0"/>
              <a:t> = </a:t>
            </a:r>
            <a:r>
              <a:rPr lang="en-GB" altLang="de-DE" dirty="0">
                <a:sym typeface="Symbol" pitchFamily="18" charset="2"/>
              </a:rPr>
              <a:t></a:t>
            </a:r>
            <a:r>
              <a:rPr lang="en-GB" altLang="de-DE" i="1" baseline="-25000" dirty="0" err="1"/>
              <a:t>pl</a:t>
            </a:r>
            <a:r>
              <a:rPr lang="en-GB" altLang="de-DE" dirty="0">
                <a:sym typeface="Symbol" pitchFamily="18" charset="2"/>
              </a:rPr>
              <a:t> and where there is no space charge sheath around the probe. There the value of the probe current is: </a:t>
            </a:r>
            <a:r>
              <a:rPr lang="en-GB" altLang="de-DE" i="1" dirty="0" err="1">
                <a:sym typeface="Symbol" pitchFamily="18" charset="2"/>
              </a:rPr>
              <a:t>I</a:t>
            </a:r>
            <a:r>
              <a:rPr lang="en-GB" altLang="de-DE" i="1" baseline="-25000" dirty="0" err="1">
                <a:sym typeface="Symbol" pitchFamily="18" charset="2"/>
              </a:rPr>
              <a:t>p</a:t>
            </a:r>
            <a:r>
              <a:rPr lang="en-GB" altLang="de-DE" dirty="0">
                <a:sym typeface="Symbol" pitchFamily="18" charset="2"/>
              </a:rPr>
              <a:t> = </a:t>
            </a:r>
            <a:r>
              <a:rPr lang="en-GB" altLang="de-DE" i="1" dirty="0" err="1">
                <a:sym typeface="Symbol" pitchFamily="18" charset="2"/>
              </a:rPr>
              <a:t>I</a:t>
            </a:r>
            <a:r>
              <a:rPr lang="en-GB" altLang="de-DE" i="1" baseline="-25000" dirty="0" err="1">
                <a:sym typeface="Symbol" pitchFamily="18" charset="2"/>
              </a:rPr>
              <a:t>es</a:t>
            </a:r>
            <a:r>
              <a:rPr lang="en-GB" altLang="de-DE" dirty="0">
                <a:sym typeface="Symbol" pitchFamily="18" charset="2"/>
              </a:rPr>
              <a:t> – </a:t>
            </a:r>
            <a:r>
              <a:rPr lang="en-GB" altLang="de-DE" i="1" dirty="0" err="1">
                <a:sym typeface="Symbol" pitchFamily="18" charset="2"/>
              </a:rPr>
              <a:t>I</a:t>
            </a:r>
            <a:r>
              <a:rPr lang="en-GB" altLang="de-DE" i="1" baseline="-25000" dirty="0" err="1">
                <a:sym typeface="Symbol" pitchFamily="18" charset="2"/>
              </a:rPr>
              <a:t>is</a:t>
            </a:r>
            <a:r>
              <a:rPr lang="en-GB" altLang="de-DE" dirty="0">
                <a:sym typeface="Symbol" pitchFamily="18" charset="2"/>
              </a:rPr>
              <a:t>. </a:t>
            </a:r>
          </a:p>
          <a:p>
            <a:pPr marL="358775" indent="-358775" algn="just">
              <a:tabLst/>
            </a:pPr>
            <a:r>
              <a:rPr lang="en-GB" altLang="de-DE" smtClean="0">
                <a:sym typeface="Symbol" pitchFamily="18" charset="2"/>
              </a:rPr>
              <a:t>D.	The </a:t>
            </a:r>
            <a:r>
              <a:rPr lang="en-GB" altLang="de-DE" dirty="0">
                <a:sym typeface="Symbol" pitchFamily="18" charset="2"/>
              </a:rPr>
              <a:t>electron saturation current range where no ions can reach the probe anymore and where </a:t>
            </a:r>
            <a:r>
              <a:rPr lang="en-GB" altLang="de-DE" i="1" dirty="0" err="1">
                <a:sym typeface="Symbol" pitchFamily="18" charset="2"/>
              </a:rPr>
              <a:t>I</a:t>
            </a:r>
            <a:r>
              <a:rPr lang="en-GB" altLang="de-DE" i="1" baseline="-25000" dirty="0" err="1">
                <a:sym typeface="Symbol" pitchFamily="18" charset="2"/>
              </a:rPr>
              <a:t>p</a:t>
            </a:r>
            <a:r>
              <a:rPr lang="en-GB" altLang="de-DE" dirty="0">
                <a:sym typeface="Symbol" pitchFamily="18" charset="2"/>
              </a:rPr>
              <a:t> = </a:t>
            </a:r>
            <a:r>
              <a:rPr lang="en-GB" altLang="de-DE" i="1" dirty="0" err="1">
                <a:sym typeface="Symbol" pitchFamily="18" charset="2"/>
              </a:rPr>
              <a:t>I</a:t>
            </a:r>
            <a:r>
              <a:rPr lang="en-GB" altLang="de-DE" i="1" baseline="-25000" dirty="0" err="1">
                <a:sym typeface="Symbol" pitchFamily="18" charset="2"/>
              </a:rPr>
              <a:t>es</a:t>
            </a:r>
            <a:r>
              <a:rPr lang="en-GB" altLang="de-DE" dirty="0">
                <a:sym typeface="Symbol" pitchFamily="18" charset="2"/>
              </a:rPr>
              <a:t>. </a:t>
            </a:r>
          </a:p>
        </p:txBody>
      </p:sp>
      <p:sp>
        <p:nvSpPr>
          <p:cNvPr id="11285" name="Rectangle 21"/>
          <p:cNvSpPr>
            <a:spLocks noChangeArrowheads="1"/>
          </p:cNvSpPr>
          <p:nvPr/>
        </p:nvSpPr>
        <p:spPr bwMode="auto">
          <a:xfrm>
            <a:off x="0" y="299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1286" name="Rectangle 22"/>
          <p:cNvSpPr>
            <a:spLocks noChangeArrowheads="1"/>
          </p:cNvSpPr>
          <p:nvPr/>
        </p:nvSpPr>
        <p:spPr bwMode="auto">
          <a:xfrm>
            <a:off x="0" y="3055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1284" name="Object 20"/>
          <p:cNvGraphicFramePr>
            <a:graphicFrameLocks noChangeAspect="1"/>
          </p:cNvGraphicFramePr>
          <p:nvPr>
            <p:extLst>
              <p:ext uri="{D42A27DB-BD31-4B8C-83A1-F6EECF244321}">
                <p14:modId xmlns:p14="http://schemas.microsoft.com/office/powerpoint/2010/main" val="2828549695"/>
              </p:ext>
            </p:extLst>
          </p:nvPr>
        </p:nvGraphicFramePr>
        <p:xfrm>
          <a:off x="971550" y="4500500"/>
          <a:ext cx="4570413" cy="962025"/>
        </p:xfrm>
        <a:graphic>
          <a:graphicData uri="http://schemas.openxmlformats.org/presentationml/2006/ole">
            <mc:AlternateContent xmlns:mc="http://schemas.openxmlformats.org/markup-compatibility/2006">
              <mc:Choice xmlns:v="urn:schemas-microsoft-com:vml" Requires="v">
                <p:oleObj spid="_x0000_s11432" name="Formel" r:id="rId7" imgW="2286000" imgH="482600" progId="Equation.3">
                  <p:embed/>
                </p:oleObj>
              </mc:Choice>
              <mc:Fallback>
                <p:oleObj name="Formel" r:id="rId7" imgW="2286000" imgH="482600" progId="Equation.3">
                  <p:embed/>
                  <p:pic>
                    <p:nvPicPr>
                      <p:cNvPr id="0" name="Object 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550" y="4500500"/>
                        <a:ext cx="4570413" cy="962025"/>
                      </a:xfrm>
                      <a:prstGeom prst="rect">
                        <a:avLst/>
                      </a:prstGeom>
                      <a:solidFill>
                        <a:srgbClr val="FFFF00"/>
                      </a:solidFill>
                    </p:spPr>
                  </p:pic>
                </p:oleObj>
              </mc:Fallback>
            </mc:AlternateContent>
          </a:graphicData>
        </a:graphic>
      </p:graphicFrame>
      <p:sp>
        <p:nvSpPr>
          <p:cNvPr id="11287" name="Rectangle 23"/>
          <p:cNvSpPr>
            <a:spLocks noChangeArrowheads="1"/>
          </p:cNvSpPr>
          <p:nvPr/>
        </p:nvSpPr>
        <p:spPr bwMode="auto">
          <a:xfrm>
            <a:off x="8172450" y="4787838"/>
            <a:ext cx="79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de-DE" sz="2000">
                <a:cs typeface="Times New Roman" pitchFamily="18" charset="0"/>
              </a:rPr>
              <a:t>(1.14)</a:t>
            </a:r>
            <a:endParaRPr lang="en-GB" altLang="de-DE" sz="2000"/>
          </a:p>
        </p:txBody>
      </p:sp>
      <p:sp>
        <p:nvSpPr>
          <p:cNvPr id="11288" name="Text Box 24"/>
          <p:cNvSpPr txBox="1">
            <a:spLocks noChangeArrowheads="1"/>
          </p:cNvSpPr>
          <p:nvPr/>
        </p:nvSpPr>
        <p:spPr bwMode="auto">
          <a:xfrm>
            <a:off x="5867400" y="1407313"/>
            <a:ext cx="213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000">
                <a:solidFill>
                  <a:srgbClr val="3333FF"/>
                </a:solidFill>
              </a:rPr>
              <a:t>Boltzmann relation</a:t>
            </a:r>
          </a:p>
        </p:txBody>
      </p:sp>
      <p:sp>
        <p:nvSpPr>
          <p:cNvPr id="11289" name="Rectangle 25"/>
          <p:cNvSpPr>
            <a:spLocks noChangeArrowheads="1"/>
          </p:cNvSpPr>
          <p:nvPr/>
        </p:nvSpPr>
        <p:spPr bwMode="auto">
          <a:xfrm>
            <a:off x="875105" y="129351"/>
            <a:ext cx="737064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fontAlgn="base">
              <a:spcBef>
                <a:spcPct val="0"/>
              </a:spcBef>
              <a:spcAft>
                <a:spcPct val="0"/>
              </a:spcAft>
              <a:defRPr sz="4400">
                <a:solidFill>
                  <a:schemeClr val="tx2"/>
                </a:solidFill>
                <a:latin typeface="Times New Roman" pitchFamily="18" charset="0"/>
              </a:defRPr>
            </a:lvl6pPr>
            <a:lvl7pPr marL="914400" algn="ctr" fontAlgn="base">
              <a:spcBef>
                <a:spcPct val="0"/>
              </a:spcBef>
              <a:spcAft>
                <a:spcPct val="0"/>
              </a:spcAft>
              <a:defRPr sz="4400">
                <a:solidFill>
                  <a:schemeClr val="tx2"/>
                </a:solidFill>
                <a:latin typeface="Times New Roman" pitchFamily="18" charset="0"/>
              </a:defRPr>
            </a:lvl7pPr>
            <a:lvl8pPr marL="1371600" algn="ctr" fontAlgn="base">
              <a:spcBef>
                <a:spcPct val="0"/>
              </a:spcBef>
              <a:spcAft>
                <a:spcPct val="0"/>
              </a:spcAft>
              <a:defRPr sz="4400">
                <a:solidFill>
                  <a:schemeClr val="tx2"/>
                </a:solidFill>
                <a:latin typeface="Times New Roman" pitchFamily="18" charset="0"/>
              </a:defRPr>
            </a:lvl8pPr>
            <a:lvl9pPr marL="1828800" algn="ctr" fontAlgn="base">
              <a:spcBef>
                <a:spcPct val="0"/>
              </a:spcBef>
              <a:spcAft>
                <a:spcPct val="0"/>
              </a:spcAft>
              <a:defRPr sz="4400">
                <a:solidFill>
                  <a:schemeClr val="tx2"/>
                </a:solidFill>
                <a:latin typeface="Times New Roman" pitchFamily="18" charset="0"/>
              </a:defRPr>
            </a:lvl9pPr>
          </a:lstStyle>
          <a:p>
            <a:r>
              <a:rPr lang="en-GB" altLang="de-DE" sz="2600" dirty="0">
                <a:solidFill>
                  <a:srgbClr val="3333FF"/>
                </a:solidFill>
              </a:rPr>
              <a:t>1.2.1. The different ranges of the probe characteristic</a:t>
            </a:r>
            <a:r>
              <a:rPr lang="en-GB" altLang="de-DE" sz="2600" b="1" dirty="0">
                <a:solidFill>
                  <a:srgbClr val="3333FF"/>
                </a:solidFill>
              </a:rPr>
              <a:t>:</a:t>
            </a:r>
            <a:r>
              <a:rPr lang="en-GB" altLang="de-DE" sz="2600" dirty="0">
                <a:solidFill>
                  <a:srgbClr val="3333FF"/>
                </a:solidFill>
              </a:rPr>
              <a:t> </a:t>
            </a:r>
          </a:p>
        </p:txBody>
      </p:sp>
      <p:sp>
        <p:nvSpPr>
          <p:cNvPr id="11290" name="Text Box 26"/>
          <p:cNvSpPr txBox="1">
            <a:spLocks noChangeArrowheads="1"/>
          </p:cNvSpPr>
          <p:nvPr/>
        </p:nvSpPr>
        <p:spPr bwMode="auto">
          <a:xfrm>
            <a:off x="5219700" y="2550250"/>
            <a:ext cx="21415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000">
                <a:solidFill>
                  <a:srgbClr val="3333FF"/>
                </a:solidFill>
              </a:rPr>
              <a:t>Total probe current</a:t>
            </a:r>
          </a:p>
        </p:txBody>
      </p:sp>
      <p:sp>
        <p:nvSpPr>
          <p:cNvPr id="11291" name="Text Box 27"/>
          <p:cNvSpPr txBox="1">
            <a:spLocks noChangeArrowheads="1"/>
          </p:cNvSpPr>
          <p:nvPr/>
        </p:nvSpPr>
        <p:spPr bwMode="auto">
          <a:xfrm>
            <a:off x="5651500" y="4787838"/>
            <a:ext cx="2028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de-DE" sz="2000">
                <a:solidFill>
                  <a:srgbClr val="3333FF"/>
                </a:solidFill>
              </a:rPr>
              <a:t>For floating probe</a:t>
            </a:r>
          </a:p>
        </p:txBody>
      </p:sp>
      <p:sp>
        <p:nvSpPr>
          <p:cNvPr id="2" name="Datumsplatzhalter 1"/>
          <p:cNvSpPr>
            <a:spLocks noGrp="1"/>
          </p:cNvSpPr>
          <p:nvPr>
            <p:ph type="dt" sz="half" idx="10"/>
          </p:nvPr>
        </p:nvSpPr>
        <p:spPr/>
        <p:txBody>
          <a:bodyPr/>
          <a:lstStyle/>
          <a:p>
            <a:fld id="{674FBDA1-BD0C-4433-98F1-ED3CD33CD310}" type="datetime1">
              <a:rPr lang="en-GB" altLang="de-DE" smtClean="0"/>
              <a:t>07/09/2018</a:t>
            </a:fld>
            <a:endParaRPr lang="en-GB" altLang="de-DE"/>
          </a:p>
        </p:txBody>
      </p:sp>
      <p:sp>
        <p:nvSpPr>
          <p:cNvPr id="3" name="Fußzeilenplatzhalter 2"/>
          <p:cNvSpPr>
            <a:spLocks noGrp="1"/>
          </p:cNvSpPr>
          <p:nvPr>
            <p:ph type="ftr" sz="quarter" idx="11"/>
          </p:nvPr>
        </p:nvSpPr>
        <p:spPr/>
        <p:txBody>
          <a:bodyPr/>
          <a:lstStyle/>
          <a:p>
            <a:r>
              <a:rPr lang="en-US" altLang="de-DE" smtClean="0"/>
              <a:t>Probe Diagnostics Basics UI Tromsø September 2018</a:t>
            </a:r>
            <a:endParaRPr lang="en-GB" altLang="de-D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sz="2200" dirty="0" smtClean="0">
            <a:solidFill>
              <a:srgbClr val="3333FF"/>
            </a:solidFill>
          </a:defRPr>
        </a:defPPr>
      </a:lstStyle>
    </a:tx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3249</Words>
  <Application>Microsoft Office PowerPoint</Application>
  <PresentationFormat>Bildschirmpräsentation (4:3)</PresentationFormat>
  <Paragraphs>530</Paragraphs>
  <Slides>46</Slides>
  <Notes>0</Notes>
  <HiddenSlides>0</HiddenSlides>
  <MMClips>0</MMClips>
  <ScaleCrop>false</ScaleCrop>
  <HeadingPairs>
    <vt:vector size="6" baseType="variant">
      <vt:variant>
        <vt:lpstr>Design</vt:lpstr>
      </vt:variant>
      <vt:variant>
        <vt:i4>1</vt:i4>
      </vt:variant>
      <vt:variant>
        <vt:lpstr>Eingebettete OLE-Server</vt:lpstr>
      </vt:variant>
      <vt:variant>
        <vt:i4>4</vt:i4>
      </vt:variant>
      <vt:variant>
        <vt:lpstr>Folientitel</vt:lpstr>
      </vt:variant>
      <vt:variant>
        <vt:i4>46</vt:i4>
      </vt:variant>
    </vt:vector>
  </HeadingPairs>
  <TitlesOfParts>
    <vt:vector size="51" baseType="lpstr">
      <vt:lpstr>Standarddesign</vt:lpstr>
      <vt:lpstr>Formel</vt:lpstr>
      <vt:lpstr>Equation</vt:lpstr>
      <vt:lpstr>Graph</vt:lpstr>
      <vt:lpstr>Bild</vt:lpstr>
      <vt:lpstr>PowerPoint-Präsentation</vt:lpstr>
      <vt:lpstr>Contents</vt:lpstr>
      <vt:lpstr>1.1. The flux of particles  in gases and plasmas </vt:lpstr>
      <vt:lpstr>PowerPoint-Präsentation</vt:lpstr>
      <vt:lpstr>PowerPoint-Präsentation</vt:lpstr>
      <vt:lpstr>1.2. Ideal probe theory revisited </vt:lpstr>
      <vt:lpstr>PowerPoint-Präsentation</vt:lpstr>
      <vt:lpstr>PowerPoint-Präsentation</vt:lpstr>
      <vt:lpstr>PowerPoint-Präsentation</vt:lpstr>
      <vt:lpstr>1.2.2. Ion saturation current range A: </vt:lpstr>
      <vt:lpstr>PowerPoint-Präsentation</vt:lpstr>
      <vt:lpstr>PowerPoint-Präsentation</vt:lpstr>
      <vt:lpstr>PowerPoint-Präsentation</vt:lpstr>
      <vt:lpstr>PowerPoint-Präsentation</vt:lpstr>
      <vt:lpstr>PowerPoint-Präsentation</vt:lpstr>
      <vt:lpstr>PowerPoint-Präsentation</vt:lpstr>
      <vt:lpstr>1.2.4. Plasma potential C and electron saturation current region (still ideal probe theory!): </vt:lpstr>
      <vt:lpstr>PowerPoint-Präsentation</vt:lpstr>
      <vt:lpstr>2. Emissive probes</vt:lpstr>
      <vt:lpstr>PowerPoint-Präsentation</vt:lpstr>
      <vt:lpstr>PowerPoint-Präsentation</vt:lpstr>
      <vt:lpstr>PowerPoint-Präsentation</vt:lpstr>
      <vt:lpstr>2.1. The construction of an emissive probe and the heating circuit: </vt:lpstr>
      <vt:lpstr>PowerPoint-Präsentation</vt:lpstr>
      <vt:lpstr>PowerPoint-Präsentation</vt:lpstr>
      <vt:lpstr>PowerPoint-Präsentation</vt:lpstr>
      <vt:lpstr>2.2. A brief theory of emissive probes: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3. Probes in reactive plasmas </vt:lpstr>
      <vt:lpstr>PowerPoint-Präsentation</vt:lpstr>
      <vt:lpstr>PowerPoint-Präsentation</vt:lpstr>
      <vt:lpstr>3.2 Other contamination effects on probes in a potassium plasma and how to avoid them by heated probes (C. Winkler, D. Strele, S. Tscholl, R. Schrittwieser, Plasma Phys. Contr. Fusion 42 (2000), 217.)  </vt:lpstr>
      <vt:lpstr>PowerPoint-Präsentation</vt:lpstr>
      <vt:lpstr>PowerPoint-Präsentation</vt:lpstr>
      <vt:lpstr>PowerPoint-Präsentation</vt:lpstr>
      <vt:lpstr>PowerPoint-Präsentation</vt:lpstr>
      <vt:lpstr>PowerPoint-Präsentation</vt:lpstr>
    </vt:vector>
  </TitlesOfParts>
  <Company>ZID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c72205</dc:creator>
  <cp:lastModifiedBy>Roman Schrittwieser</cp:lastModifiedBy>
  <cp:revision>117</cp:revision>
  <dcterms:created xsi:type="dcterms:W3CDTF">2003-08-27T08:05:33Z</dcterms:created>
  <dcterms:modified xsi:type="dcterms:W3CDTF">2018-09-07T13:15:13Z</dcterms:modified>
</cp:coreProperties>
</file>