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437" r:id="rId2"/>
    <p:sldId id="280" r:id="rId3"/>
    <p:sldId id="356" r:id="rId4"/>
    <p:sldId id="357" r:id="rId5"/>
    <p:sldId id="359" r:id="rId6"/>
    <p:sldId id="302" r:id="rId7"/>
    <p:sldId id="304" r:id="rId8"/>
    <p:sldId id="305" r:id="rId9"/>
    <p:sldId id="306" r:id="rId10"/>
    <p:sldId id="307" r:id="rId11"/>
    <p:sldId id="308" r:id="rId12"/>
    <p:sldId id="309" r:id="rId13"/>
    <p:sldId id="310" r:id="rId14"/>
    <p:sldId id="311" r:id="rId15"/>
    <p:sldId id="312" r:id="rId16"/>
    <p:sldId id="313" r:id="rId17"/>
    <p:sldId id="314" r:id="rId18"/>
    <p:sldId id="318" r:id="rId19"/>
    <p:sldId id="319" r:id="rId20"/>
    <p:sldId id="320" r:id="rId21"/>
    <p:sldId id="321" r:id="rId22"/>
    <p:sldId id="389" r:id="rId23"/>
    <p:sldId id="390" r:id="rId24"/>
    <p:sldId id="391" r:id="rId25"/>
    <p:sldId id="392" r:id="rId26"/>
    <p:sldId id="393" r:id="rId27"/>
    <p:sldId id="362" r:id="rId28"/>
    <p:sldId id="394" r:id="rId29"/>
    <p:sldId id="395" r:id="rId30"/>
    <p:sldId id="396" r:id="rId31"/>
    <p:sldId id="397" r:id="rId32"/>
    <p:sldId id="418" r:id="rId33"/>
    <p:sldId id="419" r:id="rId34"/>
    <p:sldId id="420" r:id="rId35"/>
    <p:sldId id="421" r:id="rId36"/>
    <p:sldId id="422" r:id="rId37"/>
    <p:sldId id="423" r:id="rId38"/>
    <p:sldId id="424" r:id="rId39"/>
    <p:sldId id="425" r:id="rId40"/>
    <p:sldId id="430" r:id="rId41"/>
    <p:sldId id="368" r:id="rId42"/>
    <p:sldId id="401" r:id="rId43"/>
    <p:sldId id="402" r:id="rId44"/>
    <p:sldId id="387" r:id="rId45"/>
    <p:sldId id="404" r:id="rId46"/>
    <p:sldId id="405" r:id="rId47"/>
    <p:sldId id="385" r:id="rId48"/>
    <p:sldId id="386" r:id="rId49"/>
    <p:sldId id="371" r:id="rId50"/>
    <p:sldId id="388" r:id="rId51"/>
    <p:sldId id="378" r:id="rId52"/>
    <p:sldId id="379" r:id="rId53"/>
    <p:sldId id="426" r:id="rId54"/>
    <p:sldId id="427" r:id="rId55"/>
    <p:sldId id="428" r:id="rId56"/>
    <p:sldId id="429" r:id="rId57"/>
    <p:sldId id="406" r:id="rId58"/>
    <p:sldId id="407" r:id="rId59"/>
    <p:sldId id="408" r:id="rId60"/>
    <p:sldId id="409" r:id="rId61"/>
    <p:sldId id="410" r:id="rId62"/>
    <p:sldId id="411" r:id="rId63"/>
    <p:sldId id="412" r:id="rId64"/>
    <p:sldId id="413" r:id="rId65"/>
    <p:sldId id="414" r:id="rId66"/>
    <p:sldId id="415" r:id="rId67"/>
    <p:sldId id="416" r:id="rId68"/>
    <p:sldId id="417" r:id="rId69"/>
    <p:sldId id="431" r:id="rId70"/>
    <p:sldId id="432" r:id="rId71"/>
    <p:sldId id="433" r:id="rId72"/>
    <p:sldId id="434" r:id="rId73"/>
    <p:sldId id="435" r:id="rId74"/>
    <p:sldId id="436" r:id="rId75"/>
    <p:sldId id="399" r:id="rId7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40" autoAdjust="0"/>
    <p:restoredTop sz="94660"/>
  </p:normalViewPr>
  <p:slideViewPr>
    <p:cSldViewPr snapToGrid="0" showGuides="1">
      <p:cViewPr varScale="1">
        <p:scale>
          <a:sx n="70" d="100"/>
          <a:sy n="70" d="100"/>
        </p:scale>
        <p:origin x="-1092" y="-6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emf"/><Relationship Id="rId4" Type="http://schemas.openxmlformats.org/officeDocument/2006/relationships/image" Target="../media/image47.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image" Target="../media/image61.emf"/><Relationship Id="rId4" Type="http://schemas.openxmlformats.org/officeDocument/2006/relationships/image" Target="../media/image64.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 Id="rId5" Type="http://schemas.openxmlformats.org/officeDocument/2006/relationships/image" Target="../media/image80.wmf"/><Relationship Id="rId4" Type="http://schemas.openxmlformats.org/officeDocument/2006/relationships/image" Target="../media/image79.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90.wmf"/><Relationship Id="rId7" Type="http://schemas.openxmlformats.org/officeDocument/2006/relationships/image" Target="../media/image94.wmf"/><Relationship Id="rId2" Type="http://schemas.openxmlformats.org/officeDocument/2006/relationships/image" Target="../media/image89.wmf"/><Relationship Id="rId1" Type="http://schemas.openxmlformats.org/officeDocument/2006/relationships/image" Target="../media/image88.wmf"/><Relationship Id="rId6" Type="http://schemas.openxmlformats.org/officeDocument/2006/relationships/image" Target="../media/image93.wmf"/><Relationship Id="rId5" Type="http://schemas.openxmlformats.org/officeDocument/2006/relationships/image" Target="../media/image92.wmf"/><Relationship Id="rId4" Type="http://schemas.openxmlformats.org/officeDocument/2006/relationships/image" Target="../media/image91.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7.wmf"/><Relationship Id="rId4" Type="http://schemas.openxmlformats.org/officeDocument/2006/relationships/image" Target="../media/image93.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99.wmf"/><Relationship Id="rId1" Type="http://schemas.openxmlformats.org/officeDocument/2006/relationships/image" Target="../media/image98.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11.wmf"/><Relationship Id="rId1" Type="http://schemas.openxmlformats.org/officeDocument/2006/relationships/image" Target="../media/image110.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image" Target="../media/image113.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24.wmf"/><Relationship Id="rId2" Type="http://schemas.openxmlformats.org/officeDocument/2006/relationships/image" Target="../media/image123.wmf"/><Relationship Id="rId1" Type="http://schemas.openxmlformats.org/officeDocument/2006/relationships/image" Target="../media/image122.wmf"/><Relationship Id="rId4" Type="http://schemas.openxmlformats.org/officeDocument/2006/relationships/image" Target="../media/image12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de-DE"/>
          </a:p>
        </p:txBody>
      </p:sp>
      <p:sp>
        <p:nvSpPr>
          <p:cNvPr id="5222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de-DE"/>
          </a:p>
        </p:txBody>
      </p:sp>
      <p:sp>
        <p:nvSpPr>
          <p:cNvPr id="52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22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smtClean="0"/>
              <a:t>Textmasterformate durch Klicken bearbeiten</a:t>
            </a:r>
          </a:p>
          <a:p>
            <a:pPr lvl="1"/>
            <a:r>
              <a:rPr lang="en-GB" altLang="de-DE" smtClean="0"/>
              <a:t>Zweite Ebene</a:t>
            </a:r>
          </a:p>
          <a:p>
            <a:pPr lvl="2"/>
            <a:r>
              <a:rPr lang="en-GB" altLang="de-DE" smtClean="0"/>
              <a:t>Dritte Ebene</a:t>
            </a:r>
          </a:p>
          <a:p>
            <a:pPr lvl="3"/>
            <a:r>
              <a:rPr lang="en-GB" altLang="de-DE" smtClean="0"/>
              <a:t>Vierte Ebene</a:t>
            </a:r>
          </a:p>
          <a:p>
            <a:pPr lvl="4"/>
            <a:r>
              <a:rPr lang="en-GB" altLang="de-DE" smtClean="0"/>
              <a:t>Fünfte Ebene</a:t>
            </a:r>
          </a:p>
        </p:txBody>
      </p:sp>
      <p:sp>
        <p:nvSpPr>
          <p:cNvPr id="5223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ltLang="de-DE"/>
          </a:p>
        </p:txBody>
      </p:sp>
      <p:sp>
        <p:nvSpPr>
          <p:cNvPr id="5223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FB28F41-4002-43CD-8E0C-2B440073678E}" type="slidenum">
              <a:rPr lang="en-GB" altLang="de-DE"/>
              <a:pPr/>
              <a:t>‹Nr.›</a:t>
            </a:fld>
            <a:endParaRPr lang="en-GB" altLang="de-DE"/>
          </a:p>
        </p:txBody>
      </p:sp>
    </p:spTree>
    <p:extLst>
      <p:ext uri="{BB962C8B-B14F-4D97-AF65-F5344CB8AC3E}">
        <p14:creationId xmlns:p14="http://schemas.microsoft.com/office/powerpoint/2010/main" val="365754764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DDB0FC-EC13-4EBF-986F-D83264AAD287}" type="slidenum">
              <a:rPr lang="en-GB" altLang="de-DE"/>
              <a:pPr/>
              <a:t>3</a:t>
            </a:fld>
            <a:endParaRPr lang="en-GB" altLang="de-DE"/>
          </a:p>
        </p:txBody>
      </p:sp>
      <p:sp>
        <p:nvSpPr>
          <p:cNvPr id="126978" name="Rectangle 2"/>
          <p:cNvSpPr>
            <a:spLocks noGrp="1" noRot="1" noChangeAspect="1" noChangeArrowheads="1" noTextEdit="1"/>
          </p:cNvSpPr>
          <p:nvPr>
            <p:ph type="sldImg"/>
          </p:nvPr>
        </p:nvSpPr>
        <p:spPr>
          <a:xfrm>
            <a:off x="1143000" y="684213"/>
            <a:ext cx="4573588" cy="3430587"/>
          </a:xfrm>
          <a:ln/>
        </p:spPr>
      </p:sp>
      <p:sp>
        <p:nvSpPr>
          <p:cNvPr id="126979"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AFDDD-112D-4E8D-9772-095640B47083}" type="slidenum">
              <a:rPr lang="en-GB" altLang="de-DE"/>
              <a:pPr/>
              <a:t>37</a:t>
            </a:fld>
            <a:endParaRPr lang="en-GB" altLang="de-DE"/>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endParaRPr lang="cs-CZ"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924891-B597-4C74-AA26-7B2FFBDDBEAD}" type="slidenum">
              <a:rPr lang="en-GB" altLang="de-DE"/>
              <a:pPr/>
              <a:t>38</a:t>
            </a:fld>
            <a:endParaRPr lang="en-GB" altLang="de-DE"/>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cs-CZ"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D8FC92-5B34-498D-87C5-A3AAEB00F6FD}" type="slidenum">
              <a:rPr lang="en-GB" altLang="de-DE"/>
              <a:pPr/>
              <a:t>39</a:t>
            </a:fld>
            <a:endParaRPr lang="en-GB" altLang="de-DE"/>
          </a:p>
        </p:txBody>
      </p:sp>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endParaRPr lang="cs-CZ"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D8FC92-5B34-498D-87C5-A3AAEB00F6FD}" type="slidenum">
              <a:rPr lang="en-GB" altLang="de-DE"/>
              <a:pPr/>
              <a:t>40</a:t>
            </a:fld>
            <a:endParaRPr lang="en-GB" altLang="de-DE"/>
          </a:p>
        </p:txBody>
      </p:sp>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endParaRPr lang="cs-CZ"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F990EF-97C7-4374-8C11-9CA3D334F89C}" type="slidenum">
              <a:rPr lang="en-GB" altLang="de-DE"/>
              <a:pPr/>
              <a:t>43</a:t>
            </a:fld>
            <a:endParaRPr lang="en-GB" altLang="de-DE"/>
          </a:p>
        </p:txBody>
      </p:sp>
      <p:sp>
        <p:nvSpPr>
          <p:cNvPr id="264194" name="Rectangle 2"/>
          <p:cNvSpPr>
            <a:spLocks noGrp="1" noRot="1" noChangeAspect="1" noChangeArrowheads="1" noTextEdit="1"/>
          </p:cNvSpPr>
          <p:nvPr>
            <p:ph type="sldImg"/>
          </p:nvPr>
        </p:nvSpPr>
        <p:spPr>
          <a:xfrm>
            <a:off x="1143000" y="684213"/>
            <a:ext cx="4573588" cy="3430587"/>
          </a:xfrm>
          <a:ln/>
        </p:spPr>
      </p:sp>
      <p:sp>
        <p:nvSpPr>
          <p:cNvPr id="264195"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9513D1-CEFD-4986-AA9E-E183D9483C30}" type="slidenum">
              <a:rPr lang="en-GB" altLang="de-DE"/>
              <a:pPr/>
              <a:t>44</a:t>
            </a:fld>
            <a:endParaRPr lang="en-GB" altLang="de-DE"/>
          </a:p>
        </p:txBody>
      </p:sp>
      <p:sp>
        <p:nvSpPr>
          <p:cNvPr id="241666" name="Rectangle 2"/>
          <p:cNvSpPr>
            <a:spLocks noGrp="1" noRot="1" noChangeAspect="1" noChangeArrowheads="1" noTextEdit="1"/>
          </p:cNvSpPr>
          <p:nvPr>
            <p:ph type="sldImg"/>
          </p:nvPr>
        </p:nvSpPr>
        <p:spPr>
          <a:xfrm>
            <a:off x="1143000" y="684213"/>
            <a:ext cx="4573588" cy="3430587"/>
          </a:xfrm>
          <a:ln/>
        </p:spPr>
      </p:sp>
      <p:sp>
        <p:nvSpPr>
          <p:cNvPr id="241667"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0FBD76-BA4D-4C90-ACAF-F5EC5317F8D7}" type="slidenum">
              <a:rPr lang="en-GB" altLang="de-DE"/>
              <a:pPr/>
              <a:t>45</a:t>
            </a:fld>
            <a:endParaRPr lang="en-GB" altLang="de-DE"/>
          </a:p>
        </p:txBody>
      </p:sp>
      <p:sp>
        <p:nvSpPr>
          <p:cNvPr id="268290" name="Rectangle 2"/>
          <p:cNvSpPr>
            <a:spLocks noGrp="1" noRot="1" noChangeAspect="1" noChangeArrowheads="1" noTextEdit="1"/>
          </p:cNvSpPr>
          <p:nvPr>
            <p:ph type="sldImg"/>
          </p:nvPr>
        </p:nvSpPr>
        <p:spPr>
          <a:xfrm>
            <a:off x="1143000" y="684213"/>
            <a:ext cx="4573588" cy="3430587"/>
          </a:xfrm>
          <a:ln/>
        </p:spPr>
      </p:sp>
      <p:sp>
        <p:nvSpPr>
          <p:cNvPr id="268291"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C94198-9636-4D40-8618-666BE9E71AF4}" type="slidenum">
              <a:rPr lang="en-GB" altLang="de-DE"/>
              <a:pPr/>
              <a:t>46</a:t>
            </a:fld>
            <a:endParaRPr lang="en-GB" altLang="de-DE"/>
          </a:p>
        </p:txBody>
      </p:sp>
      <p:sp>
        <p:nvSpPr>
          <p:cNvPr id="270338" name="Rectangle 2"/>
          <p:cNvSpPr>
            <a:spLocks noGrp="1" noRot="1" noChangeAspect="1" noChangeArrowheads="1" noTextEdit="1"/>
          </p:cNvSpPr>
          <p:nvPr>
            <p:ph type="sldImg"/>
          </p:nvPr>
        </p:nvSpPr>
        <p:spPr>
          <a:xfrm>
            <a:off x="1143000" y="684213"/>
            <a:ext cx="4573588" cy="3430587"/>
          </a:xfrm>
          <a:ln/>
        </p:spPr>
      </p:sp>
      <p:sp>
        <p:nvSpPr>
          <p:cNvPr id="270339"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FC76EC-89B4-4D38-BBDE-8A2120142401}" type="slidenum">
              <a:rPr lang="en-GB" altLang="de-DE"/>
              <a:pPr/>
              <a:t>47</a:t>
            </a:fld>
            <a:endParaRPr lang="en-GB" altLang="de-DE"/>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050800-6FF9-4B3F-BC6E-9F4F4557664B}" type="slidenum">
              <a:rPr lang="en-GB" altLang="de-DE"/>
              <a:pPr/>
              <a:t>48</a:t>
            </a:fld>
            <a:endParaRPr lang="en-GB" altLang="de-DE"/>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26E6B0-8478-4B47-A46C-724D987CD254}" type="slidenum">
              <a:rPr lang="en-GB" altLang="de-DE"/>
              <a:pPr/>
              <a:t>4</a:t>
            </a:fld>
            <a:endParaRPr lang="en-GB" altLang="de-DE"/>
          </a:p>
        </p:txBody>
      </p:sp>
      <p:sp>
        <p:nvSpPr>
          <p:cNvPr id="129026" name="Rectangle 2"/>
          <p:cNvSpPr>
            <a:spLocks noGrp="1" noRot="1" noChangeAspect="1" noChangeArrowheads="1" noTextEdit="1"/>
          </p:cNvSpPr>
          <p:nvPr>
            <p:ph type="sldImg"/>
          </p:nvPr>
        </p:nvSpPr>
        <p:spPr>
          <a:xfrm>
            <a:off x="1397000" y="642938"/>
            <a:ext cx="4273550" cy="3205162"/>
          </a:xfrm>
          <a:ln/>
        </p:spPr>
      </p:sp>
      <p:sp>
        <p:nvSpPr>
          <p:cNvPr id="129027" name="Rectangle 3"/>
          <p:cNvSpPr>
            <a:spLocks noGrp="1" noChangeArrowheads="1"/>
          </p:cNvSpPr>
          <p:nvPr>
            <p:ph type="body" idx="1"/>
          </p:nvPr>
        </p:nvSpPr>
        <p:spPr>
          <a:xfrm>
            <a:off x="941388" y="4062413"/>
            <a:ext cx="5183187" cy="3849687"/>
          </a:xfrm>
        </p:spPr>
        <p:txBody>
          <a:bodyPr/>
          <a:lstStyle/>
          <a:p>
            <a:endParaRPr lang="en-US" alt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C4F35-02AB-4C02-9B8E-50D5A8EB5487}" type="slidenum">
              <a:rPr lang="en-GB" altLang="de-DE"/>
              <a:pPr/>
              <a:t>50</a:t>
            </a:fld>
            <a:endParaRPr lang="en-GB" altLang="de-DE"/>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3BC408-C962-4321-8E53-3547C257838E}" type="slidenum">
              <a:rPr lang="en-GB" altLang="de-DE"/>
              <a:pPr/>
              <a:t>51</a:t>
            </a:fld>
            <a:endParaRPr lang="en-GB" altLang="de-DE"/>
          </a:p>
        </p:txBody>
      </p:sp>
      <p:sp>
        <p:nvSpPr>
          <p:cNvPr id="216066" name="Rectangle 2"/>
          <p:cNvSpPr>
            <a:spLocks noGrp="1" noRot="1" noChangeAspect="1" noChangeArrowheads="1" noTextEdit="1"/>
          </p:cNvSpPr>
          <p:nvPr>
            <p:ph type="sldImg"/>
          </p:nvPr>
        </p:nvSpPr>
        <p:spPr>
          <a:xfrm>
            <a:off x="1095375" y="650875"/>
            <a:ext cx="4635500" cy="3476625"/>
          </a:xfrm>
          <a:ln/>
        </p:spPr>
      </p:sp>
      <p:sp>
        <p:nvSpPr>
          <p:cNvPr id="216067" name="Rectangle 3"/>
          <p:cNvSpPr>
            <a:spLocks noGrp="1" noChangeArrowheads="1"/>
          </p:cNvSpPr>
          <p:nvPr>
            <p:ph type="body" idx="1"/>
          </p:nvPr>
        </p:nvSpPr>
        <p:spPr>
          <a:xfrm>
            <a:off x="909638" y="4344988"/>
            <a:ext cx="5008562" cy="4125912"/>
          </a:xfrm>
        </p:spPr>
        <p:txBody>
          <a:bodyPr/>
          <a:lstStyle/>
          <a:p>
            <a:endParaRPr lang="en-GB" alt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502062-3F69-42F9-915B-8734CDBE2470}" type="slidenum">
              <a:rPr lang="en-GB" altLang="de-DE"/>
              <a:pPr/>
              <a:t>52</a:t>
            </a:fld>
            <a:endParaRPr lang="en-GB" altLang="de-DE"/>
          </a:p>
        </p:txBody>
      </p:sp>
      <p:sp>
        <p:nvSpPr>
          <p:cNvPr id="218114" name="Rectangle 2"/>
          <p:cNvSpPr>
            <a:spLocks noGrp="1" noRot="1" noChangeAspect="1" noChangeArrowheads="1" noTextEdit="1"/>
          </p:cNvSpPr>
          <p:nvPr>
            <p:ph type="sldImg"/>
          </p:nvPr>
        </p:nvSpPr>
        <p:spPr>
          <a:xfrm>
            <a:off x="1095375" y="650875"/>
            <a:ext cx="4635500" cy="3476625"/>
          </a:xfrm>
          <a:ln/>
        </p:spPr>
      </p:sp>
      <p:sp>
        <p:nvSpPr>
          <p:cNvPr id="218115" name="Rectangle 3"/>
          <p:cNvSpPr>
            <a:spLocks noGrp="1" noChangeArrowheads="1"/>
          </p:cNvSpPr>
          <p:nvPr>
            <p:ph type="body" idx="1"/>
          </p:nvPr>
        </p:nvSpPr>
        <p:spPr>
          <a:xfrm>
            <a:off x="909638" y="4344988"/>
            <a:ext cx="5008562" cy="4125912"/>
          </a:xfrm>
        </p:spPr>
        <p:txBody>
          <a:bodyPr/>
          <a:lstStyle/>
          <a:p>
            <a:endParaRPr lang="en-GB" alt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38CA46-8089-48AB-9FAD-7FF6DF4F4E32}" type="slidenum">
              <a:rPr lang="de-AT" altLang="de-DE"/>
              <a:pPr/>
              <a:t>53</a:t>
            </a:fld>
            <a:endParaRPr lang="de-AT" altLang="de-DE"/>
          </a:p>
        </p:txBody>
      </p:sp>
      <p:sp>
        <p:nvSpPr>
          <p:cNvPr id="425986" name="Rectangle 2"/>
          <p:cNvSpPr>
            <a:spLocks noGrp="1" noRot="1" noChangeAspect="1" noChangeArrowheads="1" noTextEdit="1"/>
          </p:cNvSpPr>
          <p:nvPr>
            <p:ph type="sldImg"/>
          </p:nvPr>
        </p:nvSpPr>
        <p:spPr>
          <a:xfrm>
            <a:off x="1143000" y="685800"/>
            <a:ext cx="4572000" cy="3429000"/>
          </a:xfrm>
          <a:ln/>
        </p:spPr>
      </p:sp>
      <p:sp>
        <p:nvSpPr>
          <p:cNvPr id="425987" name="Rectangle 3"/>
          <p:cNvSpPr>
            <a:spLocks noGrp="1" noChangeArrowheads="1"/>
          </p:cNvSpPr>
          <p:nvPr>
            <p:ph type="body" idx="1"/>
          </p:nvPr>
        </p:nvSpPr>
        <p:spPr>
          <a:xfrm>
            <a:off x="685958" y="4342722"/>
            <a:ext cx="5486084" cy="4114951"/>
          </a:xfrm>
        </p:spPr>
        <p:txBody>
          <a:bodyPr/>
          <a:lstStyle/>
          <a:p>
            <a:endParaRPr lang="en-GB"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38FD60-4992-41F7-A10C-8A2A681232A7}" type="slidenum">
              <a:rPr lang="de-AT" altLang="de-DE"/>
              <a:pPr/>
              <a:t>54</a:t>
            </a:fld>
            <a:endParaRPr lang="de-AT" altLang="de-DE"/>
          </a:p>
        </p:txBody>
      </p:sp>
      <p:sp>
        <p:nvSpPr>
          <p:cNvPr id="299010" name="Rectangle 2"/>
          <p:cNvSpPr>
            <a:spLocks noGrp="1" noRot="1" noChangeAspect="1" noChangeArrowheads="1" noTextEdit="1"/>
          </p:cNvSpPr>
          <p:nvPr>
            <p:ph type="sldImg"/>
          </p:nvPr>
        </p:nvSpPr>
        <p:spPr>
          <a:xfrm>
            <a:off x="1143000" y="685800"/>
            <a:ext cx="4572000" cy="3429000"/>
          </a:xfrm>
          <a:ln/>
        </p:spPr>
      </p:sp>
      <p:sp>
        <p:nvSpPr>
          <p:cNvPr id="299011" name="Rectangle 3"/>
          <p:cNvSpPr>
            <a:spLocks noGrp="1" noChangeArrowheads="1"/>
          </p:cNvSpPr>
          <p:nvPr>
            <p:ph type="body" idx="1"/>
          </p:nvPr>
        </p:nvSpPr>
        <p:spPr>
          <a:xfrm>
            <a:off x="685958" y="4342722"/>
            <a:ext cx="5486084" cy="4114951"/>
          </a:xfrm>
        </p:spPr>
        <p:txBody>
          <a:bodyPr/>
          <a:lstStyle/>
          <a:p>
            <a:endParaRPr lang="en-GB" alt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F7B1D1-5386-4352-AD69-A5D6817907C7}" type="slidenum">
              <a:rPr lang="de-AT" altLang="de-DE"/>
              <a:pPr/>
              <a:t>55</a:t>
            </a:fld>
            <a:endParaRPr lang="de-AT" altLang="de-DE"/>
          </a:p>
        </p:txBody>
      </p:sp>
      <p:sp>
        <p:nvSpPr>
          <p:cNvPr id="301058" name="Rectangle 2"/>
          <p:cNvSpPr>
            <a:spLocks noGrp="1" noRot="1" noChangeAspect="1" noChangeArrowheads="1" noTextEdit="1"/>
          </p:cNvSpPr>
          <p:nvPr>
            <p:ph type="sldImg"/>
          </p:nvPr>
        </p:nvSpPr>
        <p:spPr>
          <a:xfrm>
            <a:off x="1143000" y="685800"/>
            <a:ext cx="4572000" cy="3429000"/>
          </a:xfrm>
          <a:ln/>
        </p:spPr>
      </p:sp>
      <p:sp>
        <p:nvSpPr>
          <p:cNvPr id="301059" name="Rectangle 3"/>
          <p:cNvSpPr>
            <a:spLocks noGrp="1" noChangeArrowheads="1"/>
          </p:cNvSpPr>
          <p:nvPr>
            <p:ph type="body" idx="1"/>
          </p:nvPr>
        </p:nvSpPr>
        <p:spPr>
          <a:xfrm>
            <a:off x="685958" y="4342722"/>
            <a:ext cx="5486084" cy="4114951"/>
          </a:xfrm>
        </p:spPr>
        <p:txBody>
          <a:bodyPr/>
          <a:lstStyle/>
          <a:p>
            <a:endParaRPr lang="en-GB" alt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7BD4B9-EC25-4768-BB3F-B0096ACFDF35}" type="slidenum">
              <a:rPr lang="de-AT" altLang="de-DE"/>
              <a:pPr/>
              <a:t>56</a:t>
            </a:fld>
            <a:endParaRPr lang="de-AT" altLang="de-DE"/>
          </a:p>
        </p:txBody>
      </p:sp>
      <p:sp>
        <p:nvSpPr>
          <p:cNvPr id="303106" name="Rectangle 2"/>
          <p:cNvSpPr>
            <a:spLocks noGrp="1" noRot="1" noChangeAspect="1" noChangeArrowheads="1" noTextEdit="1"/>
          </p:cNvSpPr>
          <p:nvPr>
            <p:ph type="sldImg"/>
          </p:nvPr>
        </p:nvSpPr>
        <p:spPr>
          <a:xfrm>
            <a:off x="1143000" y="685800"/>
            <a:ext cx="4572000" cy="3429000"/>
          </a:xfrm>
          <a:ln/>
        </p:spPr>
      </p:sp>
      <p:sp>
        <p:nvSpPr>
          <p:cNvPr id="303107" name="Rectangle 3"/>
          <p:cNvSpPr>
            <a:spLocks noGrp="1" noChangeArrowheads="1"/>
          </p:cNvSpPr>
          <p:nvPr>
            <p:ph type="body" idx="1"/>
          </p:nvPr>
        </p:nvSpPr>
        <p:spPr>
          <a:xfrm>
            <a:off x="685958" y="4342722"/>
            <a:ext cx="5486084" cy="4114951"/>
          </a:xfrm>
        </p:spPr>
        <p:txBody>
          <a:bodyPr/>
          <a:lstStyle/>
          <a:p>
            <a:endParaRPr lang="en-GB"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6998BF-33A6-4266-BA31-A406724DEA38}" type="slidenum">
              <a:rPr lang="en-GB" altLang="de-DE"/>
              <a:pPr/>
              <a:t>57</a:t>
            </a:fld>
            <a:endParaRPr lang="en-GB" altLang="de-DE"/>
          </a:p>
        </p:txBody>
      </p:sp>
      <p:sp>
        <p:nvSpPr>
          <p:cNvPr id="280578" name="Rectangle 2"/>
          <p:cNvSpPr>
            <a:spLocks noGrp="1" noRot="1" noChangeAspect="1" noChangeArrowheads="1" noTextEdit="1"/>
          </p:cNvSpPr>
          <p:nvPr>
            <p:ph type="sldImg"/>
          </p:nvPr>
        </p:nvSpPr>
        <p:spPr>
          <a:xfrm>
            <a:off x="1093788" y="650875"/>
            <a:ext cx="4635500" cy="3476625"/>
          </a:xfrm>
          <a:ln/>
        </p:spPr>
      </p:sp>
      <p:sp>
        <p:nvSpPr>
          <p:cNvPr id="280579" name="Rectangle 3"/>
          <p:cNvSpPr>
            <a:spLocks noGrp="1" noChangeArrowheads="1"/>
          </p:cNvSpPr>
          <p:nvPr>
            <p:ph type="body" idx="1"/>
          </p:nvPr>
        </p:nvSpPr>
        <p:spPr>
          <a:xfrm>
            <a:off x="909638" y="4344988"/>
            <a:ext cx="5008562" cy="4125912"/>
          </a:xfrm>
        </p:spPr>
        <p:txBody>
          <a:bodyPr/>
          <a:lstStyle/>
          <a:p>
            <a:endParaRPr lang="en-GB" alt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F898CA-F940-48BB-84A9-CB0A69E12457}" type="slidenum">
              <a:rPr lang="en-GB" altLang="de-DE"/>
              <a:pPr/>
              <a:t>58</a:t>
            </a:fld>
            <a:endParaRPr lang="en-GB" altLang="de-DE"/>
          </a:p>
        </p:txBody>
      </p:sp>
      <p:sp>
        <p:nvSpPr>
          <p:cNvPr id="282626" name="Rectangle 2"/>
          <p:cNvSpPr>
            <a:spLocks noGrp="1" noRot="1" noChangeAspect="1" noChangeArrowheads="1" noTextEdit="1"/>
          </p:cNvSpPr>
          <p:nvPr>
            <p:ph type="sldImg"/>
          </p:nvPr>
        </p:nvSpPr>
        <p:spPr>
          <a:xfrm>
            <a:off x="1093788" y="650875"/>
            <a:ext cx="4635500" cy="3476625"/>
          </a:xfrm>
          <a:ln/>
        </p:spPr>
      </p:sp>
      <p:sp>
        <p:nvSpPr>
          <p:cNvPr id="282627" name="Rectangle 3"/>
          <p:cNvSpPr>
            <a:spLocks noGrp="1" noChangeArrowheads="1"/>
          </p:cNvSpPr>
          <p:nvPr>
            <p:ph type="body" idx="1"/>
          </p:nvPr>
        </p:nvSpPr>
        <p:spPr>
          <a:xfrm>
            <a:off x="909638" y="4344988"/>
            <a:ext cx="5008562" cy="4125912"/>
          </a:xfrm>
        </p:spPr>
        <p:txBody>
          <a:bodyPr/>
          <a:lstStyle/>
          <a:p>
            <a:endParaRPr lang="en-GB" alt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CB7B7E-C1FA-4412-B489-88B19FC09ED7}" type="slidenum">
              <a:rPr lang="en-GB" altLang="de-DE"/>
              <a:pPr/>
              <a:t>59</a:t>
            </a:fld>
            <a:endParaRPr lang="en-GB" altLang="de-DE"/>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86B5E1-3BB5-4492-9852-A550B887251F}" type="slidenum">
              <a:rPr lang="en-GB" altLang="de-DE"/>
              <a:pPr/>
              <a:t>13</a:t>
            </a:fld>
            <a:endParaRPr lang="en-GB" altLang="de-DE"/>
          </a:p>
        </p:txBody>
      </p:sp>
      <p:sp>
        <p:nvSpPr>
          <p:cNvPr id="63490" name="Rectangle 2"/>
          <p:cNvSpPr>
            <a:spLocks noGrp="1" noRot="1" noChangeAspect="1" noChangeArrowheads="1" noTextEdit="1"/>
          </p:cNvSpPr>
          <p:nvPr>
            <p:ph type="sldImg"/>
          </p:nvPr>
        </p:nvSpPr>
        <p:spPr>
          <a:xfrm>
            <a:off x="1095375" y="650875"/>
            <a:ext cx="4635500" cy="3476625"/>
          </a:xfrm>
          <a:ln/>
        </p:spPr>
      </p:sp>
      <p:sp>
        <p:nvSpPr>
          <p:cNvPr id="63491" name="Rectangle 3"/>
          <p:cNvSpPr>
            <a:spLocks noGrp="1" noChangeArrowheads="1"/>
          </p:cNvSpPr>
          <p:nvPr>
            <p:ph type="body" idx="1"/>
          </p:nvPr>
        </p:nvSpPr>
        <p:spPr>
          <a:xfrm>
            <a:off x="909638" y="4344988"/>
            <a:ext cx="5008562" cy="4125912"/>
          </a:xfrm>
        </p:spPr>
        <p:txBody>
          <a:bodyPr/>
          <a:lstStyle/>
          <a:p>
            <a:endParaRPr lang="de-AT" alt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7A0578-0646-45AD-B4E0-2A85A5651578}" type="slidenum">
              <a:rPr lang="en-GB" altLang="de-DE"/>
              <a:pPr/>
              <a:t>60</a:t>
            </a:fld>
            <a:endParaRPr lang="en-GB" altLang="de-DE"/>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7EBD0E-FC0E-48DB-946A-8EB5ABD375B4}" type="slidenum">
              <a:rPr lang="en-GB" altLang="de-DE"/>
              <a:pPr/>
              <a:t>61</a:t>
            </a:fld>
            <a:endParaRPr lang="en-GB" altLang="de-DE"/>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5BEE9D-7999-42D3-AC30-85EDB677EA63}" type="slidenum">
              <a:rPr lang="en-GB" altLang="de-DE"/>
              <a:pPr/>
              <a:t>62</a:t>
            </a:fld>
            <a:endParaRPr lang="en-GB" altLang="de-DE"/>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07C12E-0EEB-4740-823F-0CD0D090723A}" type="slidenum">
              <a:rPr lang="en-GB" altLang="de-DE"/>
              <a:pPr/>
              <a:t>63</a:t>
            </a:fld>
            <a:endParaRPr lang="en-GB" altLang="de-DE"/>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A04A38-C81E-4FE1-97AD-6EF75E3FF412}" type="slidenum">
              <a:rPr lang="en-GB" altLang="de-DE"/>
              <a:pPr/>
              <a:t>64</a:t>
            </a:fld>
            <a:endParaRPr lang="en-GB" altLang="de-DE"/>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9E9238-A642-470F-8D97-FE98D1E2460F}" type="slidenum">
              <a:rPr lang="en-GB" altLang="de-DE"/>
              <a:pPr/>
              <a:t>65</a:t>
            </a:fld>
            <a:endParaRPr lang="en-GB" altLang="de-DE"/>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FBF649-8CBB-43B0-8C4D-B8DC029AEA4E}" type="slidenum">
              <a:rPr lang="en-GB" altLang="de-DE"/>
              <a:pPr/>
              <a:t>66</a:t>
            </a:fld>
            <a:endParaRPr lang="en-GB" altLang="de-DE"/>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AEEA17-7FF4-4E7C-8258-9087ADD6F967}" type="slidenum">
              <a:rPr lang="en-GB" altLang="de-DE"/>
              <a:pPr/>
              <a:t>67</a:t>
            </a:fld>
            <a:endParaRPr lang="en-GB" altLang="de-DE"/>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DC0B97-6D38-4BC1-9A2C-36A6363C2FF7}" type="slidenum">
              <a:rPr lang="en-GB" altLang="de-DE"/>
              <a:pPr/>
              <a:t>68</a:t>
            </a:fld>
            <a:endParaRPr lang="en-GB" altLang="de-DE"/>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pPr>
              <a:spcBef>
                <a:spcPct val="0"/>
              </a:spcBef>
              <a:spcAft>
                <a:spcPct val="20000"/>
              </a:spcAft>
            </a:pPr>
            <a:endParaRPr lang="uk-UA"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FB96A3-677D-4F52-B652-AD2A753DAEC2}" type="slidenum">
              <a:rPr lang="en-GB" altLang="de-DE"/>
              <a:pPr/>
              <a:t>16</a:t>
            </a:fld>
            <a:endParaRPr lang="en-GB" altLang="de-DE"/>
          </a:p>
        </p:txBody>
      </p:sp>
      <p:sp>
        <p:nvSpPr>
          <p:cNvPr id="67586" name="Rectangle 2"/>
          <p:cNvSpPr>
            <a:spLocks noGrp="1" noRot="1" noChangeAspect="1" noChangeArrowheads="1" noTextEdit="1"/>
          </p:cNvSpPr>
          <p:nvPr>
            <p:ph type="sldImg"/>
          </p:nvPr>
        </p:nvSpPr>
        <p:spPr>
          <a:xfrm>
            <a:off x="1095375" y="650875"/>
            <a:ext cx="4635500" cy="3476625"/>
          </a:xfrm>
          <a:ln/>
        </p:spPr>
      </p:sp>
      <p:sp>
        <p:nvSpPr>
          <p:cNvPr id="67587" name="Rectangle 3"/>
          <p:cNvSpPr>
            <a:spLocks noGrp="1" noChangeArrowheads="1"/>
          </p:cNvSpPr>
          <p:nvPr>
            <p:ph type="body" idx="1"/>
          </p:nvPr>
        </p:nvSpPr>
        <p:spPr>
          <a:xfrm>
            <a:off x="909638" y="4344988"/>
            <a:ext cx="5008562" cy="4125912"/>
          </a:xfrm>
        </p:spPr>
        <p:txBody>
          <a:bodyPr/>
          <a:lstStyle/>
          <a:p>
            <a:endParaRPr lang="en-GB"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23C638-C72B-4079-9908-CE9E15764541}" type="slidenum">
              <a:rPr lang="en-GB" altLang="de-DE"/>
              <a:pPr/>
              <a:t>17</a:t>
            </a:fld>
            <a:endParaRPr lang="en-GB" altLang="de-DE"/>
          </a:p>
        </p:txBody>
      </p:sp>
      <p:sp>
        <p:nvSpPr>
          <p:cNvPr id="69634" name="Rectangle 2"/>
          <p:cNvSpPr>
            <a:spLocks noGrp="1" noRot="1" noChangeAspect="1" noChangeArrowheads="1" noTextEdit="1"/>
          </p:cNvSpPr>
          <p:nvPr>
            <p:ph type="sldImg"/>
          </p:nvPr>
        </p:nvSpPr>
        <p:spPr>
          <a:xfrm>
            <a:off x="1095375" y="650875"/>
            <a:ext cx="4635500" cy="3476625"/>
          </a:xfrm>
          <a:ln/>
        </p:spPr>
      </p:sp>
      <p:sp>
        <p:nvSpPr>
          <p:cNvPr id="69635" name="Rectangle 3"/>
          <p:cNvSpPr>
            <a:spLocks noGrp="1" noChangeArrowheads="1"/>
          </p:cNvSpPr>
          <p:nvPr>
            <p:ph type="body" idx="1"/>
          </p:nvPr>
        </p:nvSpPr>
        <p:spPr>
          <a:xfrm>
            <a:off x="909638" y="4344988"/>
            <a:ext cx="5008562" cy="4125912"/>
          </a:xfrm>
        </p:spPr>
        <p:txBody>
          <a:bodyPr/>
          <a:lstStyle/>
          <a:p>
            <a:endParaRPr lang="en-GB"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7311D8-A383-44FF-852C-7D2A929B04AD}" type="slidenum">
              <a:rPr lang="en-GB" altLang="de-DE"/>
              <a:pPr/>
              <a:t>28</a:t>
            </a:fld>
            <a:endParaRPr lang="en-GB" altLang="de-DE"/>
          </a:p>
        </p:txBody>
      </p:sp>
      <p:sp>
        <p:nvSpPr>
          <p:cNvPr id="250882" name="Rectangle 2"/>
          <p:cNvSpPr>
            <a:spLocks noGrp="1" noRot="1" noChangeAspect="1" noChangeArrowheads="1" noTextEdit="1"/>
          </p:cNvSpPr>
          <p:nvPr>
            <p:ph type="sldImg"/>
          </p:nvPr>
        </p:nvSpPr>
        <p:spPr>
          <a:xfrm>
            <a:off x="1143000" y="684213"/>
            <a:ext cx="4573588" cy="3430587"/>
          </a:xfrm>
          <a:ln/>
        </p:spPr>
      </p:sp>
      <p:sp>
        <p:nvSpPr>
          <p:cNvPr id="250883"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8FAB85-40D9-406A-921C-052A9E83F1A9}" type="slidenum">
              <a:rPr lang="en-GB" altLang="de-DE"/>
              <a:pPr/>
              <a:t>29</a:t>
            </a:fld>
            <a:endParaRPr lang="en-GB" altLang="de-DE"/>
          </a:p>
        </p:txBody>
      </p:sp>
      <p:sp>
        <p:nvSpPr>
          <p:cNvPr id="252930" name="Rectangle 2"/>
          <p:cNvSpPr>
            <a:spLocks noGrp="1" noRot="1" noChangeAspect="1" noChangeArrowheads="1" noTextEdit="1"/>
          </p:cNvSpPr>
          <p:nvPr>
            <p:ph type="sldImg"/>
          </p:nvPr>
        </p:nvSpPr>
        <p:spPr>
          <a:xfrm>
            <a:off x="1143000" y="684213"/>
            <a:ext cx="4573588" cy="3430587"/>
          </a:xfrm>
          <a:ln/>
        </p:spPr>
      </p:sp>
      <p:sp>
        <p:nvSpPr>
          <p:cNvPr id="252931"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FEC8-B57F-4439-B255-4DD3DAAE09C6}" type="slidenum">
              <a:rPr lang="en-GB" altLang="de-DE"/>
              <a:pPr/>
              <a:t>30</a:t>
            </a:fld>
            <a:endParaRPr lang="en-GB" altLang="de-DE"/>
          </a:p>
        </p:txBody>
      </p:sp>
      <p:sp>
        <p:nvSpPr>
          <p:cNvPr id="254978" name="Rectangle 2"/>
          <p:cNvSpPr>
            <a:spLocks noGrp="1" noRot="1" noChangeAspect="1" noChangeArrowheads="1" noTextEdit="1"/>
          </p:cNvSpPr>
          <p:nvPr>
            <p:ph type="sldImg"/>
          </p:nvPr>
        </p:nvSpPr>
        <p:spPr>
          <a:xfrm>
            <a:off x="1143000" y="684213"/>
            <a:ext cx="4573588" cy="3430587"/>
          </a:xfrm>
          <a:ln/>
        </p:spPr>
      </p:sp>
      <p:sp>
        <p:nvSpPr>
          <p:cNvPr id="254979"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FC9282-916E-421F-94E4-63C5588576CB}" type="slidenum">
              <a:rPr lang="en-GB" altLang="de-DE"/>
              <a:pPr/>
              <a:t>31</a:t>
            </a:fld>
            <a:endParaRPr lang="en-GB" altLang="de-DE"/>
          </a:p>
        </p:txBody>
      </p:sp>
      <p:sp>
        <p:nvSpPr>
          <p:cNvPr id="257026" name="Rectangle 2"/>
          <p:cNvSpPr>
            <a:spLocks noGrp="1" noRot="1" noChangeAspect="1" noChangeArrowheads="1" noTextEdit="1"/>
          </p:cNvSpPr>
          <p:nvPr>
            <p:ph type="sldImg"/>
          </p:nvPr>
        </p:nvSpPr>
        <p:spPr>
          <a:xfrm>
            <a:off x="1143000" y="684213"/>
            <a:ext cx="4573588" cy="3430587"/>
          </a:xfrm>
          <a:ln/>
        </p:spPr>
      </p:sp>
      <p:sp>
        <p:nvSpPr>
          <p:cNvPr id="257027" name="Rectangle 3"/>
          <p:cNvSpPr>
            <a:spLocks noGrp="1" noChangeArrowheads="1"/>
          </p:cNvSpPr>
          <p:nvPr>
            <p:ph type="body" idx="1"/>
          </p:nvPr>
        </p:nvSpPr>
        <p:spPr>
          <a:xfrm>
            <a:off x="685800" y="4343400"/>
            <a:ext cx="5486400" cy="4116388"/>
          </a:xfrm>
        </p:spPr>
        <p:txBody>
          <a:bodyPr/>
          <a:lstStyle/>
          <a:p>
            <a:endParaRPr lang="cs-CZ"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a:xfrm>
            <a:off x="88900" y="6656388"/>
            <a:ext cx="1049338" cy="182562"/>
          </a:xfrm>
          <a:prstGeom prst="rect">
            <a:avLst/>
          </a:prstGeom>
        </p:spPr>
        <p:txBody>
          <a:bodyPr/>
          <a:lstStyle>
            <a:lvl1pPr>
              <a:defRPr/>
            </a:lvl1pPr>
          </a:lstStyle>
          <a:p>
            <a:fld id="{30550397-B5A1-46C1-A525-144C099620A9}" type="datetime1">
              <a:rPr lang="en-GB" altLang="de-DE" smtClean="0"/>
              <a:t>06/09/2018</a:t>
            </a:fld>
            <a:endParaRPr lang="de-DE" altLang="de-DE"/>
          </a:p>
        </p:txBody>
      </p:sp>
      <p:sp>
        <p:nvSpPr>
          <p:cNvPr id="5" name="Fußzeilenplatzhalter 4"/>
          <p:cNvSpPr>
            <a:spLocks noGrp="1"/>
          </p:cNvSpPr>
          <p:nvPr>
            <p:ph type="ftr" sz="quarter" idx="11"/>
          </p:nvPr>
        </p:nvSpPr>
        <p:spPr>
          <a:xfrm>
            <a:off x="1524000" y="6656388"/>
            <a:ext cx="6096000" cy="182562"/>
          </a:xfrm>
          <a:prstGeom prst="rect">
            <a:avLst/>
          </a:prstGeom>
        </p:spPr>
        <p:txBody>
          <a:bodyPr/>
          <a:lstStyle>
            <a:lvl1pPr>
              <a:defRPr/>
            </a:lvl1pPr>
          </a:lstStyle>
          <a:p>
            <a:r>
              <a:rPr lang="fr-FR" altLang="de-DE" smtClean="0"/>
              <a:t>Probe Diagnostics Fusion Plasma Tromsø September 2018</a:t>
            </a:r>
            <a:endParaRPr lang="de-DE" altLang="de-DE" dirty="0"/>
          </a:p>
        </p:txBody>
      </p:sp>
      <p:sp>
        <p:nvSpPr>
          <p:cNvPr id="8"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Tree>
    <p:extLst>
      <p:ext uri="{BB962C8B-B14F-4D97-AF65-F5344CB8AC3E}">
        <p14:creationId xmlns:p14="http://schemas.microsoft.com/office/powerpoint/2010/main" val="45650038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Leer">
    <p:spTree>
      <p:nvGrpSpPr>
        <p:cNvPr id="1" name=""/>
        <p:cNvGrpSpPr/>
        <p:nvPr/>
      </p:nvGrpSpPr>
      <p:grpSpPr>
        <a:xfrm>
          <a:off x="0" y="0"/>
          <a:ext cx="0" cy="0"/>
          <a:chOff x="0" y="0"/>
          <a:chExt cx="0" cy="0"/>
        </a:xfrm>
      </p:grpSpPr>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
        <p:nvSpPr>
          <p:cNvPr id="2" name="Datumsplatzhalter 1"/>
          <p:cNvSpPr>
            <a:spLocks noGrp="1"/>
          </p:cNvSpPr>
          <p:nvPr>
            <p:ph type="dt" sz="half" idx="11"/>
          </p:nvPr>
        </p:nvSpPr>
        <p:spPr/>
        <p:txBody>
          <a:bodyPr/>
          <a:lstStyle/>
          <a:p>
            <a:fld id="{DDDD0724-23FE-40C4-955F-4CAF9E37DF6E}" type="datetime1">
              <a:rPr lang="en-GB" altLang="de-DE" smtClean="0"/>
              <a:t>06/09/2018</a:t>
            </a:fld>
            <a:endParaRPr lang="de-DE" altLang="de-DE" dirty="0"/>
          </a:p>
        </p:txBody>
      </p:sp>
      <p:sp>
        <p:nvSpPr>
          <p:cNvPr id="4" name="Foliennummernplatzhalter 3"/>
          <p:cNvSpPr>
            <a:spLocks noGrp="1"/>
          </p:cNvSpPr>
          <p:nvPr>
            <p:ph type="sldNum" sz="quarter" idx="13"/>
          </p:nvPr>
        </p:nvSpPr>
        <p:spPr/>
        <p:txBody>
          <a:bodyPr/>
          <a:lstStyle/>
          <a:p>
            <a:fld id="{5CDEDA44-7B24-472C-A3A3-B57E23A13F68}" type="slidenum">
              <a:rPr lang="de-DE" altLang="de-DE" smtClean="0"/>
              <a:pPr/>
              <a:t>‹Nr.›</a:t>
            </a:fld>
            <a:r>
              <a:rPr lang="de-DE" altLang="de-DE" smtClean="0"/>
              <a:t> von 37</a:t>
            </a:r>
            <a:endParaRPr lang="de-DE" altLang="de-DE" dirty="0"/>
          </a:p>
        </p:txBody>
      </p:sp>
    </p:spTree>
    <p:extLst>
      <p:ext uri="{BB962C8B-B14F-4D97-AF65-F5344CB8AC3E}">
        <p14:creationId xmlns:p14="http://schemas.microsoft.com/office/powerpoint/2010/main" val="292286802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Leer">
    <p:spTree>
      <p:nvGrpSpPr>
        <p:cNvPr id="1" name=""/>
        <p:cNvGrpSpPr/>
        <p:nvPr/>
      </p:nvGrpSpPr>
      <p:grpSpPr>
        <a:xfrm>
          <a:off x="0" y="0"/>
          <a:ext cx="0" cy="0"/>
          <a:chOff x="0" y="0"/>
          <a:chExt cx="0" cy="0"/>
        </a:xfrm>
      </p:grpSpPr>
      <p:sp>
        <p:nvSpPr>
          <p:cNvPr id="5" name="Rectangle 4"/>
          <p:cNvSpPr>
            <a:spLocks noGrp="1" noChangeArrowheads="1"/>
          </p:cNvSpPr>
          <p:nvPr>
            <p:ph type="dt" sz="half" idx="2"/>
          </p:nvPr>
        </p:nvSpPr>
        <p:spPr bwMode="auto">
          <a:xfrm>
            <a:off x="0" y="6673215"/>
            <a:ext cx="87376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200">
                <a:solidFill>
                  <a:schemeClr val="accent2"/>
                </a:solidFill>
              </a:defRPr>
            </a:lvl1pPr>
          </a:lstStyle>
          <a:p>
            <a:fld id="{0D14964D-F724-42A1-9DFB-35FD097720A3}" type="datetime1">
              <a:rPr lang="en-GB" altLang="de-DE" smtClean="0"/>
              <a:t>06/09/2018</a:t>
            </a:fld>
            <a:endParaRPr lang="de-DE" altLang="de-DE" dirty="0"/>
          </a:p>
        </p:txBody>
      </p:sp>
      <p:sp>
        <p:nvSpPr>
          <p:cNvPr id="6" name="Rectangle 5"/>
          <p:cNvSpPr>
            <a:spLocks noGrp="1" noChangeArrowheads="1"/>
          </p:cNvSpPr>
          <p:nvPr>
            <p:ph type="ftr" sz="quarter" idx="3"/>
          </p:nvPr>
        </p:nvSpPr>
        <p:spPr bwMode="auto">
          <a:xfrm>
            <a:off x="1678311" y="6489700"/>
            <a:ext cx="57735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lang="de-DE" sz="1200" smtClean="0">
                <a:solidFill>
                  <a:schemeClr val="accent6"/>
                </a:solidFill>
                <a:effectLst/>
              </a:defRPr>
            </a:lvl1pPr>
          </a:lstStyle>
          <a:p>
            <a:r>
              <a:rPr lang="fr-FR" smtClean="0"/>
              <a:t>Probe Diagnostics Fusion Plasma Tromsø September 2018</a:t>
            </a:r>
            <a:endParaRPr lang="en-US" altLang="de-DE" dirty="0"/>
          </a:p>
        </p:txBody>
      </p:sp>
      <p:sp>
        <p:nvSpPr>
          <p:cNvPr id="7" name="Rectangle 6"/>
          <p:cNvSpPr>
            <a:spLocks noGrp="1" noChangeArrowheads="1"/>
          </p:cNvSpPr>
          <p:nvPr>
            <p:ph type="sldNum" sz="quarter" idx="4"/>
          </p:nvPr>
        </p:nvSpPr>
        <p:spPr bwMode="auto">
          <a:xfrm>
            <a:off x="8191210" y="6663373"/>
            <a:ext cx="93154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200">
                <a:solidFill>
                  <a:schemeClr val="accent2"/>
                </a:solidFill>
              </a:defRPr>
            </a:lvl1pPr>
          </a:lstStyle>
          <a:p>
            <a:fld id="{5CDEDA44-7B24-472C-A3A3-B57E23A13F68}" type="slidenum">
              <a:rPr lang="de-DE" altLang="de-DE" smtClean="0"/>
              <a:pPr/>
              <a:t>‹Nr.›</a:t>
            </a:fld>
            <a:r>
              <a:rPr lang="de-DE" altLang="de-DE" dirty="0" smtClean="0"/>
              <a:t> von 37</a:t>
            </a:r>
            <a:endParaRPr lang="de-DE" altLang="de-DE" dirty="0"/>
          </a:p>
        </p:txBody>
      </p:sp>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Tree>
    <p:extLst>
      <p:ext uri="{BB962C8B-B14F-4D97-AF65-F5344CB8AC3E}">
        <p14:creationId xmlns:p14="http://schemas.microsoft.com/office/powerpoint/2010/main" val="112814580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Leer">
    <p:spTree>
      <p:nvGrpSpPr>
        <p:cNvPr id="1" name=""/>
        <p:cNvGrpSpPr/>
        <p:nvPr/>
      </p:nvGrpSpPr>
      <p:grpSpPr>
        <a:xfrm>
          <a:off x="0" y="0"/>
          <a:ext cx="0" cy="0"/>
          <a:chOff x="0" y="0"/>
          <a:chExt cx="0" cy="0"/>
        </a:xfrm>
      </p:grpSpPr>
      <p:sp>
        <p:nvSpPr>
          <p:cNvPr id="5" name="Rectangle 4"/>
          <p:cNvSpPr>
            <a:spLocks noGrp="1" noChangeArrowheads="1"/>
          </p:cNvSpPr>
          <p:nvPr>
            <p:ph type="dt" sz="half" idx="2"/>
          </p:nvPr>
        </p:nvSpPr>
        <p:spPr bwMode="auto">
          <a:xfrm>
            <a:off x="0" y="6673215"/>
            <a:ext cx="87376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200">
                <a:solidFill>
                  <a:schemeClr val="accent2"/>
                </a:solidFill>
              </a:defRPr>
            </a:lvl1pPr>
          </a:lstStyle>
          <a:p>
            <a:fld id="{B84BBD1E-F895-45C8-83F6-B09B607DBE40}" type="datetime1">
              <a:rPr lang="en-GB" altLang="de-DE" smtClean="0"/>
              <a:t>06/09/2018</a:t>
            </a:fld>
            <a:endParaRPr lang="de-DE" altLang="de-DE" dirty="0"/>
          </a:p>
        </p:txBody>
      </p:sp>
      <p:sp>
        <p:nvSpPr>
          <p:cNvPr id="6" name="Rectangle 5"/>
          <p:cNvSpPr>
            <a:spLocks noGrp="1" noChangeArrowheads="1"/>
          </p:cNvSpPr>
          <p:nvPr>
            <p:ph type="ftr" sz="quarter" idx="3"/>
          </p:nvPr>
        </p:nvSpPr>
        <p:spPr bwMode="auto">
          <a:xfrm>
            <a:off x="1678311" y="6489700"/>
            <a:ext cx="57735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lang="de-DE" sz="1200" smtClean="0">
                <a:solidFill>
                  <a:schemeClr val="accent6"/>
                </a:solidFill>
                <a:effectLst/>
              </a:defRPr>
            </a:lvl1pPr>
          </a:lstStyle>
          <a:p>
            <a:r>
              <a:rPr lang="fr-FR" smtClean="0"/>
              <a:t>Probe Diagnostics Fusion Plasma Tromsø September 2018</a:t>
            </a:r>
            <a:endParaRPr lang="en-US" altLang="de-DE" dirty="0"/>
          </a:p>
        </p:txBody>
      </p:sp>
      <p:sp>
        <p:nvSpPr>
          <p:cNvPr id="7" name="Rectangle 6"/>
          <p:cNvSpPr>
            <a:spLocks noGrp="1" noChangeArrowheads="1"/>
          </p:cNvSpPr>
          <p:nvPr>
            <p:ph type="sldNum" sz="quarter" idx="4"/>
          </p:nvPr>
        </p:nvSpPr>
        <p:spPr bwMode="auto">
          <a:xfrm>
            <a:off x="8191210" y="6663373"/>
            <a:ext cx="93154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200">
                <a:solidFill>
                  <a:schemeClr val="accent2"/>
                </a:solidFill>
              </a:defRPr>
            </a:lvl1pPr>
          </a:lstStyle>
          <a:p>
            <a:fld id="{5CDEDA44-7B24-472C-A3A3-B57E23A13F68}" type="slidenum">
              <a:rPr lang="de-DE" altLang="de-DE" smtClean="0"/>
              <a:pPr/>
              <a:t>‹Nr.›</a:t>
            </a:fld>
            <a:r>
              <a:rPr lang="de-DE" altLang="de-DE" dirty="0" smtClean="0"/>
              <a:t> von 37</a:t>
            </a:r>
            <a:endParaRPr lang="de-DE" altLang="de-DE" dirty="0"/>
          </a:p>
        </p:txBody>
      </p:sp>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Tree>
    <p:extLst>
      <p:ext uri="{BB962C8B-B14F-4D97-AF65-F5344CB8AC3E}">
        <p14:creationId xmlns:p14="http://schemas.microsoft.com/office/powerpoint/2010/main" val="112814580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Leer">
    <p:spTree>
      <p:nvGrpSpPr>
        <p:cNvPr id="1" name=""/>
        <p:cNvGrpSpPr/>
        <p:nvPr/>
      </p:nvGrpSpPr>
      <p:grpSpPr>
        <a:xfrm>
          <a:off x="0" y="0"/>
          <a:ext cx="0" cy="0"/>
          <a:chOff x="0" y="0"/>
          <a:chExt cx="0" cy="0"/>
        </a:xfrm>
      </p:grpSpPr>
      <p:sp>
        <p:nvSpPr>
          <p:cNvPr id="5" name="Rectangle 4"/>
          <p:cNvSpPr>
            <a:spLocks noGrp="1" noChangeArrowheads="1"/>
          </p:cNvSpPr>
          <p:nvPr>
            <p:ph type="dt" sz="half" idx="2"/>
          </p:nvPr>
        </p:nvSpPr>
        <p:spPr bwMode="auto">
          <a:xfrm>
            <a:off x="0" y="6673215"/>
            <a:ext cx="87376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200">
                <a:solidFill>
                  <a:schemeClr val="accent2"/>
                </a:solidFill>
              </a:defRPr>
            </a:lvl1pPr>
          </a:lstStyle>
          <a:p>
            <a:fld id="{44DD60C3-8482-4E11-8243-6E40088327DB}" type="datetime1">
              <a:rPr lang="en-GB" altLang="de-DE" smtClean="0"/>
              <a:t>06/09/2018</a:t>
            </a:fld>
            <a:endParaRPr lang="de-DE" altLang="de-DE" dirty="0"/>
          </a:p>
        </p:txBody>
      </p:sp>
      <p:sp>
        <p:nvSpPr>
          <p:cNvPr id="6" name="Rectangle 5"/>
          <p:cNvSpPr>
            <a:spLocks noGrp="1" noChangeArrowheads="1"/>
          </p:cNvSpPr>
          <p:nvPr>
            <p:ph type="ftr" sz="quarter" idx="3"/>
          </p:nvPr>
        </p:nvSpPr>
        <p:spPr bwMode="auto">
          <a:xfrm>
            <a:off x="1678311" y="6489700"/>
            <a:ext cx="57735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lang="de-DE" sz="1200" smtClean="0">
                <a:solidFill>
                  <a:schemeClr val="accent6"/>
                </a:solidFill>
                <a:effectLst/>
              </a:defRPr>
            </a:lvl1pPr>
          </a:lstStyle>
          <a:p>
            <a:r>
              <a:rPr lang="fr-FR" smtClean="0"/>
              <a:t>Probe Diagnostics Fusion Plasma Tromsø September 2018</a:t>
            </a:r>
            <a:endParaRPr lang="en-US" altLang="de-DE" dirty="0"/>
          </a:p>
        </p:txBody>
      </p:sp>
      <p:sp>
        <p:nvSpPr>
          <p:cNvPr id="7" name="Rectangle 6"/>
          <p:cNvSpPr>
            <a:spLocks noGrp="1" noChangeArrowheads="1"/>
          </p:cNvSpPr>
          <p:nvPr>
            <p:ph type="sldNum" sz="quarter" idx="4"/>
          </p:nvPr>
        </p:nvSpPr>
        <p:spPr bwMode="auto">
          <a:xfrm>
            <a:off x="8191210" y="6663373"/>
            <a:ext cx="93154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200">
                <a:solidFill>
                  <a:schemeClr val="accent2"/>
                </a:solidFill>
              </a:defRPr>
            </a:lvl1pPr>
          </a:lstStyle>
          <a:p>
            <a:fld id="{5CDEDA44-7B24-472C-A3A3-B57E23A13F68}" type="slidenum">
              <a:rPr lang="de-DE" altLang="de-DE" smtClean="0"/>
              <a:pPr/>
              <a:t>‹Nr.›</a:t>
            </a:fld>
            <a:r>
              <a:rPr lang="de-DE" altLang="de-DE" dirty="0" smtClean="0"/>
              <a:t> von 37</a:t>
            </a:r>
            <a:endParaRPr lang="de-DE" altLang="de-DE" dirty="0"/>
          </a:p>
        </p:txBody>
      </p:sp>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Tree>
    <p:extLst>
      <p:ext uri="{BB962C8B-B14F-4D97-AF65-F5344CB8AC3E}">
        <p14:creationId xmlns:p14="http://schemas.microsoft.com/office/powerpoint/2010/main" val="1128145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Leer">
    <p:spTree>
      <p:nvGrpSpPr>
        <p:cNvPr id="1" name=""/>
        <p:cNvGrpSpPr/>
        <p:nvPr/>
      </p:nvGrpSpPr>
      <p:grpSpPr>
        <a:xfrm>
          <a:off x="0" y="0"/>
          <a:ext cx="0" cy="0"/>
          <a:chOff x="0" y="0"/>
          <a:chExt cx="0" cy="0"/>
        </a:xfrm>
      </p:grpSpPr>
      <p:sp>
        <p:nvSpPr>
          <p:cNvPr id="5" name="Rectangle 4"/>
          <p:cNvSpPr>
            <a:spLocks noGrp="1" noChangeArrowheads="1"/>
          </p:cNvSpPr>
          <p:nvPr>
            <p:ph type="dt" sz="half" idx="2"/>
          </p:nvPr>
        </p:nvSpPr>
        <p:spPr bwMode="auto">
          <a:xfrm>
            <a:off x="0" y="6673215"/>
            <a:ext cx="87376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200">
                <a:solidFill>
                  <a:schemeClr val="accent2"/>
                </a:solidFill>
              </a:defRPr>
            </a:lvl1pPr>
          </a:lstStyle>
          <a:p>
            <a:fld id="{CC4793B4-491E-4362-9C81-4060F4F3BDEB}" type="datetime1">
              <a:rPr lang="en-GB" altLang="de-DE" smtClean="0"/>
              <a:t>06/09/2018</a:t>
            </a:fld>
            <a:endParaRPr lang="de-DE" altLang="de-DE" dirty="0"/>
          </a:p>
        </p:txBody>
      </p:sp>
      <p:sp>
        <p:nvSpPr>
          <p:cNvPr id="6" name="Rectangle 5"/>
          <p:cNvSpPr>
            <a:spLocks noGrp="1" noChangeArrowheads="1"/>
          </p:cNvSpPr>
          <p:nvPr>
            <p:ph type="ftr" sz="quarter" idx="3"/>
          </p:nvPr>
        </p:nvSpPr>
        <p:spPr bwMode="auto">
          <a:xfrm>
            <a:off x="1678311" y="6489700"/>
            <a:ext cx="57735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lang="de-DE" sz="1200" smtClean="0">
                <a:solidFill>
                  <a:schemeClr val="accent6"/>
                </a:solidFill>
                <a:effectLst/>
              </a:defRPr>
            </a:lvl1pPr>
          </a:lstStyle>
          <a:p>
            <a:r>
              <a:rPr lang="fr-FR" smtClean="0"/>
              <a:t>Probe Diagnostics Fusion Plasma Tromsø September 2018</a:t>
            </a:r>
            <a:endParaRPr lang="en-US" altLang="de-DE" dirty="0"/>
          </a:p>
        </p:txBody>
      </p:sp>
      <p:sp>
        <p:nvSpPr>
          <p:cNvPr id="7" name="Rectangle 6"/>
          <p:cNvSpPr>
            <a:spLocks noGrp="1" noChangeArrowheads="1"/>
          </p:cNvSpPr>
          <p:nvPr>
            <p:ph type="sldNum" sz="quarter" idx="4"/>
          </p:nvPr>
        </p:nvSpPr>
        <p:spPr bwMode="auto">
          <a:xfrm>
            <a:off x="8191210" y="6663373"/>
            <a:ext cx="93154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200">
                <a:solidFill>
                  <a:schemeClr val="accent2"/>
                </a:solidFill>
              </a:defRPr>
            </a:lvl1pPr>
          </a:lstStyle>
          <a:p>
            <a:fld id="{5CDEDA44-7B24-472C-A3A3-B57E23A13F68}" type="slidenum">
              <a:rPr lang="de-DE" altLang="de-DE" smtClean="0"/>
              <a:pPr/>
              <a:t>‹Nr.›</a:t>
            </a:fld>
            <a:r>
              <a:rPr lang="de-DE" altLang="de-DE" dirty="0" smtClean="0"/>
              <a:t> von 37</a:t>
            </a:r>
            <a:endParaRPr lang="de-DE" altLang="de-DE" dirty="0"/>
          </a:p>
        </p:txBody>
      </p:sp>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Tree>
    <p:extLst>
      <p:ext uri="{BB962C8B-B14F-4D97-AF65-F5344CB8AC3E}">
        <p14:creationId xmlns:p14="http://schemas.microsoft.com/office/powerpoint/2010/main" val="112814580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Leer">
    <p:spTree>
      <p:nvGrpSpPr>
        <p:cNvPr id="1" name=""/>
        <p:cNvGrpSpPr/>
        <p:nvPr/>
      </p:nvGrpSpPr>
      <p:grpSpPr>
        <a:xfrm>
          <a:off x="0" y="0"/>
          <a:ext cx="0" cy="0"/>
          <a:chOff x="0" y="0"/>
          <a:chExt cx="0" cy="0"/>
        </a:xfrm>
      </p:grpSpPr>
      <p:sp>
        <p:nvSpPr>
          <p:cNvPr id="5" name="Rectangle 4"/>
          <p:cNvSpPr>
            <a:spLocks noGrp="1" noChangeArrowheads="1"/>
          </p:cNvSpPr>
          <p:nvPr>
            <p:ph type="dt" sz="half" idx="2"/>
          </p:nvPr>
        </p:nvSpPr>
        <p:spPr bwMode="auto">
          <a:xfrm>
            <a:off x="0" y="6673215"/>
            <a:ext cx="87376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200">
                <a:solidFill>
                  <a:schemeClr val="accent2"/>
                </a:solidFill>
              </a:defRPr>
            </a:lvl1pPr>
          </a:lstStyle>
          <a:p>
            <a:fld id="{45C0BAF0-C498-4BC3-971D-104427D98F33}" type="datetime1">
              <a:rPr lang="en-GB" altLang="de-DE" smtClean="0"/>
              <a:t>06/09/2018</a:t>
            </a:fld>
            <a:endParaRPr lang="de-DE" altLang="de-DE" dirty="0"/>
          </a:p>
        </p:txBody>
      </p:sp>
      <p:sp>
        <p:nvSpPr>
          <p:cNvPr id="6" name="Rectangle 5"/>
          <p:cNvSpPr>
            <a:spLocks noGrp="1" noChangeArrowheads="1"/>
          </p:cNvSpPr>
          <p:nvPr>
            <p:ph type="ftr" sz="quarter" idx="3"/>
          </p:nvPr>
        </p:nvSpPr>
        <p:spPr bwMode="auto">
          <a:xfrm>
            <a:off x="1678311" y="6489700"/>
            <a:ext cx="57735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lang="de-DE" sz="1200" smtClean="0">
                <a:solidFill>
                  <a:schemeClr val="accent6"/>
                </a:solidFill>
                <a:effectLst/>
              </a:defRPr>
            </a:lvl1pPr>
          </a:lstStyle>
          <a:p>
            <a:r>
              <a:rPr lang="fr-FR" smtClean="0"/>
              <a:t>Probe Diagnostics Fusion Plasma Tromsø September 2018</a:t>
            </a:r>
            <a:endParaRPr lang="en-US" altLang="de-DE" dirty="0"/>
          </a:p>
        </p:txBody>
      </p:sp>
      <p:sp>
        <p:nvSpPr>
          <p:cNvPr id="7" name="Rectangle 6"/>
          <p:cNvSpPr>
            <a:spLocks noGrp="1" noChangeArrowheads="1"/>
          </p:cNvSpPr>
          <p:nvPr>
            <p:ph type="sldNum" sz="quarter" idx="4"/>
          </p:nvPr>
        </p:nvSpPr>
        <p:spPr bwMode="auto">
          <a:xfrm>
            <a:off x="8191210" y="6663373"/>
            <a:ext cx="93154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200">
                <a:solidFill>
                  <a:schemeClr val="accent2"/>
                </a:solidFill>
              </a:defRPr>
            </a:lvl1pPr>
          </a:lstStyle>
          <a:p>
            <a:fld id="{5CDEDA44-7B24-472C-A3A3-B57E23A13F68}" type="slidenum">
              <a:rPr lang="de-DE" altLang="de-DE" smtClean="0"/>
              <a:pPr/>
              <a:t>‹Nr.›</a:t>
            </a:fld>
            <a:r>
              <a:rPr lang="de-DE" altLang="de-DE" dirty="0" smtClean="0"/>
              <a:t> von 37</a:t>
            </a:r>
            <a:endParaRPr lang="de-DE" altLang="de-DE" dirty="0"/>
          </a:p>
        </p:txBody>
      </p:sp>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Tree>
    <p:extLst>
      <p:ext uri="{BB962C8B-B14F-4D97-AF65-F5344CB8AC3E}">
        <p14:creationId xmlns:p14="http://schemas.microsoft.com/office/powerpoint/2010/main" val="112814580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Leer">
    <p:spTree>
      <p:nvGrpSpPr>
        <p:cNvPr id="1" name=""/>
        <p:cNvGrpSpPr/>
        <p:nvPr/>
      </p:nvGrpSpPr>
      <p:grpSpPr>
        <a:xfrm>
          <a:off x="0" y="0"/>
          <a:ext cx="0" cy="0"/>
          <a:chOff x="0" y="0"/>
          <a:chExt cx="0" cy="0"/>
        </a:xfrm>
      </p:grpSpPr>
      <p:sp>
        <p:nvSpPr>
          <p:cNvPr id="5" name="Rectangle 4"/>
          <p:cNvSpPr>
            <a:spLocks noGrp="1" noChangeArrowheads="1"/>
          </p:cNvSpPr>
          <p:nvPr>
            <p:ph type="dt" sz="half" idx="2"/>
          </p:nvPr>
        </p:nvSpPr>
        <p:spPr bwMode="auto">
          <a:xfrm>
            <a:off x="0" y="6673215"/>
            <a:ext cx="87376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200">
                <a:solidFill>
                  <a:schemeClr val="accent2"/>
                </a:solidFill>
              </a:defRPr>
            </a:lvl1pPr>
          </a:lstStyle>
          <a:p>
            <a:fld id="{36254508-1153-4426-9EAA-277081971585}" type="datetime1">
              <a:rPr lang="en-GB" altLang="de-DE" smtClean="0"/>
              <a:t>06/09/2018</a:t>
            </a:fld>
            <a:endParaRPr lang="de-DE" altLang="de-DE" dirty="0"/>
          </a:p>
        </p:txBody>
      </p:sp>
      <p:sp>
        <p:nvSpPr>
          <p:cNvPr id="6" name="Rectangle 5"/>
          <p:cNvSpPr>
            <a:spLocks noGrp="1" noChangeArrowheads="1"/>
          </p:cNvSpPr>
          <p:nvPr>
            <p:ph type="ftr" sz="quarter" idx="3"/>
          </p:nvPr>
        </p:nvSpPr>
        <p:spPr bwMode="auto">
          <a:xfrm>
            <a:off x="1678311" y="6489700"/>
            <a:ext cx="57735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lang="de-DE" sz="1200" smtClean="0">
                <a:solidFill>
                  <a:schemeClr val="accent6"/>
                </a:solidFill>
                <a:effectLst/>
              </a:defRPr>
            </a:lvl1pPr>
          </a:lstStyle>
          <a:p>
            <a:r>
              <a:rPr lang="fr-FR" smtClean="0"/>
              <a:t>Probe Diagnostics Fusion Plasma Tromsø September 2018</a:t>
            </a:r>
            <a:endParaRPr lang="en-US" altLang="de-DE" dirty="0"/>
          </a:p>
        </p:txBody>
      </p:sp>
      <p:sp>
        <p:nvSpPr>
          <p:cNvPr id="7" name="Rectangle 6"/>
          <p:cNvSpPr>
            <a:spLocks noGrp="1" noChangeArrowheads="1"/>
          </p:cNvSpPr>
          <p:nvPr>
            <p:ph type="sldNum" sz="quarter" idx="4"/>
          </p:nvPr>
        </p:nvSpPr>
        <p:spPr bwMode="auto">
          <a:xfrm>
            <a:off x="8191210" y="6663373"/>
            <a:ext cx="93154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200">
                <a:solidFill>
                  <a:schemeClr val="accent2"/>
                </a:solidFill>
              </a:defRPr>
            </a:lvl1pPr>
          </a:lstStyle>
          <a:p>
            <a:fld id="{5CDEDA44-7B24-472C-A3A3-B57E23A13F68}" type="slidenum">
              <a:rPr lang="de-DE" altLang="de-DE" smtClean="0"/>
              <a:pPr/>
              <a:t>‹Nr.›</a:t>
            </a:fld>
            <a:r>
              <a:rPr lang="de-DE" altLang="de-DE" dirty="0" smtClean="0"/>
              <a:t> von 37</a:t>
            </a:r>
            <a:endParaRPr lang="de-DE" altLang="de-DE" dirty="0"/>
          </a:p>
        </p:txBody>
      </p:sp>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Tree>
    <p:extLst>
      <p:ext uri="{BB962C8B-B14F-4D97-AF65-F5344CB8AC3E}">
        <p14:creationId xmlns:p14="http://schemas.microsoft.com/office/powerpoint/2010/main" val="112814580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a:xfrm>
            <a:off x="88900" y="6656388"/>
            <a:ext cx="1049338" cy="182562"/>
          </a:xfrm>
          <a:prstGeom prst="rect">
            <a:avLst/>
          </a:prstGeom>
        </p:spPr>
        <p:txBody>
          <a:bodyPr/>
          <a:lstStyle>
            <a:lvl1pPr>
              <a:defRPr/>
            </a:lvl1pPr>
          </a:lstStyle>
          <a:p>
            <a:fld id="{141E691E-47AC-42D6-9CC9-C07E59915DD8}" type="datetime1">
              <a:rPr lang="en-GB" altLang="de-DE" smtClean="0"/>
              <a:t>06/09/2018</a:t>
            </a:fld>
            <a:endParaRPr lang="de-DE" altLang="de-DE"/>
          </a:p>
        </p:txBody>
      </p:sp>
      <p:sp>
        <p:nvSpPr>
          <p:cNvPr id="6" name="Fußzeilenplatzhalter 5"/>
          <p:cNvSpPr>
            <a:spLocks noGrp="1"/>
          </p:cNvSpPr>
          <p:nvPr>
            <p:ph type="ftr" sz="quarter" idx="11"/>
          </p:nvPr>
        </p:nvSpPr>
        <p:spPr>
          <a:xfrm>
            <a:off x="1524000" y="6656388"/>
            <a:ext cx="6096000" cy="182562"/>
          </a:xfrm>
          <a:prstGeom prst="rect">
            <a:avLst/>
          </a:prstGeom>
        </p:spPr>
        <p:txBody>
          <a:bodyPr/>
          <a:lstStyle>
            <a:lvl1pPr>
              <a:defRPr/>
            </a:lvl1pPr>
          </a:lstStyle>
          <a:p>
            <a:r>
              <a:rPr lang="fr-FR" altLang="de-DE" smtClean="0"/>
              <a:t>Probe Diagnostics Fusion Plasma Tromsø September 2018</a:t>
            </a:r>
            <a:endParaRPr lang="de-DE" altLang="de-DE"/>
          </a:p>
        </p:txBody>
      </p:sp>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Tree>
    <p:extLst>
      <p:ext uri="{BB962C8B-B14F-4D97-AF65-F5344CB8AC3E}">
        <p14:creationId xmlns:p14="http://schemas.microsoft.com/office/powerpoint/2010/main" val="104356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88900" y="6656388"/>
            <a:ext cx="1049338" cy="182562"/>
          </a:xfrm>
          <a:prstGeom prst="rect">
            <a:avLst/>
          </a:prstGeom>
        </p:spPr>
        <p:txBody>
          <a:bodyPr/>
          <a:lstStyle>
            <a:lvl1pPr>
              <a:defRPr/>
            </a:lvl1pPr>
          </a:lstStyle>
          <a:p>
            <a:fld id="{2BD7EBB7-BBE0-428D-95A6-E04890EFA374}" type="datetime1">
              <a:rPr lang="en-GB" altLang="de-DE" smtClean="0"/>
              <a:t>06/09/2018</a:t>
            </a:fld>
            <a:endParaRPr lang="de-DE" altLang="de-DE"/>
          </a:p>
        </p:txBody>
      </p:sp>
      <p:sp>
        <p:nvSpPr>
          <p:cNvPr id="3" name="Fußzeilenplatzhalter 2"/>
          <p:cNvSpPr>
            <a:spLocks noGrp="1"/>
          </p:cNvSpPr>
          <p:nvPr>
            <p:ph type="ftr" sz="quarter" idx="11"/>
          </p:nvPr>
        </p:nvSpPr>
        <p:spPr>
          <a:xfrm>
            <a:off x="1524000" y="6656388"/>
            <a:ext cx="6096000" cy="215444"/>
          </a:xfrm>
          <a:prstGeom prst="rect">
            <a:avLst/>
          </a:prstGeom>
        </p:spPr>
        <p:txBody>
          <a:bodyPr/>
          <a:lstStyle>
            <a:lvl1pPr>
              <a:defRPr/>
            </a:lvl1pPr>
          </a:lstStyle>
          <a:p>
            <a:r>
              <a:rPr lang="de-DE" altLang="de-DE" dirty="0" smtClean="0"/>
              <a:t>Probe </a:t>
            </a:r>
            <a:r>
              <a:rPr lang="de-DE" altLang="de-DE" dirty="0" err="1" smtClean="0"/>
              <a:t>Diagnostics</a:t>
            </a:r>
            <a:r>
              <a:rPr lang="de-DE" altLang="de-DE" dirty="0" smtClean="0"/>
              <a:t> Fusion Plasma </a:t>
            </a:r>
            <a:r>
              <a:rPr lang="de-DE" altLang="de-DE" dirty="0" err="1" smtClean="0"/>
              <a:t>Tromsø</a:t>
            </a:r>
            <a:r>
              <a:rPr lang="de-DE" altLang="de-DE" dirty="0" smtClean="0"/>
              <a:t> </a:t>
            </a:r>
            <a:r>
              <a:rPr lang="de-DE" altLang="de-DE" dirty="0" smtClean="0"/>
              <a:t>September 2018</a:t>
            </a:r>
            <a:endParaRPr lang="de-DE" altLang="de-DE" dirty="0"/>
          </a:p>
        </p:txBody>
      </p:sp>
      <p:pic>
        <p:nvPicPr>
          <p:cNvPr id="5" name="Picture 4" descr="unilog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96325" y="0"/>
            <a:ext cx="4476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6"/>
          <p:cNvGrpSpPr>
            <a:grpSpLocks noChangeAspect="1"/>
          </p:cNvGrpSpPr>
          <p:nvPr userDrawn="1"/>
        </p:nvGrpSpPr>
        <p:grpSpPr bwMode="auto">
          <a:xfrm>
            <a:off x="1588" y="-6350"/>
            <a:ext cx="694097" cy="720000"/>
            <a:chOff x="454" y="340"/>
            <a:chExt cx="514" cy="533"/>
          </a:xfrm>
        </p:grpSpPr>
        <p:pic>
          <p:nvPicPr>
            <p:cNvPr id="7" name="Picture 7"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spect="1" noChangeArrowheads="1"/>
            </p:cNvSpPr>
            <p:nvPr/>
          </p:nvSpPr>
          <p:spPr bwMode="auto">
            <a:xfrm>
              <a:off x="577" y="561"/>
              <a:ext cx="239"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800" b="1" dirty="0">
                  <a:solidFill>
                    <a:srgbClr val="000080"/>
                  </a:solidFill>
                  <a:latin typeface="Comic Sans MS" pitchFamily="66" charset="0"/>
                  <a:ea typeface="MS Mincho" pitchFamily="49" charset="-128"/>
                </a:rPr>
                <a:t>IEPPG</a:t>
              </a:r>
              <a:endParaRPr lang="de-DE" altLang="de-DE" sz="800" dirty="0">
                <a:latin typeface="Times New Roman" pitchFamily="18" charset="0"/>
              </a:endParaRPr>
            </a:p>
          </p:txBody>
        </p:sp>
      </p:grpSp>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Tree>
    <p:extLst>
      <p:ext uri="{BB962C8B-B14F-4D97-AF65-F5344CB8AC3E}">
        <p14:creationId xmlns:p14="http://schemas.microsoft.com/office/powerpoint/2010/main" val="79249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Inhaltsplatzhalter 4"/>
          <p:cNvSpPr>
            <a:spLocks noGrp="1"/>
          </p:cNvSpPr>
          <p:nvPr>
            <p:ph sz="quarter" idx="3"/>
          </p:nvPr>
        </p:nvSpPr>
        <p:spPr>
          <a:xfrm>
            <a:off x="4648200" y="3938588"/>
            <a:ext cx="4038600" cy="2187575"/>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6" name="Datumsplatzhalter 5"/>
          <p:cNvSpPr>
            <a:spLocks noGrp="1"/>
          </p:cNvSpPr>
          <p:nvPr>
            <p:ph type="dt" sz="half" idx="10"/>
          </p:nvPr>
        </p:nvSpPr>
        <p:spPr>
          <a:xfrm>
            <a:off x="88900" y="6656388"/>
            <a:ext cx="1049338" cy="182562"/>
          </a:xfrm>
          <a:prstGeom prst="rect">
            <a:avLst/>
          </a:prstGeom>
        </p:spPr>
        <p:txBody>
          <a:bodyPr/>
          <a:lstStyle>
            <a:lvl1pPr>
              <a:defRPr/>
            </a:lvl1pPr>
          </a:lstStyle>
          <a:p>
            <a:fld id="{7606C580-1FA7-44AC-90C9-DFBC6B083B4F}" type="datetime1">
              <a:rPr lang="en-GB" altLang="de-DE" smtClean="0"/>
              <a:t>06/09/2018</a:t>
            </a:fld>
            <a:endParaRPr lang="de-DE" altLang="de-DE"/>
          </a:p>
        </p:txBody>
      </p:sp>
      <p:sp>
        <p:nvSpPr>
          <p:cNvPr id="7" name="Fußzeilenplatzhalter 6"/>
          <p:cNvSpPr>
            <a:spLocks noGrp="1"/>
          </p:cNvSpPr>
          <p:nvPr>
            <p:ph type="ftr" sz="quarter" idx="11"/>
          </p:nvPr>
        </p:nvSpPr>
        <p:spPr>
          <a:xfrm>
            <a:off x="1524000" y="6656388"/>
            <a:ext cx="6096000" cy="182562"/>
          </a:xfrm>
          <a:prstGeom prst="rect">
            <a:avLst/>
          </a:prstGeom>
        </p:spPr>
        <p:txBody>
          <a:bodyPr/>
          <a:lstStyle>
            <a:lvl1pPr>
              <a:defRPr/>
            </a:lvl1pPr>
          </a:lstStyle>
          <a:p>
            <a:r>
              <a:rPr lang="fr-FR" altLang="de-DE" smtClean="0"/>
              <a:t>Probe Diagnostics Fusion Plasma Tromsø September 2018</a:t>
            </a:r>
            <a:endParaRPr lang="de-DE" altLang="de-DE"/>
          </a:p>
        </p:txBody>
      </p:sp>
      <p:sp>
        <p:nvSpPr>
          <p:cNvPr id="1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Tree>
    <p:extLst>
      <p:ext uri="{BB962C8B-B14F-4D97-AF65-F5344CB8AC3E}">
        <p14:creationId xmlns:p14="http://schemas.microsoft.com/office/powerpoint/2010/main" val="619647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3" name="Datumsplatzhalter 2"/>
          <p:cNvSpPr>
            <a:spLocks noGrp="1"/>
          </p:cNvSpPr>
          <p:nvPr>
            <p:ph type="dt" sz="half" idx="10"/>
          </p:nvPr>
        </p:nvSpPr>
        <p:spPr>
          <a:xfrm>
            <a:off x="88900" y="6656388"/>
            <a:ext cx="1049338" cy="182562"/>
          </a:xfrm>
          <a:prstGeom prst="rect">
            <a:avLst/>
          </a:prstGeom>
        </p:spPr>
        <p:txBody>
          <a:bodyPr/>
          <a:lstStyle>
            <a:lvl1pPr>
              <a:defRPr/>
            </a:lvl1pPr>
          </a:lstStyle>
          <a:p>
            <a:fld id="{28AB2CC2-42E8-4AFA-9812-4A30FBC6F615}" type="datetime1">
              <a:rPr lang="en-GB" altLang="de-DE" smtClean="0"/>
              <a:t>06/09/2018</a:t>
            </a:fld>
            <a:endParaRPr lang="de-DE" altLang="de-DE"/>
          </a:p>
        </p:txBody>
      </p:sp>
      <p:sp>
        <p:nvSpPr>
          <p:cNvPr id="4" name="Fußzeilenplatzhalter 3"/>
          <p:cNvSpPr>
            <a:spLocks noGrp="1"/>
          </p:cNvSpPr>
          <p:nvPr>
            <p:ph type="ftr" sz="quarter" idx="11"/>
          </p:nvPr>
        </p:nvSpPr>
        <p:spPr>
          <a:xfrm>
            <a:off x="1524000" y="6656388"/>
            <a:ext cx="6096000" cy="182562"/>
          </a:xfrm>
          <a:prstGeom prst="rect">
            <a:avLst/>
          </a:prstGeom>
        </p:spPr>
        <p:txBody>
          <a:bodyPr/>
          <a:lstStyle>
            <a:lvl1pPr>
              <a:defRPr/>
            </a:lvl1pPr>
          </a:lstStyle>
          <a:p>
            <a:r>
              <a:rPr lang="fr-FR" altLang="de-DE" smtClean="0"/>
              <a:t>Probe Diagnostics Fusion Plasma Tromsø September 2018</a:t>
            </a:r>
            <a:endParaRPr lang="de-DE" altLang="de-DE"/>
          </a:p>
        </p:txBody>
      </p:sp>
      <p:sp>
        <p:nvSpPr>
          <p:cNvPr id="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Tree>
    <p:extLst>
      <p:ext uri="{BB962C8B-B14F-4D97-AF65-F5344CB8AC3E}">
        <p14:creationId xmlns:p14="http://schemas.microsoft.com/office/powerpoint/2010/main" val="1535127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Inhaltsplatzhalter 2"/>
          <p:cNvSpPr>
            <a:spLocks noGrp="1"/>
          </p:cNvSpPr>
          <p:nvPr>
            <p:ph sz="quarter" idx="1"/>
          </p:nvPr>
        </p:nvSpPr>
        <p:spPr>
          <a:xfrm>
            <a:off x="457200" y="1600200"/>
            <a:ext cx="4038600" cy="2185988"/>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Inhaltsplatzhalter 4"/>
          <p:cNvSpPr>
            <a:spLocks noGrp="1"/>
          </p:cNvSpPr>
          <p:nvPr>
            <p:ph sz="quarter" idx="3"/>
          </p:nvPr>
        </p:nvSpPr>
        <p:spPr>
          <a:xfrm>
            <a:off x="457200" y="3938588"/>
            <a:ext cx="4038600" cy="2187575"/>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6" name="Inhaltsplatzhalter 5"/>
          <p:cNvSpPr>
            <a:spLocks noGrp="1"/>
          </p:cNvSpPr>
          <p:nvPr>
            <p:ph sz="quarter" idx="4"/>
          </p:nvPr>
        </p:nvSpPr>
        <p:spPr>
          <a:xfrm>
            <a:off x="4648200" y="3938588"/>
            <a:ext cx="4038600" cy="2187575"/>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a:xfrm>
            <a:off x="88900" y="6656388"/>
            <a:ext cx="1049338" cy="182562"/>
          </a:xfrm>
          <a:prstGeom prst="rect">
            <a:avLst/>
          </a:prstGeom>
        </p:spPr>
        <p:txBody>
          <a:bodyPr/>
          <a:lstStyle>
            <a:lvl1pPr>
              <a:defRPr/>
            </a:lvl1pPr>
          </a:lstStyle>
          <a:p>
            <a:fld id="{95FC6528-4582-471E-A0AE-E054C7826E9B}" type="datetime1">
              <a:rPr lang="en-GB" altLang="de-DE" smtClean="0"/>
              <a:t>06/09/2018</a:t>
            </a:fld>
            <a:endParaRPr lang="de-DE" altLang="de-DE"/>
          </a:p>
        </p:txBody>
      </p:sp>
      <p:sp>
        <p:nvSpPr>
          <p:cNvPr id="8" name="Fußzeilenplatzhalter 7"/>
          <p:cNvSpPr>
            <a:spLocks noGrp="1"/>
          </p:cNvSpPr>
          <p:nvPr>
            <p:ph type="ftr" sz="quarter" idx="11"/>
          </p:nvPr>
        </p:nvSpPr>
        <p:spPr>
          <a:xfrm>
            <a:off x="1524000" y="6656388"/>
            <a:ext cx="6096000" cy="182562"/>
          </a:xfrm>
          <a:prstGeom prst="rect">
            <a:avLst/>
          </a:prstGeom>
        </p:spPr>
        <p:txBody>
          <a:bodyPr/>
          <a:lstStyle>
            <a:lvl1pPr>
              <a:defRPr/>
            </a:lvl1pPr>
          </a:lstStyle>
          <a:p>
            <a:r>
              <a:rPr lang="fr-FR" altLang="de-DE" smtClean="0"/>
              <a:t>Probe Diagnostics Fusion Plasma Tromsø September 2018</a:t>
            </a:r>
            <a:endParaRPr lang="de-DE" altLang="de-DE"/>
          </a:p>
        </p:txBody>
      </p:sp>
      <p:sp>
        <p:nvSpPr>
          <p:cNvPr id="12" name="Rectangle 6"/>
          <p:cNvSpPr>
            <a:spLocks noGrp="1" noChangeArrowheads="1"/>
          </p:cNvSpPr>
          <p:nvPr>
            <p:ph type="sldNum" sz="quarter" idx="12"/>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Tree>
    <p:extLst>
      <p:ext uri="{BB962C8B-B14F-4D97-AF65-F5344CB8AC3E}">
        <p14:creationId xmlns:p14="http://schemas.microsoft.com/office/powerpoint/2010/main" val="1136962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
        <p:nvSpPr>
          <p:cNvPr id="2" name="Datumsplatzhalter 1"/>
          <p:cNvSpPr>
            <a:spLocks noGrp="1"/>
          </p:cNvSpPr>
          <p:nvPr>
            <p:ph type="dt" sz="half" idx="11"/>
          </p:nvPr>
        </p:nvSpPr>
        <p:spPr/>
        <p:txBody>
          <a:bodyPr/>
          <a:lstStyle/>
          <a:p>
            <a:fld id="{30E4A045-9100-459C-B235-18D3AD68FEB6}" type="datetime1">
              <a:rPr lang="en-GB" altLang="de-DE" smtClean="0"/>
              <a:t>06/09/2018</a:t>
            </a:fld>
            <a:endParaRPr lang="de-DE" altLang="de-DE" dirty="0"/>
          </a:p>
        </p:txBody>
      </p:sp>
      <p:sp>
        <p:nvSpPr>
          <p:cNvPr id="4" name="Foliennummernplatzhalter 3"/>
          <p:cNvSpPr>
            <a:spLocks noGrp="1"/>
          </p:cNvSpPr>
          <p:nvPr>
            <p:ph type="sldNum" sz="quarter" idx="13"/>
          </p:nvPr>
        </p:nvSpPr>
        <p:spPr/>
        <p:txBody>
          <a:bodyPr/>
          <a:lstStyle/>
          <a:p>
            <a:fld id="{5CDEDA44-7B24-472C-A3A3-B57E23A13F68}" type="slidenum">
              <a:rPr lang="de-DE" altLang="de-DE" smtClean="0"/>
              <a:pPr/>
              <a:t>‹Nr.›</a:t>
            </a:fld>
            <a:r>
              <a:rPr lang="de-DE" altLang="de-DE" smtClean="0"/>
              <a:t> von 37</a:t>
            </a:r>
            <a:endParaRPr lang="de-DE" altLang="de-DE" dirty="0"/>
          </a:p>
        </p:txBody>
      </p:sp>
    </p:spTree>
    <p:extLst>
      <p:ext uri="{BB962C8B-B14F-4D97-AF65-F5344CB8AC3E}">
        <p14:creationId xmlns:p14="http://schemas.microsoft.com/office/powerpoint/2010/main" val="292286802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
        <p:nvSpPr>
          <p:cNvPr id="2" name="Datumsplatzhalter 1"/>
          <p:cNvSpPr>
            <a:spLocks noGrp="1"/>
          </p:cNvSpPr>
          <p:nvPr>
            <p:ph type="dt" sz="half" idx="11"/>
          </p:nvPr>
        </p:nvSpPr>
        <p:spPr/>
        <p:txBody>
          <a:bodyPr/>
          <a:lstStyle/>
          <a:p>
            <a:fld id="{92D9F077-55B6-427F-86D6-DB4E1AB4DE2E}" type="datetime1">
              <a:rPr lang="en-GB" altLang="de-DE" smtClean="0"/>
              <a:t>06/09/2018</a:t>
            </a:fld>
            <a:endParaRPr lang="de-DE" altLang="de-DE" dirty="0"/>
          </a:p>
        </p:txBody>
      </p:sp>
      <p:sp>
        <p:nvSpPr>
          <p:cNvPr id="4" name="Foliennummernplatzhalter 3"/>
          <p:cNvSpPr>
            <a:spLocks noGrp="1"/>
          </p:cNvSpPr>
          <p:nvPr>
            <p:ph type="sldNum" sz="quarter" idx="13"/>
          </p:nvPr>
        </p:nvSpPr>
        <p:spPr/>
        <p:txBody>
          <a:bodyPr/>
          <a:lstStyle/>
          <a:p>
            <a:fld id="{5CDEDA44-7B24-472C-A3A3-B57E23A13F68}" type="slidenum">
              <a:rPr lang="de-DE" altLang="de-DE" smtClean="0"/>
              <a:pPr/>
              <a:t>‹Nr.›</a:t>
            </a:fld>
            <a:r>
              <a:rPr lang="de-DE" altLang="de-DE" smtClean="0"/>
              <a:t> von 37</a:t>
            </a:r>
            <a:endParaRPr lang="de-DE" altLang="de-DE" dirty="0"/>
          </a:p>
        </p:txBody>
      </p:sp>
    </p:spTree>
    <p:extLst>
      <p:ext uri="{BB962C8B-B14F-4D97-AF65-F5344CB8AC3E}">
        <p14:creationId xmlns:p14="http://schemas.microsoft.com/office/powerpoint/2010/main" val="292286802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Leer">
    <p:spTree>
      <p:nvGrpSpPr>
        <p:cNvPr id="1" name=""/>
        <p:cNvGrpSpPr/>
        <p:nvPr/>
      </p:nvGrpSpPr>
      <p:grpSpPr>
        <a:xfrm>
          <a:off x="0" y="0"/>
          <a:ext cx="0" cy="0"/>
          <a:chOff x="0" y="0"/>
          <a:chExt cx="0" cy="0"/>
        </a:xfrm>
      </p:grpSpPr>
      <p:pic>
        <p:nvPicPr>
          <p:cNvPr id="8" name="Picture 11" descr="uni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9829" y="0"/>
            <a:ext cx="717464" cy="144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pieren 8"/>
          <p:cNvGrpSpPr>
            <a:grpSpLocks noChangeAspect="1"/>
          </p:cNvGrpSpPr>
          <p:nvPr userDrawn="1"/>
        </p:nvGrpSpPr>
        <p:grpSpPr>
          <a:xfrm>
            <a:off x="3" y="0"/>
            <a:ext cx="686426" cy="1440000"/>
            <a:chOff x="88900" y="76200"/>
            <a:chExt cx="1133593" cy="2378073"/>
          </a:xfrm>
        </p:grpSpPr>
        <p:pic>
          <p:nvPicPr>
            <p:cNvPr id="10" name="Picture 40"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76200"/>
              <a:ext cx="1130300" cy="121284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2"/>
            <p:cNvGrpSpPr>
              <a:grpSpLocks noChangeAspect="1"/>
            </p:cNvGrpSpPr>
            <p:nvPr/>
          </p:nvGrpSpPr>
          <p:grpSpPr bwMode="auto">
            <a:xfrm>
              <a:off x="92193" y="1282698"/>
              <a:ext cx="1130300" cy="1171575"/>
              <a:chOff x="449" y="314"/>
              <a:chExt cx="514" cy="533"/>
            </a:xfrm>
          </p:grpSpPr>
          <p:pic>
            <p:nvPicPr>
              <p:cNvPr id="12" name="Picture 43"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49" y="314"/>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4"/>
              <p:cNvSpPr txBox="1">
                <a:spLocks noChangeAspect="1" noChangeArrowheads="1"/>
              </p:cNvSpPr>
              <p:nvPr/>
            </p:nvSpPr>
            <p:spPr bwMode="auto">
              <a:xfrm>
                <a:off x="577" y="561"/>
                <a:ext cx="239"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1" hangingPunct="1"/>
                <a:r>
                  <a:rPr lang="de-AT" altLang="ja-JP" sz="800" b="1" dirty="0">
                    <a:solidFill>
                      <a:srgbClr val="000080"/>
                    </a:solidFill>
                    <a:latin typeface="Comic Sans MS" pitchFamily="66" charset="0"/>
                    <a:ea typeface="MS Mincho" pitchFamily="49" charset="-128"/>
                  </a:rPr>
                  <a:t>IEPPG</a:t>
                </a:r>
                <a:endParaRPr lang="de-DE" altLang="de-DE" sz="800" dirty="0"/>
              </a:p>
            </p:txBody>
          </p:sp>
        </p:grpSp>
      </p:grpSp>
      <p:sp>
        <p:nvSpPr>
          <p:cNvPr id="16" name="Textplatzhalter 15"/>
          <p:cNvSpPr>
            <a:spLocks noGrp="1"/>
          </p:cNvSpPr>
          <p:nvPr>
            <p:ph type="body" sz="quarter" idx="10"/>
          </p:nvPr>
        </p:nvSpPr>
        <p:spPr>
          <a:xfrm>
            <a:off x="949325" y="180000"/>
            <a:ext cx="7223125" cy="503590"/>
          </a:xfrm>
          <a:prstGeom prst="rect">
            <a:avLst/>
          </a:prstGeom>
          <a:solidFill>
            <a:srgbClr val="FFFF00"/>
          </a:solidFill>
          <a:ln w="19050">
            <a:solidFill>
              <a:schemeClr val="tx2"/>
            </a:solidFill>
          </a:ln>
        </p:spPr>
        <p:txBody>
          <a:bodyPr lIns="36000" tIns="36000" rIns="36000" bIns="36000">
            <a:spAutoFit/>
          </a:bodyPr>
          <a:lstStyle>
            <a:lvl1pPr marL="0" indent="0" algn="ctr">
              <a:buFontTx/>
              <a:buNone/>
              <a:defRPr sz="2800" b="1" i="0">
                <a:solidFill>
                  <a:srgbClr val="FF0000"/>
                </a:solidFill>
                <a:effectLst>
                  <a:outerShdw blurRad="38100" dist="38100" dir="2700000" algn="tl">
                    <a:srgbClr val="000000">
                      <a:alpha val="43137"/>
                    </a:srgbClr>
                  </a:outerShdw>
                </a:effectLst>
                <a:latin typeface="Comic Sans MS" panose="030F0702030302020204" pitchFamily="66" charset="0"/>
              </a:defRPr>
            </a:lvl1pPr>
          </a:lstStyle>
          <a:p>
            <a:pPr lvl="0"/>
            <a:r>
              <a:rPr lang="en-GB" noProof="0" dirty="0" err="1" smtClean="0"/>
              <a:t>Textmasterformat</a:t>
            </a:r>
            <a:r>
              <a:rPr lang="en-GB" noProof="0" dirty="0" smtClean="0"/>
              <a:t> </a:t>
            </a:r>
            <a:r>
              <a:rPr lang="en-GB" noProof="0" dirty="0" err="1" smtClean="0"/>
              <a:t>bearbeiten</a:t>
            </a:r>
            <a:endParaRPr lang="en-GB" noProof="0" dirty="0" smtClean="0"/>
          </a:p>
        </p:txBody>
      </p:sp>
      <p:sp>
        <p:nvSpPr>
          <p:cNvPr id="2" name="Datumsplatzhalter 1"/>
          <p:cNvSpPr>
            <a:spLocks noGrp="1"/>
          </p:cNvSpPr>
          <p:nvPr>
            <p:ph type="dt" sz="half" idx="11"/>
          </p:nvPr>
        </p:nvSpPr>
        <p:spPr/>
        <p:txBody>
          <a:bodyPr/>
          <a:lstStyle/>
          <a:p>
            <a:fld id="{0829F3BA-2E94-416A-B0A1-63EE5D60A913}" type="datetime1">
              <a:rPr lang="en-GB" altLang="de-DE" smtClean="0"/>
              <a:t>06/09/2018</a:t>
            </a:fld>
            <a:endParaRPr lang="de-DE" altLang="de-DE" dirty="0"/>
          </a:p>
        </p:txBody>
      </p:sp>
      <p:sp>
        <p:nvSpPr>
          <p:cNvPr id="4" name="Foliennummernplatzhalter 3"/>
          <p:cNvSpPr>
            <a:spLocks noGrp="1"/>
          </p:cNvSpPr>
          <p:nvPr>
            <p:ph type="sldNum" sz="quarter" idx="13"/>
          </p:nvPr>
        </p:nvSpPr>
        <p:spPr/>
        <p:txBody>
          <a:bodyPr/>
          <a:lstStyle/>
          <a:p>
            <a:fld id="{5CDEDA44-7B24-472C-A3A3-B57E23A13F68}" type="slidenum">
              <a:rPr lang="de-DE" altLang="de-DE" smtClean="0"/>
              <a:pPr/>
              <a:t>‹Nr.›</a:t>
            </a:fld>
            <a:r>
              <a:rPr lang="de-DE" altLang="de-DE" smtClean="0"/>
              <a:t> von 37</a:t>
            </a:r>
            <a:endParaRPr lang="de-DE" altLang="de-DE" dirty="0"/>
          </a:p>
        </p:txBody>
      </p:sp>
    </p:spTree>
    <p:extLst>
      <p:ext uri="{BB962C8B-B14F-4D97-AF65-F5344CB8AC3E}">
        <p14:creationId xmlns:p14="http://schemas.microsoft.com/office/powerpoint/2010/main" val="292286802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4" descr="unilogo"/>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696325" y="0"/>
            <a:ext cx="4476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6"/>
          <p:cNvGrpSpPr>
            <a:grpSpLocks noChangeAspect="1"/>
          </p:cNvGrpSpPr>
          <p:nvPr/>
        </p:nvGrpSpPr>
        <p:grpSpPr bwMode="auto">
          <a:xfrm>
            <a:off x="1588" y="-6350"/>
            <a:ext cx="694097" cy="720000"/>
            <a:chOff x="454" y="340"/>
            <a:chExt cx="514" cy="533"/>
          </a:xfrm>
        </p:grpSpPr>
        <p:pic>
          <p:nvPicPr>
            <p:cNvPr id="9" name="Picture 7" descr="Schöner Feuerball"/>
            <p:cNvPicPr>
              <a:picLocks noChangeAspect="1" noChangeArrowheads="1"/>
            </p:cNvPicPr>
            <p:nvPr/>
          </p:nvPicPr>
          <p:blipFill>
            <a:blip r:embed="rId19"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p:cNvSpPr txBox="1">
              <a:spLocks noChangeAspect="1" noChangeArrowheads="1"/>
            </p:cNvSpPr>
            <p:nvPr/>
          </p:nvSpPr>
          <p:spPr bwMode="auto">
            <a:xfrm>
              <a:off x="577" y="561"/>
              <a:ext cx="239"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800" b="1" dirty="0">
                  <a:solidFill>
                    <a:srgbClr val="000080"/>
                  </a:solidFill>
                  <a:latin typeface="Comic Sans MS" pitchFamily="66" charset="0"/>
                  <a:ea typeface="MS Mincho" pitchFamily="49" charset="-128"/>
                </a:rPr>
                <a:t>IEPPG</a:t>
              </a:r>
              <a:endParaRPr lang="de-DE" altLang="de-DE" sz="800" dirty="0">
                <a:latin typeface="Times New Roman" pitchFamily="18" charset="0"/>
              </a:endParaRPr>
            </a:p>
          </p:txBody>
        </p:sp>
      </p:grpSp>
      <p:sp>
        <p:nvSpPr>
          <p:cNvPr id="11" name="Rectangle 4"/>
          <p:cNvSpPr>
            <a:spLocks noGrp="1" noChangeArrowheads="1"/>
          </p:cNvSpPr>
          <p:nvPr>
            <p:ph type="dt" sz="half" idx="2"/>
          </p:nvPr>
        </p:nvSpPr>
        <p:spPr bwMode="auto">
          <a:xfrm>
            <a:off x="36000" y="6642556"/>
            <a:ext cx="86231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solidFill>
                  <a:srgbClr val="3333FF"/>
                </a:solidFill>
                <a:latin typeface="+mn-lt"/>
              </a:defRPr>
            </a:lvl1pPr>
          </a:lstStyle>
          <a:p>
            <a:fld id="{9EC7B851-AD96-44DA-8AB4-C7484F535AC5}" type="datetime1">
              <a:rPr lang="en-GB" altLang="de-DE" smtClean="0"/>
              <a:t>06/09/2018</a:t>
            </a:fld>
            <a:endParaRPr lang="en-GB" altLang="de-DE" dirty="0"/>
          </a:p>
        </p:txBody>
      </p:sp>
      <p:sp>
        <p:nvSpPr>
          <p:cNvPr id="12" name="Rectangle 5"/>
          <p:cNvSpPr>
            <a:spLocks noGrp="1" noChangeArrowheads="1"/>
          </p:cNvSpPr>
          <p:nvPr>
            <p:ph type="ftr" sz="quarter" idx="3"/>
          </p:nvPr>
        </p:nvSpPr>
        <p:spPr bwMode="auto">
          <a:xfrm>
            <a:off x="2308659" y="6650343"/>
            <a:ext cx="452039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sz="1400">
                <a:solidFill>
                  <a:srgbClr val="3333FF"/>
                </a:solidFill>
                <a:latin typeface="+mn-lt"/>
              </a:defRPr>
            </a:lvl1pPr>
          </a:lstStyle>
          <a:p>
            <a:r>
              <a:rPr lang="fr-FR" altLang="de-DE" smtClean="0"/>
              <a:t>Probe Diagnostics Fusion Plasma Tromsø September 2018</a:t>
            </a:r>
            <a:endParaRPr lang="en-GB" altLang="de-DE" dirty="0"/>
          </a:p>
        </p:txBody>
      </p:sp>
      <p:sp>
        <p:nvSpPr>
          <p:cNvPr id="13"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‹Nr.›</a:t>
            </a:fld>
            <a:endParaRPr lang="en-GB" altLang="de-DE" dirty="0"/>
          </a:p>
        </p:txBody>
      </p:sp>
      <p:sp>
        <p:nvSpPr>
          <p:cNvPr id="3" name="Textfeld 2"/>
          <p:cNvSpPr txBox="1"/>
          <p:nvPr/>
        </p:nvSpPr>
        <p:spPr>
          <a:xfrm>
            <a:off x="8717280" y="6644640"/>
            <a:ext cx="421640" cy="215444"/>
          </a:xfrm>
          <a:prstGeom prst="rect">
            <a:avLst/>
          </a:prstGeom>
          <a:noFill/>
        </p:spPr>
        <p:txBody>
          <a:bodyPr wrap="square" lIns="0" tIns="0" rIns="0" bIns="0" rtlCol="0">
            <a:spAutoFit/>
          </a:bodyPr>
          <a:lstStyle/>
          <a:p>
            <a:r>
              <a:rPr lang="de-DE" sz="1400" b="0" dirty="0" err="1" smtClean="0">
                <a:solidFill>
                  <a:schemeClr val="accent2"/>
                </a:solidFill>
                <a:latin typeface="+mn-lt"/>
              </a:rPr>
              <a:t>of</a:t>
            </a:r>
            <a:r>
              <a:rPr lang="de-DE" sz="1400" b="0" dirty="0" smtClean="0">
                <a:solidFill>
                  <a:schemeClr val="accent2"/>
                </a:solidFill>
                <a:latin typeface="+mn-lt"/>
              </a:rPr>
              <a:t> 75</a:t>
            </a:r>
            <a:endParaRPr lang="de-AT" sz="1400" b="0" dirty="0">
              <a:solidFill>
                <a:schemeClr val="accent2"/>
              </a:solidFill>
              <a:latin typeface="+mn-lt"/>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5"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Lst>
  <p:hf hdr="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oleObject" Target="../embeddings/Microsoft_Word_97_-_2003_Document1.doc"/><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20.wmf"/><Relationship Id="rId5" Type="http://schemas.openxmlformats.org/officeDocument/2006/relationships/oleObject" Target="../embeddings/oleObject8.bin"/><Relationship Id="rId4" Type="http://schemas.openxmlformats.org/officeDocument/2006/relationships/image" Target="../media/image19.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3.xml"/><Relationship Id="rId1" Type="http://schemas.openxmlformats.org/officeDocument/2006/relationships/vmlDrawing" Target="../drawings/vmlDrawing5.vml"/><Relationship Id="rId6" Type="http://schemas.openxmlformats.org/officeDocument/2006/relationships/image" Target="../media/image22.wmf"/><Relationship Id="rId5" Type="http://schemas.openxmlformats.org/officeDocument/2006/relationships/oleObject" Target="../embeddings/oleObject10.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3.xml"/><Relationship Id="rId1" Type="http://schemas.openxmlformats.org/officeDocument/2006/relationships/vmlDrawing" Target="../drawings/vmlDrawing6.vml"/><Relationship Id="rId6" Type="http://schemas.openxmlformats.org/officeDocument/2006/relationships/image" Target="../media/image26.wmf"/><Relationship Id="rId5" Type="http://schemas.openxmlformats.org/officeDocument/2006/relationships/oleObject" Target="../embeddings/oleObject14.bin"/><Relationship Id="rId4" Type="http://schemas.openxmlformats.org/officeDocument/2006/relationships/image" Target="../media/image25.wmf"/></Relationships>
</file>

<file path=ppt/slides/_rels/slide19.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slideLayout" Target="../slideLayouts/slideLayout3.xml"/><Relationship Id="rId1" Type="http://schemas.openxmlformats.org/officeDocument/2006/relationships/vmlDrawing" Target="../drawings/vmlDrawing7.vml"/><Relationship Id="rId6" Type="http://schemas.openxmlformats.org/officeDocument/2006/relationships/image" Target="../media/image28.wmf"/><Relationship Id="rId5" Type="http://schemas.openxmlformats.org/officeDocument/2006/relationships/oleObject" Target="../embeddings/oleObject16.bin"/><Relationship Id="rId4" Type="http://schemas.openxmlformats.org/officeDocument/2006/relationships/image" Target="../media/image2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35.wmf"/><Relationship Id="rId5" Type="http://schemas.openxmlformats.org/officeDocument/2006/relationships/oleObject" Target="../embeddings/oleObject19.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21.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38.w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image" Target="../media/image41.jpeg"/><Relationship Id="rId7" Type="http://schemas.openxmlformats.org/officeDocument/2006/relationships/image" Target="../media/image39.wmf"/><Relationship Id="rId2" Type="http://schemas.openxmlformats.org/officeDocument/2006/relationships/slideLayout" Target="../slideLayouts/slideLayout3.xml"/><Relationship Id="rId1" Type="http://schemas.openxmlformats.org/officeDocument/2006/relationships/vmlDrawing" Target="../drawings/vmlDrawing10.vml"/><Relationship Id="rId6" Type="http://schemas.openxmlformats.org/officeDocument/2006/relationships/oleObject" Target="../embeddings/oleObject23.bin"/><Relationship Id="rId5" Type="http://schemas.openxmlformats.org/officeDocument/2006/relationships/image" Target="../media/image43.wmf"/><Relationship Id="rId4" Type="http://schemas.openxmlformats.org/officeDocument/2006/relationships/image" Target="../media/image42.jpeg"/><Relationship Id="rId9" Type="http://schemas.openxmlformats.org/officeDocument/2006/relationships/image" Target="../media/image40.wmf"/></Relationships>
</file>

<file path=ppt/slides/_rels/slide26.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3.xml"/><Relationship Id="rId1" Type="http://schemas.openxmlformats.org/officeDocument/2006/relationships/vmlDrawing" Target="../drawings/vmlDrawing11.vml"/><Relationship Id="rId6" Type="http://schemas.openxmlformats.org/officeDocument/2006/relationships/image" Target="../media/image45.wmf"/><Relationship Id="rId5" Type="http://schemas.openxmlformats.org/officeDocument/2006/relationships/oleObject" Target="../embeddings/oleObject26.bin"/><Relationship Id="rId10" Type="http://schemas.openxmlformats.org/officeDocument/2006/relationships/image" Target="../media/image47.wmf"/><Relationship Id="rId4" Type="http://schemas.openxmlformats.org/officeDocument/2006/relationships/image" Target="../media/image44.emf"/><Relationship Id="rId9" Type="http://schemas.openxmlformats.org/officeDocument/2006/relationships/oleObject" Target="../embeddings/oleObject28.bin"/></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notesSlide" Target="../notesSlides/notesSlide6.xml"/><Relationship Id="rId7" Type="http://schemas.openxmlformats.org/officeDocument/2006/relationships/oleObject" Target="../embeddings/oleObject30.bin"/><Relationship Id="rId2" Type="http://schemas.openxmlformats.org/officeDocument/2006/relationships/slideLayout" Target="../slideLayouts/slideLayout3.xml"/><Relationship Id="rId1" Type="http://schemas.openxmlformats.org/officeDocument/2006/relationships/vmlDrawing" Target="../drawings/vmlDrawing12.vml"/><Relationship Id="rId6" Type="http://schemas.openxmlformats.org/officeDocument/2006/relationships/image" Target="../media/image44.emf"/><Relationship Id="rId5" Type="http://schemas.openxmlformats.org/officeDocument/2006/relationships/oleObject" Target="../embeddings/oleObject29.bin"/><Relationship Id="rId4" Type="http://schemas.openxmlformats.org/officeDocument/2006/relationships/image" Target="../media/image50.wmf"/></Relationships>
</file>

<file path=ppt/slides/_rels/slide29.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2.w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4.wmf"/></Relationships>
</file>

<file path=ppt/slides/_rels/slide3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3.xml"/><Relationship Id="rId1" Type="http://schemas.openxmlformats.org/officeDocument/2006/relationships/vmlDrawing" Target="../drawings/vmlDrawing13.v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emf"/></Relationships>
</file>

<file path=ppt/slides/_rels/slide3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slideLayout" Target="../slideLayouts/slideLayout3.xml"/><Relationship Id="rId1" Type="http://schemas.openxmlformats.org/officeDocument/2006/relationships/vmlDrawing" Target="../drawings/vmlDrawing14.vml"/><Relationship Id="rId6" Type="http://schemas.openxmlformats.org/officeDocument/2006/relationships/image" Target="../media/image62.emf"/><Relationship Id="rId5" Type="http://schemas.openxmlformats.org/officeDocument/2006/relationships/oleObject" Target="../embeddings/oleObject33.bin"/><Relationship Id="rId10" Type="http://schemas.openxmlformats.org/officeDocument/2006/relationships/image" Target="../media/image64.emf"/><Relationship Id="rId4" Type="http://schemas.openxmlformats.org/officeDocument/2006/relationships/image" Target="../media/image61.emf"/><Relationship Id="rId9" Type="http://schemas.openxmlformats.org/officeDocument/2006/relationships/oleObject" Target="../embeddings/oleObject35.bin"/></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image" Target="../media/image75.jpeg"/><Relationship Id="rId7" Type="http://schemas.openxmlformats.org/officeDocument/2006/relationships/image" Target="../media/image73.wmf"/><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oleObject" Target="../embeddings/oleObject37.bin"/><Relationship Id="rId5" Type="http://schemas.openxmlformats.org/officeDocument/2006/relationships/image" Target="../media/image72.wmf"/><Relationship Id="rId4" Type="http://schemas.openxmlformats.org/officeDocument/2006/relationships/oleObject" Target="../embeddings/oleObject36.bin"/><Relationship Id="rId9" Type="http://schemas.openxmlformats.org/officeDocument/2006/relationships/image" Target="../media/image74.wmf"/></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78.png"/><Relationship Id="rId5" Type="http://schemas.openxmlformats.org/officeDocument/2006/relationships/image" Target="../media/image76.wmf"/><Relationship Id="rId4" Type="http://schemas.openxmlformats.org/officeDocument/2006/relationships/oleObject" Target="../embeddings/oleObject39.bin"/></Relationships>
</file>

<file path=ppt/slides/_rels/slide43.xml.rels><?xml version="1.0" encoding="UTF-8" standalone="yes"?>
<Relationships xmlns="http://schemas.openxmlformats.org/package/2006/relationships"><Relationship Id="rId8" Type="http://schemas.openxmlformats.org/officeDocument/2006/relationships/image" Target="../media/image73.wmf"/><Relationship Id="rId13" Type="http://schemas.openxmlformats.org/officeDocument/2006/relationships/oleObject" Target="../embeddings/oleObject44.bin"/><Relationship Id="rId3" Type="http://schemas.openxmlformats.org/officeDocument/2006/relationships/notesSlide" Target="../notesSlides/notesSlide14.xml"/><Relationship Id="rId7" Type="http://schemas.openxmlformats.org/officeDocument/2006/relationships/oleObject" Target="../embeddings/oleObject41.bin"/><Relationship Id="rId12" Type="http://schemas.openxmlformats.org/officeDocument/2006/relationships/image" Target="../media/image79.wmf"/><Relationship Id="rId2" Type="http://schemas.openxmlformats.org/officeDocument/2006/relationships/slideLayout" Target="../slideLayouts/slideLayout3.xml"/><Relationship Id="rId1" Type="http://schemas.openxmlformats.org/officeDocument/2006/relationships/vmlDrawing" Target="../drawings/vmlDrawing17.vml"/><Relationship Id="rId6" Type="http://schemas.openxmlformats.org/officeDocument/2006/relationships/image" Target="../media/image72.wmf"/><Relationship Id="rId11" Type="http://schemas.openxmlformats.org/officeDocument/2006/relationships/oleObject" Target="../embeddings/oleObject43.bin"/><Relationship Id="rId5" Type="http://schemas.openxmlformats.org/officeDocument/2006/relationships/oleObject" Target="../embeddings/oleObject40.bin"/><Relationship Id="rId10" Type="http://schemas.openxmlformats.org/officeDocument/2006/relationships/image" Target="../media/image74.wmf"/><Relationship Id="rId4" Type="http://schemas.openxmlformats.org/officeDocument/2006/relationships/image" Target="../media/image75.jpeg"/><Relationship Id="rId9" Type="http://schemas.openxmlformats.org/officeDocument/2006/relationships/oleObject" Target="../embeddings/oleObject42.bin"/><Relationship Id="rId14" Type="http://schemas.openxmlformats.org/officeDocument/2006/relationships/image" Target="../media/image80.w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vmlDrawing" Target="../drawings/vmlDrawing18.vml"/><Relationship Id="rId5" Type="http://schemas.openxmlformats.org/officeDocument/2006/relationships/image" Target="../media/image81.wmf"/><Relationship Id="rId4" Type="http://schemas.openxmlformats.org/officeDocument/2006/relationships/oleObject" Target="../embeddings/oleObject45.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vmlDrawing" Target="../drawings/vmlDrawing19.vml"/><Relationship Id="rId5" Type="http://schemas.openxmlformats.org/officeDocument/2006/relationships/image" Target="../media/image82.wmf"/><Relationship Id="rId4" Type="http://schemas.openxmlformats.org/officeDocument/2006/relationships/oleObject" Target="../embeddings/oleObject46.bin"/></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84.emf"/></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86.jpg"/></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77.png"/><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92.wmf"/><Relationship Id="rId3" Type="http://schemas.openxmlformats.org/officeDocument/2006/relationships/notesSlide" Target="../notesSlides/notesSlide20.xml"/><Relationship Id="rId7" Type="http://schemas.openxmlformats.org/officeDocument/2006/relationships/image" Target="../media/image89.wmf"/><Relationship Id="rId12" Type="http://schemas.openxmlformats.org/officeDocument/2006/relationships/oleObject" Target="../embeddings/oleObject51.bin"/><Relationship Id="rId17" Type="http://schemas.openxmlformats.org/officeDocument/2006/relationships/image" Target="../media/image94.wmf"/><Relationship Id="rId2" Type="http://schemas.openxmlformats.org/officeDocument/2006/relationships/slideLayout" Target="../slideLayouts/slideLayout5.xml"/><Relationship Id="rId16" Type="http://schemas.openxmlformats.org/officeDocument/2006/relationships/oleObject" Target="../embeddings/oleObject53.bin"/><Relationship Id="rId1" Type="http://schemas.openxmlformats.org/officeDocument/2006/relationships/vmlDrawing" Target="../drawings/vmlDrawing20.vml"/><Relationship Id="rId6" Type="http://schemas.openxmlformats.org/officeDocument/2006/relationships/oleObject" Target="../embeddings/oleObject48.bin"/><Relationship Id="rId11" Type="http://schemas.openxmlformats.org/officeDocument/2006/relationships/image" Target="../media/image91.wmf"/><Relationship Id="rId5" Type="http://schemas.openxmlformats.org/officeDocument/2006/relationships/image" Target="../media/image88.wmf"/><Relationship Id="rId15" Type="http://schemas.openxmlformats.org/officeDocument/2006/relationships/image" Target="../media/image93.wmf"/><Relationship Id="rId10" Type="http://schemas.openxmlformats.org/officeDocument/2006/relationships/oleObject" Target="../embeddings/oleObject50.bin"/><Relationship Id="rId4" Type="http://schemas.openxmlformats.org/officeDocument/2006/relationships/oleObject" Target="../embeddings/oleObject47.bin"/><Relationship Id="rId9" Type="http://schemas.openxmlformats.org/officeDocument/2006/relationships/image" Target="../media/image90.wmf"/><Relationship Id="rId14" Type="http://schemas.openxmlformats.org/officeDocument/2006/relationships/oleObject" Target="../embeddings/oleObject52.bin"/></Relationships>
</file>

<file path=ppt/slides/_rels/slide51.x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notesSlide" Target="../notesSlides/notesSlide23.xml"/><Relationship Id="rId7" Type="http://schemas.openxmlformats.org/officeDocument/2006/relationships/image" Target="../media/image91.wmf"/><Relationship Id="rId2" Type="http://schemas.openxmlformats.org/officeDocument/2006/relationships/slideLayout" Target="../slideLayouts/slideLayout3.xml"/><Relationship Id="rId1" Type="http://schemas.openxmlformats.org/officeDocument/2006/relationships/vmlDrawing" Target="../drawings/vmlDrawing21.vml"/><Relationship Id="rId6" Type="http://schemas.openxmlformats.org/officeDocument/2006/relationships/oleObject" Target="../embeddings/oleObject55.bin"/><Relationship Id="rId11" Type="http://schemas.openxmlformats.org/officeDocument/2006/relationships/image" Target="../media/image93.wmf"/><Relationship Id="rId5" Type="http://schemas.openxmlformats.org/officeDocument/2006/relationships/image" Target="../media/image97.wmf"/><Relationship Id="rId10" Type="http://schemas.openxmlformats.org/officeDocument/2006/relationships/oleObject" Target="../embeddings/oleObject57.bin"/><Relationship Id="rId4" Type="http://schemas.openxmlformats.org/officeDocument/2006/relationships/oleObject" Target="../embeddings/oleObject54.bin"/><Relationship Id="rId9" Type="http://schemas.openxmlformats.org/officeDocument/2006/relationships/image" Target="../media/image92.wmf"/></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60.bin"/><Relationship Id="rId3" Type="http://schemas.openxmlformats.org/officeDocument/2006/relationships/notesSlide" Target="../notesSlides/notesSlide24.xml"/><Relationship Id="rId7" Type="http://schemas.openxmlformats.org/officeDocument/2006/relationships/image" Target="../media/image99.wmf"/><Relationship Id="rId2" Type="http://schemas.openxmlformats.org/officeDocument/2006/relationships/slideLayout" Target="../slideLayouts/slideLayout3.xml"/><Relationship Id="rId1" Type="http://schemas.openxmlformats.org/officeDocument/2006/relationships/vmlDrawing" Target="../drawings/vmlDrawing22.vml"/><Relationship Id="rId6" Type="http://schemas.openxmlformats.org/officeDocument/2006/relationships/oleObject" Target="../embeddings/oleObject59.bin"/><Relationship Id="rId5" Type="http://schemas.openxmlformats.org/officeDocument/2006/relationships/image" Target="../media/image98.wmf"/><Relationship Id="rId4" Type="http://schemas.openxmlformats.org/officeDocument/2006/relationships/oleObject" Target="../embeddings/oleObject58.bin"/><Relationship Id="rId9" Type="http://schemas.openxmlformats.org/officeDocument/2006/relationships/image" Target="../media/image100.wmf"/></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notesSlide" Target="../notesSlides/notesSlide25.xml"/><Relationship Id="rId7" Type="http://schemas.openxmlformats.org/officeDocument/2006/relationships/image" Target="../media/image102.wmf"/><Relationship Id="rId2" Type="http://schemas.openxmlformats.org/officeDocument/2006/relationships/slideLayout" Target="../slideLayouts/slideLayout3.xml"/><Relationship Id="rId1" Type="http://schemas.openxmlformats.org/officeDocument/2006/relationships/vmlDrawing" Target="../drawings/vmlDrawing23.vml"/><Relationship Id="rId6" Type="http://schemas.openxmlformats.org/officeDocument/2006/relationships/oleObject" Target="../embeddings/oleObject62.bin"/><Relationship Id="rId5" Type="http://schemas.openxmlformats.org/officeDocument/2006/relationships/image" Target="../media/image101.wmf"/><Relationship Id="rId4" Type="http://schemas.openxmlformats.org/officeDocument/2006/relationships/oleObject" Target="../embeddings/oleObject61.bin"/><Relationship Id="rId9" Type="http://schemas.openxmlformats.org/officeDocument/2006/relationships/image" Target="../media/image103.wmf"/></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66.bin"/><Relationship Id="rId3" Type="http://schemas.openxmlformats.org/officeDocument/2006/relationships/notesSlide" Target="../notesSlides/notesSlide26.xml"/><Relationship Id="rId7" Type="http://schemas.openxmlformats.org/officeDocument/2006/relationships/image" Target="../media/image105.wmf"/><Relationship Id="rId2" Type="http://schemas.openxmlformats.org/officeDocument/2006/relationships/slideLayout" Target="../slideLayouts/slideLayout3.xml"/><Relationship Id="rId1" Type="http://schemas.openxmlformats.org/officeDocument/2006/relationships/vmlDrawing" Target="../drawings/vmlDrawing24.vml"/><Relationship Id="rId6" Type="http://schemas.openxmlformats.org/officeDocument/2006/relationships/oleObject" Target="../embeddings/oleObject65.bin"/><Relationship Id="rId5" Type="http://schemas.openxmlformats.org/officeDocument/2006/relationships/image" Target="../media/image104.wmf"/><Relationship Id="rId4" Type="http://schemas.openxmlformats.org/officeDocument/2006/relationships/oleObject" Target="../embeddings/oleObject64.bin"/><Relationship Id="rId9" Type="http://schemas.openxmlformats.org/officeDocument/2006/relationships/image" Target="../media/image106.wmf"/></Relationships>
</file>

<file path=ppt/slides/_rels/slide5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11.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oleObject" Target="../embeddings/oleObject68.bin"/><Relationship Id="rId5" Type="http://schemas.openxmlformats.org/officeDocument/2006/relationships/image" Target="../media/image110.wmf"/><Relationship Id="rId4" Type="http://schemas.openxmlformats.org/officeDocument/2006/relationships/oleObject" Target="../embeddings/oleObject67.bin"/></Relationships>
</file>

<file path=ppt/slides/_rels/slide61.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114.wmf"/><Relationship Id="rId2" Type="http://schemas.openxmlformats.org/officeDocument/2006/relationships/slideLayout" Target="../slideLayouts/slideLayout5.xml"/><Relationship Id="rId1" Type="http://schemas.openxmlformats.org/officeDocument/2006/relationships/vmlDrawing" Target="../drawings/vmlDrawing26.vml"/><Relationship Id="rId6" Type="http://schemas.openxmlformats.org/officeDocument/2006/relationships/oleObject" Target="../embeddings/oleObject70.bin"/><Relationship Id="rId5" Type="http://schemas.openxmlformats.org/officeDocument/2006/relationships/image" Target="../media/image113.wmf"/><Relationship Id="rId4" Type="http://schemas.openxmlformats.org/officeDocument/2006/relationships/oleObject" Target="../embeddings/oleObject69.bin"/></Relationships>
</file>

<file path=ppt/slides/_rels/slide63.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16.wmf"/><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17.wmf"/></Relationships>
</file>

<file path=ppt/slides/_rels/slide6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121.png"/><Relationship Id="rId4" Type="http://schemas.openxmlformats.org/officeDocument/2006/relationships/image" Target="../media/image120.png"/></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73.bin"/><Relationship Id="rId3" Type="http://schemas.openxmlformats.org/officeDocument/2006/relationships/notesSlide" Target="../notesSlides/notesSlide37.xml"/><Relationship Id="rId7" Type="http://schemas.openxmlformats.org/officeDocument/2006/relationships/image" Target="../media/image123.wmf"/><Relationship Id="rId2" Type="http://schemas.openxmlformats.org/officeDocument/2006/relationships/slideLayout" Target="../slideLayouts/slideLayout6.xml"/><Relationship Id="rId1" Type="http://schemas.openxmlformats.org/officeDocument/2006/relationships/vmlDrawing" Target="../drawings/vmlDrawing27.vml"/><Relationship Id="rId6" Type="http://schemas.openxmlformats.org/officeDocument/2006/relationships/oleObject" Target="../embeddings/oleObject72.bin"/><Relationship Id="rId11" Type="http://schemas.openxmlformats.org/officeDocument/2006/relationships/image" Target="../media/image125.wmf"/><Relationship Id="rId5" Type="http://schemas.openxmlformats.org/officeDocument/2006/relationships/image" Target="../media/image122.wmf"/><Relationship Id="rId10" Type="http://schemas.openxmlformats.org/officeDocument/2006/relationships/oleObject" Target="../embeddings/oleObject74.bin"/><Relationship Id="rId4" Type="http://schemas.openxmlformats.org/officeDocument/2006/relationships/oleObject" Target="../embeddings/oleObject71.bin"/><Relationship Id="rId9" Type="http://schemas.openxmlformats.org/officeDocument/2006/relationships/image" Target="../media/image124.wmf"/></Relationships>
</file>

<file path=ppt/slides/_rels/slide6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15.wmf"/><Relationship Id="rId5" Type="http://schemas.openxmlformats.org/officeDocument/2006/relationships/oleObject" Target="../embeddings/oleObject3.bin"/><Relationship Id="rId4" Type="http://schemas.openxmlformats.org/officeDocument/2006/relationships/image" Target="../media/image14.wmf"/></Relationships>
</file>

<file path=ppt/slides/_rels/slide7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image" Target="../media/image129.jp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image" Target="../media/image17.wmf"/><Relationship Id="rId5" Type="http://schemas.openxmlformats.org/officeDocument/2006/relationships/oleObject" Target="../embeddings/oleObject5.bin"/><Relationship Id="rId4"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BFF54CD0-2B57-402D-851D-7C435B0F776E}" type="datetime1">
              <a:rPr lang="en-GB" altLang="de-DE" smtClean="0"/>
              <a:t>06/09/2018</a:t>
            </a:fld>
            <a:endParaRPr lang="de-DE" altLang="de-DE"/>
          </a:p>
        </p:txBody>
      </p:sp>
      <p:sp>
        <p:nvSpPr>
          <p:cNvPr id="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a:t>
            </a:fld>
            <a:endParaRPr lang="en-GB" altLang="de-DE" dirty="0"/>
          </a:p>
        </p:txBody>
      </p:sp>
      <p:sp>
        <p:nvSpPr>
          <p:cNvPr id="7" name="Rectangle 2"/>
          <p:cNvSpPr>
            <a:spLocks noChangeArrowheads="1"/>
          </p:cNvSpPr>
          <p:nvPr/>
        </p:nvSpPr>
        <p:spPr bwMode="auto">
          <a:xfrm>
            <a:off x="333375" y="5457188"/>
            <a:ext cx="8477250" cy="1120307"/>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Aft>
                <a:spcPct val="20000"/>
              </a:spcAft>
            </a:pPr>
            <a:r>
              <a:rPr lang="de-AT" altLang="de-DE" sz="2400" b="1" dirty="0">
                <a:solidFill>
                  <a:srgbClr val="CC0000"/>
                </a:solidFill>
                <a:latin typeface="Comic Sans MS" pitchFamily="66" charset="0"/>
              </a:rPr>
              <a:t>Innsbruck Experimental Plasma </a:t>
            </a:r>
            <a:r>
              <a:rPr lang="de-AT" altLang="de-DE" sz="2400" b="1" dirty="0" err="1">
                <a:solidFill>
                  <a:srgbClr val="CC0000"/>
                </a:solidFill>
                <a:latin typeface="Comic Sans MS" pitchFamily="66" charset="0"/>
              </a:rPr>
              <a:t>Physics</a:t>
            </a:r>
            <a:r>
              <a:rPr lang="de-AT" altLang="de-DE" sz="2400" b="1" dirty="0">
                <a:solidFill>
                  <a:srgbClr val="CC0000"/>
                </a:solidFill>
                <a:latin typeface="Comic Sans MS" pitchFamily="66" charset="0"/>
              </a:rPr>
              <a:t> </a:t>
            </a:r>
            <a:r>
              <a:rPr lang="de-AT" altLang="de-DE" sz="2400" b="1" dirty="0" smtClean="0">
                <a:solidFill>
                  <a:srgbClr val="CC0000"/>
                </a:solidFill>
                <a:latin typeface="Comic Sans MS" pitchFamily="66" charset="0"/>
              </a:rPr>
              <a:t>Group (IEPPG)</a:t>
            </a:r>
            <a:endParaRPr lang="de-AT" altLang="de-DE" sz="2400" b="1" dirty="0">
              <a:solidFill>
                <a:srgbClr val="CC0000"/>
              </a:solidFill>
              <a:latin typeface="Comic Sans MS" pitchFamily="66" charset="0"/>
            </a:endParaRPr>
          </a:p>
          <a:p>
            <a:pPr algn="ctr">
              <a:spcAft>
                <a:spcPct val="20000"/>
              </a:spcAft>
            </a:pPr>
            <a:r>
              <a:rPr lang="de-AT" altLang="de-DE" sz="2200" b="1" dirty="0">
                <a:solidFill>
                  <a:srgbClr val="CC0000"/>
                </a:solidFill>
                <a:latin typeface="Comic Sans MS" pitchFamily="66" charset="0"/>
              </a:rPr>
              <a:t>Institute </a:t>
            </a:r>
            <a:r>
              <a:rPr lang="de-AT" altLang="de-DE" sz="2200" b="1" dirty="0" err="1">
                <a:solidFill>
                  <a:srgbClr val="CC0000"/>
                </a:solidFill>
                <a:latin typeface="Comic Sans MS" pitchFamily="66" charset="0"/>
              </a:rPr>
              <a:t>for</a:t>
            </a:r>
            <a:r>
              <a:rPr lang="de-AT" altLang="de-DE" sz="2200" b="1" dirty="0">
                <a:solidFill>
                  <a:srgbClr val="CC0000"/>
                </a:solidFill>
                <a:latin typeface="Comic Sans MS" pitchFamily="66" charset="0"/>
              </a:rPr>
              <a:t> Ion </a:t>
            </a:r>
            <a:r>
              <a:rPr lang="de-AT" altLang="de-DE" sz="2200" b="1" dirty="0" err="1">
                <a:solidFill>
                  <a:srgbClr val="CC0000"/>
                </a:solidFill>
                <a:latin typeface="Comic Sans MS" pitchFamily="66" charset="0"/>
              </a:rPr>
              <a:t>Physics</a:t>
            </a:r>
            <a:r>
              <a:rPr lang="de-AT" altLang="de-DE" sz="2200" b="1" dirty="0">
                <a:solidFill>
                  <a:srgbClr val="CC0000"/>
                </a:solidFill>
                <a:latin typeface="Comic Sans MS" pitchFamily="66" charset="0"/>
              </a:rPr>
              <a:t> </a:t>
            </a:r>
            <a:r>
              <a:rPr lang="de-AT" altLang="de-DE" sz="2200" b="1" dirty="0" err="1">
                <a:solidFill>
                  <a:srgbClr val="CC0000"/>
                </a:solidFill>
                <a:latin typeface="Comic Sans MS" pitchFamily="66" charset="0"/>
              </a:rPr>
              <a:t>and</a:t>
            </a:r>
            <a:r>
              <a:rPr lang="de-AT" altLang="de-DE" sz="2200" b="1" dirty="0">
                <a:solidFill>
                  <a:srgbClr val="CC0000"/>
                </a:solidFill>
                <a:latin typeface="Comic Sans MS" pitchFamily="66" charset="0"/>
              </a:rPr>
              <a:t> Applied </a:t>
            </a:r>
            <a:r>
              <a:rPr lang="de-AT" altLang="de-DE" sz="2200" b="1" dirty="0" err="1">
                <a:solidFill>
                  <a:srgbClr val="CC0000"/>
                </a:solidFill>
                <a:latin typeface="Comic Sans MS" pitchFamily="66" charset="0"/>
              </a:rPr>
              <a:t>Physics</a:t>
            </a:r>
            <a:r>
              <a:rPr lang="de-AT" altLang="de-DE" sz="2200" b="1" dirty="0">
                <a:solidFill>
                  <a:srgbClr val="CC0000"/>
                </a:solidFill>
                <a:latin typeface="Comic Sans MS" pitchFamily="66" charset="0"/>
              </a:rPr>
              <a:t/>
            </a:r>
            <a:br>
              <a:rPr lang="de-AT" altLang="de-DE" sz="2200" b="1" dirty="0">
                <a:solidFill>
                  <a:srgbClr val="CC0000"/>
                </a:solidFill>
                <a:latin typeface="Comic Sans MS" pitchFamily="66" charset="0"/>
              </a:rPr>
            </a:br>
            <a:r>
              <a:rPr lang="de-AT" altLang="de-DE" sz="2200" b="1" dirty="0">
                <a:solidFill>
                  <a:srgbClr val="CC0000"/>
                </a:solidFill>
                <a:latin typeface="Comic Sans MS" pitchFamily="66" charset="0"/>
              </a:rPr>
              <a:t>University </a:t>
            </a:r>
            <a:r>
              <a:rPr lang="de-AT" altLang="de-DE" sz="2200" b="1" dirty="0" err="1">
                <a:solidFill>
                  <a:srgbClr val="CC0000"/>
                </a:solidFill>
                <a:latin typeface="Comic Sans MS" pitchFamily="66" charset="0"/>
              </a:rPr>
              <a:t>of</a:t>
            </a:r>
            <a:r>
              <a:rPr lang="de-AT" altLang="de-DE" sz="2200" b="1" dirty="0">
                <a:solidFill>
                  <a:srgbClr val="CC0000"/>
                </a:solidFill>
                <a:latin typeface="Comic Sans MS" pitchFamily="66" charset="0"/>
              </a:rPr>
              <a:t> Innsbruck</a:t>
            </a:r>
          </a:p>
        </p:txBody>
      </p:sp>
      <p:pic>
        <p:nvPicPr>
          <p:cNvPr id="10" name="Picture 3" descr="uni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1917" y="0"/>
            <a:ext cx="894707"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ionplasma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1708" y="0"/>
            <a:ext cx="1678145" cy="18000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6"/>
          <p:cNvGrpSpPr>
            <a:grpSpLocks noChangeAspect="1"/>
          </p:cNvGrpSpPr>
          <p:nvPr/>
        </p:nvGrpSpPr>
        <p:grpSpPr bwMode="auto">
          <a:xfrm>
            <a:off x="1593" y="0"/>
            <a:ext cx="1735240" cy="1800000"/>
            <a:chOff x="454" y="340"/>
            <a:chExt cx="514" cy="533"/>
          </a:xfrm>
        </p:grpSpPr>
        <p:pic>
          <p:nvPicPr>
            <p:cNvPr id="14" name="Picture 7" descr="Schöner Feuerball"/>
            <p:cNvPicPr>
              <a:picLocks noChangeAspect="1" noChangeArrowheads="1"/>
            </p:cNvPicPr>
            <p:nvPr/>
          </p:nvPicPr>
          <p:blipFill>
            <a:blip r:embed="rId5">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8"/>
            <p:cNvSpPr txBox="1">
              <a:spLocks noChangeAspect="1" noChangeArrowheads="1"/>
            </p:cNvSpPr>
            <p:nvPr/>
          </p:nvSpPr>
          <p:spPr bwMode="auto">
            <a:xfrm>
              <a:off x="577" y="561"/>
              <a:ext cx="239"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2000" b="1" dirty="0">
                  <a:solidFill>
                    <a:srgbClr val="000080"/>
                  </a:solidFill>
                  <a:latin typeface="Comic Sans MS" pitchFamily="66" charset="0"/>
                  <a:ea typeface="MS Mincho" pitchFamily="49" charset="-128"/>
                </a:rPr>
                <a:t>IEPPG</a:t>
              </a:r>
              <a:endParaRPr lang="de-DE" altLang="de-DE" sz="2000" dirty="0">
                <a:latin typeface="Times New Roman" pitchFamily="18" charset="0"/>
              </a:endParaRPr>
            </a:p>
          </p:txBody>
        </p:sp>
      </p:grpSp>
      <p:sp>
        <p:nvSpPr>
          <p:cNvPr id="16" name="Text Box 9"/>
          <p:cNvSpPr txBox="1">
            <a:spLocks noChangeArrowheads="1"/>
          </p:cNvSpPr>
          <p:nvPr/>
        </p:nvSpPr>
        <p:spPr bwMode="auto">
          <a:xfrm>
            <a:off x="254000" y="2271501"/>
            <a:ext cx="8637588" cy="1107996"/>
          </a:xfrm>
          <a:prstGeom prst="rect">
            <a:avLst/>
          </a:prstGeom>
          <a:solidFill>
            <a:srgbClr val="FFFF00"/>
          </a:solidFill>
          <a:ln w="63500">
            <a:pattFill prst="zigZag">
              <a:fgClr>
                <a:srgbClr val="CC0000"/>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ctr"/>
            <a:r>
              <a:rPr lang="en-GB" altLang="de-DE" sz="2600" b="1" dirty="0">
                <a:solidFill>
                  <a:srgbClr val="FF0000"/>
                </a:solidFill>
                <a:latin typeface="Comic Sans MS" pitchFamily="66" charset="0"/>
              </a:rPr>
              <a:t>Diagnostics </a:t>
            </a:r>
            <a:r>
              <a:rPr lang="en-GB" altLang="de-DE" sz="2600" b="1" dirty="0" smtClean="0">
                <a:solidFill>
                  <a:srgbClr val="FF0000"/>
                </a:solidFill>
                <a:latin typeface="Comic Sans MS" pitchFamily="66" charset="0"/>
              </a:rPr>
              <a:t>with Cold, Emissive and Heated Probes</a:t>
            </a:r>
          </a:p>
          <a:p>
            <a:pPr algn="ctr" fontAlgn="ctr"/>
            <a:r>
              <a:rPr lang="en-GB" altLang="de-DE" sz="4000" b="1" dirty="0" smtClean="0">
                <a:solidFill>
                  <a:srgbClr val="3333FF"/>
                </a:solidFill>
                <a:effectLst>
                  <a:outerShdw blurRad="38100" dist="38100" dir="2700000" algn="tl">
                    <a:srgbClr val="000000">
                      <a:alpha val="43137"/>
                    </a:srgbClr>
                  </a:outerShdw>
                </a:effectLst>
                <a:latin typeface="Comic Sans MS" pitchFamily="66" charset="0"/>
              </a:rPr>
              <a:t>Probes for Fusion Plasma</a:t>
            </a:r>
            <a:endParaRPr lang="fr-FR" altLang="de-DE" sz="4000" dirty="0">
              <a:solidFill>
                <a:srgbClr val="3333FF"/>
              </a:solidFill>
              <a:effectLst>
                <a:outerShdw blurRad="38100" dist="38100" dir="2700000" algn="tl">
                  <a:srgbClr val="000000">
                    <a:alpha val="43137"/>
                  </a:srgbClr>
                </a:outerShdw>
              </a:effectLst>
              <a:latin typeface="Comic Sans MS" pitchFamily="66" charset="0"/>
            </a:endParaRPr>
          </a:p>
        </p:txBody>
      </p:sp>
      <p:sp>
        <p:nvSpPr>
          <p:cNvPr id="17" name="Rectangle 9"/>
          <p:cNvSpPr txBox="1">
            <a:spLocks noChangeArrowheads="1"/>
          </p:cNvSpPr>
          <p:nvPr/>
        </p:nvSpPr>
        <p:spPr>
          <a:xfrm>
            <a:off x="252413" y="3500483"/>
            <a:ext cx="8637587" cy="1908215"/>
          </a:xfrm>
          <a:prstGeom prst="rect">
            <a:avLst/>
          </a:prstGeom>
          <a:solidFill>
            <a:schemeClr val="bg1">
              <a:alpha val="0"/>
            </a:schemeClr>
          </a:solidFill>
          <a:ln w="47625">
            <a:solidFill>
              <a:srgbClr val="FFFF99"/>
            </a:solidFill>
            <a:miter lim="800000"/>
            <a:headEnd/>
            <a:tailEnd/>
          </a:ln>
        </p:spPr>
        <p:txBody>
          <a:bodyPr lIns="0" tIns="0" rIns="0" bIns="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ct val="0"/>
              </a:spcBef>
              <a:buFontTx/>
              <a:buNone/>
            </a:pPr>
            <a:r>
              <a:rPr lang="en-US" altLang="de-DE" sz="2400" b="1" i="1" kern="0" dirty="0" smtClean="0">
                <a:solidFill>
                  <a:srgbClr val="CC0000"/>
                </a:solidFill>
                <a:effectLst>
                  <a:outerShdw blurRad="38100" dist="38100" dir="2700000" algn="tl">
                    <a:srgbClr val="000000">
                      <a:alpha val="43137"/>
                    </a:srgbClr>
                  </a:outerShdw>
                </a:effectLst>
              </a:rPr>
              <a:t>Roman Schrittwieser </a:t>
            </a:r>
            <a:br>
              <a:rPr lang="en-US" altLang="de-DE" sz="2400" b="1" i="1" kern="0" dirty="0" smtClean="0">
                <a:solidFill>
                  <a:srgbClr val="CC0000"/>
                </a:solidFill>
                <a:effectLst>
                  <a:outerShdw blurRad="38100" dist="38100" dir="2700000" algn="tl">
                    <a:srgbClr val="000000">
                      <a:alpha val="43137"/>
                    </a:srgbClr>
                  </a:outerShdw>
                </a:effectLst>
              </a:rPr>
            </a:br>
            <a:r>
              <a:rPr lang="en-US" altLang="de-DE" sz="2000" b="1" i="1" kern="0" dirty="0" smtClean="0">
                <a:solidFill>
                  <a:srgbClr val="CC0000"/>
                </a:solidFill>
              </a:rPr>
              <a:t>with contributions by </a:t>
            </a:r>
            <a:br>
              <a:rPr lang="en-US" altLang="de-DE" sz="2000" b="1" i="1" kern="0" dirty="0" smtClean="0">
                <a:solidFill>
                  <a:srgbClr val="CC0000"/>
                </a:solidFill>
              </a:rPr>
            </a:br>
            <a:r>
              <a:rPr lang="en-US" altLang="de-DE" sz="2000" b="1" i="1" kern="0" dirty="0" smtClean="0">
                <a:solidFill>
                  <a:srgbClr val="CC0000"/>
                </a:solidFill>
              </a:rPr>
              <a:t>Codrina Ionita, Franz </a:t>
            </a:r>
            <a:r>
              <a:rPr lang="en-US" altLang="de-DE" sz="2000" b="1" i="1" kern="0" dirty="0" err="1" smtClean="0">
                <a:solidFill>
                  <a:srgbClr val="CC0000"/>
                </a:solidFill>
              </a:rPr>
              <a:t>Mehlmann</a:t>
            </a:r>
            <a:r>
              <a:rPr lang="en-US" altLang="de-DE" sz="2000" b="1" i="1" kern="0" dirty="0" smtClean="0">
                <a:solidFill>
                  <a:srgbClr val="CC0000"/>
                </a:solidFill>
              </a:rPr>
              <a:t>, Christian </a:t>
            </a:r>
            <a:r>
              <a:rPr lang="en-US" altLang="de-DE" sz="2000" b="1" i="1" kern="0" dirty="0" err="1" smtClean="0">
                <a:solidFill>
                  <a:srgbClr val="CC0000"/>
                </a:solidFill>
              </a:rPr>
              <a:t>Maszl</a:t>
            </a:r>
            <a:r>
              <a:rPr lang="en-US" altLang="de-DE" sz="2000" b="1" i="1" kern="0" dirty="0" smtClean="0">
                <a:solidFill>
                  <a:srgbClr val="CC0000"/>
                </a:solidFill>
              </a:rPr>
              <a:t>, </a:t>
            </a:r>
            <a:br>
              <a:rPr lang="en-US" altLang="de-DE" sz="2000" b="1" i="1" kern="0" dirty="0" smtClean="0">
                <a:solidFill>
                  <a:srgbClr val="CC0000"/>
                </a:solidFill>
              </a:rPr>
            </a:br>
            <a:r>
              <a:rPr lang="en-US" altLang="de-DE" sz="2000" b="1" i="1" kern="0" dirty="0" smtClean="0">
                <a:solidFill>
                  <a:srgbClr val="CC0000"/>
                </a:solidFill>
              </a:rPr>
              <a:t>and members of the </a:t>
            </a:r>
            <a:r>
              <a:rPr lang="en-US" altLang="de-DE" sz="2000" b="1" i="1" kern="0" dirty="0" err="1" smtClean="0">
                <a:solidFill>
                  <a:srgbClr val="CC0000"/>
                </a:solidFill>
              </a:rPr>
              <a:t>Ris</a:t>
            </a:r>
            <a:r>
              <a:rPr lang="en-US" altLang="de-DE" sz="2000" b="1" i="1" kern="0" dirty="0" err="1" smtClean="0">
                <a:solidFill>
                  <a:srgbClr val="CC0000"/>
                </a:solidFill>
                <a:cs typeface="Times New Roman" pitchFamily="18" charset="0"/>
              </a:rPr>
              <a:t>ø</a:t>
            </a:r>
            <a:r>
              <a:rPr lang="en-US" altLang="de-DE" sz="2000" b="1" i="1" kern="0" dirty="0" smtClean="0">
                <a:solidFill>
                  <a:srgbClr val="CC0000"/>
                </a:solidFill>
                <a:cs typeface="Times New Roman" pitchFamily="18" charset="0"/>
              </a:rPr>
              <a:t> Laboratory for Sustainable Energy, Denmark,</a:t>
            </a:r>
            <a:r>
              <a:rPr lang="en-US" altLang="de-DE" sz="2000" b="1" i="1" kern="0" dirty="0" smtClean="0">
                <a:solidFill>
                  <a:srgbClr val="CC0000"/>
                </a:solidFill>
              </a:rPr>
              <a:t> </a:t>
            </a:r>
            <a:br>
              <a:rPr lang="en-US" altLang="de-DE" sz="2000" b="1" i="1" kern="0" dirty="0" smtClean="0">
                <a:solidFill>
                  <a:srgbClr val="CC0000"/>
                </a:solidFill>
              </a:rPr>
            </a:br>
            <a:r>
              <a:rPr lang="en-US" altLang="de-DE" sz="2000" b="1" i="1" kern="0" dirty="0" smtClean="0">
                <a:solidFill>
                  <a:srgbClr val="CC0000"/>
                </a:solidFill>
              </a:rPr>
              <a:t>and the Max-Planck-Institute for Plasma Physics, Greifswald,</a:t>
            </a:r>
          </a:p>
          <a:p>
            <a:pPr marL="0" indent="0" algn="ctr">
              <a:spcBef>
                <a:spcPct val="0"/>
              </a:spcBef>
              <a:buFontTx/>
              <a:buNone/>
            </a:pPr>
            <a:r>
              <a:rPr lang="en-US" altLang="de-DE" sz="2000" b="1" i="1" kern="0" dirty="0" smtClean="0">
                <a:solidFill>
                  <a:srgbClr val="CC0000"/>
                </a:solidFill>
              </a:rPr>
              <a:t>and pf the </a:t>
            </a:r>
            <a:r>
              <a:rPr lang="en-US" altLang="de-DE" sz="2000" b="1" i="1" kern="0" dirty="0" err="1" smtClean="0">
                <a:solidFill>
                  <a:srgbClr val="CC0000"/>
                </a:solidFill>
              </a:rPr>
              <a:t>Consorzio</a:t>
            </a:r>
            <a:r>
              <a:rPr lang="en-US" altLang="de-DE" sz="2000" b="1" i="1" kern="0" dirty="0" smtClean="0">
                <a:solidFill>
                  <a:srgbClr val="CC0000"/>
                </a:solidFill>
              </a:rPr>
              <a:t> RFX, Padua, Italy</a:t>
            </a:r>
            <a:endParaRPr lang="en-US" altLang="de-DE" sz="2000" b="1" i="1" kern="0" dirty="0">
              <a:solidFill>
                <a:srgbClr val="CC0000"/>
              </a:solidFill>
            </a:endParaRPr>
          </a:p>
        </p:txBody>
      </p:sp>
      <p:graphicFrame>
        <p:nvGraphicFramePr>
          <p:cNvPr id="2" name="Objekt 1"/>
          <p:cNvGraphicFramePr>
            <a:graphicFrameLocks noChangeAspect="1"/>
          </p:cNvGraphicFramePr>
          <p:nvPr>
            <p:extLst>
              <p:ext uri="{D42A27DB-BD31-4B8C-83A1-F6EECF244321}">
                <p14:modId xmlns:p14="http://schemas.microsoft.com/office/powerpoint/2010/main" val="1622158049"/>
              </p:ext>
            </p:extLst>
          </p:nvPr>
        </p:nvGraphicFramePr>
        <p:xfrm>
          <a:off x="7324936" y="0"/>
          <a:ext cx="1825633" cy="1800000"/>
        </p:xfrm>
        <a:graphic>
          <a:graphicData uri="http://schemas.openxmlformats.org/presentationml/2006/ole">
            <mc:AlternateContent xmlns:mc="http://schemas.openxmlformats.org/markup-compatibility/2006">
              <mc:Choice xmlns:v="urn:schemas-microsoft-com:vml" Requires="v">
                <p:oleObj spid="_x0000_s313352" name="Dokument" r:id="rId7" imgW="2226724" imgH="2177563" progId="Word.Document.8">
                  <p:embed/>
                </p:oleObj>
              </mc:Choice>
              <mc:Fallback>
                <p:oleObj name="Dokument" r:id="rId7" imgW="2226724" imgH="2177563" progId="Word.Document.8">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24936" y="0"/>
                        <a:ext cx="1825633"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69745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1"/>
          <p:cNvSpPr>
            <a:spLocks noGrp="1"/>
          </p:cNvSpPr>
          <p:nvPr>
            <p:ph type="dt" sz="half" idx="10"/>
          </p:nvPr>
        </p:nvSpPr>
        <p:spPr/>
        <p:txBody>
          <a:bodyPr/>
          <a:lstStyle/>
          <a:p>
            <a:fld id="{C629B75A-E9BC-4A7E-9A42-54D4C72DB89A}" type="datetime1">
              <a:rPr lang="en-GB" altLang="de-DE" smtClean="0"/>
              <a:t>06/09/2018</a:t>
            </a:fld>
            <a:endParaRPr lang="de-DE" altLang="de-DE"/>
          </a:p>
        </p:txBody>
      </p:sp>
      <p:sp>
        <p:nvSpPr>
          <p:cNvPr id="13"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59394" name="Text Box 2"/>
          <p:cNvSpPr txBox="1">
            <a:spLocks noChangeArrowheads="1"/>
          </p:cNvSpPr>
          <p:nvPr/>
        </p:nvSpPr>
        <p:spPr bwMode="auto">
          <a:xfrm>
            <a:off x="252413" y="1614488"/>
            <a:ext cx="8637587"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400" b="1">
                <a:solidFill>
                  <a:schemeClr val="accent2"/>
                </a:solidFill>
                <a:latin typeface="Times New Roman" pitchFamily="18" charset="0"/>
              </a:rPr>
              <a:t>The other way around we can also calculate the plasma potential from this relation, </a:t>
            </a:r>
            <a:r>
              <a:rPr lang="en-US" altLang="de-DE" sz="2400" b="1">
                <a:solidFill>
                  <a:srgbClr val="FF0000"/>
                </a:solidFill>
                <a:latin typeface="Times New Roman" pitchFamily="18" charset="0"/>
              </a:rPr>
              <a:t>provided we know </a:t>
            </a:r>
            <a:r>
              <a:rPr lang="en-US" altLang="de-DE" sz="2400" b="1" i="1">
                <a:solidFill>
                  <a:srgbClr val="FF0000"/>
                </a:solidFill>
                <a:latin typeface="Times New Roman" pitchFamily="18" charset="0"/>
              </a:rPr>
              <a:t>T</a:t>
            </a:r>
            <a:r>
              <a:rPr lang="en-US" altLang="de-DE" sz="2400" b="1" i="1" baseline="-25000">
                <a:solidFill>
                  <a:srgbClr val="FF0000"/>
                </a:solidFill>
                <a:latin typeface="Times New Roman" pitchFamily="18" charset="0"/>
              </a:rPr>
              <a:t>e</a:t>
            </a:r>
            <a:r>
              <a:rPr lang="en-US" altLang="de-DE" sz="2400" b="1">
                <a:solidFill>
                  <a:schemeClr val="accent2"/>
                </a:solidFill>
                <a:latin typeface="Times New Roman" pitchFamily="18" charset="0"/>
              </a:rPr>
              <a:t>: </a:t>
            </a:r>
            <a:endParaRPr lang="en-US" altLang="de-DE" sz="2200">
              <a:solidFill>
                <a:srgbClr val="990000"/>
              </a:solidFill>
              <a:latin typeface="Times New Roman" pitchFamily="18" charset="0"/>
            </a:endParaRPr>
          </a:p>
        </p:txBody>
      </p:sp>
      <p:sp>
        <p:nvSpPr>
          <p:cNvPr id="59395" name="Text Box 3"/>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Plasma potential and </a:t>
            </a:r>
            <a:br>
              <a:rPr lang="en-GB" altLang="de-DE" sz="3200" b="1">
                <a:solidFill>
                  <a:schemeClr val="bg1"/>
                </a:solidFill>
                <a:latin typeface="Times New Roman" pitchFamily="18" charset="0"/>
              </a:rPr>
            </a:br>
            <a:r>
              <a:rPr lang="en-GB" altLang="de-DE" sz="3200" b="1">
                <a:solidFill>
                  <a:schemeClr val="bg1"/>
                </a:solidFill>
                <a:latin typeface="Times New Roman" pitchFamily="18" charset="0"/>
              </a:rPr>
              <a:t>electron temperature</a:t>
            </a:r>
          </a:p>
        </p:txBody>
      </p:sp>
      <p:sp>
        <p:nvSpPr>
          <p:cNvPr id="59396" name="Rectangle 4"/>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59397" name="Object 5"/>
          <p:cNvGraphicFramePr>
            <a:graphicFrameLocks noChangeAspect="1"/>
          </p:cNvGraphicFramePr>
          <p:nvPr/>
        </p:nvGraphicFramePr>
        <p:xfrm>
          <a:off x="3670300" y="2900363"/>
          <a:ext cx="1803400" cy="460375"/>
        </p:xfrm>
        <a:graphic>
          <a:graphicData uri="http://schemas.openxmlformats.org/presentationml/2006/ole">
            <mc:AlternateContent xmlns:mc="http://schemas.openxmlformats.org/markup-compatibility/2006">
              <mc:Choice xmlns:v="urn:schemas-microsoft-com:vml" Requires="v">
                <p:oleObj spid="_x0000_s59458" name="Formel" r:id="rId3" imgW="977760" imgH="253800" progId="Equation.3">
                  <p:embed/>
                </p:oleObj>
              </mc:Choice>
              <mc:Fallback>
                <p:oleObj name="Formel" r:id="rId3" imgW="977760" imgH="2538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0300" y="2900363"/>
                        <a:ext cx="1803400" cy="460375"/>
                      </a:xfrm>
                      <a:prstGeom prst="rect">
                        <a:avLst/>
                      </a:prstGeom>
                      <a:solidFill>
                        <a:srgbClr val="FFFF99"/>
                      </a:solidFill>
                      <a:ln w="12700">
                        <a:solidFill>
                          <a:schemeClr val="tx1"/>
                        </a:solidFill>
                        <a:miter lim="800000"/>
                        <a:headEnd/>
                        <a:tailEnd/>
                      </a:ln>
                    </p:spPr>
                  </p:pic>
                </p:oleObj>
              </mc:Fallback>
            </mc:AlternateContent>
          </a:graphicData>
        </a:graphic>
      </p:graphicFrame>
      <p:sp>
        <p:nvSpPr>
          <p:cNvPr id="59398" name="Text Box 6"/>
          <p:cNvSpPr txBox="1">
            <a:spLocks noChangeArrowheads="1"/>
          </p:cNvSpPr>
          <p:nvPr/>
        </p:nvSpPr>
        <p:spPr bwMode="auto">
          <a:xfrm>
            <a:off x="252413" y="3814763"/>
            <a:ext cx="8637587"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200">
                <a:solidFill>
                  <a:srgbClr val="990000"/>
                </a:solidFill>
                <a:latin typeface="Times New Roman" pitchFamily="18" charset="0"/>
              </a:rPr>
              <a:t>Here we point out that if we have a chance to measure </a:t>
            </a:r>
            <a:r>
              <a:rPr lang="en-US" altLang="de-DE" sz="2200">
                <a:solidFill>
                  <a:srgbClr val="990000"/>
                </a:solidFill>
                <a:latin typeface="Times New Roman" pitchFamily="18" charset="0"/>
                <a:sym typeface="Symbol" pitchFamily="18" charset="2"/>
              </a:rPr>
              <a:t></a:t>
            </a:r>
            <a:r>
              <a:rPr lang="en-US" altLang="de-DE" sz="2200" i="1" baseline="-25000">
                <a:solidFill>
                  <a:srgbClr val="990000"/>
                </a:solidFill>
                <a:latin typeface="Times New Roman" pitchFamily="18" charset="0"/>
                <a:sym typeface="Symbol" pitchFamily="18" charset="2"/>
              </a:rPr>
              <a:t>pl</a:t>
            </a:r>
            <a:r>
              <a:rPr lang="en-US" altLang="de-DE" sz="2200">
                <a:solidFill>
                  <a:srgbClr val="990000"/>
                </a:solidFill>
                <a:latin typeface="Times New Roman" pitchFamily="18" charset="0"/>
                <a:sym typeface="Symbol" pitchFamily="18" charset="2"/>
              </a:rPr>
              <a:t> and </a:t>
            </a:r>
            <a:r>
              <a:rPr lang="en-US" altLang="de-DE" sz="2200" i="1">
                <a:solidFill>
                  <a:srgbClr val="990000"/>
                </a:solidFill>
                <a:latin typeface="Times New Roman" pitchFamily="18" charset="0"/>
                <a:sym typeface="Symbol" pitchFamily="18" charset="2"/>
              </a:rPr>
              <a:t>V</a:t>
            </a:r>
            <a:r>
              <a:rPr lang="en-US" altLang="de-DE" sz="2200" i="1" baseline="-25000">
                <a:solidFill>
                  <a:srgbClr val="990000"/>
                </a:solidFill>
                <a:latin typeface="Times New Roman" pitchFamily="18" charset="0"/>
                <a:sym typeface="Symbol" pitchFamily="18" charset="2"/>
              </a:rPr>
              <a:t>fl</a:t>
            </a:r>
            <a:r>
              <a:rPr lang="en-US" altLang="de-DE" sz="2200">
                <a:solidFill>
                  <a:srgbClr val="990000"/>
                </a:solidFill>
                <a:latin typeface="Times New Roman" pitchFamily="18" charset="0"/>
                <a:sym typeface="Symbol" pitchFamily="18" charset="2"/>
              </a:rPr>
              <a:t> at the same position and independently from each other, this formula makes it possible to determine </a:t>
            </a:r>
            <a:r>
              <a:rPr lang="en-US" altLang="de-DE" sz="2200" i="1">
                <a:solidFill>
                  <a:srgbClr val="990000"/>
                </a:solidFill>
                <a:latin typeface="Times New Roman" pitchFamily="18" charset="0"/>
                <a:sym typeface="Symbol" pitchFamily="18" charset="2"/>
              </a:rPr>
              <a:t>T</a:t>
            </a:r>
            <a:r>
              <a:rPr lang="en-US" altLang="de-DE" sz="2200" i="1" baseline="-25000">
                <a:solidFill>
                  <a:srgbClr val="990000"/>
                </a:solidFill>
                <a:latin typeface="Times New Roman" pitchFamily="18" charset="0"/>
                <a:sym typeface="Symbol" pitchFamily="18" charset="2"/>
              </a:rPr>
              <a:t>e</a:t>
            </a:r>
            <a:r>
              <a:rPr lang="en-US" altLang="de-DE" sz="2200">
                <a:solidFill>
                  <a:srgbClr val="990000"/>
                </a:solidFill>
                <a:latin typeface="Times New Roman" pitchFamily="18" charset="0"/>
                <a:sym typeface="Symbol" pitchFamily="18" charset="2"/>
              </a:rPr>
              <a:t>: </a:t>
            </a:r>
            <a:endParaRPr lang="en-US" altLang="de-DE" sz="2200">
              <a:latin typeface="Times New Roman" pitchFamily="18" charset="0"/>
              <a:sym typeface="Symbol" pitchFamily="18" charset="2"/>
            </a:endParaRPr>
          </a:p>
        </p:txBody>
      </p:sp>
      <p:graphicFrame>
        <p:nvGraphicFramePr>
          <p:cNvPr id="59399" name="Object 7"/>
          <p:cNvGraphicFramePr>
            <a:graphicFrameLocks noChangeAspect="1"/>
          </p:cNvGraphicFramePr>
          <p:nvPr/>
        </p:nvGraphicFramePr>
        <p:xfrm>
          <a:off x="3738563" y="5070475"/>
          <a:ext cx="1666875" cy="763588"/>
        </p:xfrm>
        <a:graphic>
          <a:graphicData uri="http://schemas.openxmlformats.org/presentationml/2006/ole">
            <mc:AlternateContent xmlns:mc="http://schemas.openxmlformats.org/markup-compatibility/2006">
              <mc:Choice xmlns:v="urn:schemas-microsoft-com:vml" Requires="v">
                <p:oleObj spid="_x0000_s59459" name="Formel" r:id="rId5" imgW="901440" imgH="419040" progId="Equation.3">
                  <p:embed/>
                </p:oleObj>
              </mc:Choice>
              <mc:Fallback>
                <p:oleObj name="Formel" r:id="rId5" imgW="901440" imgH="41904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8563" y="5070475"/>
                        <a:ext cx="1666875" cy="763588"/>
                      </a:xfrm>
                      <a:prstGeom prst="rect">
                        <a:avLst/>
                      </a:prstGeom>
                      <a:solidFill>
                        <a:srgbClr val="FFFF99"/>
                      </a:solidFill>
                      <a:ln w="9525">
                        <a:solidFill>
                          <a:schemeClr val="tx1"/>
                        </a:solidFill>
                        <a:miter lim="800000"/>
                        <a:headEnd/>
                        <a:tailEnd/>
                      </a:ln>
                    </p:spPr>
                  </p:pic>
                </p:oleObj>
              </mc:Fallback>
            </mc:AlternateContent>
          </a:graphicData>
        </a:graphic>
      </p:graphicFrame>
      <p:sp>
        <p:nvSpPr>
          <p:cNvPr id="15"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10</a:t>
            </a:fld>
            <a:endParaRPr lang="en-GB" alt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Datumsplatzhalter 1"/>
          <p:cNvSpPr>
            <a:spLocks noGrp="1"/>
          </p:cNvSpPr>
          <p:nvPr>
            <p:ph type="dt" sz="half" idx="10"/>
          </p:nvPr>
        </p:nvSpPr>
        <p:spPr/>
        <p:txBody>
          <a:bodyPr/>
          <a:lstStyle/>
          <a:p>
            <a:fld id="{F20B692B-D16F-4FF6-9AF2-7F0CA95D2E36}" type="datetime1">
              <a:rPr lang="en-GB" altLang="de-DE" smtClean="0"/>
              <a:t>06/09/2018</a:t>
            </a:fld>
            <a:endParaRPr lang="de-DE" altLang="de-DE"/>
          </a:p>
        </p:txBody>
      </p:sp>
      <p:sp>
        <p:nvSpPr>
          <p:cNvPr id="54"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0418" name="Text Box 2"/>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Idealized cold probe current-voltage characteristic</a:t>
            </a:r>
          </a:p>
        </p:txBody>
      </p:sp>
      <p:sp>
        <p:nvSpPr>
          <p:cNvPr id="60419" name="Rectangle 3"/>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60420" name="Line 4"/>
          <p:cNvSpPr>
            <a:spLocks noChangeAspect="1" noChangeShapeType="1"/>
          </p:cNvSpPr>
          <p:nvPr/>
        </p:nvSpPr>
        <p:spPr bwMode="auto">
          <a:xfrm>
            <a:off x="5970588" y="3157538"/>
            <a:ext cx="1676400" cy="3175"/>
          </a:xfrm>
          <a:prstGeom prst="line">
            <a:avLst/>
          </a:prstGeom>
          <a:noFill/>
          <a:ln w="12700">
            <a:solidFill>
              <a:srgbClr val="000000"/>
            </a:solidFill>
            <a:round/>
            <a:headEnd type="arrow" w="lg" len="med"/>
            <a:tailEnd/>
          </a:ln>
          <a:extLst>
            <a:ext uri="{909E8E84-426E-40DD-AFC4-6F175D3DCCD1}">
              <a14:hiddenFill xmlns:a14="http://schemas.microsoft.com/office/drawing/2010/main">
                <a:noFill/>
              </a14:hiddenFill>
            </a:ext>
          </a:extLst>
        </p:spPr>
        <p:txBody>
          <a:bodyPr/>
          <a:lstStyle/>
          <a:p>
            <a:endParaRPr lang="de-AT"/>
          </a:p>
        </p:txBody>
      </p:sp>
      <p:sp>
        <p:nvSpPr>
          <p:cNvPr id="60421" name="Text Box 5"/>
          <p:cNvSpPr txBox="1">
            <a:spLocks noChangeAspect="1" noChangeArrowheads="1"/>
          </p:cNvSpPr>
          <p:nvPr/>
        </p:nvSpPr>
        <p:spPr bwMode="auto">
          <a:xfrm>
            <a:off x="7034213" y="1711325"/>
            <a:ext cx="407987"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a:solidFill>
                  <a:srgbClr val="000000"/>
                </a:solidFill>
                <a:latin typeface="SimSun" pitchFamily="2" charset="-122"/>
                <a:sym typeface="Symbol" pitchFamily="18" charset="2"/>
              </a:rPr>
              <a:t></a:t>
            </a:r>
            <a:r>
              <a:rPr lang="de-DE" altLang="de-DE" sz="1600">
                <a:solidFill>
                  <a:srgbClr val="000000"/>
                </a:solidFill>
                <a:latin typeface="Times New Roman" pitchFamily="18" charset="0"/>
              </a:rPr>
              <a:t>(</a:t>
            </a:r>
            <a:r>
              <a:rPr lang="de-DE" altLang="de-DE" sz="1600" i="1">
                <a:solidFill>
                  <a:srgbClr val="000000"/>
                </a:solidFill>
                <a:latin typeface="Times New Roman" pitchFamily="18" charset="0"/>
              </a:rPr>
              <a:t>x</a:t>
            </a:r>
            <a:r>
              <a:rPr lang="de-DE" altLang="de-DE" sz="1600">
                <a:solidFill>
                  <a:srgbClr val="000000"/>
                </a:solidFill>
                <a:latin typeface="Times New Roman" pitchFamily="18" charset="0"/>
              </a:rPr>
              <a:t>)</a:t>
            </a:r>
            <a:endParaRPr lang="de-DE" altLang="de-DE" sz="1600">
              <a:latin typeface="Times New Roman" pitchFamily="18" charset="0"/>
            </a:endParaRPr>
          </a:p>
        </p:txBody>
      </p:sp>
      <p:sp>
        <p:nvSpPr>
          <p:cNvPr id="60422" name="Text Box 6"/>
          <p:cNvSpPr txBox="1">
            <a:spLocks noChangeAspect="1" noChangeArrowheads="1"/>
          </p:cNvSpPr>
          <p:nvPr/>
        </p:nvSpPr>
        <p:spPr bwMode="auto">
          <a:xfrm>
            <a:off x="5818188" y="3005138"/>
            <a:ext cx="122237"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i="1">
                <a:solidFill>
                  <a:srgbClr val="000000"/>
                </a:solidFill>
                <a:latin typeface="Times New Roman" pitchFamily="18" charset="0"/>
              </a:rPr>
              <a:t>x</a:t>
            </a:r>
            <a:endParaRPr lang="de-DE" altLang="de-DE" sz="1600">
              <a:latin typeface="Times New Roman" pitchFamily="18" charset="0"/>
            </a:endParaRPr>
          </a:p>
        </p:txBody>
      </p:sp>
      <p:sp>
        <p:nvSpPr>
          <p:cNvPr id="60423" name="Line 7"/>
          <p:cNvSpPr>
            <a:spLocks noChangeAspect="1" noChangeShapeType="1"/>
          </p:cNvSpPr>
          <p:nvPr/>
        </p:nvSpPr>
        <p:spPr bwMode="auto">
          <a:xfrm>
            <a:off x="7467600" y="3719513"/>
            <a:ext cx="136525" cy="4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0424" name="Text Box 8"/>
          <p:cNvSpPr txBox="1">
            <a:spLocks noChangeAspect="1" noChangeArrowheads="1"/>
          </p:cNvSpPr>
          <p:nvPr/>
        </p:nvSpPr>
        <p:spPr bwMode="auto">
          <a:xfrm>
            <a:off x="7845425" y="4189413"/>
            <a:ext cx="1138238" cy="269898"/>
          </a:xfrm>
          <a:prstGeom prst="rect">
            <a:avLst/>
          </a:prstGeom>
          <a:solidFill>
            <a:srgbClr val="C0C0C0">
              <a:alpha val="50000"/>
            </a:srgbClr>
          </a:solidFill>
          <a:ln w="12700">
            <a:solidFill>
              <a:srgbClr val="000000"/>
            </a:solidFill>
            <a:miter lim="800000"/>
            <a:headEnd/>
            <a:tailEnd/>
          </a:ln>
        </p:spPr>
        <p:txBody>
          <a:bodyPr lIns="26964" tIns="26964" rIns="26964" bIns="26964">
            <a:spAutoFit/>
          </a:bodyPr>
          <a:lstStyle/>
          <a:p>
            <a:pPr eaLnBrk="0" hangingPunct="0"/>
            <a:r>
              <a:rPr lang="de-DE" altLang="de-DE" sz="1400" b="1" dirty="0">
                <a:solidFill>
                  <a:srgbClr val="FF0000"/>
                </a:solidFill>
                <a:latin typeface="Times New Roman" pitchFamily="18" charset="0"/>
              </a:rPr>
              <a:t>A</a:t>
            </a:r>
            <a:r>
              <a:rPr lang="de-DE" altLang="de-DE" sz="1400" b="1" dirty="0">
                <a:solidFill>
                  <a:srgbClr val="000000"/>
                </a:solidFill>
                <a:latin typeface="Times New Roman" pitchFamily="18" charset="0"/>
              </a:rPr>
              <a:t>:</a:t>
            </a:r>
            <a:r>
              <a:rPr lang="de-DE" altLang="de-DE" sz="1400" i="1" dirty="0">
                <a:solidFill>
                  <a:srgbClr val="000000"/>
                </a:solidFill>
                <a:latin typeface="Times New Roman" pitchFamily="18" charset="0"/>
              </a:rPr>
              <a:t> </a:t>
            </a:r>
            <a:r>
              <a:rPr lang="de-DE" altLang="de-DE" sz="1400" i="1" dirty="0" err="1">
                <a:solidFill>
                  <a:srgbClr val="000000"/>
                </a:solidFill>
                <a:latin typeface="Times New Roman" pitchFamily="18" charset="0"/>
              </a:rPr>
              <a:t>V</a:t>
            </a:r>
            <a:r>
              <a:rPr lang="de-DE" altLang="de-DE" sz="1400" i="1" baseline="-25000" dirty="0" err="1">
                <a:solidFill>
                  <a:srgbClr val="000000"/>
                </a:solidFill>
                <a:latin typeface="Times New Roman" pitchFamily="18" charset="0"/>
              </a:rPr>
              <a:t>p</a:t>
            </a:r>
            <a:r>
              <a:rPr lang="de-DE" altLang="de-DE" sz="1400" dirty="0">
                <a:solidFill>
                  <a:srgbClr val="000000"/>
                </a:solidFill>
                <a:latin typeface="SimSun" pitchFamily="2" charset="-122"/>
              </a:rPr>
              <a:t> </a:t>
            </a:r>
            <a:r>
              <a:rPr lang="de-DE" altLang="de-DE" sz="1400" dirty="0">
                <a:solidFill>
                  <a:srgbClr val="000000"/>
                </a:solidFill>
                <a:latin typeface="Times New Roman" pitchFamily="18" charset="0"/>
              </a:rPr>
              <a:t>&lt;&lt; </a:t>
            </a:r>
            <a:r>
              <a:rPr lang="de-DE" altLang="de-DE" sz="1400" dirty="0">
                <a:solidFill>
                  <a:srgbClr val="000000"/>
                </a:solidFill>
                <a:latin typeface="SimSun" pitchFamily="2" charset="-122"/>
                <a:sym typeface="Symbol" pitchFamily="18" charset="2"/>
              </a:rPr>
              <a:t></a:t>
            </a:r>
            <a:r>
              <a:rPr lang="de-DE" altLang="de-DE" sz="1400" i="1" baseline="-25000" dirty="0" err="1">
                <a:solidFill>
                  <a:srgbClr val="000000"/>
                </a:solidFill>
                <a:latin typeface="Times New Roman" pitchFamily="18" charset="0"/>
              </a:rPr>
              <a:t>pl</a:t>
            </a:r>
            <a:endParaRPr lang="de-DE" altLang="de-DE" sz="1400" dirty="0">
              <a:latin typeface="Times New Roman" pitchFamily="18" charset="0"/>
            </a:endParaRPr>
          </a:p>
        </p:txBody>
      </p:sp>
      <p:sp>
        <p:nvSpPr>
          <p:cNvPr id="60425" name="Line 9"/>
          <p:cNvSpPr>
            <a:spLocks noChangeAspect="1" noChangeShapeType="1"/>
          </p:cNvSpPr>
          <p:nvPr/>
        </p:nvSpPr>
        <p:spPr bwMode="auto">
          <a:xfrm>
            <a:off x="6103938" y="3127375"/>
            <a:ext cx="1425575"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0426" name="Freeform 10"/>
          <p:cNvSpPr>
            <a:spLocks noChangeAspect="1"/>
          </p:cNvSpPr>
          <p:nvPr/>
        </p:nvSpPr>
        <p:spPr bwMode="auto">
          <a:xfrm>
            <a:off x="6832600" y="3184525"/>
            <a:ext cx="682625" cy="536575"/>
          </a:xfrm>
          <a:custGeom>
            <a:avLst/>
            <a:gdLst>
              <a:gd name="T0" fmla="*/ 0 w 1305"/>
              <a:gd name="T1" fmla="*/ 0 h 735"/>
              <a:gd name="T2" fmla="*/ 675 w 1305"/>
              <a:gd name="T3" fmla="*/ 15 h 735"/>
              <a:gd name="T4" fmla="*/ 765 w 1305"/>
              <a:gd name="T5" fmla="*/ 15 h 735"/>
              <a:gd name="T6" fmla="*/ 915 w 1305"/>
              <a:gd name="T7" fmla="*/ 30 h 735"/>
              <a:gd name="T8" fmla="*/ 1005 w 1305"/>
              <a:gd name="T9" fmla="*/ 60 h 735"/>
              <a:gd name="T10" fmla="*/ 1125 w 1305"/>
              <a:gd name="T11" fmla="*/ 150 h 735"/>
              <a:gd name="T12" fmla="*/ 1200 w 1305"/>
              <a:gd name="T13" fmla="*/ 300 h 735"/>
              <a:gd name="T14" fmla="*/ 1230 w 1305"/>
              <a:gd name="T15" fmla="*/ 390 h 735"/>
              <a:gd name="T16" fmla="*/ 1260 w 1305"/>
              <a:gd name="T17" fmla="*/ 490 h 735"/>
              <a:gd name="T18" fmla="*/ 1290 w 1305"/>
              <a:gd name="T19" fmla="*/ 645 h 735"/>
              <a:gd name="T20" fmla="*/ 1305 w 1305"/>
              <a:gd name="T21" fmla="*/ 735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5" h="735">
                <a:moveTo>
                  <a:pt x="0" y="0"/>
                </a:moveTo>
                <a:cubicBezTo>
                  <a:pt x="274" y="6"/>
                  <a:pt x="548" y="13"/>
                  <a:pt x="675" y="15"/>
                </a:cubicBezTo>
                <a:cubicBezTo>
                  <a:pt x="802" y="17"/>
                  <a:pt x="725" y="12"/>
                  <a:pt x="765" y="15"/>
                </a:cubicBezTo>
                <a:cubicBezTo>
                  <a:pt x="805" y="18"/>
                  <a:pt x="875" y="22"/>
                  <a:pt x="915" y="30"/>
                </a:cubicBezTo>
                <a:cubicBezTo>
                  <a:pt x="955" y="38"/>
                  <a:pt x="970" y="40"/>
                  <a:pt x="1005" y="60"/>
                </a:cubicBezTo>
                <a:cubicBezTo>
                  <a:pt x="1040" y="80"/>
                  <a:pt x="1093" y="110"/>
                  <a:pt x="1125" y="150"/>
                </a:cubicBezTo>
                <a:cubicBezTo>
                  <a:pt x="1157" y="190"/>
                  <a:pt x="1183" y="260"/>
                  <a:pt x="1200" y="300"/>
                </a:cubicBezTo>
                <a:cubicBezTo>
                  <a:pt x="1217" y="340"/>
                  <a:pt x="1220" y="358"/>
                  <a:pt x="1230" y="390"/>
                </a:cubicBezTo>
                <a:cubicBezTo>
                  <a:pt x="1240" y="422"/>
                  <a:pt x="1250" y="448"/>
                  <a:pt x="1260" y="490"/>
                </a:cubicBezTo>
                <a:cubicBezTo>
                  <a:pt x="1270" y="532"/>
                  <a:pt x="1283" y="604"/>
                  <a:pt x="1290" y="645"/>
                </a:cubicBezTo>
                <a:cubicBezTo>
                  <a:pt x="1297" y="686"/>
                  <a:pt x="1302" y="711"/>
                  <a:pt x="1305" y="735"/>
                </a:cubicBezTo>
              </a:path>
            </a:pathLst>
          </a:cu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0427" name="Freeform 11"/>
          <p:cNvSpPr>
            <a:spLocks noChangeAspect="1"/>
          </p:cNvSpPr>
          <p:nvPr/>
        </p:nvSpPr>
        <p:spPr bwMode="auto">
          <a:xfrm>
            <a:off x="6121400" y="3184525"/>
            <a:ext cx="1401763" cy="1141413"/>
          </a:xfrm>
          <a:custGeom>
            <a:avLst/>
            <a:gdLst>
              <a:gd name="T0" fmla="*/ 0 w 2685"/>
              <a:gd name="T1" fmla="*/ 0 h 1560"/>
              <a:gd name="T2" fmla="*/ 785 w 2685"/>
              <a:gd name="T3" fmla="*/ 30 h 1560"/>
              <a:gd name="T4" fmla="*/ 1115 w 2685"/>
              <a:gd name="T5" fmla="*/ 50 h 1560"/>
              <a:gd name="T6" fmla="*/ 1410 w 2685"/>
              <a:gd name="T7" fmla="*/ 60 h 1560"/>
              <a:gd name="T8" fmla="*/ 1875 w 2685"/>
              <a:gd name="T9" fmla="*/ 90 h 1560"/>
              <a:gd name="T10" fmla="*/ 2070 w 2685"/>
              <a:gd name="T11" fmla="*/ 150 h 1560"/>
              <a:gd name="T12" fmla="*/ 2205 w 2685"/>
              <a:gd name="T13" fmla="*/ 270 h 1560"/>
              <a:gd name="T14" fmla="*/ 2335 w 2685"/>
              <a:gd name="T15" fmla="*/ 450 h 1560"/>
              <a:gd name="T16" fmla="*/ 2415 w 2685"/>
              <a:gd name="T17" fmla="*/ 640 h 1560"/>
              <a:gd name="T18" fmla="*/ 2475 w 2685"/>
              <a:gd name="T19" fmla="*/ 790 h 1560"/>
              <a:gd name="T20" fmla="*/ 2525 w 2685"/>
              <a:gd name="T21" fmla="*/ 950 h 1560"/>
              <a:gd name="T22" fmla="*/ 2580 w 2685"/>
              <a:gd name="T23" fmla="*/ 1155 h 1560"/>
              <a:gd name="T24" fmla="*/ 2625 w 2685"/>
              <a:gd name="T25" fmla="*/ 1305 h 1560"/>
              <a:gd name="T26" fmla="*/ 2665 w 2685"/>
              <a:gd name="T27" fmla="*/ 1460 h 1560"/>
              <a:gd name="T28" fmla="*/ 2685 w 2685"/>
              <a:gd name="T29" fmla="*/ 156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85" h="1560">
                <a:moveTo>
                  <a:pt x="0" y="0"/>
                </a:moveTo>
                <a:cubicBezTo>
                  <a:pt x="131" y="5"/>
                  <a:pt x="599" y="22"/>
                  <a:pt x="785" y="30"/>
                </a:cubicBezTo>
                <a:cubicBezTo>
                  <a:pt x="971" y="38"/>
                  <a:pt x="1011" y="45"/>
                  <a:pt x="1115" y="50"/>
                </a:cubicBezTo>
                <a:cubicBezTo>
                  <a:pt x="1219" y="55"/>
                  <a:pt x="1283" y="53"/>
                  <a:pt x="1410" y="60"/>
                </a:cubicBezTo>
                <a:cubicBezTo>
                  <a:pt x="1537" y="67"/>
                  <a:pt x="1765" y="75"/>
                  <a:pt x="1875" y="90"/>
                </a:cubicBezTo>
                <a:cubicBezTo>
                  <a:pt x="1985" y="105"/>
                  <a:pt x="2015" y="120"/>
                  <a:pt x="2070" y="150"/>
                </a:cubicBezTo>
                <a:cubicBezTo>
                  <a:pt x="2125" y="180"/>
                  <a:pt x="2161" y="220"/>
                  <a:pt x="2205" y="270"/>
                </a:cubicBezTo>
                <a:cubicBezTo>
                  <a:pt x="2249" y="320"/>
                  <a:pt x="2300" y="388"/>
                  <a:pt x="2335" y="450"/>
                </a:cubicBezTo>
                <a:cubicBezTo>
                  <a:pt x="2370" y="512"/>
                  <a:pt x="2392" y="583"/>
                  <a:pt x="2415" y="640"/>
                </a:cubicBezTo>
                <a:cubicBezTo>
                  <a:pt x="2438" y="697"/>
                  <a:pt x="2457" y="738"/>
                  <a:pt x="2475" y="790"/>
                </a:cubicBezTo>
                <a:cubicBezTo>
                  <a:pt x="2493" y="842"/>
                  <a:pt x="2508" y="889"/>
                  <a:pt x="2525" y="950"/>
                </a:cubicBezTo>
                <a:cubicBezTo>
                  <a:pt x="2542" y="1011"/>
                  <a:pt x="2563" y="1096"/>
                  <a:pt x="2580" y="1155"/>
                </a:cubicBezTo>
                <a:cubicBezTo>
                  <a:pt x="2597" y="1214"/>
                  <a:pt x="2611" y="1254"/>
                  <a:pt x="2625" y="1305"/>
                </a:cubicBezTo>
                <a:cubicBezTo>
                  <a:pt x="2639" y="1356"/>
                  <a:pt x="2655" y="1418"/>
                  <a:pt x="2665" y="1460"/>
                </a:cubicBezTo>
                <a:cubicBezTo>
                  <a:pt x="2675" y="1502"/>
                  <a:pt x="2681" y="1539"/>
                  <a:pt x="2685" y="156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0428" name="Freeform 12"/>
          <p:cNvSpPr>
            <a:spLocks noChangeAspect="1"/>
          </p:cNvSpPr>
          <p:nvPr/>
        </p:nvSpPr>
        <p:spPr bwMode="auto">
          <a:xfrm>
            <a:off x="6113463" y="1995488"/>
            <a:ext cx="1416050" cy="1095375"/>
          </a:xfrm>
          <a:custGeom>
            <a:avLst/>
            <a:gdLst>
              <a:gd name="T0" fmla="*/ 0 w 892"/>
              <a:gd name="T1" fmla="*/ 685 h 690"/>
              <a:gd name="T2" fmla="*/ 297 w 892"/>
              <a:gd name="T3" fmla="*/ 687 h 690"/>
              <a:gd name="T4" fmla="*/ 417 w 892"/>
              <a:gd name="T5" fmla="*/ 687 h 690"/>
              <a:gd name="T6" fmla="*/ 477 w 892"/>
              <a:gd name="T7" fmla="*/ 687 h 690"/>
              <a:gd name="T8" fmla="*/ 637 w 892"/>
              <a:gd name="T9" fmla="*/ 667 h 690"/>
              <a:gd name="T10" fmla="*/ 757 w 892"/>
              <a:gd name="T11" fmla="*/ 567 h 690"/>
              <a:gd name="T12" fmla="*/ 817 w 892"/>
              <a:gd name="T13" fmla="*/ 427 h 690"/>
              <a:gd name="T14" fmla="*/ 849 w 892"/>
              <a:gd name="T15" fmla="*/ 259 h 690"/>
              <a:gd name="T16" fmla="*/ 866 w 892"/>
              <a:gd name="T17" fmla="*/ 157 h 690"/>
              <a:gd name="T18" fmla="*/ 882 w 892"/>
              <a:gd name="T19" fmla="*/ 42 h 690"/>
              <a:gd name="T20" fmla="*/ 892 w 892"/>
              <a:gd name="T21" fmla="*/ 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2" h="690">
                <a:moveTo>
                  <a:pt x="0" y="685"/>
                </a:moveTo>
                <a:cubicBezTo>
                  <a:pt x="49" y="685"/>
                  <a:pt x="228" y="687"/>
                  <a:pt x="297" y="687"/>
                </a:cubicBezTo>
                <a:cubicBezTo>
                  <a:pt x="366" y="687"/>
                  <a:pt x="387" y="687"/>
                  <a:pt x="417" y="687"/>
                </a:cubicBezTo>
                <a:cubicBezTo>
                  <a:pt x="447" y="687"/>
                  <a:pt x="440" y="690"/>
                  <a:pt x="477" y="687"/>
                </a:cubicBezTo>
                <a:cubicBezTo>
                  <a:pt x="514" y="684"/>
                  <a:pt x="590" y="687"/>
                  <a:pt x="637" y="667"/>
                </a:cubicBezTo>
                <a:cubicBezTo>
                  <a:pt x="684" y="647"/>
                  <a:pt x="727" y="607"/>
                  <a:pt x="757" y="567"/>
                </a:cubicBezTo>
                <a:cubicBezTo>
                  <a:pt x="787" y="527"/>
                  <a:pt x="802" y="478"/>
                  <a:pt x="817" y="427"/>
                </a:cubicBezTo>
                <a:cubicBezTo>
                  <a:pt x="832" y="376"/>
                  <a:pt x="841" y="304"/>
                  <a:pt x="849" y="259"/>
                </a:cubicBezTo>
                <a:cubicBezTo>
                  <a:pt x="857" y="214"/>
                  <a:pt x="861" y="193"/>
                  <a:pt x="866" y="157"/>
                </a:cubicBezTo>
                <a:cubicBezTo>
                  <a:pt x="871" y="121"/>
                  <a:pt x="878" y="67"/>
                  <a:pt x="882" y="42"/>
                </a:cubicBezTo>
                <a:cubicBezTo>
                  <a:pt x="887" y="16"/>
                  <a:pt x="891" y="9"/>
                  <a:pt x="892" y="0"/>
                </a:cubicBezTo>
              </a:path>
            </a:pathLst>
          </a:cu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0429" name="Line 13"/>
          <p:cNvSpPr>
            <a:spLocks noChangeAspect="1" noChangeShapeType="1"/>
          </p:cNvSpPr>
          <p:nvPr/>
        </p:nvSpPr>
        <p:spPr bwMode="auto">
          <a:xfrm>
            <a:off x="7461250" y="4325938"/>
            <a:ext cx="139700" cy="4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0430" name="Line 14"/>
          <p:cNvSpPr>
            <a:spLocks noChangeAspect="1" noChangeShapeType="1"/>
          </p:cNvSpPr>
          <p:nvPr/>
        </p:nvSpPr>
        <p:spPr bwMode="auto">
          <a:xfrm>
            <a:off x="7461250" y="1997075"/>
            <a:ext cx="1397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0431" name="Text Box 15"/>
          <p:cNvSpPr txBox="1">
            <a:spLocks noChangeAspect="1" noChangeArrowheads="1"/>
          </p:cNvSpPr>
          <p:nvPr/>
        </p:nvSpPr>
        <p:spPr bwMode="auto">
          <a:xfrm>
            <a:off x="7842250" y="3624263"/>
            <a:ext cx="982663" cy="269898"/>
          </a:xfrm>
          <a:prstGeom prst="rect">
            <a:avLst/>
          </a:prstGeom>
          <a:solidFill>
            <a:srgbClr val="C0C0C0">
              <a:alpha val="50000"/>
            </a:srgbClr>
          </a:solidFill>
          <a:ln w="12700">
            <a:solidFill>
              <a:srgbClr val="000000"/>
            </a:solidFill>
            <a:miter lim="800000"/>
            <a:headEnd/>
            <a:tailEnd/>
          </a:ln>
        </p:spPr>
        <p:txBody>
          <a:bodyPr lIns="26964" tIns="26964" rIns="26964" bIns="26964">
            <a:spAutoFit/>
          </a:bodyPr>
          <a:lstStyle/>
          <a:p>
            <a:pPr eaLnBrk="0" hangingPunct="0"/>
            <a:r>
              <a:rPr lang="de-DE" altLang="de-DE" sz="1400" b="1" dirty="0">
                <a:solidFill>
                  <a:srgbClr val="990000"/>
                </a:solidFill>
                <a:latin typeface="Times New Roman" pitchFamily="18" charset="0"/>
              </a:rPr>
              <a:t>B</a:t>
            </a:r>
            <a:r>
              <a:rPr lang="de-DE" altLang="de-DE" sz="1400" b="1" dirty="0">
                <a:solidFill>
                  <a:srgbClr val="000000"/>
                </a:solidFill>
                <a:latin typeface="Times New Roman" pitchFamily="18" charset="0"/>
              </a:rPr>
              <a:t>: </a:t>
            </a:r>
            <a:r>
              <a:rPr lang="de-DE" altLang="de-DE" sz="1400" i="1" dirty="0" err="1">
                <a:solidFill>
                  <a:srgbClr val="000000"/>
                </a:solidFill>
                <a:latin typeface="Times New Roman" pitchFamily="18" charset="0"/>
              </a:rPr>
              <a:t>V</a:t>
            </a:r>
            <a:r>
              <a:rPr lang="de-DE" altLang="de-DE" sz="1400" i="1" baseline="-25000" dirty="0" err="1">
                <a:solidFill>
                  <a:srgbClr val="000000"/>
                </a:solidFill>
                <a:latin typeface="Times New Roman" pitchFamily="18" charset="0"/>
              </a:rPr>
              <a:t>p</a:t>
            </a:r>
            <a:r>
              <a:rPr lang="de-DE" altLang="de-DE" sz="1400" dirty="0">
                <a:solidFill>
                  <a:srgbClr val="000000"/>
                </a:solidFill>
                <a:latin typeface="SimSun" pitchFamily="2" charset="-122"/>
              </a:rPr>
              <a:t> </a:t>
            </a:r>
            <a:r>
              <a:rPr lang="de-DE" altLang="de-DE" sz="1400" dirty="0">
                <a:solidFill>
                  <a:srgbClr val="000000"/>
                </a:solidFill>
                <a:latin typeface="Times New Roman" pitchFamily="18" charset="0"/>
              </a:rPr>
              <a:t>= </a:t>
            </a:r>
            <a:r>
              <a:rPr lang="de-DE" altLang="de-DE" sz="1400" dirty="0" err="1">
                <a:solidFill>
                  <a:srgbClr val="000000"/>
                </a:solidFill>
                <a:latin typeface="Times New Roman" pitchFamily="18" charset="0"/>
              </a:rPr>
              <a:t>V</a:t>
            </a:r>
            <a:r>
              <a:rPr lang="de-DE" altLang="de-DE" sz="1400" i="1" baseline="-25000" dirty="0" err="1">
                <a:solidFill>
                  <a:srgbClr val="000000"/>
                </a:solidFill>
                <a:latin typeface="Times New Roman" pitchFamily="18" charset="0"/>
              </a:rPr>
              <a:t>fl</a:t>
            </a:r>
            <a:endParaRPr lang="de-DE" altLang="de-DE" sz="1400" dirty="0">
              <a:latin typeface="Times New Roman" pitchFamily="18" charset="0"/>
            </a:endParaRPr>
          </a:p>
        </p:txBody>
      </p:sp>
      <p:sp>
        <p:nvSpPr>
          <p:cNvPr id="60432" name="Text Box 16"/>
          <p:cNvSpPr txBox="1">
            <a:spLocks noChangeAspect="1" noChangeArrowheads="1"/>
          </p:cNvSpPr>
          <p:nvPr/>
        </p:nvSpPr>
        <p:spPr bwMode="auto">
          <a:xfrm>
            <a:off x="7843838" y="2957513"/>
            <a:ext cx="1028700" cy="269898"/>
          </a:xfrm>
          <a:prstGeom prst="rect">
            <a:avLst/>
          </a:prstGeom>
          <a:solidFill>
            <a:srgbClr val="C0C0C0">
              <a:alpha val="50000"/>
            </a:srgbClr>
          </a:solidFill>
          <a:ln w="12700">
            <a:solidFill>
              <a:srgbClr val="000000"/>
            </a:solidFill>
            <a:miter lim="800000"/>
            <a:headEnd/>
            <a:tailEnd/>
          </a:ln>
        </p:spPr>
        <p:txBody>
          <a:bodyPr lIns="26964" tIns="26964" rIns="26964" bIns="26964">
            <a:spAutoFit/>
          </a:bodyPr>
          <a:lstStyle/>
          <a:p>
            <a:pPr eaLnBrk="0" hangingPunct="0"/>
            <a:r>
              <a:rPr lang="de-DE" altLang="de-DE" sz="1400" b="1" dirty="0">
                <a:solidFill>
                  <a:srgbClr val="800080"/>
                </a:solidFill>
                <a:latin typeface="Times New Roman" pitchFamily="18" charset="0"/>
              </a:rPr>
              <a:t>C</a:t>
            </a:r>
            <a:r>
              <a:rPr lang="de-DE" altLang="de-DE" sz="1400" b="1" dirty="0">
                <a:solidFill>
                  <a:srgbClr val="000000"/>
                </a:solidFill>
                <a:latin typeface="Times New Roman" pitchFamily="18" charset="0"/>
              </a:rPr>
              <a:t>: </a:t>
            </a:r>
            <a:r>
              <a:rPr lang="de-DE" altLang="de-DE" sz="1400" i="1" dirty="0" err="1">
                <a:solidFill>
                  <a:srgbClr val="000000"/>
                </a:solidFill>
                <a:latin typeface="Times New Roman" pitchFamily="18" charset="0"/>
              </a:rPr>
              <a:t>V</a:t>
            </a:r>
            <a:r>
              <a:rPr lang="de-DE" altLang="de-DE" sz="1400" i="1" baseline="-25000" dirty="0" err="1">
                <a:solidFill>
                  <a:srgbClr val="000000"/>
                </a:solidFill>
                <a:latin typeface="Times New Roman" pitchFamily="18" charset="0"/>
              </a:rPr>
              <a:t>p</a:t>
            </a:r>
            <a:r>
              <a:rPr lang="de-DE" altLang="de-DE" sz="1400" dirty="0">
                <a:solidFill>
                  <a:srgbClr val="000000"/>
                </a:solidFill>
                <a:latin typeface="SimSun" pitchFamily="2" charset="-122"/>
              </a:rPr>
              <a:t> </a:t>
            </a:r>
            <a:r>
              <a:rPr lang="de-DE" altLang="de-DE" sz="1400" dirty="0">
                <a:solidFill>
                  <a:srgbClr val="000000"/>
                </a:solidFill>
                <a:latin typeface="Times New Roman" pitchFamily="18" charset="0"/>
              </a:rPr>
              <a:t>= </a:t>
            </a:r>
            <a:r>
              <a:rPr lang="de-DE" altLang="de-DE" sz="1400" dirty="0">
                <a:solidFill>
                  <a:srgbClr val="000000"/>
                </a:solidFill>
                <a:latin typeface="SimSun" pitchFamily="2" charset="-122"/>
                <a:sym typeface="Symbol" pitchFamily="18" charset="2"/>
              </a:rPr>
              <a:t></a:t>
            </a:r>
            <a:r>
              <a:rPr lang="de-DE" altLang="de-DE" sz="1400" i="1" baseline="-25000" dirty="0" err="1">
                <a:solidFill>
                  <a:srgbClr val="000000"/>
                </a:solidFill>
                <a:latin typeface="Times New Roman" pitchFamily="18" charset="0"/>
              </a:rPr>
              <a:t>pl</a:t>
            </a:r>
            <a:endParaRPr lang="de-DE" altLang="de-DE" sz="1400" dirty="0">
              <a:latin typeface="Times New Roman" pitchFamily="18" charset="0"/>
            </a:endParaRPr>
          </a:p>
        </p:txBody>
      </p:sp>
      <p:sp>
        <p:nvSpPr>
          <p:cNvPr id="60433" name="Text Box 17"/>
          <p:cNvSpPr txBox="1">
            <a:spLocks noChangeAspect="1" noChangeArrowheads="1"/>
          </p:cNvSpPr>
          <p:nvPr/>
        </p:nvSpPr>
        <p:spPr bwMode="auto">
          <a:xfrm>
            <a:off x="7848600" y="1858963"/>
            <a:ext cx="1027113" cy="269898"/>
          </a:xfrm>
          <a:prstGeom prst="rect">
            <a:avLst/>
          </a:prstGeom>
          <a:solidFill>
            <a:srgbClr val="C0C0C0">
              <a:alpha val="50000"/>
            </a:srgbClr>
          </a:solidFill>
          <a:ln w="12700">
            <a:solidFill>
              <a:srgbClr val="000000"/>
            </a:solidFill>
            <a:miter lim="800000"/>
            <a:headEnd/>
            <a:tailEnd/>
          </a:ln>
        </p:spPr>
        <p:txBody>
          <a:bodyPr lIns="26964" tIns="26964" rIns="26964" bIns="26964">
            <a:spAutoFit/>
          </a:bodyPr>
          <a:lstStyle/>
          <a:p>
            <a:pPr eaLnBrk="0" hangingPunct="0"/>
            <a:r>
              <a:rPr lang="de-DE" altLang="de-DE" sz="1400" b="1" dirty="0">
                <a:solidFill>
                  <a:srgbClr val="008000"/>
                </a:solidFill>
                <a:latin typeface="Times New Roman" pitchFamily="18" charset="0"/>
              </a:rPr>
              <a:t>D</a:t>
            </a:r>
            <a:r>
              <a:rPr lang="de-DE" altLang="de-DE" sz="1400" b="1" dirty="0">
                <a:solidFill>
                  <a:srgbClr val="000000"/>
                </a:solidFill>
                <a:latin typeface="Times New Roman" pitchFamily="18" charset="0"/>
              </a:rPr>
              <a:t>: </a:t>
            </a:r>
            <a:r>
              <a:rPr lang="de-DE" altLang="de-DE" sz="1400" i="1" dirty="0" err="1">
                <a:solidFill>
                  <a:srgbClr val="000000"/>
                </a:solidFill>
                <a:latin typeface="Times New Roman" pitchFamily="18" charset="0"/>
              </a:rPr>
              <a:t>V</a:t>
            </a:r>
            <a:r>
              <a:rPr lang="de-DE" altLang="de-DE" sz="1400" i="1" baseline="-25000" dirty="0" err="1">
                <a:solidFill>
                  <a:srgbClr val="000000"/>
                </a:solidFill>
                <a:latin typeface="Times New Roman" pitchFamily="18" charset="0"/>
              </a:rPr>
              <a:t>p</a:t>
            </a:r>
            <a:r>
              <a:rPr lang="de-DE" altLang="de-DE" sz="1400" dirty="0">
                <a:solidFill>
                  <a:srgbClr val="000000"/>
                </a:solidFill>
                <a:latin typeface="SimSun" pitchFamily="2" charset="-122"/>
              </a:rPr>
              <a:t> </a:t>
            </a:r>
            <a:r>
              <a:rPr lang="de-DE" altLang="de-DE" sz="1400" dirty="0">
                <a:solidFill>
                  <a:srgbClr val="000000"/>
                </a:solidFill>
                <a:latin typeface="Times New Roman" pitchFamily="18" charset="0"/>
              </a:rPr>
              <a:t>&gt; </a:t>
            </a:r>
            <a:r>
              <a:rPr lang="de-DE" altLang="de-DE" sz="1400" dirty="0">
                <a:solidFill>
                  <a:srgbClr val="000000"/>
                </a:solidFill>
                <a:latin typeface="SimSun" pitchFamily="2" charset="-122"/>
                <a:sym typeface="Symbol" pitchFamily="18" charset="2"/>
              </a:rPr>
              <a:t></a:t>
            </a:r>
            <a:r>
              <a:rPr lang="de-DE" altLang="de-DE" sz="1400" i="1" baseline="-25000" dirty="0" err="1">
                <a:solidFill>
                  <a:srgbClr val="000000"/>
                </a:solidFill>
                <a:latin typeface="Times New Roman" pitchFamily="18" charset="0"/>
              </a:rPr>
              <a:t>pl</a:t>
            </a:r>
            <a:endParaRPr lang="de-DE" altLang="de-DE" sz="1400" dirty="0">
              <a:latin typeface="Times New Roman" pitchFamily="18" charset="0"/>
            </a:endParaRPr>
          </a:p>
        </p:txBody>
      </p:sp>
      <p:sp>
        <p:nvSpPr>
          <p:cNvPr id="60434" name="Rectangle 18"/>
          <p:cNvSpPr>
            <a:spLocks noChangeAspect="1" noChangeArrowheads="1"/>
          </p:cNvSpPr>
          <p:nvPr/>
        </p:nvSpPr>
        <p:spPr bwMode="auto">
          <a:xfrm>
            <a:off x="7532688" y="1760538"/>
            <a:ext cx="246062" cy="318293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60435" name="Line 19"/>
          <p:cNvSpPr>
            <a:spLocks noChangeAspect="1" noChangeShapeType="1"/>
          </p:cNvSpPr>
          <p:nvPr/>
        </p:nvSpPr>
        <p:spPr bwMode="auto">
          <a:xfrm>
            <a:off x="7539038" y="1725613"/>
            <a:ext cx="1587" cy="3228975"/>
          </a:xfrm>
          <a:prstGeom prst="line">
            <a:avLst/>
          </a:prstGeom>
          <a:noFill/>
          <a:ln w="12700">
            <a:solidFill>
              <a:srgbClr val="000000"/>
            </a:solidFill>
            <a:round/>
            <a:headEnd type="arrow" w="med" len="med"/>
            <a:tailEnd type="none" w="sm" len="sm"/>
          </a:ln>
          <a:extLst>
            <a:ext uri="{909E8E84-426E-40DD-AFC4-6F175D3DCCD1}">
              <a14:hiddenFill xmlns:a14="http://schemas.microsoft.com/office/drawing/2010/main">
                <a:noFill/>
              </a14:hiddenFill>
            </a:ext>
          </a:extLst>
        </p:spPr>
        <p:txBody>
          <a:bodyPr/>
          <a:lstStyle/>
          <a:p>
            <a:endParaRPr lang="de-AT"/>
          </a:p>
        </p:txBody>
      </p:sp>
      <p:sp>
        <p:nvSpPr>
          <p:cNvPr id="60436" name="Text Box 20"/>
          <p:cNvSpPr txBox="1">
            <a:spLocks noChangeAspect="1" noChangeArrowheads="1"/>
          </p:cNvSpPr>
          <p:nvPr/>
        </p:nvSpPr>
        <p:spPr bwMode="auto">
          <a:xfrm>
            <a:off x="5313363" y="3740150"/>
            <a:ext cx="1898650" cy="1285875"/>
          </a:xfrm>
          <a:prstGeom prst="rect">
            <a:avLst/>
          </a:prstGeom>
          <a:solidFill>
            <a:schemeClr val="accent2"/>
          </a:solidFill>
          <a:ln w="12700">
            <a:solidFill>
              <a:srgbClr val="000000"/>
            </a:solidFill>
            <a:miter lim="800000"/>
            <a:headEnd/>
            <a:tailEnd/>
          </a:ln>
        </p:spPr>
        <p:txBody>
          <a:bodyPr lIns="26964" tIns="26964" rIns="26964" bIns="26964">
            <a:spAutoFit/>
          </a:bodyPr>
          <a:lstStyle/>
          <a:p>
            <a:pPr algn="ctr" eaLnBrk="0" hangingPunct="0"/>
            <a:r>
              <a:rPr lang="en-GB" altLang="de-DE" sz="2000" b="1">
                <a:solidFill>
                  <a:schemeClr val="bg1"/>
                </a:solidFill>
                <a:latin typeface="Times New Roman" pitchFamily="18" charset="0"/>
              </a:rPr>
              <a:t>Potential profiles in front of the probe </a:t>
            </a:r>
            <a:br>
              <a:rPr lang="en-GB" altLang="de-DE" sz="2000" b="1">
                <a:solidFill>
                  <a:schemeClr val="bg1"/>
                </a:solidFill>
                <a:latin typeface="Times New Roman" pitchFamily="18" charset="0"/>
              </a:rPr>
            </a:br>
            <a:r>
              <a:rPr lang="en-GB" altLang="de-DE" sz="2000" b="1">
                <a:solidFill>
                  <a:schemeClr val="bg1"/>
                </a:solidFill>
                <a:latin typeface="Times New Roman" pitchFamily="18" charset="0"/>
              </a:rPr>
              <a:t>(schematically)</a:t>
            </a:r>
            <a:endParaRPr lang="de-DE" altLang="de-DE" sz="2000">
              <a:solidFill>
                <a:schemeClr val="bg1"/>
              </a:solidFill>
              <a:latin typeface="Times New Roman" pitchFamily="18" charset="0"/>
            </a:endParaRPr>
          </a:p>
        </p:txBody>
      </p:sp>
      <p:sp>
        <p:nvSpPr>
          <p:cNvPr id="60437" name="Text Box 21"/>
          <p:cNvSpPr txBox="1">
            <a:spLocks noChangeAspect="1" noChangeArrowheads="1"/>
          </p:cNvSpPr>
          <p:nvPr/>
        </p:nvSpPr>
        <p:spPr bwMode="auto">
          <a:xfrm>
            <a:off x="7783513" y="2509838"/>
            <a:ext cx="628650"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b="1">
                <a:solidFill>
                  <a:srgbClr val="000099"/>
                </a:solidFill>
                <a:latin typeface="Times New Roman" pitchFamily="18" charset="0"/>
              </a:rPr>
              <a:t>Probe </a:t>
            </a:r>
            <a:endParaRPr lang="de-DE" altLang="de-DE" sz="1600">
              <a:solidFill>
                <a:srgbClr val="000099"/>
              </a:solidFill>
              <a:latin typeface="Times New Roman" pitchFamily="18" charset="0"/>
            </a:endParaRPr>
          </a:p>
        </p:txBody>
      </p:sp>
      <p:sp>
        <p:nvSpPr>
          <p:cNvPr id="60438" name="Text Box 22"/>
          <p:cNvSpPr txBox="1">
            <a:spLocks noChangeAspect="1" noChangeArrowheads="1"/>
          </p:cNvSpPr>
          <p:nvPr/>
        </p:nvSpPr>
        <p:spPr bwMode="auto">
          <a:xfrm>
            <a:off x="5949950" y="1730375"/>
            <a:ext cx="711200" cy="274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b="1">
                <a:solidFill>
                  <a:srgbClr val="CC00CC"/>
                </a:solidFill>
                <a:latin typeface="Times New Roman" pitchFamily="18" charset="0"/>
              </a:rPr>
              <a:t>Plasma </a:t>
            </a:r>
            <a:endParaRPr lang="de-DE" altLang="de-DE">
              <a:solidFill>
                <a:srgbClr val="CC00CC"/>
              </a:solidFill>
              <a:latin typeface="Times New Roman" pitchFamily="18" charset="0"/>
            </a:endParaRPr>
          </a:p>
        </p:txBody>
      </p:sp>
      <p:sp>
        <p:nvSpPr>
          <p:cNvPr id="60439" name="Text Box 23"/>
          <p:cNvSpPr txBox="1">
            <a:spLocks noChangeArrowheads="1"/>
          </p:cNvSpPr>
          <p:nvPr/>
        </p:nvSpPr>
        <p:spPr bwMode="auto">
          <a:xfrm>
            <a:off x="4933950" y="2159000"/>
            <a:ext cx="1670050" cy="638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GB" altLang="de-DE" sz="1400" b="1">
                <a:latin typeface="Times New Roman" pitchFamily="18" charset="0"/>
              </a:rPr>
              <a:t>Approximate sheath edges for </a:t>
            </a:r>
            <a:br>
              <a:rPr lang="en-GB" altLang="de-DE" sz="1400" b="1">
                <a:latin typeface="Times New Roman" pitchFamily="18" charset="0"/>
              </a:rPr>
            </a:br>
            <a:r>
              <a:rPr lang="en-GB" altLang="de-DE" sz="1400" b="1">
                <a:solidFill>
                  <a:srgbClr val="FF0000"/>
                </a:solidFill>
                <a:latin typeface="Times New Roman" pitchFamily="18" charset="0"/>
              </a:rPr>
              <a:t>A</a:t>
            </a:r>
            <a:r>
              <a:rPr lang="en-GB" altLang="de-DE" sz="1400" b="1">
                <a:latin typeface="Times New Roman" pitchFamily="18" charset="0"/>
              </a:rPr>
              <a:t>, </a:t>
            </a:r>
            <a:r>
              <a:rPr lang="en-GB" altLang="de-DE" sz="1400" b="1">
                <a:solidFill>
                  <a:srgbClr val="990033"/>
                </a:solidFill>
                <a:latin typeface="Times New Roman" pitchFamily="18" charset="0"/>
              </a:rPr>
              <a:t>B</a:t>
            </a:r>
            <a:r>
              <a:rPr lang="en-GB" altLang="de-DE" sz="1400" b="1">
                <a:latin typeface="Times New Roman" pitchFamily="18" charset="0"/>
              </a:rPr>
              <a:t> and </a:t>
            </a:r>
            <a:r>
              <a:rPr lang="en-GB" altLang="de-DE" sz="1400" b="1">
                <a:solidFill>
                  <a:srgbClr val="008000"/>
                </a:solidFill>
                <a:latin typeface="Times New Roman" pitchFamily="18" charset="0"/>
              </a:rPr>
              <a:t>D</a:t>
            </a:r>
            <a:endParaRPr lang="en-GB" altLang="de-DE" sz="1400">
              <a:solidFill>
                <a:srgbClr val="008000"/>
              </a:solidFill>
              <a:latin typeface="Times New Roman" pitchFamily="18" charset="0"/>
            </a:endParaRPr>
          </a:p>
        </p:txBody>
      </p:sp>
      <p:sp>
        <p:nvSpPr>
          <p:cNvPr id="60440" name="Freeform 24"/>
          <p:cNvSpPr>
            <a:spLocks/>
          </p:cNvSpPr>
          <p:nvPr/>
        </p:nvSpPr>
        <p:spPr bwMode="auto">
          <a:xfrm>
            <a:off x="5405438" y="2851150"/>
            <a:ext cx="1684337" cy="688975"/>
          </a:xfrm>
          <a:custGeom>
            <a:avLst/>
            <a:gdLst>
              <a:gd name="T0" fmla="*/ 0 w 3221"/>
              <a:gd name="T1" fmla="*/ 0 h 1023"/>
              <a:gd name="T2" fmla="*/ 0 w 3221"/>
              <a:gd name="T3" fmla="*/ 1023 h 1023"/>
              <a:gd name="T4" fmla="*/ 3221 w 3221"/>
              <a:gd name="T5" fmla="*/ 1023 h 1023"/>
              <a:gd name="T6" fmla="*/ 3221 w 3221"/>
              <a:gd name="T7" fmla="*/ 663 h 1023"/>
            </a:gdLst>
            <a:ahLst/>
            <a:cxnLst>
              <a:cxn ang="0">
                <a:pos x="T0" y="T1"/>
              </a:cxn>
              <a:cxn ang="0">
                <a:pos x="T2" y="T3"/>
              </a:cxn>
              <a:cxn ang="0">
                <a:pos x="T4" y="T5"/>
              </a:cxn>
              <a:cxn ang="0">
                <a:pos x="T6" y="T7"/>
              </a:cxn>
            </a:cxnLst>
            <a:rect l="0" t="0" r="r" b="b"/>
            <a:pathLst>
              <a:path w="3221" h="1023">
                <a:moveTo>
                  <a:pt x="0" y="0"/>
                </a:moveTo>
                <a:lnTo>
                  <a:pt x="0" y="1023"/>
                </a:lnTo>
                <a:lnTo>
                  <a:pt x="3221" y="1023"/>
                </a:lnTo>
                <a:lnTo>
                  <a:pt x="3221" y="663"/>
                </a:lnTo>
              </a:path>
            </a:pathLst>
          </a:custGeom>
          <a:noFill/>
          <a:ln w="19050">
            <a:solidFill>
              <a:srgbClr val="FF0000"/>
            </a:solidFill>
            <a:round/>
            <a:headEnd/>
            <a:tailEnd type="arrow" w="med" len="med"/>
          </a:ln>
          <a:extLst>
            <a:ext uri="{909E8E84-426E-40DD-AFC4-6F175D3DCCD1}">
              <a14:hiddenFill xmlns:a14="http://schemas.microsoft.com/office/drawing/2010/main">
                <a:solidFill>
                  <a:srgbClr val="FFFFFF"/>
                </a:solidFill>
              </a14:hiddenFill>
            </a:ext>
          </a:extLst>
        </p:spPr>
        <p:txBody>
          <a:bodyPr lIns="74295" tIns="8890" rIns="74295" bIns="8890"/>
          <a:lstStyle/>
          <a:p>
            <a:endParaRPr lang="de-AT"/>
          </a:p>
        </p:txBody>
      </p:sp>
      <p:sp>
        <p:nvSpPr>
          <p:cNvPr id="60441" name="Freeform 25"/>
          <p:cNvSpPr>
            <a:spLocks/>
          </p:cNvSpPr>
          <p:nvPr/>
        </p:nvSpPr>
        <p:spPr bwMode="auto">
          <a:xfrm>
            <a:off x="5611813" y="2844800"/>
            <a:ext cx="1671637" cy="619125"/>
          </a:xfrm>
          <a:custGeom>
            <a:avLst/>
            <a:gdLst>
              <a:gd name="T0" fmla="*/ 0 w 3364"/>
              <a:gd name="T1" fmla="*/ 0 h 919"/>
              <a:gd name="T2" fmla="*/ 0 w 3364"/>
              <a:gd name="T3" fmla="*/ 910 h 919"/>
              <a:gd name="T4" fmla="*/ 3364 w 3364"/>
              <a:gd name="T5" fmla="*/ 919 h 919"/>
              <a:gd name="T6" fmla="*/ 3364 w 3364"/>
              <a:gd name="T7" fmla="*/ 597 h 919"/>
            </a:gdLst>
            <a:ahLst/>
            <a:cxnLst>
              <a:cxn ang="0">
                <a:pos x="T0" y="T1"/>
              </a:cxn>
              <a:cxn ang="0">
                <a:pos x="T2" y="T3"/>
              </a:cxn>
              <a:cxn ang="0">
                <a:pos x="T4" y="T5"/>
              </a:cxn>
              <a:cxn ang="0">
                <a:pos x="T6" y="T7"/>
              </a:cxn>
            </a:cxnLst>
            <a:rect l="0" t="0" r="r" b="b"/>
            <a:pathLst>
              <a:path w="3364" h="919">
                <a:moveTo>
                  <a:pt x="0" y="0"/>
                </a:moveTo>
                <a:lnTo>
                  <a:pt x="0" y="910"/>
                </a:lnTo>
                <a:lnTo>
                  <a:pt x="3364" y="919"/>
                </a:lnTo>
                <a:lnTo>
                  <a:pt x="3364" y="597"/>
                </a:lnTo>
              </a:path>
            </a:pathLst>
          </a:custGeom>
          <a:noFill/>
          <a:ln w="19050">
            <a:solidFill>
              <a:srgbClr val="990033"/>
            </a:solidFill>
            <a:round/>
            <a:headEnd/>
            <a:tailEnd type="arrow" w="sm" len="sm"/>
          </a:ln>
          <a:extLst>
            <a:ext uri="{909E8E84-426E-40DD-AFC4-6F175D3DCCD1}">
              <a14:hiddenFill xmlns:a14="http://schemas.microsoft.com/office/drawing/2010/main">
                <a:solidFill>
                  <a:srgbClr val="FFFFFF"/>
                </a:solidFill>
              </a14:hiddenFill>
            </a:ext>
          </a:extLst>
        </p:spPr>
        <p:txBody>
          <a:bodyPr lIns="74295" tIns="8890" rIns="74295" bIns="8890"/>
          <a:lstStyle/>
          <a:p>
            <a:endParaRPr lang="de-AT"/>
          </a:p>
        </p:txBody>
      </p:sp>
      <p:sp>
        <p:nvSpPr>
          <p:cNvPr id="60442" name="Freeform 26"/>
          <p:cNvSpPr>
            <a:spLocks/>
          </p:cNvSpPr>
          <p:nvPr/>
        </p:nvSpPr>
        <p:spPr bwMode="auto">
          <a:xfrm>
            <a:off x="6088063" y="2836863"/>
            <a:ext cx="984250" cy="192087"/>
          </a:xfrm>
          <a:custGeom>
            <a:avLst/>
            <a:gdLst>
              <a:gd name="T0" fmla="*/ 0 w 1582"/>
              <a:gd name="T1" fmla="*/ 0 h 284"/>
              <a:gd name="T2" fmla="*/ 0 w 1582"/>
              <a:gd name="T3" fmla="*/ 104 h 284"/>
              <a:gd name="T4" fmla="*/ 1582 w 1582"/>
              <a:gd name="T5" fmla="*/ 104 h 284"/>
              <a:gd name="T6" fmla="*/ 1582 w 1582"/>
              <a:gd name="T7" fmla="*/ 284 h 284"/>
            </a:gdLst>
            <a:ahLst/>
            <a:cxnLst>
              <a:cxn ang="0">
                <a:pos x="T0" y="T1"/>
              </a:cxn>
              <a:cxn ang="0">
                <a:pos x="T2" y="T3"/>
              </a:cxn>
              <a:cxn ang="0">
                <a:pos x="T4" y="T5"/>
              </a:cxn>
              <a:cxn ang="0">
                <a:pos x="T6" y="T7"/>
              </a:cxn>
            </a:cxnLst>
            <a:rect l="0" t="0" r="r" b="b"/>
            <a:pathLst>
              <a:path w="1582" h="284">
                <a:moveTo>
                  <a:pt x="0" y="0"/>
                </a:moveTo>
                <a:lnTo>
                  <a:pt x="0" y="104"/>
                </a:lnTo>
                <a:lnTo>
                  <a:pt x="1582" y="104"/>
                </a:lnTo>
                <a:lnTo>
                  <a:pt x="1582" y="284"/>
                </a:lnTo>
              </a:path>
            </a:pathLst>
          </a:custGeom>
          <a:noFill/>
          <a:ln w="19050">
            <a:solidFill>
              <a:srgbClr val="008000"/>
            </a:solidFill>
            <a:round/>
            <a:headEnd/>
            <a:tailEnd type="arrow" w="sm" len="sm"/>
          </a:ln>
          <a:extLst>
            <a:ext uri="{909E8E84-426E-40DD-AFC4-6F175D3DCCD1}">
              <a14:hiddenFill xmlns:a14="http://schemas.microsoft.com/office/drawing/2010/main">
                <a:solidFill>
                  <a:srgbClr val="FFFFFF"/>
                </a:solidFill>
              </a14:hiddenFill>
            </a:ext>
          </a:extLst>
        </p:spPr>
        <p:txBody>
          <a:bodyPr lIns="74295" tIns="8890" rIns="74295" bIns="8890"/>
          <a:lstStyle/>
          <a:p>
            <a:endParaRPr lang="de-AT"/>
          </a:p>
        </p:txBody>
      </p:sp>
      <p:grpSp>
        <p:nvGrpSpPr>
          <p:cNvPr id="60443" name="Group 27"/>
          <p:cNvGrpSpPr>
            <a:grpSpLocks/>
          </p:cNvGrpSpPr>
          <p:nvPr/>
        </p:nvGrpSpPr>
        <p:grpSpPr bwMode="auto">
          <a:xfrm>
            <a:off x="214313" y="1765300"/>
            <a:ext cx="4540250" cy="3049588"/>
            <a:chOff x="135" y="1112"/>
            <a:chExt cx="2860" cy="1921"/>
          </a:xfrm>
        </p:grpSpPr>
        <p:sp>
          <p:nvSpPr>
            <p:cNvPr id="60444" name="Line 28"/>
            <p:cNvSpPr>
              <a:spLocks noChangeAspect="1" noChangeShapeType="1"/>
            </p:cNvSpPr>
            <p:nvPr/>
          </p:nvSpPr>
          <p:spPr bwMode="auto">
            <a:xfrm flipV="1">
              <a:off x="2229" y="1133"/>
              <a:ext cx="0" cy="190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0445" name="Line 29"/>
            <p:cNvSpPr>
              <a:spLocks noChangeAspect="1" noChangeShapeType="1"/>
            </p:cNvSpPr>
            <p:nvPr/>
          </p:nvSpPr>
          <p:spPr bwMode="auto">
            <a:xfrm flipV="1">
              <a:off x="135" y="1370"/>
              <a:ext cx="1080" cy="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0446" name="Line 30"/>
            <p:cNvSpPr>
              <a:spLocks noChangeAspect="1" noChangeShapeType="1"/>
            </p:cNvSpPr>
            <p:nvPr/>
          </p:nvSpPr>
          <p:spPr bwMode="auto">
            <a:xfrm flipV="1">
              <a:off x="2003" y="2759"/>
              <a:ext cx="992" cy="1"/>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0447" name="Freeform 31"/>
            <p:cNvSpPr>
              <a:spLocks noChangeAspect="1"/>
            </p:cNvSpPr>
            <p:nvPr/>
          </p:nvSpPr>
          <p:spPr bwMode="auto">
            <a:xfrm flipV="1">
              <a:off x="1199" y="1365"/>
              <a:ext cx="805" cy="1398"/>
            </a:xfrm>
            <a:custGeom>
              <a:avLst/>
              <a:gdLst>
                <a:gd name="T0" fmla="*/ 0 w 2324"/>
                <a:gd name="T1" fmla="*/ 2339 h 2349"/>
                <a:gd name="T2" fmla="*/ 435 w 2324"/>
                <a:gd name="T3" fmla="*/ 2294 h 2349"/>
                <a:gd name="T4" fmla="*/ 675 w 2324"/>
                <a:gd name="T5" fmla="*/ 2220 h 2349"/>
                <a:gd name="T6" fmla="*/ 1065 w 2324"/>
                <a:gd name="T7" fmla="*/ 1965 h 2349"/>
                <a:gd name="T8" fmla="*/ 1320 w 2324"/>
                <a:gd name="T9" fmla="*/ 1680 h 2349"/>
                <a:gd name="T10" fmla="*/ 1560 w 2324"/>
                <a:gd name="T11" fmla="*/ 1290 h 2349"/>
                <a:gd name="T12" fmla="*/ 1904 w 2324"/>
                <a:gd name="T13" fmla="*/ 585 h 2349"/>
                <a:gd name="T14" fmla="*/ 2069 w 2324"/>
                <a:gd name="T15" fmla="*/ 180 h 2349"/>
                <a:gd name="T16" fmla="*/ 2159 w 2324"/>
                <a:gd name="T17" fmla="*/ 30 h 2349"/>
                <a:gd name="T18" fmla="*/ 2324 w 2324"/>
                <a:gd name="T19" fmla="*/ 0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24" h="2349">
                  <a:moveTo>
                    <a:pt x="0" y="2339"/>
                  </a:moveTo>
                  <a:cubicBezTo>
                    <a:pt x="130" y="2349"/>
                    <a:pt x="323" y="2314"/>
                    <a:pt x="435" y="2294"/>
                  </a:cubicBezTo>
                  <a:cubicBezTo>
                    <a:pt x="547" y="2274"/>
                    <a:pt x="570" y="2275"/>
                    <a:pt x="675" y="2220"/>
                  </a:cubicBezTo>
                  <a:cubicBezTo>
                    <a:pt x="780" y="2165"/>
                    <a:pt x="958" y="2055"/>
                    <a:pt x="1065" y="1965"/>
                  </a:cubicBezTo>
                  <a:cubicBezTo>
                    <a:pt x="1172" y="1875"/>
                    <a:pt x="1238" y="1792"/>
                    <a:pt x="1320" y="1680"/>
                  </a:cubicBezTo>
                  <a:cubicBezTo>
                    <a:pt x="1402" y="1568"/>
                    <a:pt x="1463" y="1472"/>
                    <a:pt x="1560" y="1290"/>
                  </a:cubicBezTo>
                  <a:cubicBezTo>
                    <a:pt x="1657" y="1108"/>
                    <a:pt x="1819" y="770"/>
                    <a:pt x="1904" y="585"/>
                  </a:cubicBezTo>
                  <a:cubicBezTo>
                    <a:pt x="1989" y="400"/>
                    <a:pt x="2027" y="272"/>
                    <a:pt x="2069" y="180"/>
                  </a:cubicBezTo>
                  <a:cubicBezTo>
                    <a:pt x="2111" y="88"/>
                    <a:pt x="2117" y="60"/>
                    <a:pt x="2159" y="30"/>
                  </a:cubicBezTo>
                  <a:cubicBezTo>
                    <a:pt x="2201" y="0"/>
                    <a:pt x="2262" y="0"/>
                    <a:pt x="2324" y="0"/>
                  </a:cubicBezTo>
                </a:path>
              </a:pathLst>
            </a:custGeom>
            <a:noFill/>
            <a:ln w="38100">
              <a:solidFill>
                <a:srgbClr val="8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0448" name="Line 32"/>
            <p:cNvSpPr>
              <a:spLocks noChangeAspect="1" noChangeShapeType="1"/>
            </p:cNvSpPr>
            <p:nvPr/>
          </p:nvSpPr>
          <p:spPr bwMode="auto">
            <a:xfrm flipV="1">
              <a:off x="1917" y="1142"/>
              <a:ext cx="1" cy="1885"/>
            </a:xfrm>
            <a:prstGeom prst="line">
              <a:avLst/>
            </a:prstGeom>
            <a:noFill/>
            <a:ln w="25400">
              <a:solidFill>
                <a:schemeClr val="accent2"/>
              </a:solidFill>
              <a:prstDash val="dash"/>
              <a:round/>
              <a:headEnd/>
              <a:tailEnd type="none" w="lg" len="lg"/>
            </a:ln>
            <a:extLst>
              <a:ext uri="{909E8E84-426E-40DD-AFC4-6F175D3DCCD1}">
                <a14:hiddenFill xmlns:a14="http://schemas.microsoft.com/office/drawing/2010/main">
                  <a:noFill/>
                </a14:hiddenFill>
              </a:ext>
            </a:extLst>
          </p:spPr>
          <p:txBody>
            <a:bodyPr/>
            <a:lstStyle/>
            <a:p>
              <a:endParaRPr lang="de-AT"/>
            </a:p>
          </p:txBody>
        </p:sp>
        <p:sp>
          <p:nvSpPr>
            <p:cNvPr id="60449" name="Text Box 33"/>
            <p:cNvSpPr txBox="1">
              <a:spLocks noChangeAspect="1" noChangeArrowheads="1"/>
            </p:cNvSpPr>
            <p:nvPr/>
          </p:nvSpPr>
          <p:spPr bwMode="auto">
            <a:xfrm>
              <a:off x="2830" y="1278"/>
              <a:ext cx="141"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i="1">
                  <a:solidFill>
                    <a:srgbClr val="000000"/>
                  </a:solidFill>
                  <a:latin typeface="Times New Roman" pitchFamily="18" charset="0"/>
                </a:rPr>
                <a:t>V</a:t>
              </a:r>
              <a:r>
                <a:rPr lang="de-DE" altLang="de-DE" sz="1600" i="1" baseline="-25000">
                  <a:solidFill>
                    <a:srgbClr val="000000"/>
                  </a:solidFill>
                  <a:latin typeface="Times New Roman" pitchFamily="18" charset="0"/>
                </a:rPr>
                <a:t>p</a:t>
              </a:r>
              <a:endParaRPr lang="de-DE" altLang="de-DE" sz="1600">
                <a:latin typeface="Times New Roman" pitchFamily="18" charset="0"/>
              </a:endParaRPr>
            </a:p>
          </p:txBody>
        </p:sp>
        <p:sp>
          <p:nvSpPr>
            <p:cNvPr id="60450" name="Text Box 34"/>
            <p:cNvSpPr txBox="1">
              <a:spLocks noChangeAspect="1" noChangeArrowheads="1"/>
            </p:cNvSpPr>
            <p:nvPr/>
          </p:nvSpPr>
          <p:spPr bwMode="auto">
            <a:xfrm>
              <a:off x="2271" y="1154"/>
              <a:ext cx="141"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i="1">
                  <a:solidFill>
                    <a:srgbClr val="000000"/>
                  </a:solidFill>
                  <a:latin typeface="Times New Roman" pitchFamily="18" charset="0"/>
                </a:rPr>
                <a:t>I</a:t>
              </a:r>
              <a:r>
                <a:rPr lang="de-DE" altLang="de-DE" sz="1600" i="1" baseline="-25000">
                  <a:solidFill>
                    <a:srgbClr val="000000"/>
                  </a:solidFill>
                  <a:latin typeface="Times New Roman" pitchFamily="18" charset="0"/>
                </a:rPr>
                <a:t>p</a:t>
              </a:r>
              <a:endParaRPr lang="de-DE" altLang="de-DE" sz="1600">
                <a:latin typeface="Times New Roman" pitchFamily="18" charset="0"/>
              </a:endParaRPr>
            </a:p>
          </p:txBody>
        </p:sp>
        <p:sp>
          <p:nvSpPr>
            <p:cNvPr id="60451" name="Text Box 35"/>
            <p:cNvSpPr txBox="1">
              <a:spLocks noChangeAspect="1" noChangeArrowheads="1"/>
            </p:cNvSpPr>
            <p:nvPr/>
          </p:nvSpPr>
          <p:spPr bwMode="auto">
            <a:xfrm>
              <a:off x="1665" y="1112"/>
              <a:ext cx="183"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a:solidFill>
                    <a:srgbClr val="000000"/>
                  </a:solidFill>
                  <a:latin typeface="SimSun" pitchFamily="2" charset="-122"/>
                  <a:sym typeface="Symbol" pitchFamily="18" charset="2"/>
                </a:rPr>
                <a:t></a:t>
              </a:r>
              <a:r>
                <a:rPr lang="de-DE" altLang="de-DE" sz="1600" i="1" baseline="-25000">
                  <a:solidFill>
                    <a:srgbClr val="000000"/>
                  </a:solidFill>
                  <a:latin typeface="Times New Roman" pitchFamily="18" charset="0"/>
                </a:rPr>
                <a:t>pl</a:t>
              </a:r>
              <a:endParaRPr lang="de-DE" altLang="de-DE" sz="1600">
                <a:latin typeface="Times New Roman" pitchFamily="18" charset="0"/>
              </a:endParaRPr>
            </a:p>
          </p:txBody>
        </p:sp>
        <p:sp>
          <p:nvSpPr>
            <p:cNvPr id="60452" name="Text Box 36"/>
            <p:cNvSpPr txBox="1">
              <a:spLocks noChangeAspect="1" noChangeArrowheads="1"/>
            </p:cNvSpPr>
            <p:nvPr/>
          </p:nvSpPr>
          <p:spPr bwMode="auto">
            <a:xfrm>
              <a:off x="1124" y="1174"/>
              <a:ext cx="140"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b="1">
                  <a:solidFill>
                    <a:srgbClr val="FF0000"/>
                  </a:solidFill>
                  <a:latin typeface="Times New Roman" pitchFamily="18" charset="0"/>
                </a:rPr>
                <a:t>A</a:t>
              </a:r>
              <a:endParaRPr lang="de-DE" altLang="de-DE">
                <a:solidFill>
                  <a:srgbClr val="FF0000"/>
                </a:solidFill>
                <a:latin typeface="Times New Roman" pitchFamily="18" charset="0"/>
              </a:endParaRPr>
            </a:p>
          </p:txBody>
        </p:sp>
        <p:sp>
          <p:nvSpPr>
            <p:cNvPr id="60453" name="Text Box 37"/>
            <p:cNvSpPr txBox="1">
              <a:spLocks noChangeAspect="1" noChangeArrowheads="1"/>
            </p:cNvSpPr>
            <p:nvPr/>
          </p:nvSpPr>
          <p:spPr bwMode="auto">
            <a:xfrm>
              <a:off x="1489" y="1316"/>
              <a:ext cx="141"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b="1">
                  <a:solidFill>
                    <a:srgbClr val="990000"/>
                  </a:solidFill>
                  <a:latin typeface="Times New Roman" pitchFamily="18" charset="0"/>
                </a:rPr>
                <a:t>B</a:t>
              </a:r>
              <a:endParaRPr lang="de-DE" altLang="de-DE">
                <a:solidFill>
                  <a:srgbClr val="990000"/>
                </a:solidFill>
                <a:latin typeface="Times New Roman" pitchFamily="18" charset="0"/>
              </a:endParaRPr>
            </a:p>
          </p:txBody>
        </p:sp>
        <p:sp>
          <p:nvSpPr>
            <p:cNvPr id="60454" name="Text Box 38"/>
            <p:cNvSpPr txBox="1">
              <a:spLocks noChangeAspect="1" noChangeArrowheads="1"/>
            </p:cNvSpPr>
            <p:nvPr/>
          </p:nvSpPr>
          <p:spPr bwMode="auto">
            <a:xfrm>
              <a:off x="1713" y="2578"/>
              <a:ext cx="140"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b="1">
                  <a:solidFill>
                    <a:srgbClr val="800080"/>
                  </a:solidFill>
                  <a:latin typeface="Times New Roman" pitchFamily="18" charset="0"/>
                </a:rPr>
                <a:t>C</a:t>
              </a:r>
              <a:endParaRPr lang="de-DE" altLang="de-DE">
                <a:solidFill>
                  <a:srgbClr val="800080"/>
                </a:solidFill>
                <a:latin typeface="Times New Roman" pitchFamily="18" charset="0"/>
              </a:endParaRPr>
            </a:p>
          </p:txBody>
        </p:sp>
        <p:sp>
          <p:nvSpPr>
            <p:cNvPr id="60455" name="Text Box 39"/>
            <p:cNvSpPr txBox="1">
              <a:spLocks noChangeAspect="1" noChangeArrowheads="1"/>
            </p:cNvSpPr>
            <p:nvPr/>
          </p:nvSpPr>
          <p:spPr bwMode="auto">
            <a:xfrm>
              <a:off x="2277" y="2779"/>
              <a:ext cx="139"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b="1">
                  <a:solidFill>
                    <a:srgbClr val="008000"/>
                  </a:solidFill>
                  <a:latin typeface="Times New Roman" pitchFamily="18" charset="0"/>
                </a:rPr>
                <a:t>D</a:t>
              </a:r>
              <a:endParaRPr lang="de-DE" altLang="de-DE">
                <a:solidFill>
                  <a:srgbClr val="008000"/>
                </a:solidFill>
                <a:latin typeface="Times New Roman" pitchFamily="18" charset="0"/>
              </a:endParaRPr>
            </a:p>
          </p:txBody>
        </p:sp>
        <p:sp>
          <p:nvSpPr>
            <p:cNvPr id="60456" name="Text Box 40"/>
            <p:cNvSpPr txBox="1">
              <a:spLocks noChangeAspect="1" noChangeArrowheads="1"/>
            </p:cNvSpPr>
            <p:nvPr/>
          </p:nvSpPr>
          <p:spPr bwMode="auto">
            <a:xfrm>
              <a:off x="304" y="1856"/>
              <a:ext cx="1126" cy="618"/>
            </a:xfrm>
            <a:prstGeom prst="rect">
              <a:avLst/>
            </a:prstGeom>
            <a:solidFill>
              <a:schemeClr val="accent2"/>
            </a:solidFill>
            <a:ln w="12700">
              <a:solidFill>
                <a:srgbClr val="000000"/>
              </a:solidFill>
              <a:miter lim="800000"/>
              <a:headEnd/>
              <a:tailEnd/>
            </a:ln>
          </p:spPr>
          <p:txBody>
            <a:bodyPr lIns="26964" tIns="26964" rIns="26964" bIns="26964">
              <a:spAutoFit/>
            </a:bodyPr>
            <a:lstStyle/>
            <a:p>
              <a:pPr algn="ctr" eaLnBrk="0" hangingPunct="0"/>
              <a:r>
                <a:rPr lang="en-US" altLang="de-DE" sz="2000" b="1">
                  <a:solidFill>
                    <a:schemeClr val="bg1"/>
                  </a:solidFill>
                  <a:latin typeface="Times New Roman" pitchFamily="18" charset="0"/>
                </a:rPr>
                <a:t>Schematic probe characteristic</a:t>
              </a:r>
              <a:endParaRPr lang="en-US" altLang="de-DE" sz="2000">
                <a:solidFill>
                  <a:schemeClr val="bg1"/>
                </a:solidFill>
                <a:latin typeface="Times New Roman" pitchFamily="18" charset="0"/>
              </a:endParaRPr>
            </a:p>
          </p:txBody>
        </p:sp>
        <p:sp>
          <p:nvSpPr>
            <p:cNvPr id="60457" name="Line 41"/>
            <p:cNvSpPr>
              <a:spLocks noChangeAspect="1" noChangeShapeType="1"/>
            </p:cNvSpPr>
            <p:nvPr/>
          </p:nvSpPr>
          <p:spPr bwMode="auto">
            <a:xfrm>
              <a:off x="2596" y="1485"/>
              <a:ext cx="0" cy="564"/>
            </a:xfrm>
            <a:prstGeom prst="line">
              <a:avLst/>
            </a:prstGeom>
            <a:noFill/>
            <a:ln w="12700">
              <a:solidFill>
                <a:srgbClr val="000000"/>
              </a:solidFill>
              <a:round/>
              <a:headEnd type="arrow" w="sm" len="sm"/>
              <a:tailEnd/>
            </a:ln>
            <a:extLst>
              <a:ext uri="{909E8E84-426E-40DD-AFC4-6F175D3DCCD1}">
                <a14:hiddenFill xmlns:a14="http://schemas.microsoft.com/office/drawing/2010/main">
                  <a:noFill/>
                </a14:hiddenFill>
              </a:ext>
            </a:extLst>
          </p:spPr>
          <p:txBody>
            <a:bodyPr/>
            <a:lstStyle/>
            <a:p>
              <a:endParaRPr lang="de-AT"/>
            </a:p>
          </p:txBody>
        </p:sp>
        <p:sp>
          <p:nvSpPr>
            <p:cNvPr id="60458" name="Line 42"/>
            <p:cNvSpPr>
              <a:spLocks noChangeAspect="1" noChangeShapeType="1"/>
            </p:cNvSpPr>
            <p:nvPr/>
          </p:nvSpPr>
          <p:spPr bwMode="auto">
            <a:xfrm>
              <a:off x="2601" y="2245"/>
              <a:ext cx="0" cy="525"/>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0459" name="Text Box 43"/>
            <p:cNvSpPr txBox="1">
              <a:spLocks noChangeAspect="1" noChangeArrowheads="1"/>
            </p:cNvSpPr>
            <p:nvPr/>
          </p:nvSpPr>
          <p:spPr bwMode="auto">
            <a:xfrm>
              <a:off x="2532" y="2054"/>
              <a:ext cx="158"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i="1">
                  <a:solidFill>
                    <a:srgbClr val="000000"/>
                  </a:solidFill>
                  <a:latin typeface="Times New Roman" pitchFamily="18" charset="0"/>
                </a:rPr>
                <a:t>I</a:t>
              </a:r>
              <a:r>
                <a:rPr lang="de-DE" altLang="de-DE" sz="1600" i="1" baseline="-25000">
                  <a:solidFill>
                    <a:srgbClr val="000000"/>
                  </a:solidFill>
                  <a:latin typeface="Times New Roman" pitchFamily="18" charset="0"/>
                </a:rPr>
                <a:t>es</a:t>
              </a:r>
              <a:endParaRPr lang="de-DE" altLang="de-DE" sz="1600">
                <a:latin typeface="Times New Roman" pitchFamily="18" charset="0"/>
              </a:endParaRPr>
            </a:p>
          </p:txBody>
        </p:sp>
        <p:sp>
          <p:nvSpPr>
            <p:cNvPr id="60460" name="Text Box 44"/>
            <p:cNvSpPr txBox="1">
              <a:spLocks noChangeAspect="1" noChangeArrowheads="1"/>
            </p:cNvSpPr>
            <p:nvPr/>
          </p:nvSpPr>
          <p:spPr bwMode="auto">
            <a:xfrm>
              <a:off x="216" y="1120"/>
              <a:ext cx="158"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1600" i="1">
                  <a:solidFill>
                    <a:srgbClr val="000000"/>
                  </a:solidFill>
                  <a:latin typeface="Times New Roman" pitchFamily="18" charset="0"/>
                </a:rPr>
                <a:t>I</a:t>
              </a:r>
              <a:r>
                <a:rPr lang="de-DE" altLang="de-DE" sz="1600" i="1" baseline="-25000">
                  <a:solidFill>
                    <a:srgbClr val="000000"/>
                  </a:solidFill>
                  <a:latin typeface="Times New Roman" pitchFamily="18" charset="0"/>
                </a:rPr>
                <a:t>is</a:t>
              </a:r>
              <a:endParaRPr lang="de-DE" altLang="de-DE" sz="1600">
                <a:latin typeface="Times New Roman" pitchFamily="18" charset="0"/>
              </a:endParaRPr>
            </a:p>
          </p:txBody>
        </p:sp>
        <p:sp>
          <p:nvSpPr>
            <p:cNvPr id="60461" name="Line 45"/>
            <p:cNvSpPr>
              <a:spLocks noChangeAspect="1" noChangeShapeType="1"/>
            </p:cNvSpPr>
            <p:nvPr/>
          </p:nvSpPr>
          <p:spPr bwMode="auto">
            <a:xfrm>
              <a:off x="420" y="1219"/>
              <a:ext cx="0" cy="15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0462" name="Line 46"/>
            <p:cNvSpPr>
              <a:spLocks noChangeAspect="1" noChangeShapeType="1"/>
            </p:cNvSpPr>
            <p:nvPr/>
          </p:nvSpPr>
          <p:spPr bwMode="auto">
            <a:xfrm flipH="1" flipV="1">
              <a:off x="422" y="1491"/>
              <a:ext cx="0" cy="143"/>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0463" name="Line 47"/>
            <p:cNvSpPr>
              <a:spLocks noChangeShapeType="1"/>
            </p:cNvSpPr>
            <p:nvPr/>
          </p:nvSpPr>
          <p:spPr bwMode="auto">
            <a:xfrm flipV="1">
              <a:off x="138" y="1498"/>
              <a:ext cx="2857" cy="8"/>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lIns="74295" tIns="8890" rIns="74295" bIns="8890"/>
            <a:lstStyle/>
            <a:p>
              <a:endParaRPr lang="de-AT"/>
            </a:p>
          </p:txBody>
        </p:sp>
      </p:grpSp>
      <p:sp>
        <p:nvSpPr>
          <p:cNvPr id="60464" name="Text Box 48"/>
          <p:cNvSpPr txBox="1">
            <a:spLocks noChangeArrowheads="1"/>
          </p:cNvSpPr>
          <p:nvPr/>
        </p:nvSpPr>
        <p:spPr bwMode="auto">
          <a:xfrm>
            <a:off x="252413" y="5381625"/>
            <a:ext cx="8637587"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400" b="1">
                <a:solidFill>
                  <a:schemeClr val="accent2"/>
                </a:solidFill>
                <a:latin typeface="Times New Roman" pitchFamily="18" charset="0"/>
              </a:rPr>
              <a:t>Even in an idealized case – in a conventional Maxwellian plasma - the transition between the plasma and the probe is a highly com-plex situation. </a:t>
            </a:r>
            <a:endParaRPr lang="en-US" altLang="de-DE" sz="2200">
              <a:solidFill>
                <a:srgbClr val="990000"/>
              </a:solidFill>
              <a:latin typeface="Times New Roman" pitchFamily="18" charset="0"/>
            </a:endParaRPr>
          </a:p>
        </p:txBody>
      </p:sp>
      <p:sp>
        <p:nvSpPr>
          <p:cNvPr id="5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11</a:t>
            </a:fld>
            <a:endParaRPr lang="en-GB" altLang="de-DE"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umsplatzhalter 1"/>
          <p:cNvSpPr>
            <a:spLocks noGrp="1"/>
          </p:cNvSpPr>
          <p:nvPr>
            <p:ph type="dt" sz="half" idx="10"/>
          </p:nvPr>
        </p:nvSpPr>
        <p:spPr/>
        <p:txBody>
          <a:bodyPr/>
          <a:lstStyle/>
          <a:p>
            <a:fld id="{6E0D5F3F-4481-4AE5-9EBA-38186CA2B58B}" type="datetime1">
              <a:rPr lang="en-GB" altLang="de-DE" smtClean="0"/>
              <a:t>06/09/2018</a:t>
            </a:fld>
            <a:endParaRPr lang="de-DE" altLang="de-DE"/>
          </a:p>
        </p:txBody>
      </p:sp>
      <p:sp>
        <p:nvSpPr>
          <p:cNvPr id="48"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1442" name="Text Box 2"/>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Closer look on the cold probe </a:t>
            </a:r>
            <a:br>
              <a:rPr lang="en-GB" altLang="de-DE" sz="3200" b="1">
                <a:solidFill>
                  <a:schemeClr val="bg1"/>
                </a:solidFill>
                <a:latin typeface="Times New Roman" pitchFamily="18" charset="0"/>
              </a:rPr>
            </a:br>
            <a:r>
              <a:rPr lang="en-GB" altLang="de-DE" sz="3200" b="1" i="1">
                <a:solidFill>
                  <a:schemeClr val="bg1"/>
                </a:solidFill>
                <a:latin typeface="Times New Roman" pitchFamily="18" charset="0"/>
              </a:rPr>
              <a:t>I-V</a:t>
            </a:r>
            <a:r>
              <a:rPr lang="en-GB" altLang="de-DE" sz="3200" b="1">
                <a:solidFill>
                  <a:schemeClr val="bg1"/>
                </a:solidFill>
                <a:latin typeface="Times New Roman" pitchFamily="18" charset="0"/>
              </a:rPr>
              <a:t> characteristic</a:t>
            </a:r>
          </a:p>
        </p:txBody>
      </p:sp>
      <p:sp>
        <p:nvSpPr>
          <p:cNvPr id="61443" name="Rectangle 3"/>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nvGrpSpPr>
          <p:cNvPr id="61444" name="Group 4"/>
          <p:cNvGrpSpPr>
            <a:grpSpLocks/>
          </p:cNvGrpSpPr>
          <p:nvPr/>
        </p:nvGrpSpPr>
        <p:grpSpPr bwMode="auto">
          <a:xfrm>
            <a:off x="3944938" y="1403350"/>
            <a:ext cx="5076825" cy="4924425"/>
            <a:chOff x="2389" y="964"/>
            <a:chExt cx="3198" cy="3102"/>
          </a:xfrm>
        </p:grpSpPr>
        <p:graphicFrame>
          <p:nvGraphicFramePr>
            <p:cNvPr id="61445" name="Object 5"/>
            <p:cNvGraphicFramePr>
              <a:graphicFrameLocks noChangeAspect="1"/>
            </p:cNvGraphicFramePr>
            <p:nvPr>
              <p:extLst>
                <p:ext uri="{D42A27DB-BD31-4B8C-83A1-F6EECF244321}">
                  <p14:modId xmlns:p14="http://schemas.microsoft.com/office/powerpoint/2010/main" val="2598566888"/>
                </p:ext>
              </p:extLst>
            </p:nvPr>
          </p:nvGraphicFramePr>
          <p:xfrm>
            <a:off x="2389" y="964"/>
            <a:ext cx="1414" cy="397"/>
          </p:xfrm>
          <a:graphic>
            <a:graphicData uri="http://schemas.openxmlformats.org/presentationml/2006/ole">
              <mc:AlternateContent xmlns:mc="http://schemas.openxmlformats.org/markup-compatibility/2006">
                <mc:Choice xmlns:v="urn:schemas-microsoft-com:vml" Requires="v">
                  <p:oleObj spid="_x0000_s61599" name="Equation" r:id="rId3" imgW="1701720" imgH="482400" progId="Equation.DSMT4">
                    <p:embed/>
                  </p:oleObj>
                </mc:Choice>
                <mc:Fallback>
                  <p:oleObj name="Equation" r:id="rId3" imgW="1701720" imgH="482400" progId="Equation.DSMT4">
                    <p:embed/>
                    <p:pic>
                      <p:nvPicPr>
                        <p:cNvPr id="0" name="Object 5"/>
                        <p:cNvPicPr>
                          <a:picLocks noChangeAspect="1" noChangeArrowheads="1"/>
                        </p:cNvPicPr>
                        <p:nvPr/>
                      </p:nvPicPr>
                      <p:blipFill>
                        <a:blip r:embed="rId4"/>
                        <a:srcRect/>
                        <a:stretch>
                          <a:fillRect/>
                        </a:stretch>
                      </p:blipFill>
                      <p:spPr bwMode="auto">
                        <a:xfrm>
                          <a:off x="2389" y="964"/>
                          <a:ext cx="1414" cy="397"/>
                        </a:xfrm>
                        <a:prstGeom prst="rect">
                          <a:avLst/>
                        </a:prstGeom>
                        <a:solidFill>
                          <a:srgbClr val="FFFF99"/>
                        </a:solidFill>
                        <a:ln w="9525">
                          <a:solidFill>
                            <a:schemeClr val="tx1"/>
                          </a:solidFill>
                          <a:miter lim="800000"/>
                          <a:headEnd/>
                          <a:tailEnd/>
                        </a:ln>
                      </p:spPr>
                    </p:pic>
                  </p:oleObj>
                </mc:Fallback>
              </mc:AlternateContent>
            </a:graphicData>
          </a:graphic>
        </p:graphicFrame>
        <p:graphicFrame>
          <p:nvGraphicFramePr>
            <p:cNvPr id="61446" name="Object 6"/>
            <p:cNvGraphicFramePr>
              <a:graphicFrameLocks noChangeAspect="1"/>
            </p:cNvGraphicFramePr>
            <p:nvPr/>
          </p:nvGraphicFramePr>
          <p:xfrm>
            <a:off x="4267" y="3669"/>
            <a:ext cx="1320" cy="397"/>
          </p:xfrm>
          <a:graphic>
            <a:graphicData uri="http://schemas.openxmlformats.org/presentationml/2006/ole">
              <mc:AlternateContent xmlns:mc="http://schemas.openxmlformats.org/markup-compatibility/2006">
                <mc:Choice xmlns:v="urn:schemas-microsoft-com:vml" Requires="v">
                  <p:oleObj spid="_x0000_s61600" name="Formel" r:id="rId5" imgW="1587240" imgH="482400" progId="Equation.3">
                    <p:embed/>
                  </p:oleObj>
                </mc:Choice>
                <mc:Fallback>
                  <p:oleObj name="Formel" r:id="rId5" imgW="1587240" imgH="4824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 y="3669"/>
                          <a:ext cx="1320" cy="397"/>
                        </a:xfrm>
                        <a:prstGeom prst="rect">
                          <a:avLst/>
                        </a:prstGeom>
                        <a:solidFill>
                          <a:srgbClr val="FFFF99"/>
                        </a:solidFill>
                        <a:ln w="9525">
                          <a:solidFill>
                            <a:schemeClr val="tx1"/>
                          </a:solidFill>
                          <a:miter lim="800000"/>
                          <a:headEnd/>
                          <a:tailEnd/>
                        </a:ln>
                      </p:spPr>
                    </p:pic>
                  </p:oleObj>
                </mc:Fallback>
              </mc:AlternateContent>
            </a:graphicData>
          </a:graphic>
        </p:graphicFrame>
        <p:sp>
          <p:nvSpPr>
            <p:cNvPr id="61447" name="Line 7"/>
            <p:cNvSpPr>
              <a:spLocks noChangeShapeType="1"/>
            </p:cNvSpPr>
            <p:nvPr/>
          </p:nvSpPr>
          <p:spPr bwMode="auto">
            <a:xfrm flipH="1">
              <a:off x="2515" y="1378"/>
              <a:ext cx="90" cy="285"/>
            </a:xfrm>
            <a:prstGeom prst="line">
              <a:avLst/>
            </a:prstGeom>
            <a:noFill/>
            <a:ln w="19050">
              <a:solidFill>
                <a:srgbClr val="FF00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48" name="Line 8"/>
            <p:cNvSpPr>
              <a:spLocks noChangeShapeType="1"/>
            </p:cNvSpPr>
            <p:nvPr/>
          </p:nvSpPr>
          <p:spPr bwMode="auto">
            <a:xfrm>
              <a:off x="3472" y="1379"/>
              <a:ext cx="244" cy="288"/>
            </a:xfrm>
            <a:prstGeom prst="line">
              <a:avLst/>
            </a:prstGeom>
            <a:noFill/>
            <a:ln w="19050">
              <a:solidFill>
                <a:srgbClr val="FF00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49" name="Text Box 9"/>
            <p:cNvSpPr txBox="1">
              <a:spLocks noChangeAspect="1" noChangeArrowheads="1"/>
            </p:cNvSpPr>
            <p:nvPr/>
          </p:nvSpPr>
          <p:spPr bwMode="auto">
            <a:xfrm>
              <a:off x="3388" y="1441"/>
              <a:ext cx="140"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2000" b="1">
                  <a:solidFill>
                    <a:srgbClr val="FF0000"/>
                  </a:solidFill>
                  <a:latin typeface="Times New Roman" pitchFamily="18" charset="0"/>
                </a:rPr>
                <a:t>A</a:t>
              </a:r>
              <a:endParaRPr lang="de-DE" altLang="de-DE" sz="2000">
                <a:solidFill>
                  <a:srgbClr val="FF0000"/>
                </a:solidFill>
                <a:latin typeface="Times New Roman" pitchFamily="18" charset="0"/>
              </a:endParaRPr>
            </a:p>
          </p:txBody>
        </p:sp>
        <p:sp>
          <p:nvSpPr>
            <p:cNvPr id="61450" name="Text Box 10"/>
            <p:cNvSpPr txBox="1">
              <a:spLocks noChangeAspect="1" noChangeArrowheads="1"/>
            </p:cNvSpPr>
            <p:nvPr/>
          </p:nvSpPr>
          <p:spPr bwMode="auto">
            <a:xfrm>
              <a:off x="4535" y="1429"/>
              <a:ext cx="141"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i="1">
                  <a:solidFill>
                    <a:srgbClr val="000000"/>
                  </a:solidFill>
                  <a:latin typeface="Times New Roman" pitchFamily="18" charset="0"/>
                </a:rPr>
                <a:t>I</a:t>
              </a:r>
              <a:r>
                <a:rPr lang="de-DE" altLang="de-DE" i="1" baseline="-25000">
                  <a:solidFill>
                    <a:srgbClr val="000000"/>
                  </a:solidFill>
                  <a:latin typeface="Times New Roman" pitchFamily="18" charset="0"/>
                </a:rPr>
                <a:t>p</a:t>
              </a:r>
              <a:endParaRPr lang="de-DE" altLang="de-DE">
                <a:latin typeface="Times New Roman" pitchFamily="18" charset="0"/>
              </a:endParaRPr>
            </a:p>
          </p:txBody>
        </p:sp>
        <p:sp>
          <p:nvSpPr>
            <p:cNvPr id="61451" name="Text Box 11"/>
            <p:cNvSpPr txBox="1">
              <a:spLocks noChangeAspect="1" noChangeArrowheads="1"/>
            </p:cNvSpPr>
            <p:nvPr/>
          </p:nvSpPr>
          <p:spPr bwMode="auto">
            <a:xfrm>
              <a:off x="4159" y="1275"/>
              <a:ext cx="233"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a:solidFill>
                    <a:srgbClr val="000000"/>
                  </a:solidFill>
                  <a:latin typeface="SimSun" pitchFamily="2" charset="-122"/>
                  <a:sym typeface="Symbol" pitchFamily="18" charset="2"/>
                </a:rPr>
                <a:t></a:t>
              </a:r>
              <a:r>
                <a:rPr lang="de-DE" altLang="de-DE" i="1" baseline="-25000">
                  <a:solidFill>
                    <a:srgbClr val="000000"/>
                  </a:solidFill>
                  <a:latin typeface="Times New Roman" pitchFamily="18" charset="0"/>
                </a:rPr>
                <a:t>pl</a:t>
              </a:r>
              <a:endParaRPr lang="de-DE" altLang="de-DE">
                <a:latin typeface="Times New Roman" pitchFamily="18" charset="0"/>
              </a:endParaRPr>
            </a:p>
          </p:txBody>
        </p:sp>
        <p:sp>
          <p:nvSpPr>
            <p:cNvPr id="61452" name="Line 12"/>
            <p:cNvSpPr>
              <a:spLocks noChangeAspect="1" noChangeShapeType="1"/>
            </p:cNvSpPr>
            <p:nvPr/>
          </p:nvSpPr>
          <p:spPr bwMode="auto">
            <a:xfrm flipV="1">
              <a:off x="4493" y="1404"/>
              <a:ext cx="0" cy="2272"/>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1453" name="Line 13"/>
            <p:cNvSpPr>
              <a:spLocks noChangeAspect="1" noChangeShapeType="1"/>
            </p:cNvSpPr>
            <p:nvPr/>
          </p:nvSpPr>
          <p:spPr bwMode="auto">
            <a:xfrm flipV="1">
              <a:off x="2399" y="1687"/>
              <a:ext cx="1080" cy="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1454" name="Line 14"/>
            <p:cNvSpPr>
              <a:spLocks noChangeAspect="1" noChangeShapeType="1"/>
            </p:cNvSpPr>
            <p:nvPr/>
          </p:nvSpPr>
          <p:spPr bwMode="auto">
            <a:xfrm flipV="1">
              <a:off x="4267" y="3348"/>
              <a:ext cx="992" cy="2"/>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1455" name="Freeform 15"/>
            <p:cNvSpPr>
              <a:spLocks noChangeAspect="1"/>
            </p:cNvSpPr>
            <p:nvPr/>
          </p:nvSpPr>
          <p:spPr bwMode="auto">
            <a:xfrm>
              <a:off x="3463" y="1689"/>
              <a:ext cx="805" cy="1664"/>
            </a:xfrm>
            <a:custGeom>
              <a:avLst/>
              <a:gdLst>
                <a:gd name="T0" fmla="*/ 0 w 805"/>
                <a:gd name="T1" fmla="*/ 0 h 1392"/>
                <a:gd name="T2" fmla="*/ 149 w 805"/>
                <a:gd name="T3" fmla="*/ 22 h 1392"/>
                <a:gd name="T4" fmla="*/ 234 w 805"/>
                <a:gd name="T5" fmla="*/ 71 h 1392"/>
                <a:gd name="T6" fmla="*/ 305 w 805"/>
                <a:gd name="T7" fmla="*/ 130 h 1392"/>
                <a:gd name="T8" fmla="*/ 369 w 805"/>
                <a:gd name="T9" fmla="*/ 223 h 1392"/>
                <a:gd name="T10" fmla="*/ 457 w 805"/>
                <a:gd name="T11" fmla="*/ 392 h 1392"/>
                <a:gd name="T12" fmla="*/ 540 w 805"/>
                <a:gd name="T13" fmla="*/ 624 h 1392"/>
                <a:gd name="T14" fmla="*/ 660 w 805"/>
                <a:gd name="T15" fmla="*/ 1044 h 1392"/>
                <a:gd name="T16" fmla="*/ 717 w 805"/>
                <a:gd name="T17" fmla="*/ 1285 h 1392"/>
                <a:gd name="T18" fmla="*/ 748 w 805"/>
                <a:gd name="T19" fmla="*/ 1374 h 1392"/>
                <a:gd name="T20" fmla="*/ 805 w 805"/>
                <a:gd name="T21" fmla="*/ 1392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5" h="1392">
                  <a:moveTo>
                    <a:pt x="0" y="0"/>
                  </a:moveTo>
                  <a:cubicBezTo>
                    <a:pt x="25" y="4"/>
                    <a:pt x="110" y="10"/>
                    <a:pt x="149" y="22"/>
                  </a:cubicBezTo>
                  <a:cubicBezTo>
                    <a:pt x="188" y="34"/>
                    <a:pt x="208" y="53"/>
                    <a:pt x="234" y="71"/>
                  </a:cubicBezTo>
                  <a:cubicBezTo>
                    <a:pt x="260" y="89"/>
                    <a:pt x="283" y="105"/>
                    <a:pt x="305" y="130"/>
                  </a:cubicBezTo>
                  <a:cubicBezTo>
                    <a:pt x="327" y="155"/>
                    <a:pt x="344" y="179"/>
                    <a:pt x="369" y="223"/>
                  </a:cubicBezTo>
                  <a:cubicBezTo>
                    <a:pt x="394" y="267"/>
                    <a:pt x="429" y="325"/>
                    <a:pt x="457" y="392"/>
                  </a:cubicBezTo>
                  <a:cubicBezTo>
                    <a:pt x="486" y="459"/>
                    <a:pt x="507" y="516"/>
                    <a:pt x="540" y="624"/>
                  </a:cubicBezTo>
                  <a:cubicBezTo>
                    <a:pt x="574" y="733"/>
                    <a:pt x="630" y="934"/>
                    <a:pt x="660" y="1044"/>
                  </a:cubicBezTo>
                  <a:cubicBezTo>
                    <a:pt x="689" y="1154"/>
                    <a:pt x="702" y="1230"/>
                    <a:pt x="717" y="1285"/>
                  </a:cubicBezTo>
                  <a:cubicBezTo>
                    <a:pt x="731" y="1340"/>
                    <a:pt x="733" y="1356"/>
                    <a:pt x="748" y="1374"/>
                  </a:cubicBezTo>
                  <a:cubicBezTo>
                    <a:pt x="762" y="1392"/>
                    <a:pt x="784" y="1392"/>
                    <a:pt x="805" y="1392"/>
                  </a:cubicBezTo>
                </a:path>
              </a:pathLst>
            </a:custGeom>
            <a:noFill/>
            <a:ln w="38100">
              <a:solidFill>
                <a:srgbClr val="8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1456" name="Line 16"/>
            <p:cNvSpPr>
              <a:spLocks noChangeAspect="1" noChangeShapeType="1"/>
            </p:cNvSpPr>
            <p:nvPr/>
          </p:nvSpPr>
          <p:spPr bwMode="auto">
            <a:xfrm flipV="1">
              <a:off x="4181" y="1415"/>
              <a:ext cx="1" cy="2254"/>
            </a:xfrm>
            <a:prstGeom prst="line">
              <a:avLst/>
            </a:prstGeom>
            <a:noFill/>
            <a:ln w="25400">
              <a:solidFill>
                <a:schemeClr val="accent2"/>
              </a:solidFill>
              <a:prstDash val="dash"/>
              <a:round/>
              <a:headEnd/>
              <a:tailEnd type="none" w="lg" len="lg"/>
            </a:ln>
            <a:extLst>
              <a:ext uri="{909E8E84-426E-40DD-AFC4-6F175D3DCCD1}">
                <a14:hiddenFill xmlns:a14="http://schemas.microsoft.com/office/drawing/2010/main">
                  <a:noFill/>
                </a14:hiddenFill>
              </a:ext>
            </a:extLst>
          </p:spPr>
          <p:txBody>
            <a:bodyPr/>
            <a:lstStyle/>
            <a:p>
              <a:endParaRPr lang="de-AT"/>
            </a:p>
          </p:txBody>
        </p:sp>
        <p:sp>
          <p:nvSpPr>
            <p:cNvPr id="61457" name="Text Box 17"/>
            <p:cNvSpPr txBox="1">
              <a:spLocks noChangeAspect="1" noChangeArrowheads="1"/>
            </p:cNvSpPr>
            <p:nvPr/>
          </p:nvSpPr>
          <p:spPr bwMode="auto">
            <a:xfrm>
              <a:off x="5094" y="1577"/>
              <a:ext cx="141"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i="1">
                  <a:solidFill>
                    <a:srgbClr val="000000"/>
                  </a:solidFill>
                  <a:latin typeface="Times New Roman" pitchFamily="18" charset="0"/>
                </a:rPr>
                <a:t>V</a:t>
              </a:r>
              <a:r>
                <a:rPr lang="de-DE" altLang="de-DE" i="1" baseline="-25000">
                  <a:solidFill>
                    <a:srgbClr val="000000"/>
                  </a:solidFill>
                  <a:latin typeface="Times New Roman" pitchFamily="18" charset="0"/>
                </a:rPr>
                <a:t>p</a:t>
              </a:r>
              <a:endParaRPr lang="de-DE" altLang="de-DE">
                <a:latin typeface="Times New Roman" pitchFamily="18" charset="0"/>
              </a:endParaRPr>
            </a:p>
          </p:txBody>
        </p:sp>
        <p:sp>
          <p:nvSpPr>
            <p:cNvPr id="61458" name="Text Box 18"/>
            <p:cNvSpPr txBox="1">
              <a:spLocks noChangeAspect="1" noChangeArrowheads="1"/>
            </p:cNvSpPr>
            <p:nvPr/>
          </p:nvSpPr>
          <p:spPr bwMode="auto">
            <a:xfrm>
              <a:off x="3456" y="1935"/>
              <a:ext cx="141"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2000" b="1">
                  <a:solidFill>
                    <a:srgbClr val="990000"/>
                  </a:solidFill>
                  <a:latin typeface="Times New Roman" pitchFamily="18" charset="0"/>
                </a:rPr>
                <a:t>B</a:t>
              </a:r>
              <a:endParaRPr lang="de-DE" altLang="de-DE" sz="2000">
                <a:solidFill>
                  <a:srgbClr val="990000"/>
                </a:solidFill>
                <a:latin typeface="Times New Roman" pitchFamily="18" charset="0"/>
              </a:endParaRPr>
            </a:p>
          </p:txBody>
        </p:sp>
        <p:sp>
          <p:nvSpPr>
            <p:cNvPr id="61459" name="Text Box 19"/>
            <p:cNvSpPr txBox="1">
              <a:spLocks noChangeAspect="1" noChangeArrowheads="1"/>
            </p:cNvSpPr>
            <p:nvPr/>
          </p:nvSpPr>
          <p:spPr bwMode="auto">
            <a:xfrm>
              <a:off x="3977" y="3132"/>
              <a:ext cx="140"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2000" b="1">
                  <a:solidFill>
                    <a:srgbClr val="800080"/>
                  </a:solidFill>
                  <a:latin typeface="Times New Roman" pitchFamily="18" charset="0"/>
                </a:rPr>
                <a:t>C</a:t>
              </a:r>
              <a:endParaRPr lang="de-DE" altLang="de-DE" sz="2000">
                <a:solidFill>
                  <a:srgbClr val="800080"/>
                </a:solidFill>
                <a:latin typeface="Times New Roman" pitchFamily="18" charset="0"/>
              </a:endParaRPr>
            </a:p>
          </p:txBody>
        </p:sp>
        <p:sp>
          <p:nvSpPr>
            <p:cNvPr id="61460" name="Text Box 20"/>
            <p:cNvSpPr txBox="1">
              <a:spLocks noChangeAspect="1" noChangeArrowheads="1"/>
            </p:cNvSpPr>
            <p:nvPr/>
          </p:nvSpPr>
          <p:spPr bwMode="auto">
            <a:xfrm>
              <a:off x="4541" y="3369"/>
              <a:ext cx="139"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sz="2000" b="1">
                  <a:solidFill>
                    <a:srgbClr val="008000"/>
                  </a:solidFill>
                  <a:latin typeface="Times New Roman" pitchFamily="18" charset="0"/>
                </a:rPr>
                <a:t>D</a:t>
              </a:r>
              <a:endParaRPr lang="de-DE" altLang="de-DE" sz="2000">
                <a:solidFill>
                  <a:srgbClr val="008000"/>
                </a:solidFill>
                <a:latin typeface="Times New Roman" pitchFamily="18" charset="0"/>
              </a:endParaRPr>
            </a:p>
          </p:txBody>
        </p:sp>
        <p:sp>
          <p:nvSpPr>
            <p:cNvPr id="61461" name="Line 21"/>
            <p:cNvSpPr>
              <a:spLocks noChangeAspect="1" noChangeShapeType="1"/>
            </p:cNvSpPr>
            <p:nvPr/>
          </p:nvSpPr>
          <p:spPr bwMode="auto">
            <a:xfrm>
              <a:off x="2684" y="1507"/>
              <a:ext cx="0" cy="179"/>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1462" name="Line 22"/>
            <p:cNvSpPr>
              <a:spLocks noChangeAspect="1" noChangeShapeType="1"/>
            </p:cNvSpPr>
            <p:nvPr/>
          </p:nvSpPr>
          <p:spPr bwMode="auto">
            <a:xfrm flipH="1" flipV="1">
              <a:off x="2686" y="1832"/>
              <a:ext cx="0" cy="171"/>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1463" name="Line 23"/>
            <p:cNvSpPr>
              <a:spLocks noChangeShapeType="1"/>
            </p:cNvSpPr>
            <p:nvPr/>
          </p:nvSpPr>
          <p:spPr bwMode="auto">
            <a:xfrm flipV="1">
              <a:off x="2402" y="1840"/>
              <a:ext cx="2857" cy="10"/>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61464" name="Line 24"/>
            <p:cNvSpPr>
              <a:spLocks noChangeShapeType="1"/>
            </p:cNvSpPr>
            <p:nvPr/>
          </p:nvSpPr>
          <p:spPr bwMode="auto">
            <a:xfrm flipV="1">
              <a:off x="3471" y="1683"/>
              <a:ext cx="711" cy="3"/>
            </a:xfrm>
            <a:prstGeom prst="line">
              <a:avLst/>
            </a:prstGeom>
            <a:noFill/>
            <a:ln w="254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65" name="Freeform 25"/>
            <p:cNvSpPr>
              <a:spLocks/>
            </p:cNvSpPr>
            <p:nvPr/>
          </p:nvSpPr>
          <p:spPr bwMode="auto">
            <a:xfrm>
              <a:off x="4185" y="1679"/>
              <a:ext cx="93" cy="154"/>
            </a:xfrm>
            <a:custGeom>
              <a:avLst/>
              <a:gdLst>
                <a:gd name="T0" fmla="*/ 0 w 84"/>
                <a:gd name="T1" fmla="*/ 0 h 126"/>
                <a:gd name="T2" fmla="*/ 12 w 84"/>
                <a:gd name="T3" fmla="*/ 45 h 126"/>
                <a:gd name="T4" fmla="*/ 21 w 84"/>
                <a:gd name="T5" fmla="*/ 84 h 126"/>
                <a:gd name="T6" fmla="*/ 36 w 84"/>
                <a:gd name="T7" fmla="*/ 105 h 126"/>
                <a:gd name="T8" fmla="*/ 66 w 84"/>
                <a:gd name="T9" fmla="*/ 120 h 126"/>
                <a:gd name="T10" fmla="*/ 84 w 84"/>
                <a:gd name="T11" fmla="*/ 126 h 126"/>
              </a:gdLst>
              <a:ahLst/>
              <a:cxnLst>
                <a:cxn ang="0">
                  <a:pos x="T0" y="T1"/>
                </a:cxn>
                <a:cxn ang="0">
                  <a:pos x="T2" y="T3"/>
                </a:cxn>
                <a:cxn ang="0">
                  <a:pos x="T4" y="T5"/>
                </a:cxn>
                <a:cxn ang="0">
                  <a:pos x="T6" y="T7"/>
                </a:cxn>
                <a:cxn ang="0">
                  <a:pos x="T8" y="T9"/>
                </a:cxn>
                <a:cxn ang="0">
                  <a:pos x="T10" y="T11"/>
                </a:cxn>
              </a:cxnLst>
              <a:rect l="0" t="0" r="r" b="b"/>
              <a:pathLst>
                <a:path w="84" h="126">
                  <a:moveTo>
                    <a:pt x="0" y="0"/>
                  </a:moveTo>
                  <a:cubicBezTo>
                    <a:pt x="4" y="15"/>
                    <a:pt x="8" y="31"/>
                    <a:pt x="12" y="45"/>
                  </a:cubicBezTo>
                  <a:cubicBezTo>
                    <a:pt x="16" y="59"/>
                    <a:pt x="17" y="74"/>
                    <a:pt x="21" y="84"/>
                  </a:cubicBezTo>
                  <a:cubicBezTo>
                    <a:pt x="25" y="94"/>
                    <a:pt x="29" y="99"/>
                    <a:pt x="36" y="105"/>
                  </a:cubicBezTo>
                  <a:cubicBezTo>
                    <a:pt x="43" y="111"/>
                    <a:pt x="58" y="117"/>
                    <a:pt x="66" y="120"/>
                  </a:cubicBezTo>
                  <a:cubicBezTo>
                    <a:pt x="74" y="123"/>
                    <a:pt x="79" y="124"/>
                    <a:pt x="84" y="126"/>
                  </a:cubicBezTo>
                </a:path>
              </a:pathLst>
            </a:custGeom>
            <a:noFill/>
            <a:ln w="25400" cap="flat">
              <a:solidFill>
                <a:srgbClr val="FF000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66" name="Line 26"/>
            <p:cNvSpPr>
              <a:spLocks noChangeShapeType="1"/>
            </p:cNvSpPr>
            <p:nvPr/>
          </p:nvSpPr>
          <p:spPr bwMode="auto">
            <a:xfrm flipH="1">
              <a:off x="4179" y="3344"/>
              <a:ext cx="87" cy="0"/>
            </a:xfrm>
            <a:prstGeom prst="line">
              <a:avLst/>
            </a:prstGeom>
            <a:noFill/>
            <a:ln w="25400">
              <a:solidFill>
                <a:srgbClr val="008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67" name="Freeform 27"/>
            <p:cNvSpPr>
              <a:spLocks/>
            </p:cNvSpPr>
            <p:nvPr/>
          </p:nvSpPr>
          <p:spPr bwMode="auto">
            <a:xfrm>
              <a:off x="3474" y="1850"/>
              <a:ext cx="696" cy="1494"/>
            </a:xfrm>
            <a:custGeom>
              <a:avLst/>
              <a:gdLst>
                <a:gd name="T0" fmla="*/ 696 w 696"/>
                <a:gd name="T1" fmla="*/ 1249 h 1249"/>
                <a:gd name="T2" fmla="*/ 618 w 696"/>
                <a:gd name="T3" fmla="*/ 973 h 1249"/>
                <a:gd name="T4" fmla="*/ 507 w 696"/>
                <a:gd name="T5" fmla="*/ 595 h 1249"/>
                <a:gd name="T6" fmla="*/ 423 w 696"/>
                <a:gd name="T7" fmla="*/ 361 h 1249"/>
                <a:gd name="T8" fmla="*/ 369 w 696"/>
                <a:gd name="T9" fmla="*/ 229 h 1249"/>
                <a:gd name="T10" fmla="*/ 330 w 696"/>
                <a:gd name="T11" fmla="*/ 151 h 1249"/>
                <a:gd name="T12" fmla="*/ 279 w 696"/>
                <a:gd name="T13" fmla="*/ 79 h 1249"/>
                <a:gd name="T14" fmla="*/ 237 w 696"/>
                <a:gd name="T15" fmla="*/ 43 h 1249"/>
                <a:gd name="T16" fmla="*/ 165 w 696"/>
                <a:gd name="T17" fmla="*/ 16 h 1249"/>
                <a:gd name="T18" fmla="*/ 84 w 696"/>
                <a:gd name="T19" fmla="*/ 4 h 1249"/>
                <a:gd name="T20" fmla="*/ 18 w 696"/>
                <a:gd name="T21" fmla="*/ 1 h 1249"/>
                <a:gd name="T22" fmla="*/ 0 w 696"/>
                <a:gd name="T23" fmla="*/ 1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6" h="1249">
                  <a:moveTo>
                    <a:pt x="696" y="1249"/>
                  </a:moveTo>
                  <a:cubicBezTo>
                    <a:pt x="683" y="1203"/>
                    <a:pt x="649" y="1082"/>
                    <a:pt x="618" y="973"/>
                  </a:cubicBezTo>
                  <a:cubicBezTo>
                    <a:pt x="587" y="864"/>
                    <a:pt x="539" y="697"/>
                    <a:pt x="507" y="595"/>
                  </a:cubicBezTo>
                  <a:cubicBezTo>
                    <a:pt x="475" y="493"/>
                    <a:pt x="446" y="422"/>
                    <a:pt x="423" y="361"/>
                  </a:cubicBezTo>
                  <a:cubicBezTo>
                    <a:pt x="400" y="300"/>
                    <a:pt x="385" y="264"/>
                    <a:pt x="369" y="229"/>
                  </a:cubicBezTo>
                  <a:cubicBezTo>
                    <a:pt x="353" y="194"/>
                    <a:pt x="345" y="176"/>
                    <a:pt x="330" y="151"/>
                  </a:cubicBezTo>
                  <a:cubicBezTo>
                    <a:pt x="315" y="126"/>
                    <a:pt x="294" y="97"/>
                    <a:pt x="279" y="79"/>
                  </a:cubicBezTo>
                  <a:cubicBezTo>
                    <a:pt x="264" y="61"/>
                    <a:pt x="256" y="53"/>
                    <a:pt x="237" y="43"/>
                  </a:cubicBezTo>
                  <a:cubicBezTo>
                    <a:pt x="218" y="33"/>
                    <a:pt x="190" y="22"/>
                    <a:pt x="165" y="16"/>
                  </a:cubicBezTo>
                  <a:cubicBezTo>
                    <a:pt x="140" y="10"/>
                    <a:pt x="109" y="6"/>
                    <a:pt x="84" y="4"/>
                  </a:cubicBezTo>
                  <a:cubicBezTo>
                    <a:pt x="59" y="2"/>
                    <a:pt x="32" y="2"/>
                    <a:pt x="18" y="1"/>
                  </a:cubicBezTo>
                  <a:cubicBezTo>
                    <a:pt x="4" y="0"/>
                    <a:pt x="2" y="0"/>
                    <a:pt x="0" y="1"/>
                  </a:cubicBezTo>
                </a:path>
              </a:pathLst>
            </a:custGeom>
            <a:noFill/>
            <a:ln w="25400" cap="flat">
              <a:solidFill>
                <a:srgbClr val="80008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68" name="Line 28"/>
            <p:cNvSpPr>
              <a:spLocks noChangeShapeType="1"/>
            </p:cNvSpPr>
            <p:nvPr/>
          </p:nvSpPr>
          <p:spPr bwMode="auto">
            <a:xfrm flipV="1">
              <a:off x="3591" y="1862"/>
              <a:ext cx="150" cy="154"/>
            </a:xfrm>
            <a:prstGeom prst="line">
              <a:avLst/>
            </a:prstGeom>
            <a:noFill/>
            <a:ln w="19050">
              <a:solidFill>
                <a:srgbClr val="990033"/>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69" name="Line 29"/>
            <p:cNvSpPr>
              <a:spLocks noChangeShapeType="1"/>
            </p:cNvSpPr>
            <p:nvPr/>
          </p:nvSpPr>
          <p:spPr bwMode="auto">
            <a:xfrm flipH="1" flipV="1">
              <a:off x="5138" y="3370"/>
              <a:ext cx="119" cy="273"/>
            </a:xfrm>
            <a:prstGeom prst="line">
              <a:avLst/>
            </a:prstGeom>
            <a:noFill/>
            <a:ln w="19050">
              <a:solidFill>
                <a:srgbClr val="0080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70" name="Line 30"/>
            <p:cNvSpPr>
              <a:spLocks noChangeShapeType="1"/>
            </p:cNvSpPr>
            <p:nvPr/>
          </p:nvSpPr>
          <p:spPr bwMode="auto">
            <a:xfrm flipH="1" flipV="1">
              <a:off x="4225" y="3366"/>
              <a:ext cx="182" cy="285"/>
            </a:xfrm>
            <a:prstGeom prst="line">
              <a:avLst/>
            </a:prstGeom>
            <a:noFill/>
            <a:ln w="19050">
              <a:solidFill>
                <a:srgbClr val="0080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aphicFrame>
          <p:nvGraphicFramePr>
            <p:cNvPr id="61471" name="Object 31"/>
            <p:cNvGraphicFramePr>
              <a:graphicFrameLocks noChangeAspect="1"/>
            </p:cNvGraphicFramePr>
            <p:nvPr/>
          </p:nvGraphicFramePr>
          <p:xfrm>
            <a:off x="2424" y="2479"/>
            <a:ext cx="1440" cy="395"/>
          </p:xfrm>
          <a:graphic>
            <a:graphicData uri="http://schemas.openxmlformats.org/presentationml/2006/ole">
              <mc:AlternateContent xmlns:mc="http://schemas.openxmlformats.org/markup-compatibility/2006">
                <mc:Choice xmlns:v="urn:schemas-microsoft-com:vml" Requires="v">
                  <p:oleObj spid="_x0000_s61601" name="Formel" r:id="rId7" imgW="1777680" imgH="482400" progId="Equation.3">
                    <p:embed/>
                  </p:oleObj>
                </mc:Choice>
                <mc:Fallback>
                  <p:oleObj name="Formel" r:id="rId7" imgW="1777680" imgH="482400" progId="Equation.3">
                    <p:embed/>
                    <p:pic>
                      <p:nvPicPr>
                        <p:cNvPr id="0" name="Object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4" y="2479"/>
                          <a:ext cx="1440" cy="395"/>
                        </a:xfrm>
                        <a:prstGeom prst="rect">
                          <a:avLst/>
                        </a:prstGeom>
                        <a:solidFill>
                          <a:srgbClr val="FFFF99"/>
                        </a:solidFill>
                        <a:ln w="9525">
                          <a:solidFill>
                            <a:schemeClr val="tx1"/>
                          </a:solidFill>
                          <a:miter lim="800000"/>
                          <a:headEnd/>
                          <a:tailEnd/>
                        </a:ln>
                      </p:spPr>
                    </p:pic>
                  </p:oleObj>
                </mc:Fallback>
              </mc:AlternateContent>
            </a:graphicData>
          </a:graphic>
        </p:graphicFrame>
        <p:sp>
          <p:nvSpPr>
            <p:cNvPr id="61472" name="Line 32"/>
            <p:cNvSpPr>
              <a:spLocks noChangeShapeType="1"/>
            </p:cNvSpPr>
            <p:nvPr/>
          </p:nvSpPr>
          <p:spPr bwMode="auto">
            <a:xfrm flipV="1">
              <a:off x="3543" y="2005"/>
              <a:ext cx="294" cy="450"/>
            </a:xfrm>
            <a:prstGeom prst="line">
              <a:avLst/>
            </a:prstGeom>
            <a:noFill/>
            <a:ln w="19050">
              <a:solidFill>
                <a:srgbClr val="80008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73" name="Text Box 33"/>
            <p:cNvSpPr txBox="1">
              <a:spLocks noChangeAspect="1" noChangeArrowheads="1"/>
            </p:cNvSpPr>
            <p:nvPr/>
          </p:nvSpPr>
          <p:spPr bwMode="auto">
            <a:xfrm>
              <a:off x="3852" y="1116"/>
              <a:ext cx="261"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DE" altLang="de-DE" i="1">
                  <a:solidFill>
                    <a:srgbClr val="000000"/>
                  </a:solidFill>
                  <a:latin typeface="Times New Roman" pitchFamily="18" charset="0"/>
                  <a:sym typeface="Symbol" pitchFamily="18" charset="2"/>
                </a:rPr>
                <a:t>V</a:t>
              </a:r>
              <a:r>
                <a:rPr lang="de-DE" altLang="de-DE" i="1" baseline="-25000">
                  <a:solidFill>
                    <a:srgbClr val="000000"/>
                  </a:solidFill>
                  <a:latin typeface="Times New Roman" pitchFamily="18" charset="0"/>
                </a:rPr>
                <a:t>fl</a:t>
              </a:r>
              <a:endParaRPr lang="de-DE" altLang="de-DE">
                <a:latin typeface="Times New Roman" pitchFamily="18" charset="0"/>
              </a:endParaRPr>
            </a:p>
          </p:txBody>
        </p:sp>
        <p:sp>
          <p:nvSpPr>
            <p:cNvPr id="61474" name="Line 34"/>
            <p:cNvSpPr>
              <a:spLocks noChangeShapeType="1"/>
            </p:cNvSpPr>
            <p:nvPr/>
          </p:nvSpPr>
          <p:spPr bwMode="auto">
            <a:xfrm flipH="1">
              <a:off x="3777" y="1295"/>
              <a:ext cx="168" cy="548"/>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61475" name="Text Box 35"/>
          <p:cNvSpPr txBox="1">
            <a:spLocks noChangeArrowheads="1"/>
          </p:cNvSpPr>
          <p:nvPr/>
        </p:nvSpPr>
        <p:spPr bwMode="auto">
          <a:xfrm>
            <a:off x="250825" y="1455738"/>
            <a:ext cx="3322638" cy="1866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marL="895350">
              <a:defRPr>
                <a:solidFill>
                  <a:schemeClr val="tx1"/>
                </a:solidFill>
                <a:latin typeface="Arial" pitchFamily="34" charset="0"/>
              </a:defRPr>
            </a:lvl1pPr>
            <a:lvl2pPr marL="1258888">
              <a:defRPr>
                <a:solidFill>
                  <a:schemeClr val="tx1"/>
                </a:solidFill>
                <a:latin typeface="Arial" pitchFamily="34" charset="0"/>
              </a:defRPr>
            </a:lvl2pPr>
            <a:lvl3pPr marL="1438275">
              <a:defRPr>
                <a:solidFill>
                  <a:schemeClr val="tx1"/>
                </a:solidFill>
                <a:latin typeface="Arial" pitchFamily="34" charset="0"/>
              </a:defRPr>
            </a:lvl3pPr>
            <a:lvl4pPr marL="1617663">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Bef>
                <a:spcPct val="25000"/>
              </a:spcBef>
            </a:pPr>
            <a:r>
              <a:rPr lang="en-US" altLang="de-DE" b="1">
                <a:solidFill>
                  <a:srgbClr val="FF0000"/>
                </a:solidFill>
                <a:latin typeface="Times New Roman" pitchFamily="18" charset="0"/>
              </a:rPr>
              <a:t>Ion saturation current region</a:t>
            </a:r>
          </a:p>
          <a:p>
            <a:pPr eaLnBrk="0" hangingPunct="0">
              <a:spcBef>
                <a:spcPct val="25000"/>
              </a:spcBef>
            </a:pPr>
            <a:r>
              <a:rPr lang="en-US" altLang="de-DE" b="1">
                <a:solidFill>
                  <a:srgbClr val="800080"/>
                </a:solidFill>
                <a:latin typeface="Times New Roman" pitchFamily="18" charset="0"/>
              </a:rPr>
              <a:t>Electron retarding field region</a:t>
            </a:r>
          </a:p>
          <a:p>
            <a:pPr eaLnBrk="0" hangingPunct="0">
              <a:spcBef>
                <a:spcPct val="25000"/>
              </a:spcBef>
            </a:pPr>
            <a:r>
              <a:rPr lang="en-US" altLang="de-DE" b="1">
                <a:solidFill>
                  <a:srgbClr val="008000"/>
                </a:solidFill>
                <a:latin typeface="Times New Roman" pitchFamily="18" charset="0"/>
              </a:rPr>
              <a:t>Electron saturation current region</a:t>
            </a:r>
            <a:r>
              <a:rPr lang="en-US" altLang="de-DE">
                <a:solidFill>
                  <a:srgbClr val="008000"/>
                </a:solidFill>
                <a:latin typeface="Times New Roman" pitchFamily="18" charset="0"/>
              </a:rPr>
              <a:t> </a:t>
            </a:r>
          </a:p>
        </p:txBody>
      </p:sp>
      <p:sp>
        <p:nvSpPr>
          <p:cNvPr id="61476" name="Line 36"/>
          <p:cNvSpPr>
            <a:spLocks noChangeShapeType="1"/>
          </p:cNvSpPr>
          <p:nvPr/>
        </p:nvSpPr>
        <p:spPr bwMode="auto">
          <a:xfrm>
            <a:off x="365125" y="1816100"/>
            <a:ext cx="7493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77" name="Line 37"/>
          <p:cNvSpPr>
            <a:spLocks noChangeShapeType="1"/>
          </p:cNvSpPr>
          <p:nvPr/>
        </p:nvSpPr>
        <p:spPr bwMode="auto">
          <a:xfrm>
            <a:off x="365125" y="2422525"/>
            <a:ext cx="749300" cy="0"/>
          </a:xfrm>
          <a:prstGeom prst="line">
            <a:avLst/>
          </a:prstGeom>
          <a:noFill/>
          <a:ln w="381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478" name="Line 38"/>
          <p:cNvSpPr>
            <a:spLocks noChangeShapeType="1"/>
          </p:cNvSpPr>
          <p:nvPr/>
        </p:nvSpPr>
        <p:spPr bwMode="auto">
          <a:xfrm>
            <a:off x="365125" y="3062288"/>
            <a:ext cx="749300"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aphicFrame>
        <p:nvGraphicFramePr>
          <p:cNvPr id="61479" name="Object 39"/>
          <p:cNvGraphicFramePr>
            <a:graphicFrameLocks noChangeAspect="1"/>
          </p:cNvGraphicFramePr>
          <p:nvPr/>
        </p:nvGraphicFramePr>
        <p:xfrm>
          <a:off x="249238" y="5645150"/>
          <a:ext cx="5848350" cy="874713"/>
        </p:xfrm>
        <a:graphic>
          <a:graphicData uri="http://schemas.openxmlformats.org/presentationml/2006/ole">
            <mc:AlternateContent xmlns:mc="http://schemas.openxmlformats.org/markup-compatibility/2006">
              <mc:Choice xmlns:v="urn:schemas-microsoft-com:vml" Requires="v">
                <p:oleObj spid="_x0000_s61602" name="Formel" r:id="rId9" imgW="3263760" imgH="482400" progId="Equation.3">
                  <p:embed/>
                </p:oleObj>
              </mc:Choice>
              <mc:Fallback>
                <p:oleObj name="Formel" r:id="rId9" imgW="3263760" imgH="482400" progId="Equation.3">
                  <p:embed/>
                  <p:pic>
                    <p:nvPicPr>
                      <p:cNvPr id="0" name="Object 3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9238" y="5645150"/>
                        <a:ext cx="5848350" cy="874713"/>
                      </a:xfrm>
                      <a:prstGeom prst="rect">
                        <a:avLst/>
                      </a:prstGeom>
                      <a:solidFill>
                        <a:srgbClr val="FFFF99"/>
                      </a:solidFill>
                      <a:ln w="9525">
                        <a:solidFill>
                          <a:schemeClr val="tx1"/>
                        </a:solidFill>
                        <a:miter lim="800000"/>
                        <a:headEnd/>
                        <a:tailEnd/>
                      </a:ln>
                    </p:spPr>
                  </p:pic>
                </p:oleObj>
              </mc:Fallback>
            </mc:AlternateContent>
          </a:graphicData>
        </a:graphic>
      </p:graphicFrame>
      <p:sp>
        <p:nvSpPr>
          <p:cNvPr id="61480" name="Text Box 40"/>
          <p:cNvSpPr txBox="1">
            <a:spLocks noChangeArrowheads="1"/>
          </p:cNvSpPr>
          <p:nvPr/>
        </p:nvSpPr>
        <p:spPr bwMode="auto">
          <a:xfrm>
            <a:off x="254000" y="4851400"/>
            <a:ext cx="57912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000">
                <a:solidFill>
                  <a:srgbClr val="990033"/>
                </a:solidFill>
                <a:latin typeface="Times New Roman" pitchFamily="18" charset="0"/>
              </a:rPr>
              <a:t>Here we also see well the difference between floating and plasma potential. For </a:t>
            </a:r>
            <a:r>
              <a:rPr lang="en-US" altLang="de-DE" sz="2000" i="1">
                <a:solidFill>
                  <a:srgbClr val="990033"/>
                </a:solidFill>
                <a:latin typeface="Times New Roman" pitchFamily="18" charset="0"/>
              </a:rPr>
              <a:t>V</a:t>
            </a:r>
            <a:r>
              <a:rPr lang="en-US" altLang="de-DE" sz="2000" i="1" baseline="-25000">
                <a:solidFill>
                  <a:srgbClr val="990033"/>
                </a:solidFill>
                <a:latin typeface="Times New Roman" pitchFamily="18" charset="0"/>
              </a:rPr>
              <a:t>p</a:t>
            </a:r>
            <a:r>
              <a:rPr lang="en-US" altLang="de-DE" sz="2000">
                <a:solidFill>
                  <a:srgbClr val="990033"/>
                </a:solidFill>
                <a:latin typeface="Times New Roman" pitchFamily="18" charset="0"/>
              </a:rPr>
              <a:t> = </a:t>
            </a:r>
            <a:r>
              <a:rPr lang="en-US" altLang="de-DE" sz="2000" i="1">
                <a:solidFill>
                  <a:srgbClr val="990033"/>
                </a:solidFill>
                <a:latin typeface="Times New Roman" pitchFamily="18" charset="0"/>
              </a:rPr>
              <a:t>V</a:t>
            </a:r>
            <a:r>
              <a:rPr lang="en-US" altLang="de-DE" sz="2000" i="1" baseline="-25000">
                <a:solidFill>
                  <a:srgbClr val="990033"/>
                </a:solidFill>
                <a:latin typeface="Times New Roman" pitchFamily="18" charset="0"/>
              </a:rPr>
              <a:t>fl</a:t>
            </a:r>
            <a:r>
              <a:rPr lang="en-US" altLang="de-DE" sz="2000">
                <a:solidFill>
                  <a:srgbClr val="990033"/>
                </a:solidFill>
                <a:latin typeface="Times New Roman" pitchFamily="18" charset="0"/>
              </a:rPr>
              <a:t> we have </a:t>
            </a:r>
            <a:r>
              <a:rPr lang="en-US" altLang="de-DE" sz="2000" i="1">
                <a:solidFill>
                  <a:srgbClr val="990033"/>
                </a:solidFill>
                <a:latin typeface="Times New Roman" pitchFamily="18" charset="0"/>
              </a:rPr>
              <a:t>I</a:t>
            </a:r>
            <a:r>
              <a:rPr lang="en-US" altLang="de-DE" sz="2000" i="1" baseline="-25000">
                <a:solidFill>
                  <a:srgbClr val="990033"/>
                </a:solidFill>
                <a:latin typeface="Times New Roman" pitchFamily="18" charset="0"/>
              </a:rPr>
              <a:t>p</a:t>
            </a:r>
            <a:r>
              <a:rPr lang="en-US" altLang="de-DE" sz="2000">
                <a:solidFill>
                  <a:srgbClr val="990033"/>
                </a:solidFill>
                <a:latin typeface="Times New Roman" pitchFamily="18" charset="0"/>
              </a:rPr>
              <a:t> = 0:   </a:t>
            </a:r>
          </a:p>
        </p:txBody>
      </p:sp>
      <p:sp>
        <p:nvSpPr>
          <p:cNvPr id="61481" name="Text Box 41"/>
          <p:cNvSpPr txBox="1">
            <a:spLocks noChangeArrowheads="1"/>
          </p:cNvSpPr>
          <p:nvPr/>
        </p:nvSpPr>
        <p:spPr bwMode="auto">
          <a:xfrm>
            <a:off x="254000" y="3567113"/>
            <a:ext cx="3076575" cy="10874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eaLnBrk="0" hangingPunct="0"/>
            <a:r>
              <a:rPr lang="en-US" altLang="de-DE" sz="2200">
                <a:solidFill>
                  <a:srgbClr val="990033"/>
                </a:solidFill>
                <a:latin typeface="Times New Roman" pitchFamily="18" charset="0"/>
              </a:rPr>
              <a:t>From the characteristic </a:t>
            </a:r>
            <a:r>
              <a:rPr lang="en-US" altLang="de-DE" sz="2200">
                <a:solidFill>
                  <a:srgbClr val="990033"/>
                </a:solidFill>
                <a:latin typeface="Times New Roman" pitchFamily="18" charset="0"/>
                <a:sym typeface="Symbol" pitchFamily="18" charset="2"/>
              </a:rPr>
              <a:t></a:t>
            </a:r>
            <a:r>
              <a:rPr lang="en-US" altLang="de-DE" sz="2200" i="1" baseline="-25000">
                <a:solidFill>
                  <a:srgbClr val="990033"/>
                </a:solidFill>
                <a:latin typeface="Times New Roman" pitchFamily="18" charset="0"/>
                <a:sym typeface="Symbol" pitchFamily="18" charset="2"/>
              </a:rPr>
              <a:t>pl</a:t>
            </a:r>
            <a:r>
              <a:rPr lang="en-US" altLang="de-DE" sz="2200">
                <a:solidFill>
                  <a:srgbClr val="990033"/>
                </a:solidFill>
                <a:latin typeface="Times New Roman" pitchFamily="18" charset="0"/>
                <a:sym typeface="Symbol" pitchFamily="18" charset="2"/>
              </a:rPr>
              <a:t> </a:t>
            </a:r>
            <a:r>
              <a:rPr lang="en-US" altLang="de-DE" sz="2200">
                <a:solidFill>
                  <a:srgbClr val="990033"/>
                </a:solidFill>
                <a:latin typeface="Times New Roman" pitchFamily="18" charset="0"/>
              </a:rPr>
              <a:t>can be determined by the inflection point</a:t>
            </a:r>
          </a:p>
        </p:txBody>
      </p:sp>
      <p:sp>
        <p:nvSpPr>
          <p:cNvPr id="61482" name="Freeform 42"/>
          <p:cNvSpPr>
            <a:spLocks/>
          </p:cNvSpPr>
          <p:nvPr/>
        </p:nvSpPr>
        <p:spPr bwMode="auto">
          <a:xfrm>
            <a:off x="3357563" y="4598988"/>
            <a:ext cx="4275137" cy="403225"/>
          </a:xfrm>
          <a:custGeom>
            <a:avLst/>
            <a:gdLst>
              <a:gd name="T0" fmla="*/ 0 w 2753"/>
              <a:gd name="T1" fmla="*/ 0 h 241"/>
              <a:gd name="T2" fmla="*/ 2381 w 2753"/>
              <a:gd name="T3" fmla="*/ 172 h 241"/>
              <a:gd name="T4" fmla="*/ 2235 w 2753"/>
              <a:gd name="T5" fmla="*/ 241 h 241"/>
            </a:gdLst>
            <a:ahLst/>
            <a:cxnLst>
              <a:cxn ang="0">
                <a:pos x="T0" y="T1"/>
              </a:cxn>
              <a:cxn ang="0">
                <a:pos x="T2" y="T3"/>
              </a:cxn>
              <a:cxn ang="0">
                <a:pos x="T4" y="T5"/>
              </a:cxn>
            </a:cxnLst>
            <a:rect l="0" t="0" r="r" b="b"/>
            <a:pathLst>
              <a:path w="2753" h="241">
                <a:moveTo>
                  <a:pt x="0" y="0"/>
                </a:moveTo>
                <a:cubicBezTo>
                  <a:pt x="1004" y="66"/>
                  <a:pt x="2009" y="132"/>
                  <a:pt x="2381" y="172"/>
                </a:cubicBezTo>
                <a:cubicBezTo>
                  <a:pt x="2753" y="212"/>
                  <a:pt x="2494" y="226"/>
                  <a:pt x="2235" y="241"/>
                </a:cubicBezTo>
              </a:path>
            </a:pathLst>
          </a:custGeom>
          <a:noFill/>
          <a:ln w="19050">
            <a:solidFill>
              <a:srgbClr val="800080"/>
            </a:solidFill>
            <a:round/>
            <a:headEn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12</a:t>
            </a:fld>
            <a:endParaRPr lang="en-GB" altLang="de-DE"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94C9A903-5A48-45B5-9F59-ED525E08D559}" type="datetime1">
              <a:rPr lang="en-GB" altLang="de-DE" smtClean="0"/>
              <a:t>06/09/2018</a:t>
            </a:fld>
            <a:endParaRPr lang="de-DE" altLang="de-DE"/>
          </a:p>
        </p:txBody>
      </p:sp>
      <p:sp>
        <p:nvSpPr>
          <p:cNvPr id="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2466" name="Text Box 2"/>
          <p:cNvSpPr txBox="1">
            <a:spLocks noChangeArrowheads="1"/>
          </p:cNvSpPr>
          <p:nvPr/>
        </p:nvSpPr>
        <p:spPr bwMode="auto">
          <a:xfrm>
            <a:off x="252413" y="1935163"/>
            <a:ext cx="8637587"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55600" indent="-355600">
              <a:defRPr>
                <a:solidFill>
                  <a:schemeClr val="tx1"/>
                </a:solidFill>
                <a:latin typeface="Arial" pitchFamily="34" charset="0"/>
              </a:defRPr>
            </a:lvl1pPr>
            <a:lvl2pPr marL="57785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 typeface="Wingdings" pitchFamily="2" charset="2"/>
              <a:buChar char="§"/>
            </a:pPr>
            <a:r>
              <a:rPr lang="en-US" altLang="de-DE" sz="2800" b="1">
                <a:solidFill>
                  <a:schemeClr val="accent2"/>
                </a:solidFill>
                <a:latin typeface="Times New Roman" pitchFamily="18" charset="0"/>
              </a:rPr>
              <a:t>The </a:t>
            </a:r>
            <a:r>
              <a:rPr lang="en-US" altLang="de-DE" sz="2800" b="1">
                <a:solidFill>
                  <a:srgbClr val="FF0000"/>
                </a:solidFill>
                <a:latin typeface="Times New Roman" pitchFamily="18" charset="0"/>
              </a:rPr>
              <a:t>plasma potential </a:t>
            </a:r>
            <a:r>
              <a:rPr lang="en-US" altLang="de-DE" sz="2800" b="1">
                <a:solidFill>
                  <a:schemeClr val="accent2"/>
                </a:solidFill>
                <a:latin typeface="Times New Roman" pitchFamily="18" charset="0"/>
              </a:rPr>
              <a:t>controls the </a:t>
            </a:r>
            <a:r>
              <a:rPr lang="en-US" altLang="de-DE" sz="2800" b="1">
                <a:solidFill>
                  <a:srgbClr val="FF0000"/>
                </a:solidFill>
                <a:latin typeface="Times New Roman" pitchFamily="18" charset="0"/>
              </a:rPr>
              <a:t>general particle transport </a:t>
            </a:r>
            <a:r>
              <a:rPr lang="en-US" altLang="de-DE" sz="2800" b="1">
                <a:solidFill>
                  <a:schemeClr val="accent2"/>
                </a:solidFill>
                <a:latin typeface="Times New Roman" pitchFamily="18" charset="0"/>
              </a:rPr>
              <a:t>in a plasma. </a:t>
            </a:r>
          </a:p>
          <a:p>
            <a:pPr eaLnBrk="0" hangingPunct="0">
              <a:spcAft>
                <a:spcPct val="25000"/>
              </a:spcAft>
              <a:buFont typeface="Wingdings" pitchFamily="2" charset="2"/>
              <a:buChar char="§"/>
            </a:pPr>
            <a:r>
              <a:rPr lang="en-US" altLang="de-DE" sz="2800" b="1">
                <a:solidFill>
                  <a:srgbClr val="FF0000"/>
                </a:solidFill>
                <a:latin typeface="Times New Roman" pitchFamily="18" charset="0"/>
              </a:rPr>
              <a:t>Electric field fluctuations </a:t>
            </a:r>
            <a:r>
              <a:rPr lang="en-US" altLang="de-DE" sz="2800" b="1">
                <a:solidFill>
                  <a:schemeClr val="accent2"/>
                </a:solidFill>
                <a:latin typeface="Times New Roman" pitchFamily="18" charset="0"/>
              </a:rPr>
              <a:t>control the radial </a:t>
            </a:r>
            <a:r>
              <a:rPr lang="en-US" altLang="de-DE" sz="2800" b="1">
                <a:solidFill>
                  <a:srgbClr val="FF0000"/>
                </a:solidFill>
                <a:latin typeface="Times New Roman" pitchFamily="18" charset="0"/>
              </a:rPr>
              <a:t>loss of plasma particles across the magnetic field </a:t>
            </a:r>
            <a:r>
              <a:rPr lang="en-US" altLang="de-DE" sz="2800" b="1">
                <a:solidFill>
                  <a:schemeClr val="accent2"/>
                </a:solidFill>
                <a:latin typeface="Times New Roman" pitchFamily="18" charset="0"/>
              </a:rPr>
              <a:t>and are therefore essential for the </a:t>
            </a:r>
            <a:r>
              <a:rPr lang="en-US" altLang="de-DE" sz="2800" b="1">
                <a:solidFill>
                  <a:srgbClr val="FF0000"/>
                </a:solidFill>
                <a:latin typeface="Times New Roman" pitchFamily="18" charset="0"/>
              </a:rPr>
              <a:t>confinement of the plasma</a:t>
            </a:r>
            <a:r>
              <a:rPr lang="en-US" altLang="de-DE" sz="2800" b="1">
                <a:solidFill>
                  <a:schemeClr val="accent2"/>
                </a:solidFill>
                <a:latin typeface="Times New Roman" pitchFamily="18" charset="0"/>
              </a:rPr>
              <a:t>.</a:t>
            </a:r>
          </a:p>
          <a:p>
            <a:pPr eaLnBrk="0" hangingPunct="0">
              <a:spcAft>
                <a:spcPct val="25000"/>
              </a:spcAft>
              <a:buFont typeface="Wingdings" pitchFamily="2" charset="2"/>
              <a:buChar char="§"/>
            </a:pPr>
            <a:r>
              <a:rPr lang="en-US" altLang="de-DE" sz="2800" b="1">
                <a:solidFill>
                  <a:schemeClr val="accent2"/>
                </a:solidFill>
                <a:latin typeface="Times New Roman" pitchFamily="18" charset="0"/>
              </a:rPr>
              <a:t>Theories and numerical simulations of the </a:t>
            </a:r>
            <a:r>
              <a:rPr lang="en-US" altLang="de-DE" sz="2800" b="1">
                <a:solidFill>
                  <a:srgbClr val="FF0000"/>
                </a:solidFill>
                <a:latin typeface="Times New Roman" pitchFamily="18" charset="0"/>
              </a:rPr>
              <a:t>edge region </a:t>
            </a:r>
            <a:r>
              <a:rPr lang="en-US" altLang="de-DE" sz="2800" b="1">
                <a:solidFill>
                  <a:schemeClr val="accent2"/>
                </a:solidFill>
                <a:latin typeface="Times New Roman" pitchFamily="18" charset="0"/>
              </a:rPr>
              <a:t>deliver </a:t>
            </a:r>
            <a:r>
              <a:rPr lang="en-US" altLang="de-DE" sz="2800" b="1">
                <a:solidFill>
                  <a:srgbClr val="FF0000"/>
                </a:solidFill>
                <a:latin typeface="Times New Roman" pitchFamily="18" charset="0"/>
              </a:rPr>
              <a:t>electric field or plasma potential</a:t>
            </a:r>
            <a:r>
              <a:rPr lang="en-US" altLang="de-DE" sz="2800" b="1">
                <a:solidFill>
                  <a:schemeClr val="accent2"/>
                </a:solidFill>
                <a:latin typeface="Times New Roman" pitchFamily="18" charset="0"/>
              </a:rPr>
              <a:t> as most essential parameter. </a:t>
            </a:r>
          </a:p>
        </p:txBody>
      </p:sp>
      <p:sp>
        <p:nvSpPr>
          <p:cNvPr id="62467" name="Rectangle 3"/>
          <p:cNvSpPr>
            <a:spLocks noChangeArrowheads="1"/>
          </p:cNvSpPr>
          <p:nvPr/>
        </p:nvSpPr>
        <p:spPr bwMode="auto">
          <a:xfrm>
            <a:off x="1331913" y="179388"/>
            <a:ext cx="6478587" cy="13779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lnSpc>
                <a:spcPts val="3400"/>
              </a:lnSpc>
              <a:spcAft>
                <a:spcPct val="60000"/>
              </a:spcAft>
            </a:pPr>
            <a:r>
              <a:rPr lang="en-US" altLang="de-DE" sz="3200" b="1">
                <a:solidFill>
                  <a:schemeClr val="bg1"/>
                </a:solidFill>
                <a:latin typeface="Times New Roman" pitchFamily="18" charset="0"/>
              </a:rPr>
              <a:t>Why are plasma potential </a:t>
            </a:r>
            <a:r>
              <a:rPr lang="en-US" altLang="de-DE" sz="3200" b="1">
                <a:solidFill>
                  <a:schemeClr val="bg1"/>
                </a:solidFill>
                <a:latin typeface="Times New Roman" pitchFamily="18" charset="0"/>
                <a:sym typeface="Symbol" pitchFamily="18" charset="2"/>
              </a:rPr>
              <a:t></a:t>
            </a:r>
            <a:r>
              <a:rPr lang="en-US" altLang="de-DE" sz="3200" b="1" i="1" baseline="-25000">
                <a:solidFill>
                  <a:schemeClr val="bg1"/>
                </a:solidFill>
                <a:latin typeface="Times New Roman" pitchFamily="18" charset="0"/>
                <a:sym typeface="Symbol" pitchFamily="18" charset="2"/>
              </a:rPr>
              <a:t>pl</a:t>
            </a:r>
            <a:r>
              <a:rPr lang="en-US" altLang="de-DE" sz="3200" b="1">
                <a:solidFill>
                  <a:schemeClr val="bg1"/>
                </a:solidFill>
                <a:latin typeface="Times New Roman" pitchFamily="18" charset="0"/>
                <a:sym typeface="Symbol" pitchFamily="18" charset="2"/>
              </a:rPr>
              <a:t>(</a:t>
            </a:r>
            <a:r>
              <a:rPr lang="en-US" altLang="de-DE" sz="3200" b="1" i="1">
                <a:solidFill>
                  <a:schemeClr val="bg1"/>
                </a:solidFill>
                <a:latin typeface="Times New Roman" pitchFamily="18" charset="0"/>
                <a:sym typeface="Symbol" pitchFamily="18" charset="2"/>
              </a:rPr>
              <a:t>x</a:t>
            </a:r>
            <a:r>
              <a:rPr lang="en-US" altLang="de-DE" sz="3200" b="1">
                <a:solidFill>
                  <a:schemeClr val="bg1"/>
                </a:solidFill>
                <a:latin typeface="Times New Roman" pitchFamily="18" charset="0"/>
                <a:sym typeface="Symbol" pitchFamily="18" charset="2"/>
              </a:rPr>
              <a:t>,</a:t>
            </a:r>
            <a:r>
              <a:rPr lang="en-US" altLang="de-DE" sz="3200" b="1" i="1">
                <a:solidFill>
                  <a:schemeClr val="bg1"/>
                </a:solidFill>
                <a:latin typeface="Times New Roman" pitchFamily="18" charset="0"/>
                <a:sym typeface="Symbol" pitchFamily="18" charset="2"/>
              </a:rPr>
              <a:t>t</a:t>
            </a:r>
            <a:r>
              <a:rPr lang="en-US" altLang="de-DE" sz="3200" b="1">
                <a:solidFill>
                  <a:schemeClr val="bg1"/>
                </a:solidFill>
                <a:latin typeface="Times New Roman" pitchFamily="18" charset="0"/>
                <a:sym typeface="Symbol" pitchFamily="18" charset="2"/>
              </a:rPr>
              <a:t>) and electric field </a:t>
            </a:r>
            <a:r>
              <a:rPr lang="en-US" altLang="de-DE" sz="3200" b="1" i="1">
                <a:solidFill>
                  <a:schemeClr val="bg1"/>
                </a:solidFill>
                <a:latin typeface="Times New Roman" pitchFamily="18" charset="0"/>
                <a:sym typeface="Symbol" pitchFamily="18" charset="2"/>
              </a:rPr>
              <a:t>E</a:t>
            </a:r>
            <a:r>
              <a:rPr lang="en-US" altLang="de-DE" sz="3200" b="1">
                <a:solidFill>
                  <a:schemeClr val="bg1"/>
                </a:solidFill>
                <a:latin typeface="Times New Roman" pitchFamily="18" charset="0"/>
                <a:sym typeface="Symbol" pitchFamily="18" charset="2"/>
              </a:rPr>
              <a:t>(</a:t>
            </a:r>
            <a:r>
              <a:rPr lang="en-US" altLang="de-DE" sz="3200" b="1" i="1">
                <a:solidFill>
                  <a:schemeClr val="bg1"/>
                </a:solidFill>
                <a:latin typeface="Times New Roman" pitchFamily="18" charset="0"/>
                <a:sym typeface="Symbol" pitchFamily="18" charset="2"/>
              </a:rPr>
              <a:t>x</a:t>
            </a:r>
            <a:r>
              <a:rPr lang="en-US" altLang="de-DE" sz="3200" b="1">
                <a:solidFill>
                  <a:schemeClr val="bg1"/>
                </a:solidFill>
                <a:latin typeface="Times New Roman" pitchFamily="18" charset="0"/>
                <a:sym typeface="Symbol" pitchFamily="18" charset="2"/>
              </a:rPr>
              <a:t>,</a:t>
            </a:r>
            <a:r>
              <a:rPr lang="en-US" altLang="de-DE" sz="3200" b="1" i="1">
                <a:solidFill>
                  <a:schemeClr val="bg1"/>
                </a:solidFill>
                <a:latin typeface="Times New Roman" pitchFamily="18" charset="0"/>
                <a:sym typeface="Symbol" pitchFamily="18" charset="2"/>
              </a:rPr>
              <a:t>t</a:t>
            </a:r>
            <a:r>
              <a:rPr lang="en-US" altLang="de-DE" sz="3200" b="1">
                <a:solidFill>
                  <a:schemeClr val="bg1"/>
                </a:solidFill>
                <a:latin typeface="Times New Roman" pitchFamily="18" charset="0"/>
                <a:sym typeface="Symbol" pitchFamily="18" charset="2"/>
              </a:rPr>
              <a:t>) = - </a:t>
            </a:r>
            <a:r>
              <a:rPr lang="en-US" altLang="de-DE" sz="3200" b="1" i="1" baseline="-25000">
                <a:solidFill>
                  <a:schemeClr val="bg1"/>
                </a:solidFill>
                <a:latin typeface="Times New Roman" pitchFamily="18" charset="0"/>
                <a:sym typeface="Symbol" pitchFamily="18" charset="2"/>
              </a:rPr>
              <a:t>pl</a:t>
            </a:r>
            <a:r>
              <a:rPr lang="en-US" altLang="de-DE" sz="3200" b="1">
                <a:solidFill>
                  <a:schemeClr val="bg1"/>
                </a:solidFill>
                <a:latin typeface="Times New Roman" pitchFamily="18" charset="0"/>
                <a:sym typeface="Symbol" pitchFamily="18" charset="2"/>
              </a:rPr>
              <a:t>(</a:t>
            </a:r>
            <a:r>
              <a:rPr lang="en-US" altLang="de-DE" sz="3200" b="1" i="1">
                <a:solidFill>
                  <a:schemeClr val="bg1"/>
                </a:solidFill>
                <a:latin typeface="Times New Roman" pitchFamily="18" charset="0"/>
                <a:sym typeface="Symbol" pitchFamily="18" charset="2"/>
              </a:rPr>
              <a:t>x</a:t>
            </a:r>
            <a:r>
              <a:rPr lang="en-US" altLang="de-DE" sz="3200" b="1">
                <a:solidFill>
                  <a:schemeClr val="bg1"/>
                </a:solidFill>
                <a:latin typeface="Times New Roman" pitchFamily="18" charset="0"/>
                <a:sym typeface="Symbol" pitchFamily="18" charset="2"/>
              </a:rPr>
              <a:t>,</a:t>
            </a:r>
            <a:r>
              <a:rPr lang="en-US" altLang="de-DE" sz="3200" b="1" i="1">
                <a:solidFill>
                  <a:schemeClr val="bg1"/>
                </a:solidFill>
                <a:latin typeface="Times New Roman" pitchFamily="18" charset="0"/>
                <a:sym typeface="Symbol" pitchFamily="18" charset="2"/>
              </a:rPr>
              <a:t>t</a:t>
            </a:r>
            <a:r>
              <a:rPr lang="en-US" altLang="de-DE" sz="3200" b="1">
                <a:solidFill>
                  <a:schemeClr val="bg1"/>
                </a:solidFill>
                <a:latin typeface="Times New Roman" pitchFamily="18" charset="0"/>
                <a:sym typeface="Symbol" pitchFamily="18" charset="2"/>
              </a:rPr>
              <a:t>) so important?</a:t>
            </a:r>
            <a:r>
              <a:rPr lang="en-US" altLang="de-DE" sz="3200">
                <a:solidFill>
                  <a:schemeClr val="bg1"/>
                </a:solidFill>
                <a:latin typeface="Times New Roman" pitchFamily="18" charset="0"/>
                <a:sym typeface="Symbol" pitchFamily="18" charset="2"/>
              </a:rPr>
              <a:t> </a:t>
            </a:r>
          </a:p>
        </p:txBody>
      </p:sp>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13</a:t>
            </a:fld>
            <a:endParaRPr lang="en-GB" altLang="de-DE"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umsplatzhalter 3"/>
          <p:cNvSpPr>
            <a:spLocks noGrp="1"/>
          </p:cNvSpPr>
          <p:nvPr>
            <p:ph type="dt" sz="half" idx="10"/>
          </p:nvPr>
        </p:nvSpPr>
        <p:spPr/>
        <p:txBody>
          <a:bodyPr/>
          <a:lstStyle/>
          <a:p>
            <a:fld id="{C7C374F9-2671-47BE-BA93-56CBA972D33C}" type="datetime1">
              <a:rPr lang="en-GB" altLang="de-DE" smtClean="0"/>
              <a:t>06/09/2018</a:t>
            </a:fld>
            <a:endParaRPr lang="de-DE" altLang="de-DE"/>
          </a:p>
        </p:txBody>
      </p:sp>
      <p:sp>
        <p:nvSpPr>
          <p:cNvPr id="10"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4514" name="Rectangle 2"/>
          <p:cNvSpPr>
            <a:spLocks noChangeArrowheads="1"/>
          </p:cNvSpPr>
          <p:nvPr/>
        </p:nvSpPr>
        <p:spPr bwMode="auto">
          <a:xfrm>
            <a:off x="1331913" y="179388"/>
            <a:ext cx="6478587" cy="9461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lnSpc>
                <a:spcPts val="3400"/>
              </a:lnSpc>
              <a:spcAft>
                <a:spcPct val="60000"/>
              </a:spcAft>
            </a:pPr>
            <a:r>
              <a:rPr lang="en-US" altLang="de-DE" sz="3200" b="1">
                <a:solidFill>
                  <a:schemeClr val="bg1"/>
                </a:solidFill>
                <a:latin typeface="Times New Roman" pitchFamily="18" charset="0"/>
              </a:rPr>
              <a:t>How can the plasma potential in general be measured?</a:t>
            </a:r>
            <a:endParaRPr lang="en-US" altLang="de-DE" sz="3200">
              <a:solidFill>
                <a:schemeClr val="bg1"/>
              </a:solidFill>
              <a:latin typeface="Times New Roman" pitchFamily="18" charset="0"/>
              <a:sym typeface="Symbol" pitchFamily="18" charset="2"/>
            </a:endParaRPr>
          </a:p>
        </p:txBody>
      </p:sp>
      <p:sp>
        <p:nvSpPr>
          <p:cNvPr id="64515" name="Text Box 3"/>
          <p:cNvSpPr txBox="1">
            <a:spLocks noChangeArrowheads="1"/>
          </p:cNvSpPr>
          <p:nvPr/>
        </p:nvSpPr>
        <p:spPr bwMode="auto">
          <a:xfrm>
            <a:off x="254000" y="1465263"/>
            <a:ext cx="8637588"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55600" indent="-355600">
              <a:defRPr>
                <a:solidFill>
                  <a:schemeClr val="tx1"/>
                </a:solidFill>
                <a:latin typeface="Arial" pitchFamily="34" charset="0"/>
              </a:defRPr>
            </a:lvl1pPr>
            <a:lvl2pPr marL="57785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 typeface="Wingdings" pitchFamily="2" charset="2"/>
              <a:buChar char="§"/>
            </a:pPr>
            <a:r>
              <a:rPr lang="en-US" altLang="de-DE" sz="2400" b="1">
                <a:solidFill>
                  <a:schemeClr val="accent2"/>
                </a:solidFill>
                <a:latin typeface="Times New Roman" pitchFamily="18" charset="0"/>
              </a:rPr>
              <a:t>In contrast to the measurement of other plasma parameters the </a:t>
            </a:r>
            <a:r>
              <a:rPr lang="en-US" altLang="de-DE" sz="2400" b="1">
                <a:solidFill>
                  <a:srgbClr val="FF0000"/>
                </a:solidFill>
                <a:latin typeface="Times New Roman" pitchFamily="18" charset="0"/>
              </a:rPr>
              <a:t>determination of the plasma potential</a:t>
            </a:r>
            <a:r>
              <a:rPr lang="en-US" altLang="de-DE" sz="2400" b="1">
                <a:solidFill>
                  <a:schemeClr val="accent2"/>
                </a:solidFill>
                <a:latin typeface="Times New Roman" pitchFamily="18" charset="0"/>
              </a:rPr>
              <a:t> </a:t>
            </a:r>
            <a:r>
              <a:rPr lang="en-US" altLang="de-DE" sz="2400" b="1">
                <a:solidFill>
                  <a:schemeClr val="accent2"/>
                </a:solidFill>
                <a:latin typeface="Times New Roman" pitchFamily="18" charset="0"/>
                <a:sym typeface="Symbol" pitchFamily="18" charset="2"/>
              </a:rPr>
              <a:t></a:t>
            </a:r>
            <a:r>
              <a:rPr lang="en-US" altLang="de-DE" sz="2400" b="1" i="1" baseline="-25000">
                <a:solidFill>
                  <a:schemeClr val="accent2"/>
                </a:solidFill>
                <a:latin typeface="Times New Roman" pitchFamily="18" charset="0"/>
                <a:sym typeface="Symbol" pitchFamily="18" charset="2"/>
              </a:rPr>
              <a:t>pl</a:t>
            </a:r>
            <a:r>
              <a:rPr lang="en-US" altLang="de-DE" sz="2400" b="1">
                <a:solidFill>
                  <a:schemeClr val="accent2"/>
                </a:solidFill>
                <a:latin typeface="Times New Roman" pitchFamily="18" charset="0"/>
                <a:sym typeface="Symbol" pitchFamily="18" charset="2"/>
              </a:rPr>
              <a:t> </a:t>
            </a:r>
            <a:r>
              <a:rPr lang="en-US" altLang="de-DE" sz="2400" b="1">
                <a:solidFill>
                  <a:schemeClr val="accent2"/>
                </a:solidFill>
                <a:latin typeface="Times New Roman" pitchFamily="18" charset="0"/>
              </a:rPr>
              <a:t>is </a:t>
            </a:r>
            <a:r>
              <a:rPr lang="en-US" altLang="de-DE" sz="2400" b="1">
                <a:solidFill>
                  <a:srgbClr val="FF0000"/>
                </a:solidFill>
                <a:latin typeface="Times New Roman" pitchFamily="18" charset="0"/>
              </a:rPr>
              <a:t>more difficult</a:t>
            </a:r>
            <a:r>
              <a:rPr lang="en-US" altLang="de-DE" sz="2400" b="1">
                <a:solidFill>
                  <a:schemeClr val="accent2"/>
                </a:solidFill>
                <a:latin typeface="Times New Roman" pitchFamily="18" charset="0"/>
              </a:rPr>
              <a:t>. </a:t>
            </a:r>
          </a:p>
          <a:p>
            <a:pPr eaLnBrk="0" hangingPunct="0">
              <a:spcAft>
                <a:spcPct val="25000"/>
              </a:spcAft>
              <a:buFont typeface="Wingdings" pitchFamily="2" charset="2"/>
              <a:buChar char="§"/>
            </a:pPr>
            <a:r>
              <a:rPr lang="en-US" altLang="de-DE" sz="2400" b="1">
                <a:solidFill>
                  <a:schemeClr val="accent2"/>
                </a:solidFill>
                <a:latin typeface="Times New Roman" pitchFamily="18" charset="0"/>
                <a:sym typeface="Symbol" pitchFamily="18" charset="2"/>
              </a:rPr>
              <a:t></a:t>
            </a:r>
            <a:r>
              <a:rPr lang="en-US" altLang="de-DE" sz="2400" b="1" i="1" baseline="-25000">
                <a:solidFill>
                  <a:schemeClr val="accent2"/>
                </a:solidFill>
                <a:latin typeface="Times New Roman" pitchFamily="18" charset="0"/>
                <a:sym typeface="Symbol" pitchFamily="18" charset="2"/>
              </a:rPr>
              <a:t>pl</a:t>
            </a:r>
            <a:r>
              <a:rPr lang="en-US" altLang="de-DE" sz="2400" b="1">
                <a:solidFill>
                  <a:schemeClr val="accent2"/>
                </a:solidFill>
                <a:latin typeface="Times New Roman" pitchFamily="18" charset="0"/>
                <a:sym typeface="Symbol" pitchFamily="18" charset="2"/>
              </a:rPr>
              <a:t> can be measured by </a:t>
            </a:r>
            <a:r>
              <a:rPr lang="en-US" altLang="de-DE" sz="2400" b="1">
                <a:solidFill>
                  <a:srgbClr val="FF0000"/>
                </a:solidFill>
                <a:latin typeface="Times New Roman" pitchFamily="18" charset="0"/>
                <a:sym typeface="Symbol" pitchFamily="18" charset="2"/>
              </a:rPr>
              <a:t>electron or ion beams</a:t>
            </a:r>
            <a:r>
              <a:rPr lang="en-US" altLang="de-DE" sz="2400" b="1">
                <a:solidFill>
                  <a:schemeClr val="accent2"/>
                </a:solidFill>
                <a:latin typeface="Times New Roman" pitchFamily="18" charset="0"/>
                <a:sym typeface="Symbol" pitchFamily="18" charset="2"/>
              </a:rPr>
              <a:t>, however, these methods are not only </a:t>
            </a:r>
            <a:r>
              <a:rPr lang="en-US" altLang="de-DE" sz="2400" b="1">
                <a:solidFill>
                  <a:srgbClr val="FF0000"/>
                </a:solidFill>
                <a:latin typeface="Times New Roman" pitchFamily="18" charset="0"/>
                <a:sym typeface="Symbol" pitchFamily="18" charset="2"/>
              </a:rPr>
              <a:t>intricate</a:t>
            </a:r>
            <a:r>
              <a:rPr lang="en-US" altLang="de-DE" sz="2400" b="1">
                <a:solidFill>
                  <a:schemeClr val="accent2"/>
                </a:solidFill>
                <a:latin typeface="Times New Roman" pitchFamily="18" charset="0"/>
                <a:sym typeface="Symbol" pitchFamily="18" charset="2"/>
              </a:rPr>
              <a:t> but also </a:t>
            </a:r>
            <a:r>
              <a:rPr lang="en-US" altLang="de-DE" sz="2400" b="1">
                <a:solidFill>
                  <a:srgbClr val="FF0000"/>
                </a:solidFill>
                <a:latin typeface="Times New Roman" pitchFamily="18" charset="0"/>
                <a:sym typeface="Symbol" pitchFamily="18" charset="2"/>
              </a:rPr>
              <a:t>expensive</a:t>
            </a:r>
            <a:r>
              <a:rPr lang="en-US" altLang="de-DE" sz="2400" b="1">
                <a:solidFill>
                  <a:schemeClr val="accent2"/>
                </a:solidFill>
                <a:latin typeface="Times New Roman" pitchFamily="18" charset="0"/>
                <a:sym typeface="Symbol" pitchFamily="18" charset="2"/>
              </a:rPr>
              <a:t> and do not have a good temporal or spatial resolution. </a:t>
            </a:r>
          </a:p>
          <a:p>
            <a:pPr eaLnBrk="0" hangingPunct="0">
              <a:spcAft>
                <a:spcPct val="25000"/>
              </a:spcAft>
              <a:buFont typeface="Wingdings" pitchFamily="2" charset="2"/>
              <a:buChar char="§"/>
            </a:pPr>
            <a:r>
              <a:rPr lang="en-US" altLang="de-DE" sz="2400" b="1">
                <a:solidFill>
                  <a:schemeClr val="accent2"/>
                </a:solidFill>
                <a:latin typeface="Times New Roman" pitchFamily="18" charset="0"/>
                <a:sym typeface="Symbol" pitchFamily="18" charset="2"/>
              </a:rPr>
              <a:t>The </a:t>
            </a:r>
            <a:r>
              <a:rPr lang="en-US" altLang="de-DE" sz="2400" b="1">
                <a:solidFill>
                  <a:srgbClr val="FF0000"/>
                </a:solidFill>
                <a:latin typeface="Times New Roman" pitchFamily="18" charset="0"/>
                <a:sym typeface="Symbol" pitchFamily="18" charset="2"/>
              </a:rPr>
              <a:t>simplest, least expensive and most straightforward method </a:t>
            </a:r>
            <a:r>
              <a:rPr lang="en-US" altLang="de-DE" sz="2400" b="1">
                <a:solidFill>
                  <a:schemeClr val="accent2"/>
                </a:solidFill>
                <a:latin typeface="Times New Roman" pitchFamily="18" charset="0"/>
                <a:sym typeface="Symbol" pitchFamily="18" charset="2"/>
              </a:rPr>
              <a:t>with good temporal and spatial resolution is the </a:t>
            </a:r>
            <a:r>
              <a:rPr lang="en-US" altLang="de-DE" sz="2400" b="1">
                <a:solidFill>
                  <a:srgbClr val="FF0000"/>
                </a:solidFill>
                <a:latin typeface="Times New Roman" pitchFamily="18" charset="0"/>
                <a:sym typeface="Symbol" pitchFamily="18" charset="2"/>
              </a:rPr>
              <a:t>plasma probe</a:t>
            </a:r>
            <a:r>
              <a:rPr lang="en-US" altLang="de-DE" sz="2400" b="1">
                <a:solidFill>
                  <a:schemeClr val="accent2"/>
                </a:solidFill>
                <a:latin typeface="Times New Roman" pitchFamily="18" charset="0"/>
                <a:sym typeface="Symbol" pitchFamily="18" charset="2"/>
              </a:rPr>
              <a:t>. </a:t>
            </a:r>
          </a:p>
          <a:p>
            <a:pPr eaLnBrk="0" hangingPunct="0">
              <a:spcAft>
                <a:spcPct val="25000"/>
              </a:spcAft>
              <a:buFont typeface="Wingdings" pitchFamily="2" charset="2"/>
              <a:buChar char="§"/>
            </a:pPr>
            <a:r>
              <a:rPr lang="en-US" altLang="de-DE" sz="2400" b="1">
                <a:solidFill>
                  <a:schemeClr val="accent2"/>
                </a:solidFill>
                <a:latin typeface="Times New Roman" pitchFamily="18" charset="0"/>
                <a:sym typeface="Symbol" pitchFamily="18" charset="2"/>
              </a:rPr>
              <a:t>However, </a:t>
            </a:r>
            <a:r>
              <a:rPr lang="en-GB" altLang="de-DE" sz="2400" b="1">
                <a:solidFill>
                  <a:schemeClr val="accent2"/>
                </a:solidFill>
                <a:latin typeface="Times New Roman" pitchFamily="18" charset="0"/>
              </a:rPr>
              <a:t>although in principle we can derive </a:t>
            </a:r>
            <a:r>
              <a:rPr lang="en-GB" altLang="de-DE" sz="2400" b="1">
                <a:solidFill>
                  <a:schemeClr val="accent2"/>
                </a:solidFill>
                <a:latin typeface="Times New Roman" pitchFamily="18" charset="0"/>
                <a:sym typeface="Symbol" pitchFamily="18" charset="2"/>
              </a:rPr>
              <a:t></a:t>
            </a:r>
            <a:r>
              <a:rPr lang="en-GB" altLang="de-DE" sz="2400" b="1" i="1" baseline="-25000">
                <a:solidFill>
                  <a:schemeClr val="accent2"/>
                </a:solidFill>
                <a:latin typeface="Times New Roman" pitchFamily="18" charset="0"/>
                <a:sym typeface="Symbol" pitchFamily="18" charset="2"/>
              </a:rPr>
              <a:t>pl</a:t>
            </a:r>
            <a:r>
              <a:rPr lang="en-GB" altLang="de-DE" sz="2400" b="1">
                <a:solidFill>
                  <a:schemeClr val="accent2"/>
                </a:solidFill>
                <a:latin typeface="Times New Roman" pitchFamily="18" charset="0"/>
                <a:sym typeface="Symbol" pitchFamily="18" charset="2"/>
              </a:rPr>
              <a:t> </a:t>
            </a:r>
            <a:r>
              <a:rPr lang="en-GB" altLang="de-DE" sz="2400" b="1">
                <a:solidFill>
                  <a:schemeClr val="accent2"/>
                </a:solidFill>
                <a:latin typeface="Times New Roman" pitchFamily="18" charset="0"/>
              </a:rPr>
              <a:t>from the cur-rent-voltage characteristic of a cold probe by the </a:t>
            </a:r>
            <a:r>
              <a:rPr lang="en-GB" altLang="de-DE" sz="2400" b="1">
                <a:solidFill>
                  <a:srgbClr val="FF0000"/>
                </a:solidFill>
                <a:latin typeface="Times New Roman" pitchFamily="18" charset="0"/>
              </a:rPr>
              <a:t>inflection point</a:t>
            </a:r>
            <a:r>
              <a:rPr lang="en-GB" altLang="de-DE" sz="2400" b="1">
                <a:solidFill>
                  <a:schemeClr val="accent2"/>
                </a:solidFill>
                <a:latin typeface="Times New Roman" pitchFamily="18" charset="0"/>
              </a:rPr>
              <a:t>, this process either takes time and/or is also </a:t>
            </a:r>
            <a:r>
              <a:rPr lang="en-GB" altLang="de-DE" sz="2400" b="1">
                <a:solidFill>
                  <a:srgbClr val="FF0000"/>
                </a:solidFill>
                <a:latin typeface="Times New Roman" pitchFamily="18" charset="0"/>
              </a:rPr>
              <a:t>not free of errors in non-Maxwellian plasmas</a:t>
            </a:r>
            <a:r>
              <a:rPr lang="en-GB" altLang="de-DE" sz="2400">
                <a:solidFill>
                  <a:schemeClr val="accent2"/>
                </a:solidFill>
                <a:latin typeface="Times New Roman" pitchFamily="18" charset="0"/>
              </a:rPr>
              <a:t>.</a:t>
            </a:r>
            <a:endParaRPr lang="en-US" altLang="de-DE" sz="2400">
              <a:solidFill>
                <a:schemeClr val="accent2"/>
              </a:solidFill>
              <a:latin typeface="Times New Roman" pitchFamily="18" charset="0"/>
            </a:endParaRPr>
          </a:p>
        </p:txBody>
      </p:sp>
      <p:sp>
        <p:nvSpPr>
          <p:cNvPr id="64516" name="Text Box 4"/>
          <p:cNvSpPr txBox="1">
            <a:spLocks noChangeArrowheads="1"/>
          </p:cNvSpPr>
          <p:nvPr/>
        </p:nvSpPr>
        <p:spPr bwMode="auto">
          <a:xfrm>
            <a:off x="252413" y="5937250"/>
            <a:ext cx="86375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r>
              <a:rPr lang="en-US" altLang="de-DE" sz="2000">
                <a:solidFill>
                  <a:srgbClr val="990000"/>
                </a:solidFill>
                <a:latin typeface="Times New Roman" pitchFamily="18" charset="0"/>
                <a:sym typeface="Symbol" pitchFamily="18" charset="2"/>
              </a:rPr>
              <a:t>An additional problem is that the electron temperature can fluctuate during the measurement, and there can be temperature gradients in the region of investigation. </a:t>
            </a:r>
          </a:p>
        </p:txBody>
      </p:sp>
      <p:sp>
        <p:nvSpPr>
          <p:cNvPr id="64520" name="Text Box 8"/>
          <p:cNvSpPr txBox="1">
            <a:spLocks noChangeArrowheads="1"/>
          </p:cNvSpPr>
          <p:nvPr/>
        </p:nvSpPr>
        <p:spPr bwMode="auto">
          <a:xfrm>
            <a:off x="371475" y="357189"/>
            <a:ext cx="295275"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800" dirty="0" smtClean="0">
                <a:solidFill>
                  <a:schemeClr val="bg1"/>
                </a:solidFill>
                <a:latin typeface="Times New Roman" pitchFamily="18" charset="0"/>
              </a:rPr>
              <a:t>IEPG</a:t>
            </a:r>
            <a:endParaRPr lang="en-GB" altLang="de-DE" sz="800" dirty="0">
              <a:solidFill>
                <a:schemeClr val="bg1"/>
              </a:solidFill>
              <a:latin typeface="Times New Roman" pitchFamily="18" charset="0"/>
            </a:endParaRPr>
          </a:p>
        </p:txBody>
      </p:sp>
      <p:sp>
        <p:nvSpPr>
          <p:cNvPr id="12"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14</a:t>
            </a:fld>
            <a:endParaRPr lang="en-GB" altLang="de-DE"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3"/>
          <p:cNvSpPr>
            <a:spLocks noGrp="1"/>
          </p:cNvSpPr>
          <p:nvPr>
            <p:ph type="dt" sz="half" idx="10"/>
          </p:nvPr>
        </p:nvSpPr>
        <p:spPr/>
        <p:txBody>
          <a:bodyPr/>
          <a:lstStyle/>
          <a:p>
            <a:fld id="{A64E86AA-4853-4556-AB4A-5E5E1532F306}" type="datetime1">
              <a:rPr lang="en-GB" altLang="de-DE" smtClean="0"/>
              <a:t>06/09/2018</a:t>
            </a:fld>
            <a:endParaRPr lang="de-DE" altLang="de-DE"/>
          </a:p>
        </p:txBody>
      </p:sp>
      <p:sp>
        <p:nvSpPr>
          <p:cNvPr id="9"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5538" name="Rectangle 2"/>
          <p:cNvSpPr>
            <a:spLocks noChangeArrowheads="1"/>
          </p:cNvSpPr>
          <p:nvPr/>
        </p:nvSpPr>
        <p:spPr bwMode="auto">
          <a:xfrm>
            <a:off x="1331913" y="179388"/>
            <a:ext cx="6478587" cy="9461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lnSpc>
                <a:spcPts val="3400"/>
              </a:lnSpc>
              <a:spcAft>
                <a:spcPct val="60000"/>
              </a:spcAft>
            </a:pPr>
            <a:r>
              <a:rPr lang="en-US" altLang="de-DE" sz="3200" b="1">
                <a:solidFill>
                  <a:schemeClr val="bg1"/>
                </a:solidFill>
                <a:latin typeface="Times New Roman" pitchFamily="18" charset="0"/>
              </a:rPr>
              <a:t>Direct measurements of the plasma potential</a:t>
            </a:r>
            <a:endParaRPr lang="en-US" altLang="de-DE" sz="3200">
              <a:solidFill>
                <a:schemeClr val="bg1"/>
              </a:solidFill>
              <a:latin typeface="Times New Roman" pitchFamily="18" charset="0"/>
              <a:sym typeface="Symbol" pitchFamily="18" charset="2"/>
            </a:endParaRPr>
          </a:p>
        </p:txBody>
      </p:sp>
      <p:sp>
        <p:nvSpPr>
          <p:cNvPr id="65539" name="Text Box 3"/>
          <p:cNvSpPr txBox="1">
            <a:spLocks noChangeArrowheads="1"/>
          </p:cNvSpPr>
          <p:nvPr/>
        </p:nvSpPr>
        <p:spPr bwMode="auto">
          <a:xfrm>
            <a:off x="254000" y="1638300"/>
            <a:ext cx="8637588" cy="394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55600" indent="-355600">
              <a:defRPr>
                <a:solidFill>
                  <a:schemeClr val="tx1"/>
                </a:solidFill>
                <a:latin typeface="Arial" pitchFamily="34" charset="0"/>
              </a:defRPr>
            </a:lvl1pPr>
            <a:lvl2pPr marL="57785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 typeface="Wingdings" pitchFamily="2" charset="2"/>
              <a:buChar char="§"/>
            </a:pPr>
            <a:r>
              <a:rPr lang="en-US" altLang="de-DE" sz="2800" b="1">
                <a:solidFill>
                  <a:schemeClr val="accent2"/>
                </a:solidFill>
                <a:latin typeface="Times New Roman" pitchFamily="18" charset="0"/>
              </a:rPr>
              <a:t>The best would be a probe whose </a:t>
            </a:r>
            <a:r>
              <a:rPr lang="en-US" altLang="de-DE" sz="2800" b="1">
                <a:solidFill>
                  <a:srgbClr val="FF0000"/>
                </a:solidFill>
                <a:latin typeface="Times New Roman" pitchFamily="18" charset="0"/>
              </a:rPr>
              <a:t>floating potential is equal to the plasma potential</a:t>
            </a:r>
            <a:r>
              <a:rPr lang="en-US" altLang="de-DE" sz="2800" b="1">
                <a:solidFill>
                  <a:schemeClr val="accent2"/>
                </a:solidFill>
                <a:latin typeface="Times New Roman" pitchFamily="18" charset="0"/>
              </a:rPr>
              <a:t>.</a:t>
            </a:r>
          </a:p>
          <a:p>
            <a:pPr eaLnBrk="0" hangingPunct="0">
              <a:spcAft>
                <a:spcPct val="25000"/>
              </a:spcAft>
              <a:buFont typeface="Wingdings" pitchFamily="2" charset="2"/>
              <a:buChar char="§"/>
            </a:pPr>
            <a:r>
              <a:rPr lang="en-US" altLang="de-DE" sz="2800" b="1">
                <a:solidFill>
                  <a:schemeClr val="accent2"/>
                </a:solidFill>
                <a:latin typeface="Times New Roman" pitchFamily="18" charset="0"/>
              </a:rPr>
              <a:t>Such a probe could be inserted into the plasma, and by simply measuring its potential with a high input impedance voltmeter we would get the plasma potential </a:t>
            </a:r>
            <a:r>
              <a:rPr lang="en-US" altLang="de-DE" sz="2800" b="1" i="1">
                <a:solidFill>
                  <a:schemeClr val="accent2"/>
                </a:solidFill>
                <a:latin typeface="Times New Roman" pitchFamily="18" charset="0"/>
              </a:rPr>
              <a:t>without</a:t>
            </a:r>
            <a:r>
              <a:rPr lang="en-US" altLang="de-DE" sz="2800" b="1">
                <a:solidFill>
                  <a:schemeClr val="accent2"/>
                </a:solidFill>
                <a:latin typeface="Times New Roman" pitchFamily="18" charset="0"/>
              </a:rPr>
              <a:t> having to use the formula mentioned above (</a:t>
            </a:r>
            <a:r>
              <a:rPr lang="en-US" altLang="de-DE" sz="2800" b="1">
                <a:solidFill>
                  <a:schemeClr val="accent2"/>
                </a:solidFill>
                <a:latin typeface="Times New Roman" pitchFamily="18" charset="0"/>
                <a:sym typeface="Symbol" pitchFamily="18" charset="2"/>
              </a:rPr>
              <a:t></a:t>
            </a:r>
            <a:r>
              <a:rPr lang="en-US" altLang="de-DE" sz="2800" b="1" i="1" baseline="-25000">
                <a:solidFill>
                  <a:schemeClr val="accent2"/>
                </a:solidFill>
                <a:latin typeface="Times New Roman" pitchFamily="18" charset="0"/>
                <a:sym typeface="Symbol" pitchFamily="18" charset="2"/>
              </a:rPr>
              <a:t>pl</a:t>
            </a:r>
            <a:r>
              <a:rPr lang="en-US" altLang="de-DE" sz="2800" b="1">
                <a:solidFill>
                  <a:schemeClr val="accent2"/>
                </a:solidFill>
                <a:latin typeface="Times New Roman" pitchFamily="18" charset="0"/>
                <a:sym typeface="Symbol" pitchFamily="18" charset="2"/>
              </a:rPr>
              <a:t> = </a:t>
            </a:r>
            <a:r>
              <a:rPr lang="en-US" altLang="de-DE" sz="2800" b="1" i="1">
                <a:solidFill>
                  <a:schemeClr val="accent2"/>
                </a:solidFill>
                <a:latin typeface="Times New Roman" pitchFamily="18" charset="0"/>
                <a:sym typeface="Symbol" pitchFamily="18" charset="2"/>
              </a:rPr>
              <a:t>V</a:t>
            </a:r>
            <a:r>
              <a:rPr lang="en-US" altLang="de-DE" sz="2800" b="1" i="1" baseline="-25000">
                <a:solidFill>
                  <a:schemeClr val="accent2"/>
                </a:solidFill>
                <a:latin typeface="Times New Roman" pitchFamily="18" charset="0"/>
                <a:sym typeface="Symbol" pitchFamily="18" charset="2"/>
              </a:rPr>
              <a:t>fl,cold</a:t>
            </a:r>
            <a:r>
              <a:rPr lang="en-US" altLang="de-DE" sz="2800" b="1">
                <a:solidFill>
                  <a:schemeClr val="accent2"/>
                </a:solidFill>
                <a:latin typeface="Times New Roman" pitchFamily="18" charset="0"/>
                <a:sym typeface="Symbol" pitchFamily="18" charset="2"/>
              </a:rPr>
              <a:t> + </a:t>
            </a:r>
            <a:r>
              <a:rPr lang="en-US" altLang="de-DE" sz="2800" b="1" i="1">
                <a:solidFill>
                  <a:schemeClr val="accent2"/>
                </a:solidFill>
                <a:latin typeface="Times New Roman" pitchFamily="18" charset="0"/>
                <a:sym typeface="Symbol" pitchFamily="18" charset="2"/>
              </a:rPr>
              <a:t>T</a:t>
            </a:r>
            <a:r>
              <a:rPr lang="en-US" altLang="de-DE" sz="2800" b="1" i="1" baseline="-25000">
                <a:solidFill>
                  <a:schemeClr val="accent2"/>
                </a:solidFill>
                <a:latin typeface="Times New Roman" pitchFamily="18" charset="0"/>
                <a:sym typeface="Symbol" pitchFamily="18" charset="2"/>
              </a:rPr>
              <a:t>e</a:t>
            </a:r>
            <a:r>
              <a:rPr lang="en-US" altLang="de-DE" sz="2800" b="1" baseline="30000">
                <a:solidFill>
                  <a:schemeClr val="accent2"/>
                </a:solidFill>
                <a:latin typeface="Times New Roman" pitchFamily="18" charset="0"/>
                <a:sym typeface="Symbol" pitchFamily="18" charset="2"/>
              </a:rPr>
              <a:t>*</a:t>
            </a:r>
            <a:r>
              <a:rPr lang="en-US" altLang="de-DE" sz="2800" b="1">
                <a:solidFill>
                  <a:schemeClr val="accent2"/>
                </a:solidFill>
                <a:latin typeface="Times New Roman" pitchFamily="18" charset="0"/>
                <a:sym typeface="Symbol" pitchFamily="18" charset="2"/>
              </a:rPr>
              <a:t>) </a:t>
            </a:r>
            <a:r>
              <a:rPr lang="en-US" altLang="de-DE" sz="2800" b="1">
                <a:solidFill>
                  <a:schemeClr val="accent2"/>
                </a:solidFill>
                <a:latin typeface="Times New Roman" pitchFamily="18" charset="0"/>
              </a:rPr>
              <a:t>which, moreover, is only valid for a Maxwellian plasma, i.e. a plasma without electron drifts or beams! </a:t>
            </a:r>
          </a:p>
        </p:txBody>
      </p:sp>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15</a:t>
            </a:fld>
            <a:endParaRPr lang="en-GB" altLang="de-DE"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umsplatzhalter 3"/>
          <p:cNvSpPr>
            <a:spLocks noGrp="1"/>
          </p:cNvSpPr>
          <p:nvPr>
            <p:ph type="dt" sz="half" idx="10"/>
          </p:nvPr>
        </p:nvSpPr>
        <p:spPr/>
        <p:txBody>
          <a:bodyPr/>
          <a:lstStyle/>
          <a:p>
            <a:fld id="{17C735A9-6722-40B6-BA87-36B9D646600A}" type="datetime1">
              <a:rPr lang="en-GB" altLang="de-DE" smtClean="0"/>
              <a:t>06/09/2018</a:t>
            </a:fld>
            <a:endParaRPr lang="de-DE" altLang="de-DE"/>
          </a:p>
        </p:txBody>
      </p:sp>
      <p:sp>
        <p:nvSpPr>
          <p:cNvPr id="10"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6562" name="Rectangle 2"/>
          <p:cNvSpPr>
            <a:spLocks noGrp="1" noChangeArrowheads="1"/>
          </p:cNvSpPr>
          <p:nvPr>
            <p:ph type="title"/>
          </p:nvPr>
        </p:nvSpPr>
        <p:spPr>
          <a:xfrm>
            <a:off x="1331913" y="179388"/>
            <a:ext cx="6478587" cy="1544637"/>
          </a:xfrm>
          <a:solidFill>
            <a:schemeClr val="accent2"/>
          </a:solidFill>
          <a:ln>
            <a:solidFill>
              <a:schemeClr val="tx1"/>
            </a:solidFill>
            <a:miter lim="800000"/>
            <a:headEnd/>
            <a:tailEnd/>
          </a:ln>
        </p:spPr>
        <p:txBody>
          <a:bodyPr lIns="36000" tIns="36000" rIns="36000" bIns="36000">
            <a:spAutoFit/>
          </a:bodyPr>
          <a:lstStyle/>
          <a:p>
            <a:r>
              <a:rPr lang="en-GB" altLang="de-DE" sz="3200" b="1">
                <a:solidFill>
                  <a:schemeClr val="bg1"/>
                </a:solidFill>
              </a:rPr>
              <a:t>What can we do to make the floating potential of a probe identical with the plasma potential?</a:t>
            </a:r>
          </a:p>
        </p:txBody>
      </p:sp>
      <p:sp>
        <p:nvSpPr>
          <p:cNvPr id="66563" name="Text Box 3"/>
          <p:cNvSpPr txBox="1">
            <a:spLocks noChangeArrowheads="1"/>
          </p:cNvSpPr>
          <p:nvPr/>
        </p:nvSpPr>
        <p:spPr bwMode="auto">
          <a:xfrm>
            <a:off x="252413" y="2606675"/>
            <a:ext cx="8637587" cy="352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177800" indent="-1778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Tx/>
              <a:buChar char="•"/>
            </a:pPr>
            <a:r>
              <a:rPr lang="en-GB" altLang="de-DE" sz="2800">
                <a:solidFill>
                  <a:srgbClr val="990000"/>
                </a:solidFill>
                <a:latin typeface="Times New Roman" pitchFamily="18" charset="0"/>
              </a:rPr>
              <a:t>Either we compensate the plasma electron saturation cur-rent by an equally strong current on the negative side of the characteristic; </a:t>
            </a:r>
            <a:br>
              <a:rPr lang="en-GB" altLang="de-DE" sz="2800">
                <a:solidFill>
                  <a:srgbClr val="990000"/>
                </a:solidFill>
                <a:latin typeface="Times New Roman" pitchFamily="18" charset="0"/>
              </a:rPr>
            </a:br>
            <a:r>
              <a:rPr lang="en-GB" altLang="de-DE" sz="2800" b="1">
                <a:solidFill>
                  <a:srgbClr val="FF0000"/>
                </a:solidFill>
                <a:latin typeface="Times New Roman" pitchFamily="18" charset="0"/>
              </a:rPr>
              <a:t>this is the principle of the emissive probe. </a:t>
            </a:r>
          </a:p>
          <a:p>
            <a:pPr eaLnBrk="0" hangingPunct="0">
              <a:spcAft>
                <a:spcPct val="25000"/>
              </a:spcAft>
              <a:buFontTx/>
              <a:buChar char="•"/>
            </a:pPr>
            <a:r>
              <a:rPr lang="en-GB" altLang="de-DE" sz="2800">
                <a:solidFill>
                  <a:srgbClr val="990000"/>
                </a:solidFill>
                <a:latin typeface="Times New Roman" pitchFamily="18" charset="0"/>
              </a:rPr>
              <a:t>Or we reduce the plasma electron saturation current, until its magnitude becomes equal to that one of the ion satura-tion current;</a:t>
            </a:r>
            <a:r>
              <a:rPr lang="en-GB" altLang="de-DE" sz="2800">
                <a:solidFill>
                  <a:srgbClr val="990033"/>
                </a:solidFill>
                <a:latin typeface="Times New Roman" pitchFamily="18" charset="0"/>
              </a:rPr>
              <a:t> </a:t>
            </a:r>
            <a:br>
              <a:rPr lang="en-GB" altLang="de-DE" sz="2800">
                <a:solidFill>
                  <a:srgbClr val="990033"/>
                </a:solidFill>
                <a:latin typeface="Times New Roman" pitchFamily="18" charset="0"/>
              </a:rPr>
            </a:br>
            <a:r>
              <a:rPr lang="en-GB" altLang="de-DE" sz="2800" b="1">
                <a:solidFill>
                  <a:schemeClr val="accent2"/>
                </a:solidFill>
                <a:latin typeface="Times New Roman" pitchFamily="18" charset="0"/>
              </a:rPr>
              <a:t>this is the principle of the ball-pen probe</a:t>
            </a:r>
            <a:r>
              <a:rPr lang="en-GB" altLang="de-DE" sz="2800">
                <a:solidFill>
                  <a:schemeClr val="accent2"/>
                </a:solidFill>
                <a:latin typeface="Times New Roman" pitchFamily="18" charset="0"/>
              </a:rPr>
              <a:t>.  </a:t>
            </a:r>
          </a:p>
        </p:txBody>
      </p:sp>
      <p:sp>
        <p:nvSpPr>
          <p:cNvPr id="66564" name="Rectangle 4"/>
          <p:cNvSpPr>
            <a:spLocks noChangeArrowheads="1"/>
          </p:cNvSpPr>
          <p:nvPr/>
        </p:nvSpPr>
        <p:spPr bwMode="auto">
          <a:xfrm>
            <a:off x="254000" y="2047875"/>
            <a:ext cx="8637588"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GB" altLang="de-DE" sz="2800" b="1">
                <a:solidFill>
                  <a:schemeClr val="accent2"/>
                </a:solidFill>
                <a:latin typeface="Times New Roman" pitchFamily="18" charset="0"/>
              </a:rPr>
              <a:t>In principle there are two possibilities: </a:t>
            </a:r>
          </a:p>
        </p:txBody>
      </p:sp>
      <p:sp>
        <p:nvSpPr>
          <p:cNvPr id="12"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16</a:t>
            </a:fld>
            <a:endParaRPr lang="en-GB" altLang="de-DE"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Datumsplatzhalter 3"/>
          <p:cNvSpPr>
            <a:spLocks noGrp="1"/>
          </p:cNvSpPr>
          <p:nvPr>
            <p:ph type="dt" sz="half" idx="10"/>
          </p:nvPr>
        </p:nvSpPr>
        <p:spPr/>
        <p:txBody>
          <a:bodyPr/>
          <a:lstStyle/>
          <a:p>
            <a:fld id="{F029BE57-948B-4B2E-BFEC-0A6AD0F17ADF}" type="datetime1">
              <a:rPr lang="en-GB" altLang="de-DE" smtClean="0"/>
              <a:t>06/09/2018</a:t>
            </a:fld>
            <a:endParaRPr lang="de-DE" altLang="de-DE"/>
          </a:p>
        </p:txBody>
      </p:sp>
      <p:sp>
        <p:nvSpPr>
          <p:cNvPr id="27"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68610" name="Rectangle 2"/>
          <p:cNvSpPr>
            <a:spLocks noChangeArrowheads="1"/>
          </p:cNvSpPr>
          <p:nvPr/>
        </p:nvSpPr>
        <p:spPr bwMode="auto">
          <a:xfrm>
            <a:off x="1331913" y="179388"/>
            <a:ext cx="6478587" cy="1366837"/>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r>
              <a:rPr lang="en-GB" altLang="de-DE" sz="2800" b="1" i="1">
                <a:solidFill>
                  <a:schemeClr val="bg1"/>
                </a:solidFill>
              </a:rPr>
              <a:t>I-V</a:t>
            </a:r>
            <a:r>
              <a:rPr lang="en-GB" altLang="de-DE" sz="2800" b="1">
                <a:solidFill>
                  <a:schemeClr val="bg1"/>
                </a:solidFill>
              </a:rPr>
              <a:t> characteristics of probes allowing a direct determination of </a:t>
            </a:r>
            <a:r>
              <a:rPr lang="en-GB" altLang="de-DE" sz="2800" b="1">
                <a:solidFill>
                  <a:schemeClr val="bg1"/>
                </a:solidFill>
                <a:sym typeface="Symbol" pitchFamily="18" charset="2"/>
              </a:rPr>
              <a:t></a:t>
            </a:r>
            <a:r>
              <a:rPr lang="en-GB" altLang="de-DE" sz="2800" b="1" i="1" baseline="-25000">
                <a:solidFill>
                  <a:schemeClr val="bg1"/>
                </a:solidFill>
                <a:sym typeface="Symbol" pitchFamily="18" charset="2"/>
              </a:rPr>
              <a:t>pl</a:t>
            </a:r>
            <a:r>
              <a:rPr lang="en-GB" altLang="de-DE" sz="2800" b="1">
                <a:solidFill>
                  <a:schemeClr val="bg1"/>
                </a:solidFill>
              </a:rPr>
              <a:t> in a magnetized plasma</a:t>
            </a:r>
          </a:p>
        </p:txBody>
      </p:sp>
      <p:sp>
        <p:nvSpPr>
          <p:cNvPr id="68611" name="Text Box 3"/>
          <p:cNvSpPr txBox="1">
            <a:spLocks noChangeAspect="1" noChangeArrowheads="1"/>
          </p:cNvSpPr>
          <p:nvPr/>
        </p:nvSpPr>
        <p:spPr bwMode="auto">
          <a:xfrm>
            <a:off x="374650" y="5314950"/>
            <a:ext cx="2062163" cy="1023938"/>
          </a:xfrm>
          <a:prstGeom prst="rect">
            <a:avLst/>
          </a:prstGeom>
          <a:solidFill>
            <a:srgbClr val="0000FF"/>
          </a:solidFill>
          <a:ln w="38100" cmpd="dbl"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GB" altLang="de-DE" sz="2000" b="1">
                <a:solidFill>
                  <a:schemeClr val="bg1"/>
                </a:solidFill>
                <a:latin typeface="Times New Roman" pitchFamily="18" charset="0"/>
              </a:rPr>
              <a:t>For simplicity, </a:t>
            </a:r>
            <a:r>
              <a:rPr lang="en-GB" altLang="de-DE" sz="2000" b="1">
                <a:solidFill>
                  <a:schemeClr val="bg1"/>
                </a:solidFill>
                <a:latin typeface="Times New Roman" pitchFamily="18" charset="0"/>
                <a:sym typeface="Symbol" pitchFamily="18" charset="2"/>
              </a:rPr>
              <a:t></a:t>
            </a:r>
            <a:r>
              <a:rPr lang="en-GB" altLang="de-DE" sz="2000" b="1" i="1" baseline="-25000">
                <a:solidFill>
                  <a:schemeClr val="bg1"/>
                </a:solidFill>
                <a:latin typeface="Times New Roman" pitchFamily="18" charset="0"/>
                <a:sym typeface="Symbol" pitchFamily="18" charset="2"/>
              </a:rPr>
              <a:t>pl</a:t>
            </a:r>
            <a:r>
              <a:rPr lang="en-GB" altLang="de-DE" sz="2000" b="1">
                <a:solidFill>
                  <a:schemeClr val="bg1"/>
                </a:solidFill>
                <a:latin typeface="Times New Roman" pitchFamily="18" charset="0"/>
                <a:sym typeface="Symbol" pitchFamily="18" charset="2"/>
              </a:rPr>
              <a:t> is assumed to be zero. </a:t>
            </a:r>
            <a:r>
              <a:rPr lang="en-GB" altLang="de-DE" sz="2000" b="1">
                <a:solidFill>
                  <a:schemeClr val="bg1"/>
                </a:solidFill>
                <a:latin typeface="Times New Roman" pitchFamily="18" charset="0"/>
              </a:rPr>
              <a:t> </a:t>
            </a:r>
          </a:p>
        </p:txBody>
      </p:sp>
      <p:sp>
        <p:nvSpPr>
          <p:cNvPr id="68612" name="Text Box 4"/>
          <p:cNvSpPr txBox="1">
            <a:spLocks noChangeAspect="1" noChangeArrowheads="1"/>
          </p:cNvSpPr>
          <p:nvPr/>
        </p:nvSpPr>
        <p:spPr bwMode="auto">
          <a:xfrm>
            <a:off x="4779963" y="2100263"/>
            <a:ext cx="273050" cy="365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de-AT" altLang="de-DE" sz="2400" i="1">
                <a:latin typeface="Times New Roman" pitchFamily="18" charset="0"/>
              </a:rPr>
              <a:t>I</a:t>
            </a:r>
            <a:r>
              <a:rPr lang="de-AT" altLang="de-DE" sz="2400" i="1" baseline="-25000">
                <a:latin typeface="Times New Roman" pitchFamily="18" charset="0"/>
              </a:rPr>
              <a:t>p</a:t>
            </a:r>
            <a:endParaRPr lang="de-DE" altLang="de-DE" sz="2400" i="1" baseline="-25000">
              <a:latin typeface="Times New Roman" pitchFamily="18" charset="0"/>
            </a:endParaRPr>
          </a:p>
        </p:txBody>
      </p:sp>
      <p:sp>
        <p:nvSpPr>
          <p:cNvPr id="68613" name="Text Box 5"/>
          <p:cNvSpPr txBox="1">
            <a:spLocks noChangeAspect="1" noChangeArrowheads="1"/>
          </p:cNvSpPr>
          <p:nvPr/>
        </p:nvSpPr>
        <p:spPr bwMode="auto">
          <a:xfrm>
            <a:off x="8331200" y="3733800"/>
            <a:ext cx="403225" cy="365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de-AT" altLang="de-DE" sz="2400" i="1">
                <a:latin typeface="Times New Roman" pitchFamily="18" charset="0"/>
              </a:rPr>
              <a:t>V</a:t>
            </a:r>
            <a:r>
              <a:rPr lang="de-AT" altLang="de-DE" sz="2400" i="1" baseline="-25000">
                <a:latin typeface="Times New Roman" pitchFamily="18" charset="0"/>
              </a:rPr>
              <a:t>p</a:t>
            </a:r>
            <a:endParaRPr lang="de-DE" altLang="de-DE" sz="2400" i="1" baseline="-25000">
              <a:latin typeface="Times New Roman" pitchFamily="18" charset="0"/>
            </a:endParaRPr>
          </a:p>
        </p:txBody>
      </p:sp>
      <p:sp>
        <p:nvSpPr>
          <p:cNvPr id="68614" name="Text Box 6"/>
          <p:cNvSpPr txBox="1">
            <a:spLocks noChangeAspect="1" noChangeArrowheads="1"/>
          </p:cNvSpPr>
          <p:nvPr/>
        </p:nvSpPr>
        <p:spPr bwMode="auto">
          <a:xfrm>
            <a:off x="5360988" y="3381375"/>
            <a:ext cx="473075" cy="365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de-AT" altLang="de-DE" sz="2400">
                <a:latin typeface="Times New Roman" pitchFamily="18" charset="0"/>
                <a:sym typeface="Symbol" pitchFamily="18" charset="2"/>
              </a:rPr>
              <a:t></a:t>
            </a:r>
            <a:r>
              <a:rPr lang="de-AT" altLang="de-DE" i="1" baseline="-25000">
                <a:latin typeface="Times New Roman" pitchFamily="18" charset="0"/>
              </a:rPr>
              <a:t>pl</a:t>
            </a:r>
            <a:endParaRPr lang="de-DE" altLang="de-DE" i="1" baseline="-25000">
              <a:latin typeface="Times New Roman" pitchFamily="18" charset="0"/>
            </a:endParaRPr>
          </a:p>
        </p:txBody>
      </p:sp>
      <p:sp>
        <p:nvSpPr>
          <p:cNvPr id="68615" name="Line 7"/>
          <p:cNvSpPr>
            <a:spLocks noChangeAspect="1" noChangeShapeType="1"/>
          </p:cNvSpPr>
          <p:nvPr/>
        </p:nvSpPr>
        <p:spPr bwMode="auto">
          <a:xfrm>
            <a:off x="917575" y="4254500"/>
            <a:ext cx="7688263" cy="3175"/>
          </a:xfrm>
          <a:prstGeom prst="line">
            <a:avLst/>
          </a:prstGeom>
          <a:noFill/>
          <a:ln w="1905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endParaRPr lang="de-AT"/>
          </a:p>
        </p:txBody>
      </p:sp>
      <p:sp>
        <p:nvSpPr>
          <p:cNvPr id="68616" name="Line 8"/>
          <p:cNvSpPr>
            <a:spLocks noChangeAspect="1" noChangeShapeType="1"/>
          </p:cNvSpPr>
          <p:nvPr/>
        </p:nvSpPr>
        <p:spPr bwMode="auto">
          <a:xfrm flipV="1">
            <a:off x="4735513" y="2181225"/>
            <a:ext cx="0" cy="4064000"/>
          </a:xfrm>
          <a:prstGeom prst="line">
            <a:avLst/>
          </a:prstGeom>
          <a:noFill/>
          <a:ln w="1905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endParaRPr lang="de-AT"/>
          </a:p>
        </p:txBody>
      </p:sp>
      <p:sp>
        <p:nvSpPr>
          <p:cNvPr id="68617" name="Freeform 9"/>
          <p:cNvSpPr>
            <a:spLocks noChangeAspect="1"/>
          </p:cNvSpPr>
          <p:nvPr/>
        </p:nvSpPr>
        <p:spPr bwMode="auto">
          <a:xfrm>
            <a:off x="1474788" y="3886200"/>
            <a:ext cx="7372350" cy="2497138"/>
          </a:xfrm>
          <a:custGeom>
            <a:avLst/>
            <a:gdLst>
              <a:gd name="T0" fmla="*/ 0 w 4735"/>
              <a:gd name="T1" fmla="*/ 0 h 1430"/>
              <a:gd name="T2" fmla="*/ 738 w 4735"/>
              <a:gd name="T3" fmla="*/ 24 h 1430"/>
              <a:gd name="T4" fmla="*/ 1254 w 4735"/>
              <a:gd name="T5" fmla="*/ 48 h 1430"/>
              <a:gd name="T6" fmla="*/ 1482 w 4735"/>
              <a:gd name="T7" fmla="*/ 60 h 1430"/>
              <a:gd name="T8" fmla="*/ 1650 w 4735"/>
              <a:gd name="T9" fmla="*/ 84 h 1430"/>
              <a:gd name="T10" fmla="*/ 1716 w 4735"/>
              <a:gd name="T11" fmla="*/ 108 h 1430"/>
              <a:gd name="T12" fmla="*/ 1800 w 4735"/>
              <a:gd name="T13" fmla="*/ 174 h 1430"/>
              <a:gd name="T14" fmla="*/ 1848 w 4735"/>
              <a:gd name="T15" fmla="*/ 264 h 1430"/>
              <a:gd name="T16" fmla="*/ 1890 w 4735"/>
              <a:gd name="T17" fmla="*/ 360 h 1430"/>
              <a:gd name="T18" fmla="*/ 1944 w 4735"/>
              <a:gd name="T19" fmla="*/ 522 h 1430"/>
              <a:gd name="T20" fmla="*/ 2016 w 4735"/>
              <a:gd name="T21" fmla="*/ 738 h 1430"/>
              <a:gd name="T22" fmla="*/ 2070 w 4735"/>
              <a:gd name="T23" fmla="*/ 918 h 1430"/>
              <a:gd name="T24" fmla="*/ 2142 w 4735"/>
              <a:gd name="T25" fmla="*/ 1140 h 1430"/>
              <a:gd name="T26" fmla="*/ 2178 w 4735"/>
              <a:gd name="T27" fmla="*/ 1230 h 1430"/>
              <a:gd name="T28" fmla="*/ 2220 w 4735"/>
              <a:gd name="T29" fmla="*/ 1284 h 1430"/>
              <a:gd name="T30" fmla="*/ 2274 w 4735"/>
              <a:gd name="T31" fmla="*/ 1314 h 1430"/>
              <a:gd name="T32" fmla="*/ 2400 w 4735"/>
              <a:gd name="T33" fmla="*/ 1332 h 1430"/>
              <a:gd name="T34" fmla="*/ 2664 w 4735"/>
              <a:gd name="T35" fmla="*/ 1356 h 1430"/>
              <a:gd name="T36" fmla="*/ 2988 w 4735"/>
              <a:gd name="T37" fmla="*/ 1380 h 1430"/>
              <a:gd name="T38" fmla="*/ 4458 w 4735"/>
              <a:gd name="T39" fmla="*/ 1422 h 1430"/>
              <a:gd name="T40" fmla="*/ 4650 w 4735"/>
              <a:gd name="T41" fmla="*/ 1428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35" h="1430">
                <a:moveTo>
                  <a:pt x="0" y="0"/>
                </a:moveTo>
                <a:cubicBezTo>
                  <a:pt x="264" y="7"/>
                  <a:pt x="529" y="16"/>
                  <a:pt x="738" y="24"/>
                </a:cubicBezTo>
                <a:cubicBezTo>
                  <a:pt x="947" y="32"/>
                  <a:pt x="1130" y="42"/>
                  <a:pt x="1254" y="48"/>
                </a:cubicBezTo>
                <a:cubicBezTo>
                  <a:pt x="1378" y="54"/>
                  <a:pt x="1416" y="54"/>
                  <a:pt x="1482" y="60"/>
                </a:cubicBezTo>
                <a:cubicBezTo>
                  <a:pt x="1548" y="66"/>
                  <a:pt x="1611" y="76"/>
                  <a:pt x="1650" y="84"/>
                </a:cubicBezTo>
                <a:cubicBezTo>
                  <a:pt x="1689" y="92"/>
                  <a:pt x="1691" y="93"/>
                  <a:pt x="1716" y="108"/>
                </a:cubicBezTo>
                <a:cubicBezTo>
                  <a:pt x="1741" y="123"/>
                  <a:pt x="1778" y="148"/>
                  <a:pt x="1800" y="174"/>
                </a:cubicBezTo>
                <a:cubicBezTo>
                  <a:pt x="1822" y="200"/>
                  <a:pt x="1833" y="233"/>
                  <a:pt x="1848" y="264"/>
                </a:cubicBezTo>
                <a:cubicBezTo>
                  <a:pt x="1863" y="295"/>
                  <a:pt x="1874" y="317"/>
                  <a:pt x="1890" y="360"/>
                </a:cubicBezTo>
                <a:cubicBezTo>
                  <a:pt x="1906" y="403"/>
                  <a:pt x="1923" y="459"/>
                  <a:pt x="1944" y="522"/>
                </a:cubicBezTo>
                <a:cubicBezTo>
                  <a:pt x="1965" y="585"/>
                  <a:pt x="1995" y="672"/>
                  <a:pt x="2016" y="738"/>
                </a:cubicBezTo>
                <a:cubicBezTo>
                  <a:pt x="2037" y="804"/>
                  <a:pt x="2049" y="851"/>
                  <a:pt x="2070" y="918"/>
                </a:cubicBezTo>
                <a:cubicBezTo>
                  <a:pt x="2091" y="985"/>
                  <a:pt x="2124" y="1088"/>
                  <a:pt x="2142" y="1140"/>
                </a:cubicBezTo>
                <a:cubicBezTo>
                  <a:pt x="2160" y="1192"/>
                  <a:pt x="2165" y="1206"/>
                  <a:pt x="2178" y="1230"/>
                </a:cubicBezTo>
                <a:cubicBezTo>
                  <a:pt x="2191" y="1254"/>
                  <a:pt x="2204" y="1270"/>
                  <a:pt x="2220" y="1284"/>
                </a:cubicBezTo>
                <a:cubicBezTo>
                  <a:pt x="2236" y="1298"/>
                  <a:pt x="2244" y="1306"/>
                  <a:pt x="2274" y="1314"/>
                </a:cubicBezTo>
                <a:cubicBezTo>
                  <a:pt x="2304" y="1322"/>
                  <a:pt x="2335" y="1325"/>
                  <a:pt x="2400" y="1332"/>
                </a:cubicBezTo>
                <a:cubicBezTo>
                  <a:pt x="2465" y="1339"/>
                  <a:pt x="2566" y="1348"/>
                  <a:pt x="2664" y="1356"/>
                </a:cubicBezTo>
                <a:cubicBezTo>
                  <a:pt x="2762" y="1364"/>
                  <a:pt x="2689" y="1369"/>
                  <a:pt x="2988" y="1380"/>
                </a:cubicBezTo>
                <a:cubicBezTo>
                  <a:pt x="3287" y="1391"/>
                  <a:pt x="4181" y="1414"/>
                  <a:pt x="4458" y="1422"/>
                </a:cubicBezTo>
                <a:cubicBezTo>
                  <a:pt x="4735" y="1430"/>
                  <a:pt x="4610" y="1427"/>
                  <a:pt x="4650" y="1428"/>
                </a:cubicBezTo>
              </a:path>
            </a:pathLst>
          </a:custGeom>
          <a:noFill/>
          <a:ln w="25400" cap="flat" cmpd="sng">
            <a:solidFill>
              <a:schemeClr val="tx1"/>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endParaRPr lang="de-AT"/>
          </a:p>
        </p:txBody>
      </p:sp>
      <p:sp>
        <p:nvSpPr>
          <p:cNvPr id="68618" name="Freeform 10"/>
          <p:cNvSpPr>
            <a:spLocks noChangeAspect="1"/>
          </p:cNvSpPr>
          <p:nvPr/>
        </p:nvSpPr>
        <p:spPr bwMode="auto">
          <a:xfrm>
            <a:off x="1138238" y="2032000"/>
            <a:ext cx="4278312" cy="4213225"/>
          </a:xfrm>
          <a:custGeom>
            <a:avLst/>
            <a:gdLst>
              <a:gd name="T0" fmla="*/ 0 w 2748"/>
              <a:gd name="T1" fmla="*/ 0 h 2412"/>
              <a:gd name="T2" fmla="*/ 918 w 2748"/>
              <a:gd name="T3" fmla="*/ 24 h 2412"/>
              <a:gd name="T4" fmla="*/ 1572 w 2748"/>
              <a:gd name="T5" fmla="*/ 60 h 2412"/>
              <a:gd name="T6" fmla="*/ 1908 w 2748"/>
              <a:gd name="T7" fmla="*/ 144 h 2412"/>
              <a:gd name="T8" fmla="*/ 1992 w 2748"/>
              <a:gd name="T9" fmla="*/ 228 h 2412"/>
              <a:gd name="T10" fmla="*/ 2112 w 2748"/>
              <a:gd name="T11" fmla="*/ 492 h 2412"/>
              <a:gd name="T12" fmla="*/ 2208 w 2748"/>
              <a:gd name="T13" fmla="*/ 768 h 2412"/>
              <a:gd name="T14" fmla="*/ 2280 w 2748"/>
              <a:gd name="T15" fmla="*/ 1104 h 2412"/>
              <a:gd name="T16" fmla="*/ 2304 w 2748"/>
              <a:gd name="T17" fmla="*/ 1254 h 2412"/>
              <a:gd name="T18" fmla="*/ 2328 w 2748"/>
              <a:gd name="T19" fmla="*/ 1350 h 2412"/>
              <a:gd name="T20" fmla="*/ 2388 w 2748"/>
              <a:gd name="T21" fmla="*/ 1740 h 2412"/>
              <a:gd name="T22" fmla="*/ 2454 w 2748"/>
              <a:gd name="T23" fmla="*/ 1998 h 2412"/>
              <a:gd name="T24" fmla="*/ 2514 w 2748"/>
              <a:gd name="T25" fmla="*/ 2238 h 2412"/>
              <a:gd name="T26" fmla="*/ 2598 w 2748"/>
              <a:gd name="T27" fmla="*/ 2346 h 2412"/>
              <a:gd name="T28" fmla="*/ 2658 w 2748"/>
              <a:gd name="T29" fmla="*/ 2388 h 2412"/>
              <a:gd name="T30" fmla="*/ 2748 w 2748"/>
              <a:gd name="T31" fmla="*/ 241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8" h="2412">
                <a:moveTo>
                  <a:pt x="0" y="0"/>
                </a:moveTo>
                <a:cubicBezTo>
                  <a:pt x="328" y="7"/>
                  <a:pt x="656" y="14"/>
                  <a:pt x="918" y="24"/>
                </a:cubicBezTo>
                <a:cubicBezTo>
                  <a:pt x="1180" y="34"/>
                  <a:pt x="1407" y="40"/>
                  <a:pt x="1572" y="60"/>
                </a:cubicBezTo>
                <a:cubicBezTo>
                  <a:pt x="1737" y="80"/>
                  <a:pt x="1838" y="116"/>
                  <a:pt x="1908" y="144"/>
                </a:cubicBezTo>
                <a:cubicBezTo>
                  <a:pt x="1978" y="172"/>
                  <a:pt x="1958" y="170"/>
                  <a:pt x="1992" y="228"/>
                </a:cubicBezTo>
                <a:cubicBezTo>
                  <a:pt x="2026" y="286"/>
                  <a:pt x="2076" y="402"/>
                  <a:pt x="2112" y="492"/>
                </a:cubicBezTo>
                <a:cubicBezTo>
                  <a:pt x="2148" y="582"/>
                  <a:pt x="2180" y="666"/>
                  <a:pt x="2208" y="768"/>
                </a:cubicBezTo>
                <a:cubicBezTo>
                  <a:pt x="2236" y="870"/>
                  <a:pt x="2264" y="1023"/>
                  <a:pt x="2280" y="1104"/>
                </a:cubicBezTo>
                <a:cubicBezTo>
                  <a:pt x="2296" y="1185"/>
                  <a:pt x="2296" y="1213"/>
                  <a:pt x="2304" y="1254"/>
                </a:cubicBezTo>
                <a:cubicBezTo>
                  <a:pt x="2312" y="1295"/>
                  <a:pt x="2314" y="1269"/>
                  <a:pt x="2328" y="1350"/>
                </a:cubicBezTo>
                <a:cubicBezTo>
                  <a:pt x="2342" y="1431"/>
                  <a:pt x="2367" y="1632"/>
                  <a:pt x="2388" y="1740"/>
                </a:cubicBezTo>
                <a:cubicBezTo>
                  <a:pt x="2409" y="1848"/>
                  <a:pt x="2433" y="1915"/>
                  <a:pt x="2454" y="1998"/>
                </a:cubicBezTo>
                <a:cubicBezTo>
                  <a:pt x="2475" y="2081"/>
                  <a:pt x="2490" y="2180"/>
                  <a:pt x="2514" y="2238"/>
                </a:cubicBezTo>
                <a:cubicBezTo>
                  <a:pt x="2538" y="2296"/>
                  <a:pt x="2574" y="2321"/>
                  <a:pt x="2598" y="2346"/>
                </a:cubicBezTo>
                <a:cubicBezTo>
                  <a:pt x="2622" y="2371"/>
                  <a:pt x="2633" y="2377"/>
                  <a:pt x="2658" y="2388"/>
                </a:cubicBezTo>
                <a:cubicBezTo>
                  <a:pt x="2683" y="2399"/>
                  <a:pt x="2715" y="2405"/>
                  <a:pt x="2748" y="2412"/>
                </a:cubicBezTo>
              </a:path>
            </a:pathLst>
          </a:custGeom>
          <a:noFill/>
          <a:ln w="25400" cap="flat" cmpd="sng">
            <a:solidFill>
              <a:srgbClr val="FF0000"/>
            </a:solidFill>
            <a:prstDash val="dash"/>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endParaRPr lang="de-AT"/>
          </a:p>
        </p:txBody>
      </p:sp>
      <p:sp>
        <p:nvSpPr>
          <p:cNvPr id="68619" name="Freeform 11"/>
          <p:cNvSpPr>
            <a:spLocks noChangeAspect="1"/>
          </p:cNvSpPr>
          <p:nvPr/>
        </p:nvSpPr>
        <p:spPr bwMode="auto">
          <a:xfrm>
            <a:off x="3557588" y="3959225"/>
            <a:ext cx="4783137" cy="765175"/>
          </a:xfrm>
          <a:custGeom>
            <a:avLst/>
            <a:gdLst>
              <a:gd name="T0" fmla="*/ 0 w 3072"/>
              <a:gd name="T1" fmla="*/ 0 h 438"/>
              <a:gd name="T2" fmla="*/ 252 w 3072"/>
              <a:gd name="T3" fmla="*/ 18 h 438"/>
              <a:gd name="T4" fmla="*/ 420 w 3072"/>
              <a:gd name="T5" fmla="*/ 30 h 438"/>
              <a:gd name="T6" fmla="*/ 552 w 3072"/>
              <a:gd name="T7" fmla="*/ 42 h 438"/>
              <a:gd name="T8" fmla="*/ 648 w 3072"/>
              <a:gd name="T9" fmla="*/ 60 h 438"/>
              <a:gd name="T10" fmla="*/ 702 w 3072"/>
              <a:gd name="T11" fmla="*/ 102 h 438"/>
              <a:gd name="T12" fmla="*/ 750 w 3072"/>
              <a:gd name="T13" fmla="*/ 156 h 438"/>
              <a:gd name="T14" fmla="*/ 780 w 3072"/>
              <a:gd name="T15" fmla="*/ 192 h 438"/>
              <a:gd name="T16" fmla="*/ 840 w 3072"/>
              <a:gd name="T17" fmla="*/ 264 h 438"/>
              <a:gd name="T18" fmla="*/ 894 w 3072"/>
              <a:gd name="T19" fmla="*/ 318 h 438"/>
              <a:gd name="T20" fmla="*/ 972 w 3072"/>
              <a:gd name="T21" fmla="*/ 342 h 438"/>
              <a:gd name="T22" fmla="*/ 1146 w 3072"/>
              <a:gd name="T23" fmla="*/ 366 h 438"/>
              <a:gd name="T24" fmla="*/ 1380 w 3072"/>
              <a:gd name="T25" fmla="*/ 378 h 438"/>
              <a:gd name="T26" fmla="*/ 1770 w 3072"/>
              <a:gd name="T27" fmla="*/ 396 h 438"/>
              <a:gd name="T28" fmla="*/ 2106 w 3072"/>
              <a:gd name="T29" fmla="*/ 408 h 438"/>
              <a:gd name="T30" fmla="*/ 2526 w 3072"/>
              <a:gd name="T31" fmla="*/ 420 h 438"/>
              <a:gd name="T32" fmla="*/ 2814 w 3072"/>
              <a:gd name="T33" fmla="*/ 432 h 438"/>
              <a:gd name="T34" fmla="*/ 3072 w 3072"/>
              <a:gd name="T35" fmla="*/ 43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72" h="438">
                <a:moveTo>
                  <a:pt x="0" y="0"/>
                </a:moveTo>
                <a:cubicBezTo>
                  <a:pt x="89" y="6"/>
                  <a:pt x="182" y="13"/>
                  <a:pt x="252" y="18"/>
                </a:cubicBezTo>
                <a:cubicBezTo>
                  <a:pt x="322" y="23"/>
                  <a:pt x="370" y="26"/>
                  <a:pt x="420" y="30"/>
                </a:cubicBezTo>
                <a:cubicBezTo>
                  <a:pt x="470" y="34"/>
                  <a:pt x="514" y="37"/>
                  <a:pt x="552" y="42"/>
                </a:cubicBezTo>
                <a:cubicBezTo>
                  <a:pt x="590" y="47"/>
                  <a:pt x="623" y="50"/>
                  <a:pt x="648" y="60"/>
                </a:cubicBezTo>
                <a:cubicBezTo>
                  <a:pt x="673" y="70"/>
                  <a:pt x="685" y="86"/>
                  <a:pt x="702" y="102"/>
                </a:cubicBezTo>
                <a:cubicBezTo>
                  <a:pt x="719" y="118"/>
                  <a:pt x="737" y="141"/>
                  <a:pt x="750" y="156"/>
                </a:cubicBezTo>
                <a:cubicBezTo>
                  <a:pt x="763" y="171"/>
                  <a:pt x="765" y="174"/>
                  <a:pt x="780" y="192"/>
                </a:cubicBezTo>
                <a:cubicBezTo>
                  <a:pt x="795" y="210"/>
                  <a:pt x="821" y="243"/>
                  <a:pt x="840" y="264"/>
                </a:cubicBezTo>
                <a:cubicBezTo>
                  <a:pt x="859" y="285"/>
                  <a:pt x="872" y="305"/>
                  <a:pt x="894" y="318"/>
                </a:cubicBezTo>
                <a:cubicBezTo>
                  <a:pt x="916" y="331"/>
                  <a:pt x="930" y="334"/>
                  <a:pt x="972" y="342"/>
                </a:cubicBezTo>
                <a:cubicBezTo>
                  <a:pt x="1014" y="350"/>
                  <a:pt x="1078" y="360"/>
                  <a:pt x="1146" y="366"/>
                </a:cubicBezTo>
                <a:cubicBezTo>
                  <a:pt x="1214" y="372"/>
                  <a:pt x="1276" y="373"/>
                  <a:pt x="1380" y="378"/>
                </a:cubicBezTo>
                <a:cubicBezTo>
                  <a:pt x="1484" y="383"/>
                  <a:pt x="1649" y="391"/>
                  <a:pt x="1770" y="396"/>
                </a:cubicBezTo>
                <a:cubicBezTo>
                  <a:pt x="1891" y="401"/>
                  <a:pt x="1980" y="404"/>
                  <a:pt x="2106" y="408"/>
                </a:cubicBezTo>
                <a:cubicBezTo>
                  <a:pt x="2232" y="412"/>
                  <a:pt x="2408" y="416"/>
                  <a:pt x="2526" y="420"/>
                </a:cubicBezTo>
                <a:cubicBezTo>
                  <a:pt x="2644" y="424"/>
                  <a:pt x="2723" y="429"/>
                  <a:pt x="2814" y="432"/>
                </a:cubicBezTo>
                <a:cubicBezTo>
                  <a:pt x="2905" y="435"/>
                  <a:pt x="3018" y="437"/>
                  <a:pt x="3072" y="438"/>
                </a:cubicBezTo>
              </a:path>
            </a:pathLst>
          </a:custGeom>
          <a:noFill/>
          <a:ln w="25400" cap="flat" cmpd="sng">
            <a:solidFill>
              <a:srgbClr val="0000FF"/>
            </a:solidFill>
            <a:prstDash val="sysDot"/>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endParaRPr lang="de-AT"/>
          </a:p>
        </p:txBody>
      </p:sp>
      <p:sp>
        <p:nvSpPr>
          <p:cNvPr id="68620" name="Text Box 12"/>
          <p:cNvSpPr txBox="1">
            <a:spLocks noChangeAspect="1" noChangeArrowheads="1"/>
          </p:cNvSpPr>
          <p:nvPr/>
        </p:nvSpPr>
        <p:spPr bwMode="auto">
          <a:xfrm>
            <a:off x="393700" y="3192463"/>
            <a:ext cx="2359025" cy="561975"/>
          </a:xfrm>
          <a:prstGeom prst="rect">
            <a:avLst/>
          </a:prstGeom>
          <a:solidFill>
            <a:srgbClr val="FFFF99"/>
          </a:solidFill>
          <a:ln w="12700" algn="ctr">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en-GB" altLang="de-DE" b="1">
                <a:latin typeface="Times New Roman" pitchFamily="18" charset="0"/>
              </a:rPr>
              <a:t>Conventional cold probe characteristic</a:t>
            </a:r>
            <a:r>
              <a:rPr lang="en-GB" altLang="de-DE" b="1">
                <a:latin typeface="Times New Roman" pitchFamily="18" charset="0"/>
                <a:sym typeface="Symbol" pitchFamily="18" charset="2"/>
              </a:rPr>
              <a:t> </a:t>
            </a:r>
            <a:r>
              <a:rPr lang="en-GB" altLang="de-DE" b="1">
                <a:latin typeface="Times New Roman" pitchFamily="18" charset="0"/>
              </a:rPr>
              <a:t> </a:t>
            </a:r>
          </a:p>
        </p:txBody>
      </p:sp>
      <p:sp>
        <p:nvSpPr>
          <p:cNvPr id="68621" name="Text Box 13"/>
          <p:cNvSpPr txBox="1">
            <a:spLocks noChangeAspect="1" noChangeArrowheads="1"/>
          </p:cNvSpPr>
          <p:nvPr/>
        </p:nvSpPr>
        <p:spPr bwMode="auto">
          <a:xfrm>
            <a:off x="433388" y="2182813"/>
            <a:ext cx="2033587" cy="561975"/>
          </a:xfrm>
          <a:prstGeom prst="rect">
            <a:avLst/>
          </a:prstGeom>
          <a:solidFill>
            <a:srgbClr val="FFFF99"/>
          </a:solidFill>
          <a:ln w="12700" algn="ctr">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en-GB" altLang="de-DE" b="1">
                <a:solidFill>
                  <a:srgbClr val="FF0000"/>
                </a:solidFill>
                <a:latin typeface="Times New Roman" pitchFamily="18" charset="0"/>
              </a:rPr>
              <a:t>Emissive probe characteristic</a:t>
            </a:r>
            <a:r>
              <a:rPr lang="en-GB" altLang="de-DE" b="1">
                <a:solidFill>
                  <a:srgbClr val="FF0000"/>
                </a:solidFill>
                <a:latin typeface="Times New Roman" pitchFamily="18" charset="0"/>
                <a:sym typeface="Symbol" pitchFamily="18" charset="2"/>
              </a:rPr>
              <a:t> </a:t>
            </a:r>
            <a:r>
              <a:rPr lang="en-GB" altLang="de-DE" b="1">
                <a:solidFill>
                  <a:srgbClr val="FF0000"/>
                </a:solidFill>
                <a:latin typeface="Times New Roman" pitchFamily="18" charset="0"/>
              </a:rPr>
              <a:t> </a:t>
            </a:r>
          </a:p>
        </p:txBody>
      </p:sp>
      <p:sp>
        <p:nvSpPr>
          <p:cNvPr id="68622" name="Text Box 14"/>
          <p:cNvSpPr txBox="1">
            <a:spLocks noChangeAspect="1" noChangeArrowheads="1"/>
          </p:cNvSpPr>
          <p:nvPr/>
        </p:nvSpPr>
        <p:spPr bwMode="auto">
          <a:xfrm>
            <a:off x="6689725" y="4889500"/>
            <a:ext cx="2135188" cy="561975"/>
          </a:xfrm>
          <a:prstGeom prst="rect">
            <a:avLst/>
          </a:prstGeom>
          <a:solidFill>
            <a:srgbClr val="FFFF99"/>
          </a:solidFill>
          <a:ln w="12700" algn="ctr">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en-GB" altLang="de-DE" b="1">
                <a:solidFill>
                  <a:srgbClr val="0000FF"/>
                </a:solidFill>
                <a:latin typeface="Times New Roman" pitchFamily="18" charset="0"/>
              </a:rPr>
              <a:t>Ball pen probe characteristic</a:t>
            </a:r>
            <a:r>
              <a:rPr lang="en-GB" altLang="de-DE" b="1">
                <a:solidFill>
                  <a:srgbClr val="0000FF"/>
                </a:solidFill>
                <a:latin typeface="Times New Roman" pitchFamily="18" charset="0"/>
                <a:sym typeface="Symbol" pitchFamily="18" charset="2"/>
              </a:rPr>
              <a:t> </a:t>
            </a:r>
            <a:r>
              <a:rPr lang="en-GB" altLang="de-DE" b="1">
                <a:solidFill>
                  <a:srgbClr val="0000FF"/>
                </a:solidFill>
                <a:latin typeface="Times New Roman" pitchFamily="18" charset="0"/>
              </a:rPr>
              <a:t> </a:t>
            </a:r>
          </a:p>
        </p:txBody>
      </p:sp>
      <p:sp>
        <p:nvSpPr>
          <p:cNvPr id="68623" name="Text Box 15"/>
          <p:cNvSpPr txBox="1">
            <a:spLocks noChangeAspect="1" noChangeArrowheads="1"/>
          </p:cNvSpPr>
          <p:nvPr/>
        </p:nvSpPr>
        <p:spPr bwMode="auto">
          <a:xfrm>
            <a:off x="3000375" y="2562225"/>
            <a:ext cx="361950" cy="365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de-AT" altLang="de-DE" sz="2400" i="1">
                <a:latin typeface="Times New Roman" pitchFamily="18" charset="0"/>
                <a:sym typeface="Symbol" pitchFamily="18" charset="2"/>
              </a:rPr>
              <a:t>V</a:t>
            </a:r>
            <a:r>
              <a:rPr lang="de-AT" altLang="de-DE" sz="2400" i="1" baseline="-25000">
                <a:latin typeface="Times New Roman" pitchFamily="18" charset="0"/>
              </a:rPr>
              <a:t>fl</a:t>
            </a:r>
            <a:endParaRPr lang="de-DE" altLang="de-DE" sz="2400" i="1" baseline="-25000">
              <a:latin typeface="Times New Roman" pitchFamily="18" charset="0"/>
            </a:endParaRPr>
          </a:p>
        </p:txBody>
      </p:sp>
      <p:sp>
        <p:nvSpPr>
          <p:cNvPr id="68624" name="Line 16"/>
          <p:cNvSpPr>
            <a:spLocks noChangeShapeType="1"/>
          </p:cNvSpPr>
          <p:nvPr/>
        </p:nvSpPr>
        <p:spPr bwMode="auto">
          <a:xfrm flipH="1">
            <a:off x="4772025" y="3676650"/>
            <a:ext cx="625475" cy="527050"/>
          </a:xfrm>
          <a:prstGeom prst="line">
            <a:avLst/>
          </a:prstGeom>
          <a:noFill/>
          <a:ln w="19050">
            <a:solidFill>
              <a:schemeClr val="tx1"/>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8625" name="Line 17"/>
          <p:cNvSpPr>
            <a:spLocks noChangeShapeType="1"/>
          </p:cNvSpPr>
          <p:nvPr/>
        </p:nvSpPr>
        <p:spPr bwMode="auto">
          <a:xfrm flipH="1">
            <a:off x="4325938" y="3856038"/>
            <a:ext cx="211137" cy="352425"/>
          </a:xfrm>
          <a:prstGeom prst="line">
            <a:avLst/>
          </a:prstGeom>
          <a:noFill/>
          <a:ln w="19050">
            <a:solidFill>
              <a:schemeClr val="tx1"/>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8626" name="Line 18"/>
          <p:cNvSpPr>
            <a:spLocks noChangeShapeType="1"/>
          </p:cNvSpPr>
          <p:nvPr/>
        </p:nvSpPr>
        <p:spPr bwMode="auto">
          <a:xfrm flipH="1" flipV="1">
            <a:off x="3381375" y="2952750"/>
            <a:ext cx="1149350" cy="90328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8627" name="Freeform 19"/>
          <p:cNvSpPr>
            <a:spLocks/>
          </p:cNvSpPr>
          <p:nvPr/>
        </p:nvSpPr>
        <p:spPr bwMode="auto">
          <a:xfrm>
            <a:off x="3776663" y="2759075"/>
            <a:ext cx="1547812" cy="1476375"/>
          </a:xfrm>
          <a:custGeom>
            <a:avLst/>
            <a:gdLst>
              <a:gd name="T0" fmla="*/ 0 w 912"/>
              <a:gd name="T1" fmla="*/ 847 h 851"/>
              <a:gd name="T2" fmla="*/ 80 w 912"/>
              <a:gd name="T3" fmla="*/ 847 h 851"/>
              <a:gd name="T4" fmla="*/ 107 w 912"/>
              <a:gd name="T5" fmla="*/ 845 h 851"/>
              <a:gd name="T6" fmla="*/ 144 w 912"/>
              <a:gd name="T7" fmla="*/ 827 h 851"/>
              <a:gd name="T8" fmla="*/ 183 w 912"/>
              <a:gd name="T9" fmla="*/ 764 h 851"/>
              <a:gd name="T10" fmla="*/ 255 w 912"/>
              <a:gd name="T11" fmla="*/ 578 h 851"/>
              <a:gd name="T12" fmla="*/ 366 w 912"/>
              <a:gd name="T13" fmla="*/ 260 h 851"/>
              <a:gd name="T14" fmla="*/ 471 w 912"/>
              <a:gd name="T15" fmla="*/ 56 h 851"/>
              <a:gd name="T16" fmla="*/ 528 w 912"/>
              <a:gd name="T17" fmla="*/ 8 h 851"/>
              <a:gd name="T18" fmla="*/ 564 w 912"/>
              <a:gd name="T19" fmla="*/ 5 h 851"/>
              <a:gd name="T20" fmla="*/ 606 w 912"/>
              <a:gd name="T21" fmla="*/ 32 h 851"/>
              <a:gd name="T22" fmla="*/ 636 w 912"/>
              <a:gd name="T23" fmla="*/ 200 h 851"/>
              <a:gd name="T24" fmla="*/ 660 w 912"/>
              <a:gd name="T25" fmla="*/ 500 h 851"/>
              <a:gd name="T26" fmla="*/ 684 w 912"/>
              <a:gd name="T27" fmla="*/ 731 h 851"/>
              <a:gd name="T28" fmla="*/ 723 w 912"/>
              <a:gd name="T29" fmla="*/ 830 h 851"/>
              <a:gd name="T30" fmla="*/ 747 w 912"/>
              <a:gd name="T31" fmla="*/ 848 h 851"/>
              <a:gd name="T32" fmla="*/ 794 w 912"/>
              <a:gd name="T33" fmla="*/ 850 h 851"/>
              <a:gd name="T34" fmla="*/ 912 w 912"/>
              <a:gd name="T35" fmla="*/ 850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2" h="851">
                <a:moveTo>
                  <a:pt x="0" y="847"/>
                </a:moveTo>
                <a:cubicBezTo>
                  <a:pt x="13" y="847"/>
                  <a:pt x="62" y="847"/>
                  <a:pt x="80" y="847"/>
                </a:cubicBezTo>
                <a:cubicBezTo>
                  <a:pt x="98" y="847"/>
                  <a:pt x="96" y="848"/>
                  <a:pt x="107" y="845"/>
                </a:cubicBezTo>
                <a:cubicBezTo>
                  <a:pt x="118" y="842"/>
                  <a:pt x="131" y="840"/>
                  <a:pt x="144" y="827"/>
                </a:cubicBezTo>
                <a:cubicBezTo>
                  <a:pt x="157" y="814"/>
                  <a:pt x="164" y="806"/>
                  <a:pt x="183" y="764"/>
                </a:cubicBezTo>
                <a:cubicBezTo>
                  <a:pt x="202" y="722"/>
                  <a:pt x="225" y="662"/>
                  <a:pt x="255" y="578"/>
                </a:cubicBezTo>
                <a:cubicBezTo>
                  <a:pt x="285" y="494"/>
                  <a:pt x="330" y="347"/>
                  <a:pt x="366" y="260"/>
                </a:cubicBezTo>
                <a:cubicBezTo>
                  <a:pt x="402" y="173"/>
                  <a:pt x="444" y="98"/>
                  <a:pt x="471" y="56"/>
                </a:cubicBezTo>
                <a:cubicBezTo>
                  <a:pt x="498" y="14"/>
                  <a:pt x="512" y="16"/>
                  <a:pt x="528" y="8"/>
                </a:cubicBezTo>
                <a:cubicBezTo>
                  <a:pt x="544" y="0"/>
                  <a:pt x="551" y="1"/>
                  <a:pt x="564" y="5"/>
                </a:cubicBezTo>
                <a:cubicBezTo>
                  <a:pt x="577" y="9"/>
                  <a:pt x="594" y="0"/>
                  <a:pt x="606" y="32"/>
                </a:cubicBezTo>
                <a:cubicBezTo>
                  <a:pt x="618" y="64"/>
                  <a:pt x="627" y="122"/>
                  <a:pt x="636" y="200"/>
                </a:cubicBezTo>
                <a:cubicBezTo>
                  <a:pt x="645" y="278"/>
                  <a:pt x="652" y="412"/>
                  <a:pt x="660" y="500"/>
                </a:cubicBezTo>
                <a:cubicBezTo>
                  <a:pt x="668" y="588"/>
                  <a:pt x="674" y="676"/>
                  <a:pt x="684" y="731"/>
                </a:cubicBezTo>
                <a:cubicBezTo>
                  <a:pt x="694" y="786"/>
                  <a:pt x="713" y="811"/>
                  <a:pt x="723" y="830"/>
                </a:cubicBezTo>
                <a:cubicBezTo>
                  <a:pt x="733" y="849"/>
                  <a:pt x="735" y="845"/>
                  <a:pt x="747" y="848"/>
                </a:cubicBezTo>
                <a:cubicBezTo>
                  <a:pt x="759" y="851"/>
                  <a:pt x="767" y="850"/>
                  <a:pt x="794" y="850"/>
                </a:cubicBezTo>
                <a:cubicBezTo>
                  <a:pt x="821" y="850"/>
                  <a:pt x="888" y="850"/>
                  <a:pt x="912" y="850"/>
                </a:cubicBezTo>
              </a:path>
            </a:pathLst>
          </a:custGeom>
          <a:noFill/>
          <a:ln w="25400">
            <a:solidFill>
              <a:srgbClr val="000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8628" name="Text Box 20"/>
          <p:cNvSpPr txBox="1">
            <a:spLocks noChangeAspect="1" noChangeArrowheads="1"/>
          </p:cNvSpPr>
          <p:nvPr/>
        </p:nvSpPr>
        <p:spPr bwMode="auto">
          <a:xfrm>
            <a:off x="5192713" y="2813050"/>
            <a:ext cx="1109662" cy="365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de-AT" altLang="de-DE" sz="2400">
                <a:latin typeface="Times New Roman" pitchFamily="18" charset="0"/>
                <a:cs typeface="Times New Roman" pitchFamily="18" charset="0"/>
              </a:rPr>
              <a:t>|</a:t>
            </a:r>
            <a:r>
              <a:rPr lang="de-AT" altLang="de-DE" sz="2400">
                <a:latin typeface="Times New Roman" pitchFamily="18" charset="0"/>
              </a:rPr>
              <a:t>d</a:t>
            </a:r>
            <a:r>
              <a:rPr lang="de-AT" altLang="de-DE" sz="2400" i="1">
                <a:latin typeface="Times New Roman" pitchFamily="18" charset="0"/>
              </a:rPr>
              <a:t>I</a:t>
            </a:r>
            <a:r>
              <a:rPr lang="de-AT" altLang="de-DE" sz="2400" i="1" baseline="-25000">
                <a:latin typeface="Times New Roman" pitchFamily="18" charset="0"/>
              </a:rPr>
              <a:t>p</a:t>
            </a:r>
            <a:r>
              <a:rPr lang="de-AT" altLang="de-DE" sz="2400">
                <a:latin typeface="Times New Roman" pitchFamily="18" charset="0"/>
              </a:rPr>
              <a:t>/d</a:t>
            </a:r>
            <a:r>
              <a:rPr lang="de-AT" altLang="de-DE" sz="2400" i="1">
                <a:latin typeface="Times New Roman" pitchFamily="18" charset="0"/>
              </a:rPr>
              <a:t>V</a:t>
            </a:r>
            <a:r>
              <a:rPr lang="de-AT" altLang="de-DE" sz="2400" i="1" baseline="-25000">
                <a:latin typeface="Times New Roman" pitchFamily="18" charset="0"/>
              </a:rPr>
              <a:t>p</a:t>
            </a:r>
            <a:r>
              <a:rPr lang="de-AT" altLang="de-DE" sz="2400">
                <a:latin typeface="Times New Roman" pitchFamily="18" charset="0"/>
                <a:cs typeface="Times New Roman" pitchFamily="18" charset="0"/>
              </a:rPr>
              <a:t>|</a:t>
            </a:r>
            <a:endParaRPr lang="de-DE" altLang="de-DE" sz="2400">
              <a:latin typeface="Times New Roman" pitchFamily="18" charset="0"/>
              <a:cs typeface="Times New Roman" pitchFamily="18" charset="0"/>
            </a:endParaRPr>
          </a:p>
        </p:txBody>
      </p:sp>
      <p:sp>
        <p:nvSpPr>
          <p:cNvPr id="68629" name="Line 21"/>
          <p:cNvSpPr>
            <a:spLocks noChangeShapeType="1"/>
          </p:cNvSpPr>
          <p:nvPr/>
        </p:nvSpPr>
        <p:spPr bwMode="auto">
          <a:xfrm flipH="1">
            <a:off x="4899025" y="3092450"/>
            <a:ext cx="293688" cy="150813"/>
          </a:xfrm>
          <a:prstGeom prst="line">
            <a:avLst/>
          </a:prstGeom>
          <a:noFill/>
          <a:ln w="19050">
            <a:solidFill>
              <a:schemeClr val="tx1"/>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17</a:t>
            </a:fld>
            <a:endParaRPr lang="en-GB" altLang="de-DE"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1"/>
          <p:cNvSpPr>
            <a:spLocks noGrp="1"/>
          </p:cNvSpPr>
          <p:nvPr>
            <p:ph type="dt" sz="half" idx="10"/>
          </p:nvPr>
        </p:nvSpPr>
        <p:spPr/>
        <p:txBody>
          <a:bodyPr/>
          <a:lstStyle/>
          <a:p>
            <a:fld id="{EE337AD8-A3F5-4892-88D0-A57E6A180A0C}" type="datetime1">
              <a:rPr lang="en-GB" altLang="de-DE" smtClean="0"/>
              <a:t>06/09/2018</a:t>
            </a:fld>
            <a:endParaRPr lang="de-DE" altLang="de-DE"/>
          </a:p>
        </p:txBody>
      </p:sp>
      <p:sp>
        <p:nvSpPr>
          <p:cNvPr id="14"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76802" name="Rectangle 2"/>
          <p:cNvSpPr>
            <a:spLocks noChangeArrowheads="1"/>
          </p:cNvSpPr>
          <p:nvPr/>
        </p:nvSpPr>
        <p:spPr bwMode="auto">
          <a:xfrm>
            <a:off x="250825" y="1536700"/>
            <a:ext cx="54070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400" b="1">
                <a:solidFill>
                  <a:schemeClr val="accent2"/>
                </a:solidFill>
              </a:rPr>
              <a:t>In this case the equation above </a:t>
            </a:r>
            <a:r>
              <a:rPr lang="en-US" altLang="de-DE" sz="2400" b="1">
                <a:solidFill>
                  <a:schemeClr val="accent2"/>
                </a:solidFill>
                <a:sym typeface="Symbol" pitchFamily="18" charset="2"/>
              </a:rPr>
              <a:t>becomes:</a:t>
            </a:r>
          </a:p>
        </p:txBody>
      </p:sp>
      <p:sp>
        <p:nvSpPr>
          <p:cNvPr id="76803" name="Rectangle 3"/>
          <p:cNvSpPr>
            <a:spLocks noChangeArrowheads="1"/>
          </p:cNvSpPr>
          <p:nvPr/>
        </p:nvSpPr>
        <p:spPr bwMode="auto">
          <a:xfrm>
            <a:off x="253999" y="3407260"/>
            <a:ext cx="70033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400" b="1" i="1" dirty="0" err="1">
                <a:solidFill>
                  <a:schemeClr val="accent2"/>
                </a:solidFill>
              </a:rPr>
              <a:t>I</a:t>
            </a:r>
            <a:r>
              <a:rPr lang="en-US" altLang="de-DE" sz="2400" b="1" i="1" baseline="-25000" dirty="0" err="1">
                <a:solidFill>
                  <a:schemeClr val="accent2"/>
                </a:solidFill>
              </a:rPr>
              <a:t>em</a:t>
            </a:r>
            <a:r>
              <a:rPr lang="en-US" altLang="de-DE" sz="2400" b="1" dirty="0">
                <a:solidFill>
                  <a:schemeClr val="accent2"/>
                </a:solidFill>
              </a:rPr>
              <a:t> is given by the </a:t>
            </a:r>
            <a:r>
              <a:rPr lang="en-US" altLang="de-DE" sz="2400" b="1" dirty="0" smtClean="0">
                <a:solidFill>
                  <a:schemeClr val="accent2"/>
                </a:solidFill>
              </a:rPr>
              <a:t>Richardson-</a:t>
            </a:r>
            <a:r>
              <a:rPr lang="en-US" altLang="de-DE" sz="2400" b="1" dirty="0" err="1" smtClean="0">
                <a:solidFill>
                  <a:schemeClr val="accent2"/>
                </a:solidFill>
              </a:rPr>
              <a:t>Dushman</a:t>
            </a:r>
            <a:r>
              <a:rPr lang="en-US" altLang="de-DE" sz="2400" b="1" dirty="0" smtClean="0">
                <a:solidFill>
                  <a:schemeClr val="accent2"/>
                </a:solidFill>
              </a:rPr>
              <a:t> </a:t>
            </a:r>
            <a:r>
              <a:rPr lang="en-US" altLang="de-DE" sz="2400" b="1" dirty="0">
                <a:solidFill>
                  <a:schemeClr val="accent2"/>
                </a:solidFill>
              </a:rPr>
              <a:t>equation: </a:t>
            </a:r>
          </a:p>
        </p:txBody>
      </p:sp>
      <p:sp>
        <p:nvSpPr>
          <p:cNvPr id="76804" name="Text Box 4"/>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a:solidFill>
                  <a:schemeClr val="bg1"/>
                </a:solidFill>
                <a:latin typeface="Times New Roman" pitchFamily="18" charset="0"/>
              </a:rPr>
              <a:t>Floating potential of an emissive probe, I</a:t>
            </a:r>
          </a:p>
        </p:txBody>
      </p:sp>
      <p:graphicFrame>
        <p:nvGraphicFramePr>
          <p:cNvPr id="76805" name="Object 5"/>
          <p:cNvGraphicFramePr>
            <a:graphicFrameLocks noChangeAspect="1"/>
          </p:cNvGraphicFramePr>
          <p:nvPr/>
        </p:nvGraphicFramePr>
        <p:xfrm>
          <a:off x="2276475" y="2079625"/>
          <a:ext cx="4591050" cy="874713"/>
        </p:xfrm>
        <a:graphic>
          <a:graphicData uri="http://schemas.openxmlformats.org/presentationml/2006/ole">
            <mc:AlternateContent xmlns:mc="http://schemas.openxmlformats.org/markup-compatibility/2006">
              <mc:Choice xmlns:v="urn:schemas-microsoft-com:vml" Requires="v">
                <p:oleObj spid="_x0000_s76869" name="Formel" r:id="rId3" imgW="2501640" imgH="482400" progId="Equation.3">
                  <p:embed/>
                </p:oleObj>
              </mc:Choice>
              <mc:Fallback>
                <p:oleObj name="Formel" r:id="rId3" imgW="2501640" imgH="4824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6475" y="2079625"/>
                        <a:ext cx="4591050" cy="874713"/>
                      </a:xfrm>
                      <a:prstGeom prst="rect">
                        <a:avLst/>
                      </a:prstGeom>
                      <a:solidFill>
                        <a:srgbClr val="FFFF99"/>
                      </a:solidFill>
                      <a:ln w="76200" cmpd="tri">
                        <a:solidFill>
                          <a:schemeClr val="tx1"/>
                        </a:solidFill>
                        <a:miter lim="800000"/>
                        <a:headEnd/>
                        <a:tailEnd/>
                      </a:ln>
                    </p:spPr>
                  </p:pic>
                </p:oleObj>
              </mc:Fallback>
            </mc:AlternateContent>
          </a:graphicData>
        </a:graphic>
      </p:graphicFrame>
      <p:graphicFrame>
        <p:nvGraphicFramePr>
          <p:cNvPr id="76806" name="Object 6"/>
          <p:cNvGraphicFramePr>
            <a:graphicFrameLocks noChangeAspect="1"/>
          </p:cNvGraphicFramePr>
          <p:nvPr>
            <p:extLst>
              <p:ext uri="{D42A27DB-BD31-4B8C-83A1-F6EECF244321}">
                <p14:modId xmlns:p14="http://schemas.microsoft.com/office/powerpoint/2010/main" val="2447360582"/>
              </p:ext>
            </p:extLst>
          </p:nvPr>
        </p:nvGraphicFramePr>
        <p:xfrm>
          <a:off x="3067050" y="3943425"/>
          <a:ext cx="3011488" cy="873125"/>
        </p:xfrm>
        <a:graphic>
          <a:graphicData uri="http://schemas.openxmlformats.org/presentationml/2006/ole">
            <mc:AlternateContent xmlns:mc="http://schemas.openxmlformats.org/markup-compatibility/2006">
              <mc:Choice xmlns:v="urn:schemas-microsoft-com:vml" Requires="v">
                <p:oleObj spid="_x0000_s76870" name="Formel" r:id="rId5" imgW="1663560" imgH="482400" progId="Equation.3">
                  <p:embed/>
                </p:oleObj>
              </mc:Choice>
              <mc:Fallback>
                <p:oleObj name="Formel" r:id="rId5" imgW="1663560" imgH="4824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67050" y="3943425"/>
                        <a:ext cx="3011488" cy="873125"/>
                      </a:xfrm>
                      <a:prstGeom prst="rect">
                        <a:avLst/>
                      </a:prstGeom>
                      <a:solidFill>
                        <a:srgbClr val="FFFF99"/>
                      </a:solidFill>
                      <a:ln w="9525">
                        <a:solidFill>
                          <a:schemeClr val="tx1"/>
                        </a:solidFill>
                        <a:miter lim="800000"/>
                        <a:headEnd/>
                        <a:tailEnd/>
                      </a:ln>
                    </p:spPr>
                  </p:pic>
                </p:oleObj>
              </mc:Fallback>
            </mc:AlternateContent>
          </a:graphicData>
        </a:graphic>
      </p:graphicFrame>
      <p:sp>
        <p:nvSpPr>
          <p:cNvPr id="76807" name="Rectangle 7"/>
          <p:cNvSpPr>
            <a:spLocks noChangeArrowheads="1"/>
          </p:cNvSpPr>
          <p:nvPr/>
        </p:nvSpPr>
        <p:spPr bwMode="auto">
          <a:xfrm>
            <a:off x="250825" y="4953800"/>
            <a:ext cx="32067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1800" dirty="0">
                <a:solidFill>
                  <a:srgbClr val="CC0000"/>
                </a:solidFill>
              </a:rPr>
              <a:t>The other constants are:  </a:t>
            </a:r>
          </a:p>
        </p:txBody>
      </p:sp>
      <p:sp>
        <p:nvSpPr>
          <p:cNvPr id="76808" name="Rectangle 8"/>
          <p:cNvSpPr>
            <a:spLocks noChangeArrowheads="1"/>
          </p:cNvSpPr>
          <p:nvPr/>
        </p:nvSpPr>
        <p:spPr bwMode="auto">
          <a:xfrm>
            <a:off x="250825" y="5297764"/>
            <a:ext cx="7096125" cy="122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tabLst>
                <a:tab pos="804863" algn="l"/>
              </a:tabLst>
              <a:defRPr sz="4400">
                <a:solidFill>
                  <a:schemeClr val="tx2"/>
                </a:solidFill>
                <a:latin typeface="Times New Roman" pitchFamily="18" charset="0"/>
              </a:defRPr>
            </a:lvl1pPr>
            <a:lvl2pPr algn="ctr">
              <a:tabLst>
                <a:tab pos="804863" algn="l"/>
              </a:tabLst>
              <a:defRPr sz="4400">
                <a:solidFill>
                  <a:schemeClr val="tx2"/>
                </a:solidFill>
                <a:latin typeface="Times New Roman" pitchFamily="18" charset="0"/>
              </a:defRPr>
            </a:lvl2pPr>
            <a:lvl3pPr algn="ctr">
              <a:tabLst>
                <a:tab pos="804863" algn="l"/>
              </a:tabLst>
              <a:defRPr sz="4400">
                <a:solidFill>
                  <a:schemeClr val="tx2"/>
                </a:solidFill>
                <a:latin typeface="Times New Roman" pitchFamily="18" charset="0"/>
              </a:defRPr>
            </a:lvl3pPr>
            <a:lvl4pPr algn="ctr">
              <a:tabLst>
                <a:tab pos="804863" algn="l"/>
              </a:tabLst>
              <a:defRPr sz="4400">
                <a:solidFill>
                  <a:schemeClr val="tx2"/>
                </a:solidFill>
                <a:latin typeface="Times New Roman" pitchFamily="18" charset="0"/>
              </a:defRPr>
            </a:lvl4pPr>
            <a:lvl5pPr algn="ctr">
              <a:tabLst>
                <a:tab pos="804863" algn="l"/>
              </a:tabLst>
              <a:defRPr sz="4400">
                <a:solidFill>
                  <a:schemeClr val="tx2"/>
                </a:solidFill>
                <a:latin typeface="Times New Roman" pitchFamily="18" charset="0"/>
              </a:defRPr>
            </a:lvl5pPr>
            <a:lvl6pPr marL="457200" algn="ctr" fontAlgn="base">
              <a:spcBef>
                <a:spcPct val="0"/>
              </a:spcBef>
              <a:spcAft>
                <a:spcPct val="0"/>
              </a:spcAft>
              <a:tabLst>
                <a:tab pos="804863" algn="l"/>
              </a:tabLst>
              <a:defRPr sz="4400">
                <a:solidFill>
                  <a:schemeClr val="tx2"/>
                </a:solidFill>
                <a:latin typeface="Times New Roman" pitchFamily="18" charset="0"/>
              </a:defRPr>
            </a:lvl6pPr>
            <a:lvl7pPr marL="914400" algn="ctr" fontAlgn="base">
              <a:spcBef>
                <a:spcPct val="0"/>
              </a:spcBef>
              <a:spcAft>
                <a:spcPct val="0"/>
              </a:spcAft>
              <a:tabLst>
                <a:tab pos="804863" algn="l"/>
              </a:tabLst>
              <a:defRPr sz="4400">
                <a:solidFill>
                  <a:schemeClr val="tx2"/>
                </a:solidFill>
                <a:latin typeface="Times New Roman" pitchFamily="18" charset="0"/>
              </a:defRPr>
            </a:lvl7pPr>
            <a:lvl8pPr marL="1371600" algn="ctr" fontAlgn="base">
              <a:spcBef>
                <a:spcPct val="0"/>
              </a:spcBef>
              <a:spcAft>
                <a:spcPct val="0"/>
              </a:spcAft>
              <a:tabLst>
                <a:tab pos="804863" algn="l"/>
              </a:tabLst>
              <a:defRPr sz="4400">
                <a:solidFill>
                  <a:schemeClr val="tx2"/>
                </a:solidFill>
                <a:latin typeface="Times New Roman" pitchFamily="18" charset="0"/>
              </a:defRPr>
            </a:lvl8pPr>
            <a:lvl9pPr marL="1828800" algn="ctr" fontAlgn="base">
              <a:spcBef>
                <a:spcPct val="0"/>
              </a:spcBef>
              <a:spcAft>
                <a:spcPct val="0"/>
              </a:spcAft>
              <a:tabLst>
                <a:tab pos="804863" algn="l"/>
              </a:tabLst>
              <a:defRPr sz="4400">
                <a:solidFill>
                  <a:schemeClr val="tx2"/>
                </a:solidFill>
                <a:latin typeface="Times New Roman" pitchFamily="18" charset="0"/>
              </a:defRPr>
            </a:lvl9pPr>
          </a:lstStyle>
          <a:p>
            <a:pPr algn="l">
              <a:spcAft>
                <a:spcPts val="300"/>
              </a:spcAft>
            </a:pPr>
            <a:r>
              <a:rPr lang="en-US" altLang="de-DE" sz="1800" i="1" dirty="0" err="1">
                <a:solidFill>
                  <a:srgbClr val="CC0000"/>
                </a:solidFill>
              </a:rPr>
              <a:t>A</a:t>
            </a:r>
            <a:r>
              <a:rPr lang="en-US" altLang="de-DE" sz="1800" i="1" baseline="-25000" dirty="0" err="1">
                <a:solidFill>
                  <a:srgbClr val="CC0000"/>
                </a:solidFill>
              </a:rPr>
              <a:t>p</a:t>
            </a:r>
            <a:r>
              <a:rPr lang="en-US" altLang="de-DE" sz="1800" dirty="0">
                <a:solidFill>
                  <a:srgbClr val="CC0000"/>
                </a:solidFill>
              </a:rPr>
              <a:t>  	electron emitting probe </a:t>
            </a:r>
            <a:r>
              <a:rPr lang="en-US" altLang="de-DE" sz="1800" dirty="0" smtClean="0">
                <a:solidFill>
                  <a:srgbClr val="CC0000"/>
                </a:solidFill>
              </a:rPr>
              <a:t>surface</a:t>
            </a:r>
          </a:p>
          <a:p>
            <a:pPr algn="l">
              <a:spcAft>
                <a:spcPts val="300"/>
              </a:spcAft>
            </a:pPr>
            <a:r>
              <a:rPr lang="en-US" altLang="de-DE" sz="1800" i="1" dirty="0" smtClean="0">
                <a:solidFill>
                  <a:srgbClr val="CC0000"/>
                </a:solidFill>
              </a:rPr>
              <a:t>A</a:t>
            </a:r>
            <a:r>
              <a:rPr lang="en-US" altLang="de-DE" sz="1800" i="1" baseline="30000" dirty="0" smtClean="0">
                <a:solidFill>
                  <a:srgbClr val="CC0000"/>
                </a:solidFill>
              </a:rPr>
              <a:t>*</a:t>
            </a:r>
            <a:r>
              <a:rPr lang="en-US" altLang="de-DE" sz="1800" dirty="0" smtClean="0">
                <a:solidFill>
                  <a:srgbClr val="CC0000"/>
                </a:solidFill>
              </a:rPr>
              <a:t>	Richardson constant</a:t>
            </a:r>
          </a:p>
          <a:p>
            <a:pPr algn="l">
              <a:spcAft>
                <a:spcPts val="300"/>
              </a:spcAft>
            </a:pPr>
            <a:r>
              <a:rPr lang="en-US" altLang="de-DE" sz="1800" i="1" dirty="0" smtClean="0">
                <a:solidFill>
                  <a:srgbClr val="CC0000"/>
                </a:solidFill>
              </a:rPr>
              <a:t>T</a:t>
            </a:r>
            <a:r>
              <a:rPr lang="en-US" altLang="de-DE" sz="1800" i="1" baseline="-25000" dirty="0" smtClean="0">
                <a:solidFill>
                  <a:srgbClr val="CC0000"/>
                </a:solidFill>
              </a:rPr>
              <a:t>w</a:t>
            </a:r>
            <a:r>
              <a:rPr lang="en-US" altLang="de-DE" sz="1800" dirty="0" smtClean="0">
                <a:solidFill>
                  <a:srgbClr val="CC0000"/>
                </a:solidFill>
              </a:rPr>
              <a:t> </a:t>
            </a:r>
            <a:r>
              <a:rPr lang="en-US" altLang="de-DE" sz="1800" dirty="0">
                <a:solidFill>
                  <a:srgbClr val="CC0000"/>
                </a:solidFill>
              </a:rPr>
              <a:t>	temperature of the emitting probe </a:t>
            </a:r>
            <a:r>
              <a:rPr lang="en-US" altLang="de-DE" sz="1800" dirty="0" smtClean="0">
                <a:solidFill>
                  <a:srgbClr val="CC0000"/>
                </a:solidFill>
              </a:rPr>
              <a:t>material,</a:t>
            </a:r>
          </a:p>
          <a:p>
            <a:pPr algn="l">
              <a:spcAft>
                <a:spcPts val="300"/>
              </a:spcAft>
            </a:pPr>
            <a:r>
              <a:rPr lang="en-US" altLang="de-DE" sz="1800" i="1" dirty="0" err="1" smtClean="0">
                <a:solidFill>
                  <a:srgbClr val="CC0000"/>
                </a:solidFill>
              </a:rPr>
              <a:t>W</a:t>
            </a:r>
            <a:r>
              <a:rPr lang="en-US" altLang="de-DE" sz="1800" i="1" baseline="-25000" dirty="0" err="1" smtClean="0">
                <a:solidFill>
                  <a:srgbClr val="CC0000"/>
                </a:solidFill>
              </a:rPr>
              <a:t>w</a:t>
            </a:r>
            <a:r>
              <a:rPr lang="en-US" altLang="de-DE" sz="1800" dirty="0">
                <a:solidFill>
                  <a:srgbClr val="CC0000"/>
                </a:solidFill>
              </a:rPr>
              <a:t>	work function of the emitting probe material.</a:t>
            </a:r>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18</a:t>
            </a:fld>
            <a:endParaRPr lang="en-GB" altLang="de-DE"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1"/>
          <p:cNvSpPr>
            <a:spLocks noGrp="1"/>
          </p:cNvSpPr>
          <p:nvPr>
            <p:ph type="dt" sz="half" idx="10"/>
          </p:nvPr>
        </p:nvSpPr>
        <p:spPr/>
        <p:txBody>
          <a:bodyPr/>
          <a:lstStyle/>
          <a:p>
            <a:fld id="{F5B639B4-CFD4-428C-9033-962B97E57414}" type="datetime1">
              <a:rPr lang="en-GB" altLang="de-DE" smtClean="0"/>
              <a:t>06/09/2018</a:t>
            </a:fld>
            <a:endParaRPr lang="de-DE" altLang="de-DE"/>
          </a:p>
        </p:txBody>
      </p:sp>
      <p:sp>
        <p:nvSpPr>
          <p:cNvPr id="14"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77826" name="Text Box 2"/>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a:solidFill>
                  <a:schemeClr val="bg1"/>
                </a:solidFill>
                <a:latin typeface="Times New Roman" pitchFamily="18" charset="0"/>
              </a:rPr>
              <a:t>Floating potential of an emissive probe, II</a:t>
            </a:r>
          </a:p>
        </p:txBody>
      </p:sp>
      <p:sp>
        <p:nvSpPr>
          <p:cNvPr id="77827" name="Rectangle 3"/>
          <p:cNvSpPr>
            <a:spLocks noChangeArrowheads="1"/>
          </p:cNvSpPr>
          <p:nvPr/>
        </p:nvSpPr>
        <p:spPr bwMode="auto">
          <a:xfrm>
            <a:off x="254000" y="1404938"/>
            <a:ext cx="8637588"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200" b="1">
                <a:solidFill>
                  <a:schemeClr val="accent2"/>
                </a:solidFill>
                <a:sym typeface="Symbol" pitchFamily="18" charset="2"/>
              </a:rPr>
              <a:t></a:t>
            </a:r>
            <a:r>
              <a:rPr lang="en-US" altLang="de-DE" sz="2200" b="1" i="1" baseline="-25000">
                <a:solidFill>
                  <a:schemeClr val="accent2"/>
                </a:solidFill>
                <a:sym typeface="Symbol" pitchFamily="18" charset="2"/>
              </a:rPr>
              <a:t>em</a:t>
            </a:r>
            <a:r>
              <a:rPr lang="en-US" altLang="de-DE" sz="2200" b="1">
                <a:solidFill>
                  <a:schemeClr val="accent2"/>
                </a:solidFill>
                <a:sym typeface="Symbol" pitchFamily="18" charset="2"/>
              </a:rPr>
              <a:t> = ln[(</a:t>
            </a:r>
            <a:r>
              <a:rPr lang="en-US" altLang="de-DE" sz="2200" b="1" i="1">
                <a:solidFill>
                  <a:schemeClr val="accent2"/>
                </a:solidFill>
                <a:sym typeface="Symbol" pitchFamily="18" charset="2"/>
              </a:rPr>
              <a:t>I</a:t>
            </a:r>
            <a:r>
              <a:rPr lang="en-US" altLang="de-DE" sz="2200" b="1" i="1" baseline="-25000">
                <a:solidFill>
                  <a:schemeClr val="accent2"/>
                </a:solidFill>
                <a:sym typeface="Symbol" pitchFamily="18" charset="2"/>
              </a:rPr>
              <a:t>es</a:t>
            </a:r>
            <a:r>
              <a:rPr lang="en-US" altLang="de-DE" sz="2200" b="1">
                <a:solidFill>
                  <a:schemeClr val="accent2"/>
                </a:solidFill>
                <a:sym typeface="Symbol" pitchFamily="18" charset="2"/>
              </a:rPr>
              <a:t>/(</a:t>
            </a:r>
            <a:r>
              <a:rPr lang="en-US" altLang="de-DE" sz="2200" b="1" i="1">
                <a:solidFill>
                  <a:schemeClr val="accent2"/>
                </a:solidFill>
                <a:sym typeface="Symbol" pitchFamily="18" charset="2"/>
              </a:rPr>
              <a:t>I</a:t>
            </a:r>
            <a:r>
              <a:rPr lang="en-US" altLang="de-DE" sz="2200" b="1" i="1" baseline="-25000">
                <a:solidFill>
                  <a:schemeClr val="accent2"/>
                </a:solidFill>
                <a:sym typeface="Symbol" pitchFamily="18" charset="2"/>
              </a:rPr>
              <a:t>is</a:t>
            </a:r>
            <a:r>
              <a:rPr lang="en-US" altLang="de-DE" sz="2200" b="1">
                <a:solidFill>
                  <a:schemeClr val="accent2"/>
                </a:solidFill>
                <a:sym typeface="Symbol" pitchFamily="18" charset="2"/>
              </a:rPr>
              <a:t>+</a:t>
            </a:r>
            <a:r>
              <a:rPr lang="en-US" altLang="de-DE" sz="2200" b="1" i="1">
                <a:solidFill>
                  <a:schemeClr val="accent2"/>
                </a:solidFill>
                <a:sym typeface="Symbol" pitchFamily="18" charset="2"/>
              </a:rPr>
              <a:t>I</a:t>
            </a:r>
            <a:r>
              <a:rPr lang="en-US" altLang="de-DE" sz="2200" b="1" i="1" baseline="-25000">
                <a:solidFill>
                  <a:schemeClr val="accent2"/>
                </a:solidFill>
                <a:sym typeface="Symbol" pitchFamily="18" charset="2"/>
              </a:rPr>
              <a:t>em</a:t>
            </a:r>
            <a:r>
              <a:rPr lang="en-US" altLang="de-DE" sz="2200" b="1">
                <a:solidFill>
                  <a:schemeClr val="accent2"/>
                </a:solidFill>
                <a:sym typeface="Symbol" pitchFamily="18" charset="2"/>
              </a:rPr>
              <a:t>)] is also the </a:t>
            </a:r>
            <a:r>
              <a:rPr lang="en-US" altLang="de-DE" sz="2200" b="1">
                <a:solidFill>
                  <a:schemeClr val="accent2"/>
                </a:solidFill>
              </a:rPr>
              <a:t>difference </a:t>
            </a:r>
            <a:r>
              <a:rPr lang="en-US" altLang="de-DE" sz="2200" b="1">
                <a:solidFill>
                  <a:schemeClr val="accent2"/>
                </a:solidFill>
                <a:sym typeface="Symbol" pitchFamily="18" charset="2"/>
              </a:rPr>
              <a:t></a:t>
            </a:r>
            <a:r>
              <a:rPr lang="en-US" altLang="de-DE" sz="2200" b="1" i="1" baseline="-25000">
                <a:solidFill>
                  <a:schemeClr val="accent2"/>
                </a:solidFill>
                <a:sym typeface="Symbol" pitchFamily="18" charset="2"/>
              </a:rPr>
              <a:t>em</a:t>
            </a:r>
            <a:r>
              <a:rPr lang="en-US" altLang="de-DE" sz="2200" b="1">
                <a:solidFill>
                  <a:schemeClr val="accent2"/>
                </a:solidFill>
                <a:sym typeface="Symbol" pitchFamily="18" charset="2"/>
              </a:rPr>
              <a:t> </a:t>
            </a:r>
            <a:r>
              <a:rPr lang="en-US" altLang="de-DE" sz="2200" b="1">
                <a:solidFill>
                  <a:schemeClr val="accent2"/>
                </a:solidFill>
              </a:rPr>
              <a:t>between plasma potential and floating potential with and without electron emission </a:t>
            </a:r>
            <a:r>
              <a:rPr lang="en-US" altLang="de-DE" sz="2200" b="1">
                <a:solidFill>
                  <a:schemeClr val="accent2"/>
                </a:solidFill>
                <a:sym typeface="Symbol" pitchFamily="18" charset="2"/>
              </a:rPr>
              <a:t>n</a:t>
            </a:r>
            <a:r>
              <a:rPr lang="en-US" altLang="de-DE" sz="2200" b="1">
                <a:solidFill>
                  <a:schemeClr val="accent2"/>
                </a:solidFill>
              </a:rPr>
              <a:t>ormalized to the kinetic electron temperature:</a:t>
            </a:r>
          </a:p>
        </p:txBody>
      </p:sp>
      <p:graphicFrame>
        <p:nvGraphicFramePr>
          <p:cNvPr id="77828" name="Object 4"/>
          <p:cNvGraphicFramePr>
            <a:graphicFrameLocks noChangeAspect="1"/>
          </p:cNvGraphicFramePr>
          <p:nvPr/>
        </p:nvGraphicFramePr>
        <p:xfrm>
          <a:off x="2184400" y="2546350"/>
          <a:ext cx="4775200" cy="965200"/>
        </p:xfrm>
        <a:graphic>
          <a:graphicData uri="http://schemas.openxmlformats.org/presentationml/2006/ole">
            <mc:AlternateContent xmlns:mc="http://schemas.openxmlformats.org/markup-compatibility/2006">
              <mc:Choice xmlns:v="urn:schemas-microsoft-com:vml" Requires="v">
                <p:oleObj spid="_x0000_s77921" name="Formel" r:id="rId3" imgW="2387520" imgH="482400" progId="Equation.3">
                  <p:embed/>
                </p:oleObj>
              </mc:Choice>
              <mc:Fallback>
                <p:oleObj name="Formel" r:id="rId3" imgW="2387520" imgH="482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4400" y="2546350"/>
                        <a:ext cx="4775200" cy="965200"/>
                      </a:xfrm>
                      <a:prstGeom prst="rect">
                        <a:avLst/>
                      </a:prstGeom>
                      <a:solidFill>
                        <a:srgbClr val="FFFF99"/>
                      </a:solidFill>
                      <a:ln w="9525">
                        <a:solidFill>
                          <a:schemeClr val="tx1"/>
                        </a:solidFill>
                        <a:miter lim="800000"/>
                        <a:headEnd/>
                        <a:tailEnd/>
                      </a:ln>
                    </p:spPr>
                  </p:pic>
                </p:oleObj>
              </mc:Fallback>
            </mc:AlternateContent>
          </a:graphicData>
        </a:graphic>
      </p:graphicFrame>
      <p:graphicFrame>
        <p:nvGraphicFramePr>
          <p:cNvPr id="77829" name="Object 5"/>
          <p:cNvGraphicFramePr>
            <a:graphicFrameLocks noChangeAspect="1"/>
          </p:cNvGraphicFramePr>
          <p:nvPr/>
        </p:nvGraphicFramePr>
        <p:xfrm>
          <a:off x="2871788" y="3673475"/>
          <a:ext cx="3400425" cy="457200"/>
        </p:xfrm>
        <a:graphic>
          <a:graphicData uri="http://schemas.openxmlformats.org/presentationml/2006/ole">
            <mc:AlternateContent xmlns:mc="http://schemas.openxmlformats.org/markup-compatibility/2006">
              <mc:Choice xmlns:v="urn:schemas-microsoft-com:vml" Requires="v">
                <p:oleObj spid="_x0000_s77922" name="Formel" r:id="rId5" imgW="1701720" imgH="228600" progId="Equation.3">
                  <p:embed/>
                </p:oleObj>
              </mc:Choice>
              <mc:Fallback>
                <p:oleObj name="Formel" r:id="rId5" imgW="170172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1788" y="3673475"/>
                        <a:ext cx="3400425" cy="457200"/>
                      </a:xfrm>
                      <a:prstGeom prst="rect">
                        <a:avLst/>
                      </a:prstGeom>
                      <a:solidFill>
                        <a:srgbClr val="FFFF99"/>
                      </a:solidFill>
                      <a:ln w="9525">
                        <a:solidFill>
                          <a:schemeClr val="tx1"/>
                        </a:solidFill>
                        <a:miter lim="800000"/>
                        <a:headEnd/>
                        <a:tailEnd/>
                      </a:ln>
                    </p:spPr>
                  </p:pic>
                </p:oleObj>
              </mc:Fallback>
            </mc:AlternateContent>
          </a:graphicData>
        </a:graphic>
      </p:graphicFrame>
      <p:sp>
        <p:nvSpPr>
          <p:cNvPr id="77830" name="Text Box 6"/>
          <p:cNvSpPr txBox="1">
            <a:spLocks noChangeArrowheads="1"/>
          </p:cNvSpPr>
          <p:nvPr/>
        </p:nvSpPr>
        <p:spPr bwMode="auto">
          <a:xfrm>
            <a:off x="254000" y="4275138"/>
            <a:ext cx="8637588"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eaLnBrk="0" hangingPunct="0"/>
            <a:r>
              <a:rPr lang="en-US" altLang="de-DE" sz="2200">
                <a:solidFill>
                  <a:srgbClr val="990033"/>
                </a:solidFill>
                <a:latin typeface="Times New Roman" pitchFamily="18" charset="0"/>
              </a:rPr>
              <a:t>And if we achieve this, then indeed we can reach the condition that:</a:t>
            </a:r>
          </a:p>
        </p:txBody>
      </p:sp>
      <p:graphicFrame>
        <p:nvGraphicFramePr>
          <p:cNvPr id="77831" name="Object 7"/>
          <p:cNvGraphicFramePr>
            <a:graphicFrameLocks noChangeAspect="1"/>
          </p:cNvGraphicFramePr>
          <p:nvPr/>
        </p:nvGraphicFramePr>
        <p:xfrm>
          <a:off x="3681413" y="4816475"/>
          <a:ext cx="1781175" cy="604838"/>
        </p:xfrm>
        <a:graphic>
          <a:graphicData uri="http://schemas.openxmlformats.org/presentationml/2006/ole">
            <mc:AlternateContent xmlns:mc="http://schemas.openxmlformats.org/markup-compatibility/2006">
              <mc:Choice xmlns:v="urn:schemas-microsoft-com:vml" Requires="v">
                <p:oleObj spid="_x0000_s77923" name="Formel" r:id="rId7" imgW="711000" imgH="241200" progId="Equation.3">
                  <p:embed/>
                </p:oleObj>
              </mc:Choice>
              <mc:Fallback>
                <p:oleObj name="Formel" r:id="rId7" imgW="711000" imgH="2412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81413" y="4816475"/>
                        <a:ext cx="1781175" cy="604838"/>
                      </a:xfrm>
                      <a:prstGeom prst="rect">
                        <a:avLst/>
                      </a:prstGeom>
                      <a:solidFill>
                        <a:srgbClr val="FFFF99"/>
                      </a:solidFill>
                      <a:ln w="9525">
                        <a:solidFill>
                          <a:schemeClr val="tx1"/>
                        </a:solidFill>
                        <a:miter lim="800000"/>
                        <a:headEnd/>
                        <a:tailEnd/>
                      </a:ln>
                    </p:spPr>
                  </p:pic>
                </p:oleObj>
              </mc:Fallback>
            </mc:AlternateContent>
          </a:graphicData>
        </a:graphic>
      </p:graphicFrame>
      <p:sp>
        <p:nvSpPr>
          <p:cNvPr id="77832" name="Text Box 8"/>
          <p:cNvSpPr txBox="1">
            <a:spLocks noChangeArrowheads="1"/>
          </p:cNvSpPr>
          <p:nvPr/>
        </p:nvSpPr>
        <p:spPr bwMode="auto">
          <a:xfrm>
            <a:off x="254000" y="5521325"/>
            <a:ext cx="86375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a:solidFill>
                  <a:srgbClr val="990033"/>
                </a:solidFill>
                <a:latin typeface="Times New Roman" pitchFamily="18" charset="0"/>
              </a:rPr>
              <a:t>Thus, when the emission current (plus the usually negligible ion saturation current) just compensate the electron saturation current, the floating potential of an emissive probe equals the plasma potential.</a:t>
            </a:r>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19</a:t>
            </a:fld>
            <a:endParaRPr lang="en-GB" altLang="de-D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2F7BBD38-2ECD-42B4-B86C-CAC0167A1F88}" type="datetime1">
              <a:rPr lang="en-GB" altLang="de-DE" smtClean="0"/>
              <a:t>06/09/2018</a:t>
            </a:fld>
            <a:endParaRPr lang="de-DE" altLang="de-DE"/>
          </a:p>
        </p:txBody>
      </p:sp>
      <p:sp>
        <p:nvSpPr>
          <p:cNvPr id="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9698" name="Text Box 2"/>
          <p:cNvSpPr txBox="1">
            <a:spLocks noChangeArrowheads="1"/>
          </p:cNvSpPr>
          <p:nvPr/>
        </p:nvSpPr>
        <p:spPr bwMode="auto">
          <a:xfrm>
            <a:off x="433388" y="1213713"/>
            <a:ext cx="8277225" cy="4761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471488" indent="-471488">
              <a:defRPr>
                <a:solidFill>
                  <a:schemeClr val="tx1"/>
                </a:solidFill>
                <a:latin typeface="Arial" pitchFamily="34" charset="0"/>
              </a:defRPr>
            </a:lvl1pPr>
            <a:lvl2pPr marL="66198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Bef>
                <a:spcPct val="10000"/>
              </a:spcBef>
              <a:buFont typeface="Wingdings" pitchFamily="2" charset="2"/>
              <a:buChar char="§"/>
            </a:pPr>
            <a:r>
              <a:rPr lang="en-US" altLang="de-DE" sz="2600" b="1" dirty="0">
                <a:solidFill>
                  <a:srgbClr val="CC0000"/>
                </a:solidFill>
                <a:latin typeface="Times New Roman" pitchFamily="18" charset="0"/>
                <a:sym typeface="Symbol" pitchFamily="18" charset="2"/>
              </a:rPr>
              <a:t>Some historical facts.</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sym typeface="Symbol" pitchFamily="18" charset="2"/>
              </a:rPr>
              <a:t>Poisson's equation and </a:t>
            </a:r>
            <a:r>
              <a:rPr lang="en-US" altLang="de-DE" sz="2600" b="1" dirty="0">
                <a:solidFill>
                  <a:srgbClr val="CC0000"/>
                </a:solidFill>
                <a:latin typeface="Times New Roman" pitchFamily="18" charset="0"/>
                <a:cs typeface="Times New Roman" pitchFamily="18" charset="0"/>
              </a:rPr>
              <a:t>plasma potential </a:t>
            </a:r>
            <a:r>
              <a:rPr lang="en-US" altLang="de-DE" sz="2600" b="1" dirty="0">
                <a:solidFill>
                  <a:srgbClr val="CC0000"/>
                </a:solidFill>
                <a:latin typeface="Times New Roman" pitchFamily="18" charset="0"/>
                <a:sym typeface="Symbol" pitchFamily="18" charset="2"/>
              </a:rPr>
              <a:t></a:t>
            </a:r>
            <a:r>
              <a:rPr lang="en-US" altLang="de-DE" sz="2600" b="1" i="1" baseline="-25000" dirty="0">
                <a:solidFill>
                  <a:srgbClr val="CC0000"/>
                </a:solidFill>
                <a:latin typeface="Times New Roman" pitchFamily="18" charset="0"/>
                <a:sym typeface="Symbol" pitchFamily="18" charset="2"/>
              </a:rPr>
              <a:t>pl</a:t>
            </a:r>
            <a:r>
              <a:rPr lang="en-US" altLang="de-DE" sz="2600" b="1" i="1" dirty="0">
                <a:solidFill>
                  <a:srgbClr val="CC0000"/>
                </a:solidFill>
                <a:latin typeface="Times New Roman" pitchFamily="18" charset="0"/>
                <a:sym typeface="Symbol" pitchFamily="18" charset="2"/>
              </a:rPr>
              <a:t>.</a:t>
            </a:r>
            <a:endParaRPr lang="en-US" altLang="de-DE" sz="2600" b="1" dirty="0">
              <a:solidFill>
                <a:srgbClr val="CC0000"/>
              </a:solidFill>
              <a:latin typeface="Times New Roman" pitchFamily="18" charset="0"/>
              <a:cs typeface="Times New Roman" pitchFamily="18" charset="0"/>
            </a:endParaRPr>
          </a:p>
          <a:p>
            <a:pPr eaLnBrk="0" hangingPunct="0">
              <a:spcBef>
                <a:spcPct val="10000"/>
              </a:spcBef>
              <a:buFont typeface="Wingdings" pitchFamily="2" charset="2"/>
              <a:buChar char="§"/>
            </a:pPr>
            <a:r>
              <a:rPr lang="en-US" altLang="de-DE" sz="2600" b="1" dirty="0">
                <a:solidFill>
                  <a:srgbClr val="CC0000"/>
                </a:solidFill>
                <a:latin typeface="Times New Roman" pitchFamily="18" charset="0"/>
                <a:cs typeface="Times New Roman" pitchFamily="18" charset="0"/>
              </a:rPr>
              <a:t>Short reminder of the ideal theory of cold probes. </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cs typeface="Times New Roman" pitchFamily="18" charset="0"/>
              </a:rPr>
              <a:t>Floating potential </a:t>
            </a:r>
            <a:r>
              <a:rPr lang="en-US" altLang="de-DE" sz="2600" b="1" i="1" dirty="0" err="1">
                <a:solidFill>
                  <a:srgbClr val="CC0000"/>
                </a:solidFill>
                <a:latin typeface="Times New Roman" pitchFamily="18" charset="0"/>
                <a:cs typeface="Times New Roman" pitchFamily="18" charset="0"/>
              </a:rPr>
              <a:t>V</a:t>
            </a:r>
            <a:r>
              <a:rPr lang="en-US" altLang="de-DE" sz="2600" b="1" i="1" baseline="-25000" dirty="0" err="1">
                <a:solidFill>
                  <a:srgbClr val="CC0000"/>
                </a:solidFill>
                <a:latin typeface="Times New Roman" pitchFamily="18" charset="0"/>
                <a:cs typeface="Times New Roman" pitchFamily="18" charset="0"/>
              </a:rPr>
              <a:t>fl</a:t>
            </a:r>
            <a:r>
              <a:rPr lang="en-US" altLang="de-DE" sz="2600" b="1" dirty="0">
                <a:solidFill>
                  <a:srgbClr val="CC0000"/>
                </a:solidFill>
                <a:latin typeface="Times New Roman" pitchFamily="18" charset="0"/>
                <a:cs typeface="Times New Roman" pitchFamily="18" charset="0"/>
              </a:rPr>
              <a:t> and plasma potential </a:t>
            </a:r>
            <a:r>
              <a:rPr lang="en-US" altLang="de-DE" sz="2600" b="1" dirty="0">
                <a:solidFill>
                  <a:srgbClr val="CC0000"/>
                </a:solidFill>
                <a:latin typeface="Times New Roman" pitchFamily="18" charset="0"/>
                <a:cs typeface="Times New Roman" pitchFamily="18" charset="0"/>
                <a:sym typeface="Symbol" pitchFamily="18" charset="2"/>
              </a:rPr>
              <a:t></a:t>
            </a:r>
            <a:r>
              <a:rPr lang="en-US" altLang="de-DE" sz="2600" b="1" i="1" baseline="-25000" dirty="0">
                <a:solidFill>
                  <a:srgbClr val="CC0000"/>
                </a:solidFill>
                <a:latin typeface="Times New Roman" pitchFamily="18" charset="0"/>
                <a:cs typeface="Times New Roman" pitchFamily="18" charset="0"/>
                <a:sym typeface="Symbol" pitchFamily="18" charset="2"/>
              </a:rPr>
              <a:t>pl</a:t>
            </a:r>
            <a:r>
              <a:rPr lang="en-US" altLang="de-DE" sz="2600" b="1" dirty="0">
                <a:solidFill>
                  <a:srgbClr val="CC0000"/>
                </a:solidFill>
                <a:latin typeface="Times New Roman" pitchFamily="18" charset="0"/>
                <a:cs typeface="Times New Roman" pitchFamily="18" charset="0"/>
              </a:rPr>
              <a:t>.</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rPr>
              <a:t>Emissive probes.</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rPr>
              <a:t>Emissive probes in small tokamaks (CASTOR &amp; ISTTOK).</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cs typeface="Times New Roman" pitchFamily="18" charset="0"/>
              </a:rPr>
              <a:t>Ball-pen probe in CASTOR &amp; ASDEX Upgrade.</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cs typeface="Times New Roman" pitchFamily="18" charset="0"/>
              </a:rPr>
              <a:t>Cold probes in ASDEX Upgrade.</a:t>
            </a:r>
          </a:p>
          <a:p>
            <a:pPr eaLnBrk="0" hangingPunct="0">
              <a:spcBef>
                <a:spcPct val="10000"/>
              </a:spcBef>
              <a:buFont typeface="Wingdings" pitchFamily="2" charset="2"/>
              <a:buChar char="§"/>
            </a:pPr>
            <a:r>
              <a:rPr lang="en-US" altLang="de-DE" sz="2600" b="1" dirty="0">
                <a:solidFill>
                  <a:srgbClr val="CC0000"/>
                </a:solidFill>
                <a:latin typeface="Times New Roman" pitchFamily="18" charset="0"/>
                <a:cs typeface="Times New Roman" pitchFamily="18" charset="0"/>
              </a:rPr>
              <a:t>Magnetic probes in ASDEX Upgrade. </a:t>
            </a:r>
            <a:endParaRPr lang="en-US" altLang="de-DE" sz="2600" b="1" dirty="0" smtClean="0">
              <a:solidFill>
                <a:srgbClr val="CC0000"/>
              </a:solidFill>
              <a:latin typeface="Times New Roman" pitchFamily="18" charset="0"/>
              <a:cs typeface="Times New Roman" pitchFamily="18" charset="0"/>
            </a:endParaRPr>
          </a:p>
          <a:p>
            <a:pPr eaLnBrk="0" hangingPunct="0">
              <a:spcBef>
                <a:spcPct val="10000"/>
              </a:spcBef>
              <a:buFont typeface="Wingdings" pitchFamily="2" charset="2"/>
              <a:buChar char="§"/>
            </a:pPr>
            <a:r>
              <a:rPr lang="en-US" altLang="de-DE" sz="2600" b="1" dirty="0" smtClean="0">
                <a:solidFill>
                  <a:srgbClr val="CC0000"/>
                </a:solidFill>
                <a:latin typeface="Times New Roman" pitchFamily="18" charset="0"/>
                <a:cs typeface="Times New Roman" pitchFamily="18" charset="0"/>
              </a:rPr>
              <a:t>Most recent developments</a:t>
            </a:r>
          </a:p>
        </p:txBody>
      </p:sp>
      <p:sp>
        <p:nvSpPr>
          <p:cNvPr id="29699" name="Text Box 3"/>
          <p:cNvSpPr txBox="1">
            <a:spLocks noChangeArrowheads="1"/>
          </p:cNvSpPr>
          <p:nvPr/>
        </p:nvSpPr>
        <p:spPr bwMode="auto">
          <a:xfrm>
            <a:off x="1152525" y="152400"/>
            <a:ext cx="6837363" cy="631825"/>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r>
              <a:rPr lang="en-GB" altLang="de-DE" sz="3600" b="1">
                <a:solidFill>
                  <a:schemeClr val="bg1"/>
                </a:solidFill>
                <a:latin typeface="Times New Roman" pitchFamily="18" charset="0"/>
              </a:rPr>
              <a:t>Outline</a:t>
            </a:r>
          </a:p>
        </p:txBody>
      </p:sp>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a:t>
            </a:fld>
            <a:endParaRPr lang="en-GB" altLang="de-DE"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1"/>
          <p:cNvSpPr>
            <a:spLocks noGrp="1"/>
          </p:cNvSpPr>
          <p:nvPr>
            <p:ph type="dt" sz="half" idx="10"/>
          </p:nvPr>
        </p:nvSpPr>
        <p:spPr/>
        <p:txBody>
          <a:bodyPr/>
          <a:lstStyle/>
          <a:p>
            <a:fld id="{5AE8ACE1-2A22-429E-95CE-DAF4C1E85E55}" type="datetime1">
              <a:rPr lang="en-GB" altLang="de-DE" smtClean="0"/>
              <a:t>06/09/2018</a:t>
            </a:fld>
            <a:endParaRPr lang="de-DE" altLang="de-DE"/>
          </a:p>
        </p:txBody>
      </p:sp>
      <p:sp>
        <p:nvSpPr>
          <p:cNvPr id="13"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78850" name="Rectangle 2"/>
          <p:cNvSpPr>
            <a:spLocks noChangeArrowheads="1"/>
          </p:cNvSpPr>
          <p:nvPr/>
        </p:nvSpPr>
        <p:spPr bwMode="auto">
          <a:xfrm>
            <a:off x="0" y="-755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78851" name="Rectangle 3"/>
          <p:cNvSpPr>
            <a:spLocks noChangeArrowheads="1"/>
          </p:cNvSpPr>
          <p:nvPr/>
        </p:nvSpPr>
        <p:spPr bwMode="auto">
          <a:xfrm>
            <a:off x="0" y="3298825"/>
            <a:ext cx="1098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1600">
                <a:latin typeface="Times New Roman" pitchFamily="18" charset="0"/>
                <a:cs typeface="Times New Roman" pitchFamily="18" charset="0"/>
              </a:rPr>
              <a:t>	</a:t>
            </a:r>
            <a:endParaRPr lang="en-GB" altLang="de-DE">
              <a:latin typeface="Times New Roman" pitchFamily="18" charset="0"/>
            </a:endParaRPr>
          </a:p>
        </p:txBody>
      </p:sp>
      <p:sp>
        <p:nvSpPr>
          <p:cNvPr id="78852" name="Rectangle 4"/>
          <p:cNvSpPr>
            <a:spLocks noChangeArrowheads="1"/>
          </p:cNvSpPr>
          <p:nvPr/>
        </p:nvSpPr>
        <p:spPr bwMode="auto">
          <a:xfrm>
            <a:off x="358775" y="5322888"/>
            <a:ext cx="8424863"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sz="2000">
                <a:solidFill>
                  <a:srgbClr val="990000"/>
                </a:solidFill>
                <a:latin typeface="Times New Roman" pitchFamily="18" charset="0"/>
              </a:rPr>
              <a:t>Theoretical dependence of </a:t>
            </a:r>
            <a:r>
              <a:rPr lang="en-GB" altLang="de-DE" sz="2000" i="1">
                <a:solidFill>
                  <a:srgbClr val="990000"/>
                </a:solidFill>
                <a:latin typeface="Times New Roman" pitchFamily="18" charset="0"/>
                <a:sym typeface="Symbol" pitchFamily="18" charset="2"/>
              </a:rPr>
              <a:t>V</a:t>
            </a:r>
            <a:r>
              <a:rPr lang="en-GB" altLang="de-DE" sz="2000" i="1" baseline="-25000">
                <a:solidFill>
                  <a:srgbClr val="990000"/>
                </a:solidFill>
                <a:latin typeface="Times New Roman" pitchFamily="18" charset="0"/>
                <a:sym typeface="Symbol" pitchFamily="18" charset="2"/>
              </a:rPr>
              <a:t>fl,em</a:t>
            </a:r>
            <a:r>
              <a:rPr lang="en-GB" altLang="de-DE" sz="2000">
                <a:solidFill>
                  <a:srgbClr val="990000"/>
                </a:solidFill>
                <a:latin typeface="Times New Roman" pitchFamily="18" charset="0"/>
                <a:sym typeface="Symbol" pitchFamily="18" charset="2"/>
              </a:rPr>
              <a:t> </a:t>
            </a:r>
            <a:r>
              <a:rPr lang="en-GB" altLang="de-DE" sz="2000">
                <a:solidFill>
                  <a:srgbClr val="990000"/>
                </a:solidFill>
                <a:latin typeface="Times New Roman" pitchFamily="18" charset="0"/>
              </a:rPr>
              <a:t>for increasing electron emission; </a:t>
            </a:r>
            <a:r>
              <a:rPr lang="en-GB" altLang="de-DE" sz="2000">
                <a:solidFill>
                  <a:srgbClr val="990000"/>
                </a:solidFill>
                <a:latin typeface="Times New Roman" pitchFamily="18" charset="0"/>
                <a:sym typeface="Symbol" pitchFamily="18" charset="2"/>
              </a:rPr>
              <a:t></a:t>
            </a:r>
            <a:r>
              <a:rPr lang="en-GB" altLang="de-DE" sz="2000" i="1" baseline="-25000">
                <a:solidFill>
                  <a:srgbClr val="990000"/>
                </a:solidFill>
                <a:latin typeface="Times New Roman" pitchFamily="18" charset="0"/>
              </a:rPr>
              <a:t>em</a:t>
            </a:r>
            <a:r>
              <a:rPr lang="en-GB" altLang="de-DE" sz="2000" i="1">
                <a:solidFill>
                  <a:srgbClr val="990000"/>
                </a:solidFill>
                <a:latin typeface="Times New Roman" pitchFamily="18" charset="0"/>
                <a:sym typeface="Symbol" pitchFamily="18" charset="2"/>
              </a:rPr>
              <a:t> </a:t>
            </a:r>
            <a:r>
              <a:rPr lang="en-GB" altLang="de-DE" sz="2000">
                <a:solidFill>
                  <a:srgbClr val="990000"/>
                </a:solidFill>
                <a:latin typeface="Times New Roman" pitchFamily="18" charset="0"/>
              </a:rPr>
              <a:t>difference </a:t>
            </a:r>
            <a:r>
              <a:rPr lang="en-GB" altLang="de-DE" sz="2000">
                <a:solidFill>
                  <a:srgbClr val="990000"/>
                </a:solidFill>
                <a:latin typeface="Times New Roman" pitchFamily="18" charset="0"/>
                <a:sym typeface="Symbol" pitchFamily="18" charset="2"/>
              </a:rPr>
              <a:t>between </a:t>
            </a:r>
            <a:r>
              <a:rPr lang="en-GB" altLang="de-DE" sz="2000" i="1">
                <a:solidFill>
                  <a:srgbClr val="990000"/>
                </a:solidFill>
                <a:latin typeface="Times New Roman" pitchFamily="18" charset="0"/>
                <a:sym typeface="Symbol" pitchFamily="18" charset="2"/>
              </a:rPr>
              <a:t>V</a:t>
            </a:r>
            <a:r>
              <a:rPr lang="en-GB" altLang="de-DE" sz="2000" i="1" baseline="-25000">
                <a:solidFill>
                  <a:srgbClr val="990000"/>
                </a:solidFill>
                <a:latin typeface="Times New Roman" pitchFamily="18" charset="0"/>
                <a:sym typeface="Symbol" pitchFamily="18" charset="2"/>
              </a:rPr>
              <a:t>fl,em</a:t>
            </a:r>
            <a:r>
              <a:rPr lang="en-GB" altLang="de-DE" sz="2000">
                <a:solidFill>
                  <a:srgbClr val="990000"/>
                </a:solidFill>
                <a:latin typeface="Times New Roman" pitchFamily="18" charset="0"/>
                <a:sym typeface="Symbol" pitchFamily="18" charset="2"/>
              </a:rPr>
              <a:t> and </a:t>
            </a:r>
            <a:r>
              <a:rPr lang="en-GB" altLang="de-DE" sz="2000" i="1" baseline="-25000">
                <a:solidFill>
                  <a:srgbClr val="990000"/>
                </a:solidFill>
                <a:latin typeface="Times New Roman" pitchFamily="18" charset="0"/>
                <a:sym typeface="Symbol" pitchFamily="18" charset="2"/>
              </a:rPr>
              <a:t>pl</a:t>
            </a:r>
            <a:r>
              <a:rPr lang="en-GB" altLang="de-DE" sz="2000">
                <a:solidFill>
                  <a:srgbClr val="990000"/>
                </a:solidFill>
                <a:latin typeface="Times New Roman" pitchFamily="18" charset="0"/>
                <a:sym typeface="Symbol" pitchFamily="18" charset="2"/>
              </a:rPr>
              <a:t>, normalised to </a:t>
            </a:r>
            <a:r>
              <a:rPr lang="en-GB" altLang="de-DE" sz="2000" i="1">
                <a:solidFill>
                  <a:srgbClr val="990000"/>
                </a:solidFill>
                <a:latin typeface="Times New Roman" pitchFamily="18" charset="0"/>
                <a:sym typeface="Symbol" pitchFamily="18" charset="2"/>
              </a:rPr>
              <a:t>T</a:t>
            </a:r>
            <a:r>
              <a:rPr lang="en-GB" altLang="de-DE" sz="2000" i="1" baseline="-25000">
                <a:solidFill>
                  <a:srgbClr val="990000"/>
                </a:solidFill>
                <a:latin typeface="Times New Roman" pitchFamily="18" charset="0"/>
                <a:sym typeface="Symbol" pitchFamily="18" charset="2"/>
              </a:rPr>
              <a:t>e</a:t>
            </a:r>
            <a:r>
              <a:rPr lang="en-GB" altLang="de-DE" sz="2000" i="1" baseline="30000">
                <a:solidFill>
                  <a:srgbClr val="990000"/>
                </a:solidFill>
                <a:latin typeface="Times New Roman" pitchFamily="18" charset="0"/>
                <a:sym typeface="Symbol" pitchFamily="18" charset="2"/>
              </a:rPr>
              <a:t>*</a:t>
            </a:r>
            <a:r>
              <a:rPr lang="en-GB" altLang="de-DE" sz="2000">
                <a:solidFill>
                  <a:srgbClr val="990000"/>
                </a:solidFill>
                <a:latin typeface="Times New Roman" pitchFamily="18" charset="0"/>
                <a:sym typeface="Symbol" pitchFamily="18" charset="2"/>
              </a:rPr>
              <a:t>: (a) </a:t>
            </a:r>
            <a:r>
              <a:rPr lang="en-GB" altLang="de-DE" sz="2000" i="1" baseline="-25000">
                <a:solidFill>
                  <a:srgbClr val="990000"/>
                </a:solidFill>
                <a:latin typeface="Times New Roman" pitchFamily="18" charset="0"/>
              </a:rPr>
              <a:t>em</a:t>
            </a:r>
            <a:r>
              <a:rPr lang="en-GB" altLang="de-DE" sz="2000">
                <a:solidFill>
                  <a:srgbClr val="990000"/>
                </a:solidFill>
                <a:latin typeface="Times New Roman" pitchFamily="18" charset="0"/>
                <a:sym typeface="Symbol" pitchFamily="18" charset="2"/>
              </a:rPr>
              <a:t> versus emissive current density </a:t>
            </a:r>
            <a:r>
              <a:rPr lang="en-GB" altLang="de-DE" sz="2000" i="1">
                <a:solidFill>
                  <a:srgbClr val="990000"/>
                </a:solidFill>
                <a:latin typeface="Times New Roman" pitchFamily="18" charset="0"/>
                <a:sym typeface="Symbol" pitchFamily="18" charset="2"/>
              </a:rPr>
              <a:t>j</a:t>
            </a:r>
            <a:r>
              <a:rPr lang="en-GB" altLang="de-DE" sz="2000" i="1" baseline="-25000">
                <a:solidFill>
                  <a:srgbClr val="990000"/>
                </a:solidFill>
                <a:latin typeface="Times New Roman" pitchFamily="18" charset="0"/>
                <a:sym typeface="Symbol" pitchFamily="18" charset="2"/>
              </a:rPr>
              <a:t>em</a:t>
            </a:r>
            <a:r>
              <a:rPr lang="en-GB" altLang="de-DE" sz="2000">
                <a:solidFill>
                  <a:srgbClr val="990000"/>
                </a:solidFill>
                <a:latin typeface="Times New Roman" pitchFamily="18" charset="0"/>
                <a:sym typeface="Symbol" pitchFamily="18" charset="2"/>
              </a:rPr>
              <a:t> normalised to electron current density </a:t>
            </a:r>
            <a:r>
              <a:rPr lang="en-GB" altLang="de-DE" sz="2000" i="1">
                <a:solidFill>
                  <a:srgbClr val="990000"/>
                </a:solidFill>
                <a:latin typeface="Times New Roman" pitchFamily="18" charset="0"/>
                <a:sym typeface="Symbol" pitchFamily="18" charset="2"/>
              </a:rPr>
              <a:t>j</a:t>
            </a:r>
            <a:r>
              <a:rPr lang="en-GB" altLang="de-DE" sz="2000" i="1" baseline="-25000">
                <a:solidFill>
                  <a:srgbClr val="990000"/>
                </a:solidFill>
                <a:latin typeface="Times New Roman" pitchFamily="18" charset="0"/>
                <a:sym typeface="Symbol" pitchFamily="18" charset="2"/>
              </a:rPr>
              <a:t>es</a:t>
            </a:r>
            <a:r>
              <a:rPr lang="en-GB" altLang="de-DE" sz="2000">
                <a:solidFill>
                  <a:srgbClr val="990000"/>
                </a:solidFill>
                <a:latin typeface="Times New Roman" pitchFamily="18" charset="0"/>
                <a:sym typeface="Symbol" pitchFamily="18" charset="2"/>
              </a:rPr>
              <a:t>. (b) </a:t>
            </a:r>
            <a:r>
              <a:rPr lang="en-GB" altLang="de-DE" sz="2000" i="1" baseline="-25000">
                <a:solidFill>
                  <a:srgbClr val="990000"/>
                </a:solidFill>
                <a:latin typeface="Times New Roman" pitchFamily="18" charset="0"/>
              </a:rPr>
              <a:t>em</a:t>
            </a:r>
            <a:r>
              <a:rPr lang="en-GB" altLang="de-DE" sz="2000">
                <a:solidFill>
                  <a:srgbClr val="990000"/>
                </a:solidFill>
                <a:latin typeface="Times New Roman" pitchFamily="18" charset="0"/>
                <a:sym typeface="Symbol" pitchFamily="18" charset="2"/>
              </a:rPr>
              <a:t> versus actual temperature of a heated tungsten wire </a:t>
            </a:r>
            <a:r>
              <a:rPr lang="en-GB" altLang="de-DE" sz="2000" i="1">
                <a:solidFill>
                  <a:srgbClr val="990000"/>
                </a:solidFill>
                <a:latin typeface="Times New Roman" pitchFamily="18" charset="0"/>
                <a:sym typeface="Symbol" pitchFamily="18" charset="2"/>
              </a:rPr>
              <a:t>T</a:t>
            </a:r>
            <a:r>
              <a:rPr lang="en-GB" altLang="de-DE" sz="2000" i="1" baseline="-25000">
                <a:solidFill>
                  <a:srgbClr val="990000"/>
                </a:solidFill>
                <a:latin typeface="Times New Roman" pitchFamily="18" charset="0"/>
                <a:sym typeface="Symbol" pitchFamily="18" charset="2"/>
              </a:rPr>
              <a:t>w</a:t>
            </a:r>
            <a:r>
              <a:rPr lang="en-GB" altLang="de-DE" sz="2000">
                <a:solidFill>
                  <a:srgbClr val="990000"/>
                </a:solidFill>
                <a:latin typeface="Times New Roman" pitchFamily="18" charset="0"/>
                <a:sym typeface="Symbol" pitchFamily="18" charset="2"/>
              </a:rPr>
              <a:t>. </a:t>
            </a:r>
          </a:p>
        </p:txBody>
      </p:sp>
      <p:sp>
        <p:nvSpPr>
          <p:cNvPr id="78853" name="Text Box 5"/>
          <p:cNvSpPr txBox="1">
            <a:spLocks noChangeArrowheads="1"/>
          </p:cNvSpPr>
          <p:nvPr/>
        </p:nvSpPr>
        <p:spPr bwMode="auto">
          <a:xfrm>
            <a:off x="1331913" y="179388"/>
            <a:ext cx="6478587" cy="1544637"/>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a:solidFill>
                  <a:schemeClr val="bg1"/>
                </a:solidFill>
                <a:latin typeface="Times New Roman" pitchFamily="18" charset="0"/>
              </a:rPr>
              <a:t>Difference between plasma and floating potential of an emissive probe</a:t>
            </a:r>
          </a:p>
        </p:txBody>
      </p:sp>
      <p:pic>
        <p:nvPicPr>
          <p:cNvPr id="78854" name="Picture 6" descr="Vfl,em_1"/>
          <p:cNvPicPr>
            <a:picLocks noChangeAspect="1" noChangeArrowheads="1"/>
          </p:cNvPicPr>
          <p:nvPr/>
        </p:nvPicPr>
        <p:blipFill>
          <a:blip r:embed="rId2" cstate="print">
            <a:extLst>
              <a:ext uri="{28A0092B-C50C-407E-A947-70E740481C1C}">
                <a14:useLocalDpi xmlns:a14="http://schemas.microsoft.com/office/drawing/2010/main" val="0"/>
              </a:ext>
            </a:extLst>
          </a:blip>
          <a:srcRect l="6157" t="5429" r="5411" b="7359"/>
          <a:stretch>
            <a:fillRect/>
          </a:stretch>
        </p:blipFill>
        <p:spPr bwMode="auto">
          <a:xfrm>
            <a:off x="4629150" y="1906588"/>
            <a:ext cx="4264025" cy="3317875"/>
          </a:xfrm>
          <a:prstGeom prst="rect">
            <a:avLst/>
          </a:prstGeom>
          <a:noFill/>
          <a:extLst>
            <a:ext uri="{909E8E84-426E-40DD-AFC4-6F175D3DCCD1}">
              <a14:hiddenFill xmlns:a14="http://schemas.microsoft.com/office/drawing/2010/main">
                <a:solidFill>
                  <a:srgbClr val="FFFFFF"/>
                </a:solidFill>
              </a14:hiddenFill>
            </a:ext>
          </a:extLst>
        </p:spPr>
      </p:pic>
      <p:pic>
        <p:nvPicPr>
          <p:cNvPr id="78855" name="Picture 7" descr="Vfl,em"/>
          <p:cNvPicPr>
            <a:picLocks noChangeAspect="1" noChangeArrowheads="1"/>
          </p:cNvPicPr>
          <p:nvPr/>
        </p:nvPicPr>
        <p:blipFill>
          <a:blip r:embed="rId3" cstate="print">
            <a:extLst>
              <a:ext uri="{28A0092B-C50C-407E-A947-70E740481C1C}">
                <a14:useLocalDpi xmlns:a14="http://schemas.microsoft.com/office/drawing/2010/main" val="0"/>
              </a:ext>
            </a:extLst>
          </a:blip>
          <a:srcRect l="6216" t="6084" r="4857" b="6448"/>
          <a:stretch>
            <a:fillRect/>
          </a:stretch>
        </p:blipFill>
        <p:spPr bwMode="auto">
          <a:xfrm>
            <a:off x="250825" y="1933575"/>
            <a:ext cx="4124325" cy="324008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20</a:t>
            </a:fld>
            <a:endParaRPr lang="en-GB" altLang="de-DE"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Datumsplatzhalter 1"/>
          <p:cNvSpPr>
            <a:spLocks noGrp="1"/>
          </p:cNvSpPr>
          <p:nvPr>
            <p:ph type="dt" sz="half" idx="10"/>
          </p:nvPr>
        </p:nvSpPr>
        <p:spPr/>
        <p:txBody>
          <a:bodyPr/>
          <a:lstStyle/>
          <a:p>
            <a:fld id="{3B654989-09B8-4EBF-A324-16437D6931F4}" type="datetime1">
              <a:rPr lang="en-GB" altLang="de-DE" smtClean="0"/>
              <a:t>06/09/2018</a:t>
            </a:fld>
            <a:endParaRPr lang="de-DE" altLang="de-DE"/>
          </a:p>
        </p:txBody>
      </p:sp>
      <p:sp>
        <p:nvSpPr>
          <p:cNvPr id="45"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79874" name="Rectangle 2"/>
          <p:cNvSpPr>
            <a:spLocks noChangeArrowheads="1"/>
          </p:cNvSpPr>
          <p:nvPr/>
        </p:nvSpPr>
        <p:spPr bwMode="auto">
          <a:xfrm>
            <a:off x="0" y="-755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79875" name="Text Box 3"/>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spcBef>
                <a:spcPct val="50000"/>
              </a:spcBef>
            </a:pPr>
            <a:r>
              <a:rPr lang="en-US" altLang="de-DE" sz="3200" b="1">
                <a:solidFill>
                  <a:schemeClr val="bg1"/>
                </a:solidFill>
                <a:latin typeface="Times New Roman" pitchFamily="18" charset="0"/>
              </a:rPr>
              <a:t>Construction of an emissive probe and fluxes around it</a:t>
            </a:r>
          </a:p>
        </p:txBody>
      </p:sp>
      <p:grpSp>
        <p:nvGrpSpPr>
          <p:cNvPr id="79876" name="Group 4"/>
          <p:cNvGrpSpPr>
            <a:grpSpLocks/>
          </p:cNvGrpSpPr>
          <p:nvPr/>
        </p:nvGrpSpPr>
        <p:grpSpPr bwMode="auto">
          <a:xfrm>
            <a:off x="417513" y="2055813"/>
            <a:ext cx="8308975" cy="4303712"/>
            <a:chOff x="263" y="1031"/>
            <a:chExt cx="5234" cy="2711"/>
          </a:xfrm>
        </p:grpSpPr>
        <p:grpSp>
          <p:nvGrpSpPr>
            <p:cNvPr id="79877" name="Group 5"/>
            <p:cNvGrpSpPr>
              <a:grpSpLocks/>
            </p:cNvGrpSpPr>
            <p:nvPr/>
          </p:nvGrpSpPr>
          <p:grpSpPr bwMode="auto">
            <a:xfrm>
              <a:off x="860" y="2152"/>
              <a:ext cx="2237" cy="665"/>
              <a:chOff x="828" y="1936"/>
              <a:chExt cx="2237" cy="665"/>
            </a:xfrm>
          </p:grpSpPr>
          <p:sp>
            <p:nvSpPr>
              <p:cNvPr id="79878" name="Rectangle 6"/>
              <p:cNvSpPr>
                <a:spLocks noChangeAspect="1" noChangeArrowheads="1"/>
              </p:cNvSpPr>
              <p:nvPr/>
            </p:nvSpPr>
            <p:spPr bwMode="auto">
              <a:xfrm rot="5400000">
                <a:off x="1867" y="897"/>
                <a:ext cx="159" cy="2237"/>
              </a:xfrm>
              <a:prstGeom prst="rect">
                <a:avLst/>
              </a:prstGeom>
              <a:solidFill>
                <a:srgbClr val="FFFF99"/>
              </a:solidFill>
              <a:ln w="12700">
                <a:solidFill>
                  <a:srgbClr val="000000"/>
                </a:solidFill>
                <a:miter lim="800000"/>
                <a:headEnd/>
                <a:tailEnd/>
              </a:ln>
            </p:spPr>
            <p:txBody>
              <a:bodyPr/>
              <a:lstStyle/>
              <a:p>
                <a:endParaRPr lang="de-AT"/>
              </a:p>
            </p:txBody>
          </p:sp>
          <p:sp>
            <p:nvSpPr>
              <p:cNvPr id="79879" name="Rectangle 7"/>
              <p:cNvSpPr>
                <a:spLocks noChangeAspect="1" noChangeArrowheads="1"/>
              </p:cNvSpPr>
              <p:nvPr/>
            </p:nvSpPr>
            <p:spPr bwMode="auto">
              <a:xfrm rot="5400000">
                <a:off x="1867" y="1150"/>
                <a:ext cx="159" cy="2237"/>
              </a:xfrm>
              <a:prstGeom prst="rect">
                <a:avLst/>
              </a:prstGeom>
              <a:solidFill>
                <a:srgbClr val="FFFF99"/>
              </a:solidFill>
              <a:ln w="12700">
                <a:solidFill>
                  <a:srgbClr val="000000"/>
                </a:solidFill>
                <a:miter lim="800000"/>
                <a:headEnd/>
                <a:tailEnd/>
              </a:ln>
            </p:spPr>
            <p:txBody>
              <a:bodyPr/>
              <a:lstStyle/>
              <a:p>
                <a:endParaRPr lang="de-AT"/>
              </a:p>
            </p:txBody>
          </p:sp>
          <p:sp>
            <p:nvSpPr>
              <p:cNvPr id="79880" name="Rectangle 8"/>
              <p:cNvSpPr>
                <a:spLocks noChangeAspect="1" noChangeArrowheads="1"/>
              </p:cNvSpPr>
              <p:nvPr/>
            </p:nvSpPr>
            <p:spPr bwMode="auto">
              <a:xfrm rot="5400000">
                <a:off x="1867" y="1402"/>
                <a:ext cx="160" cy="2237"/>
              </a:xfrm>
              <a:prstGeom prst="rect">
                <a:avLst/>
              </a:prstGeom>
              <a:solidFill>
                <a:srgbClr val="FFFF99"/>
              </a:solidFill>
              <a:ln w="12700">
                <a:solidFill>
                  <a:srgbClr val="000000"/>
                </a:solidFill>
                <a:miter lim="800000"/>
                <a:headEnd/>
                <a:tailEnd/>
              </a:ln>
            </p:spPr>
            <p:txBody>
              <a:bodyPr/>
              <a:lstStyle/>
              <a:p>
                <a:endParaRPr lang="de-AT"/>
              </a:p>
            </p:txBody>
          </p:sp>
        </p:grpSp>
        <p:sp>
          <p:nvSpPr>
            <p:cNvPr id="79881" name="Line 9"/>
            <p:cNvSpPr>
              <a:spLocks noChangeAspect="1" noChangeShapeType="1"/>
            </p:cNvSpPr>
            <p:nvPr/>
          </p:nvSpPr>
          <p:spPr bwMode="auto">
            <a:xfrm rot="5400000" flipV="1">
              <a:off x="1878" y="1136"/>
              <a:ext cx="0" cy="2442"/>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79882" name="Line 10"/>
            <p:cNvSpPr>
              <a:spLocks noChangeAspect="1" noChangeShapeType="1"/>
            </p:cNvSpPr>
            <p:nvPr/>
          </p:nvSpPr>
          <p:spPr bwMode="auto">
            <a:xfrm rot="5400000" flipV="1">
              <a:off x="1878" y="1388"/>
              <a:ext cx="0" cy="2442"/>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de-AT"/>
            </a:p>
          </p:txBody>
        </p:sp>
        <p:grpSp>
          <p:nvGrpSpPr>
            <p:cNvPr id="79883" name="Group 11"/>
            <p:cNvGrpSpPr>
              <a:grpSpLocks/>
            </p:cNvGrpSpPr>
            <p:nvPr/>
          </p:nvGrpSpPr>
          <p:grpSpPr bwMode="auto">
            <a:xfrm>
              <a:off x="1994" y="2326"/>
              <a:ext cx="1690" cy="315"/>
              <a:chOff x="1962" y="2110"/>
              <a:chExt cx="1690" cy="315"/>
            </a:xfrm>
          </p:grpSpPr>
          <p:sp>
            <p:nvSpPr>
              <p:cNvPr id="79884" name="Freeform 12"/>
              <p:cNvSpPr>
                <a:spLocks noChangeAspect="1"/>
              </p:cNvSpPr>
              <p:nvPr/>
            </p:nvSpPr>
            <p:spPr bwMode="auto">
              <a:xfrm>
                <a:off x="3062" y="2258"/>
                <a:ext cx="590" cy="167"/>
              </a:xfrm>
              <a:custGeom>
                <a:avLst/>
                <a:gdLst>
                  <a:gd name="T0" fmla="*/ 0 w 568"/>
                  <a:gd name="T1" fmla="*/ 180 h 222"/>
                  <a:gd name="T2" fmla="*/ 125 w 568"/>
                  <a:gd name="T3" fmla="*/ 180 h 222"/>
                  <a:gd name="T4" fmla="*/ 182 w 568"/>
                  <a:gd name="T5" fmla="*/ 190 h 222"/>
                  <a:gd name="T6" fmla="*/ 279 w 568"/>
                  <a:gd name="T7" fmla="*/ 209 h 222"/>
                  <a:gd name="T8" fmla="*/ 395 w 568"/>
                  <a:gd name="T9" fmla="*/ 219 h 222"/>
                  <a:gd name="T10" fmla="*/ 509 w 568"/>
                  <a:gd name="T11" fmla="*/ 190 h 222"/>
                  <a:gd name="T12" fmla="*/ 557 w 568"/>
                  <a:gd name="T13" fmla="*/ 123 h 222"/>
                  <a:gd name="T14" fmla="*/ 566 w 568"/>
                  <a:gd name="T15" fmla="*/ 65 h 222"/>
                  <a:gd name="T16" fmla="*/ 568 w 568"/>
                  <a:gd name="T17"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8" h="222">
                    <a:moveTo>
                      <a:pt x="0" y="180"/>
                    </a:moveTo>
                    <a:cubicBezTo>
                      <a:pt x="48" y="179"/>
                      <a:pt x="95" y="178"/>
                      <a:pt x="125" y="180"/>
                    </a:cubicBezTo>
                    <a:cubicBezTo>
                      <a:pt x="155" y="182"/>
                      <a:pt x="157" y="185"/>
                      <a:pt x="182" y="190"/>
                    </a:cubicBezTo>
                    <a:cubicBezTo>
                      <a:pt x="207" y="195"/>
                      <a:pt x="243" y="204"/>
                      <a:pt x="279" y="209"/>
                    </a:cubicBezTo>
                    <a:cubicBezTo>
                      <a:pt x="314" y="214"/>
                      <a:pt x="357" y="222"/>
                      <a:pt x="395" y="219"/>
                    </a:cubicBezTo>
                    <a:cubicBezTo>
                      <a:pt x="433" y="216"/>
                      <a:pt x="482" y="206"/>
                      <a:pt x="509" y="190"/>
                    </a:cubicBezTo>
                    <a:cubicBezTo>
                      <a:pt x="536" y="174"/>
                      <a:pt x="548" y="144"/>
                      <a:pt x="557" y="123"/>
                    </a:cubicBezTo>
                    <a:cubicBezTo>
                      <a:pt x="566" y="102"/>
                      <a:pt x="564" y="85"/>
                      <a:pt x="566" y="65"/>
                    </a:cubicBezTo>
                    <a:cubicBezTo>
                      <a:pt x="568" y="45"/>
                      <a:pt x="568" y="14"/>
                      <a:pt x="568" y="0"/>
                    </a:cubicBezTo>
                  </a:path>
                </a:pathLst>
              </a:custGeom>
              <a:noFill/>
              <a:ln w="76200">
                <a:solidFill>
                  <a:srgbClr val="000066"/>
                </a:solidFill>
                <a:round/>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AT"/>
              </a:p>
            </p:txBody>
          </p:sp>
          <p:sp>
            <p:nvSpPr>
              <p:cNvPr id="79885" name="Line 13"/>
              <p:cNvSpPr>
                <a:spLocks noChangeAspect="1" noChangeShapeType="1"/>
              </p:cNvSpPr>
              <p:nvPr/>
            </p:nvSpPr>
            <p:spPr bwMode="auto">
              <a:xfrm flipH="1">
                <a:off x="1962" y="2141"/>
                <a:ext cx="1105" cy="1"/>
              </a:xfrm>
              <a:prstGeom prst="line">
                <a:avLst/>
              </a:prstGeom>
              <a:noFill/>
              <a:ln w="76200">
                <a:solidFill>
                  <a:srgbClr val="000066"/>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79886" name="Line 14"/>
              <p:cNvSpPr>
                <a:spLocks noChangeAspect="1" noChangeShapeType="1"/>
              </p:cNvSpPr>
              <p:nvPr/>
            </p:nvSpPr>
            <p:spPr bwMode="auto">
              <a:xfrm flipH="1">
                <a:off x="1962" y="2393"/>
                <a:ext cx="1103" cy="0"/>
              </a:xfrm>
              <a:prstGeom prst="line">
                <a:avLst/>
              </a:prstGeom>
              <a:noFill/>
              <a:ln w="76200">
                <a:solidFill>
                  <a:srgbClr val="000066"/>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79887" name="Freeform 15"/>
              <p:cNvSpPr>
                <a:spLocks noChangeAspect="1"/>
              </p:cNvSpPr>
              <p:nvPr/>
            </p:nvSpPr>
            <p:spPr bwMode="auto">
              <a:xfrm flipV="1">
                <a:off x="3061" y="2110"/>
                <a:ext cx="591" cy="166"/>
              </a:xfrm>
              <a:custGeom>
                <a:avLst/>
                <a:gdLst>
                  <a:gd name="T0" fmla="*/ 0 w 568"/>
                  <a:gd name="T1" fmla="*/ 180 h 222"/>
                  <a:gd name="T2" fmla="*/ 125 w 568"/>
                  <a:gd name="T3" fmla="*/ 180 h 222"/>
                  <a:gd name="T4" fmla="*/ 182 w 568"/>
                  <a:gd name="T5" fmla="*/ 190 h 222"/>
                  <a:gd name="T6" fmla="*/ 279 w 568"/>
                  <a:gd name="T7" fmla="*/ 209 h 222"/>
                  <a:gd name="T8" fmla="*/ 395 w 568"/>
                  <a:gd name="T9" fmla="*/ 219 h 222"/>
                  <a:gd name="T10" fmla="*/ 509 w 568"/>
                  <a:gd name="T11" fmla="*/ 190 h 222"/>
                  <a:gd name="T12" fmla="*/ 557 w 568"/>
                  <a:gd name="T13" fmla="*/ 123 h 222"/>
                  <a:gd name="T14" fmla="*/ 566 w 568"/>
                  <a:gd name="T15" fmla="*/ 65 h 222"/>
                  <a:gd name="T16" fmla="*/ 568 w 568"/>
                  <a:gd name="T17"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8" h="222">
                    <a:moveTo>
                      <a:pt x="0" y="180"/>
                    </a:moveTo>
                    <a:cubicBezTo>
                      <a:pt x="48" y="179"/>
                      <a:pt x="95" y="178"/>
                      <a:pt x="125" y="180"/>
                    </a:cubicBezTo>
                    <a:cubicBezTo>
                      <a:pt x="155" y="182"/>
                      <a:pt x="157" y="185"/>
                      <a:pt x="182" y="190"/>
                    </a:cubicBezTo>
                    <a:cubicBezTo>
                      <a:pt x="207" y="195"/>
                      <a:pt x="243" y="204"/>
                      <a:pt x="279" y="209"/>
                    </a:cubicBezTo>
                    <a:cubicBezTo>
                      <a:pt x="314" y="214"/>
                      <a:pt x="357" y="222"/>
                      <a:pt x="395" y="219"/>
                    </a:cubicBezTo>
                    <a:cubicBezTo>
                      <a:pt x="433" y="216"/>
                      <a:pt x="482" y="206"/>
                      <a:pt x="509" y="190"/>
                    </a:cubicBezTo>
                    <a:cubicBezTo>
                      <a:pt x="536" y="174"/>
                      <a:pt x="548" y="144"/>
                      <a:pt x="557" y="123"/>
                    </a:cubicBezTo>
                    <a:cubicBezTo>
                      <a:pt x="566" y="102"/>
                      <a:pt x="564" y="85"/>
                      <a:pt x="566" y="65"/>
                    </a:cubicBezTo>
                    <a:cubicBezTo>
                      <a:pt x="568" y="45"/>
                      <a:pt x="568" y="14"/>
                      <a:pt x="568" y="0"/>
                    </a:cubicBezTo>
                  </a:path>
                </a:pathLst>
              </a:custGeom>
              <a:noFill/>
              <a:ln w="76200">
                <a:solidFill>
                  <a:srgbClr val="000066"/>
                </a:solidFill>
                <a:round/>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AT"/>
              </a:p>
            </p:txBody>
          </p:sp>
        </p:grpSp>
        <p:sp>
          <p:nvSpPr>
            <p:cNvPr id="79888" name="Text Box 16"/>
            <p:cNvSpPr txBox="1">
              <a:spLocks noChangeAspect="1" noChangeArrowheads="1"/>
            </p:cNvSpPr>
            <p:nvPr/>
          </p:nvSpPr>
          <p:spPr bwMode="auto">
            <a:xfrm>
              <a:off x="263" y="1546"/>
              <a:ext cx="1193" cy="360"/>
            </a:xfrm>
            <a:prstGeom prst="rect">
              <a:avLst/>
            </a:prstGeom>
            <a:noFill/>
            <a:ln w="9525">
              <a:solidFill>
                <a:srgbClr val="990000"/>
              </a:solidFill>
              <a:miter lim="800000"/>
              <a:headEnd/>
              <a:tailEnd/>
            </a:ln>
            <a:extLst>
              <a:ext uri="{909E8E84-426E-40DD-AFC4-6F175D3DCCD1}">
                <a14:hiddenFill xmlns:a14="http://schemas.microsoft.com/office/drawing/2010/main">
                  <a:solidFill>
                    <a:srgbClr val="BBE0E3"/>
                  </a:solidFill>
                </a14:hiddenFill>
              </a:ext>
            </a:extLst>
          </p:spPr>
          <p:txBody>
            <a:bodyPr lIns="36000" tIns="36000" rIns="36000" bIns="36000">
              <a:spAutoFit/>
            </a:bodyPr>
            <a:lstStyle/>
            <a:p>
              <a:pPr algn="ctr" eaLnBrk="0" hangingPunct="0"/>
              <a:r>
                <a:rPr lang="en-GB" altLang="de-DE" sz="1600" b="1">
                  <a:solidFill>
                    <a:srgbClr val="990000"/>
                  </a:solidFill>
                  <a:latin typeface="Times New Roman" pitchFamily="18" charset="0"/>
                </a:rPr>
                <a:t>Two-bore ceramic tube of Al</a:t>
              </a:r>
              <a:r>
                <a:rPr lang="en-GB" altLang="de-DE" sz="1600" b="1" baseline="-25000">
                  <a:solidFill>
                    <a:srgbClr val="990000"/>
                  </a:solidFill>
                  <a:latin typeface="Times New Roman" pitchFamily="18" charset="0"/>
                </a:rPr>
                <a:t>2</a:t>
              </a:r>
              <a:r>
                <a:rPr lang="en-GB" altLang="de-DE" sz="1600" b="1">
                  <a:solidFill>
                    <a:srgbClr val="990000"/>
                  </a:solidFill>
                  <a:latin typeface="Times New Roman" pitchFamily="18" charset="0"/>
                </a:rPr>
                <a:t>O</a:t>
              </a:r>
              <a:r>
                <a:rPr lang="en-GB" altLang="de-DE" sz="1600" b="1" baseline="-25000">
                  <a:solidFill>
                    <a:srgbClr val="990000"/>
                  </a:solidFill>
                  <a:latin typeface="Times New Roman" pitchFamily="18" charset="0"/>
                </a:rPr>
                <a:t>3</a:t>
              </a:r>
              <a:r>
                <a:rPr lang="en-GB" altLang="de-DE" sz="1600" b="1">
                  <a:solidFill>
                    <a:srgbClr val="990000"/>
                  </a:solidFill>
                  <a:latin typeface="Times New Roman" pitchFamily="18" charset="0"/>
                </a:rPr>
                <a:t> or BN. </a:t>
              </a:r>
              <a:endParaRPr lang="en-US" altLang="de-DE" sz="1600" b="1">
                <a:solidFill>
                  <a:srgbClr val="990000"/>
                </a:solidFill>
                <a:latin typeface="Times New Roman" pitchFamily="18" charset="0"/>
              </a:endParaRPr>
            </a:p>
          </p:txBody>
        </p:sp>
        <p:sp>
          <p:nvSpPr>
            <p:cNvPr id="79889" name="Line 17"/>
            <p:cNvSpPr>
              <a:spLocks noChangeAspect="1" noChangeShapeType="1"/>
            </p:cNvSpPr>
            <p:nvPr/>
          </p:nvSpPr>
          <p:spPr bwMode="auto">
            <a:xfrm>
              <a:off x="1024" y="1919"/>
              <a:ext cx="168" cy="203"/>
            </a:xfrm>
            <a:prstGeom prst="line">
              <a:avLst/>
            </a:prstGeom>
            <a:noFill/>
            <a:ln w="25400">
              <a:solidFill>
                <a:srgbClr val="8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79890" name="Line 18"/>
            <p:cNvSpPr>
              <a:spLocks noChangeAspect="1" noChangeShapeType="1"/>
            </p:cNvSpPr>
            <p:nvPr/>
          </p:nvSpPr>
          <p:spPr bwMode="auto">
            <a:xfrm flipH="1">
              <a:off x="2551" y="1873"/>
              <a:ext cx="69" cy="440"/>
            </a:xfrm>
            <a:prstGeom prst="line">
              <a:avLst/>
            </a:prstGeom>
            <a:noFill/>
            <a:ln w="25400">
              <a:solidFill>
                <a:srgbClr val="8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79891" name="Text Box 19"/>
            <p:cNvSpPr txBox="1">
              <a:spLocks noChangeAspect="1" noChangeArrowheads="1"/>
            </p:cNvSpPr>
            <p:nvPr/>
          </p:nvSpPr>
          <p:spPr bwMode="auto">
            <a:xfrm>
              <a:off x="1585" y="1031"/>
              <a:ext cx="2258" cy="8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BBE0E3"/>
                  </a:solidFill>
                </a14:hiddenFill>
              </a:ext>
            </a:extLst>
          </p:spPr>
          <p:txBody>
            <a:bodyPr lIns="36000" tIns="36000" rIns="36000" bIns="36000">
              <a:spAutoFit/>
            </a:bodyPr>
            <a:lstStyle/>
            <a:p>
              <a:pPr algn="ctr" eaLnBrk="0" hangingPunct="0"/>
              <a:r>
                <a:rPr lang="en-GB" altLang="de-DE" sz="1600" b="1">
                  <a:solidFill>
                    <a:srgbClr val="990000"/>
                  </a:solidFill>
                  <a:latin typeface="Times New Roman" pitchFamily="18" charset="0"/>
                </a:rPr>
                <a:t>Inside the bores the tungsten wire is spliced with thin copper threads to in-crease the conductivity. This guarantees that only the probe loop is glowing when a current is passed through. </a:t>
              </a:r>
              <a:endParaRPr lang="en-US" altLang="de-DE" sz="1600" b="1">
                <a:solidFill>
                  <a:srgbClr val="990000"/>
                </a:solidFill>
                <a:latin typeface="Times New Roman" pitchFamily="18" charset="0"/>
              </a:endParaRPr>
            </a:p>
          </p:txBody>
        </p:sp>
        <p:sp>
          <p:nvSpPr>
            <p:cNvPr id="79892" name="Text Box 20"/>
            <p:cNvSpPr txBox="1">
              <a:spLocks noChangeAspect="1" noChangeArrowheads="1"/>
            </p:cNvSpPr>
            <p:nvPr/>
          </p:nvSpPr>
          <p:spPr bwMode="auto">
            <a:xfrm>
              <a:off x="365" y="3142"/>
              <a:ext cx="1346" cy="346"/>
            </a:xfrm>
            <a:prstGeom prst="rect">
              <a:avLst/>
            </a:prstGeom>
            <a:noFill/>
            <a:ln w="9525">
              <a:solidFill>
                <a:srgbClr val="800000"/>
              </a:solidFill>
              <a:miter lim="800000"/>
              <a:headEnd/>
              <a:tailEnd/>
            </a:ln>
            <a:extLst>
              <a:ext uri="{909E8E84-426E-40DD-AFC4-6F175D3DCCD1}">
                <a14:hiddenFill xmlns:a14="http://schemas.microsoft.com/office/drawing/2010/main">
                  <a:solidFill>
                    <a:srgbClr val="BBE0E3"/>
                  </a:solidFill>
                </a14:hiddenFill>
              </a:ext>
            </a:extLst>
          </p:spPr>
          <p:txBody>
            <a:bodyPr lIns="36000" tIns="36000" rIns="36000" bIns="36000"/>
            <a:lstStyle/>
            <a:p>
              <a:pPr algn="ctr" eaLnBrk="0" hangingPunct="0"/>
              <a:r>
                <a:rPr lang="en-GB" altLang="de-DE" sz="1600" b="1">
                  <a:solidFill>
                    <a:srgbClr val="990000"/>
                  </a:solidFill>
                  <a:latin typeface="Times New Roman" pitchFamily="18" charset="0"/>
                </a:rPr>
                <a:t>Electrical connection to external power supply</a:t>
              </a:r>
              <a:endParaRPr lang="en-US" altLang="de-DE" sz="1600" b="1">
                <a:solidFill>
                  <a:srgbClr val="990000"/>
                </a:solidFill>
                <a:latin typeface="Times New Roman" pitchFamily="18" charset="0"/>
              </a:endParaRPr>
            </a:p>
          </p:txBody>
        </p:sp>
        <p:sp>
          <p:nvSpPr>
            <p:cNvPr id="79893" name="Line 21"/>
            <p:cNvSpPr>
              <a:spLocks noChangeAspect="1" noChangeShapeType="1"/>
            </p:cNvSpPr>
            <p:nvPr/>
          </p:nvSpPr>
          <p:spPr bwMode="auto">
            <a:xfrm flipV="1">
              <a:off x="3097" y="2690"/>
              <a:ext cx="331" cy="444"/>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79894" name="Text Box 22"/>
            <p:cNvSpPr txBox="1">
              <a:spLocks noChangeAspect="1" noChangeArrowheads="1"/>
            </p:cNvSpPr>
            <p:nvPr/>
          </p:nvSpPr>
          <p:spPr bwMode="auto">
            <a:xfrm>
              <a:off x="2132" y="3161"/>
              <a:ext cx="1298" cy="514"/>
            </a:xfrm>
            <a:prstGeom prst="rect">
              <a:avLst/>
            </a:prstGeom>
            <a:noFill/>
            <a:ln w="9525">
              <a:solidFill>
                <a:srgbClr val="990033"/>
              </a:solidFill>
              <a:miter lim="800000"/>
              <a:headEnd/>
              <a:tailEnd/>
            </a:ln>
            <a:extLst>
              <a:ext uri="{909E8E84-426E-40DD-AFC4-6F175D3DCCD1}">
                <a14:hiddenFill xmlns:a14="http://schemas.microsoft.com/office/drawing/2010/main">
                  <a:solidFill>
                    <a:srgbClr val="BBE0E3"/>
                  </a:solidFill>
                </a14:hiddenFill>
              </a:ext>
            </a:extLst>
          </p:spPr>
          <p:txBody>
            <a:bodyPr lIns="36000" tIns="36000" rIns="36000" bIns="36000">
              <a:spAutoFit/>
            </a:bodyPr>
            <a:lstStyle/>
            <a:p>
              <a:pPr algn="ctr" eaLnBrk="0" hangingPunct="0"/>
              <a:r>
                <a:rPr lang="en-GB" altLang="de-DE" sz="1600" b="1">
                  <a:solidFill>
                    <a:srgbClr val="990033"/>
                  </a:solidFill>
                  <a:latin typeface="Times New Roman" pitchFamily="18" charset="0"/>
                </a:rPr>
                <a:t>Loop of tungsten or thoriated tungsten wire, 0.2 mm diameter</a:t>
              </a:r>
              <a:endParaRPr lang="en-US" altLang="de-DE" sz="1600" b="1">
                <a:solidFill>
                  <a:srgbClr val="990033"/>
                </a:solidFill>
                <a:latin typeface="Times New Roman" pitchFamily="18" charset="0"/>
              </a:endParaRPr>
            </a:p>
          </p:txBody>
        </p:sp>
        <p:sp>
          <p:nvSpPr>
            <p:cNvPr id="79895" name="Line 23"/>
            <p:cNvSpPr>
              <a:spLocks noChangeAspect="1" noChangeShapeType="1"/>
            </p:cNvSpPr>
            <p:nvPr/>
          </p:nvSpPr>
          <p:spPr bwMode="auto">
            <a:xfrm flipV="1">
              <a:off x="3777" y="2182"/>
              <a:ext cx="494" cy="213"/>
            </a:xfrm>
            <a:prstGeom prst="line">
              <a:avLst/>
            </a:prstGeom>
            <a:noFill/>
            <a:ln w="38100">
              <a:solidFill>
                <a:srgbClr val="000066"/>
              </a:solidFill>
              <a:prstDash val="sysDot"/>
              <a:round/>
              <a:headEnd/>
              <a:tailEnd type="arrow"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79896" name="Line 24"/>
            <p:cNvSpPr>
              <a:spLocks noChangeAspect="1" noChangeShapeType="1"/>
            </p:cNvSpPr>
            <p:nvPr/>
          </p:nvSpPr>
          <p:spPr bwMode="auto">
            <a:xfrm flipV="1">
              <a:off x="3717" y="1950"/>
              <a:ext cx="479" cy="370"/>
            </a:xfrm>
            <a:prstGeom prst="line">
              <a:avLst/>
            </a:prstGeom>
            <a:noFill/>
            <a:ln w="38100">
              <a:solidFill>
                <a:srgbClr val="008000"/>
              </a:solidFill>
              <a:prstDash val="dash"/>
              <a:round/>
              <a:headEnd type="arrow" w="sm" len="sm"/>
              <a:tailEnd type="none"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79897" name="Line 25"/>
            <p:cNvSpPr>
              <a:spLocks noChangeAspect="1" noChangeShapeType="1"/>
            </p:cNvSpPr>
            <p:nvPr/>
          </p:nvSpPr>
          <p:spPr bwMode="auto">
            <a:xfrm flipV="1">
              <a:off x="3621" y="1777"/>
              <a:ext cx="468" cy="473"/>
            </a:xfrm>
            <a:prstGeom prst="line">
              <a:avLst/>
            </a:prstGeom>
            <a:noFill/>
            <a:ln w="38100">
              <a:solidFill>
                <a:srgbClr val="FF0000"/>
              </a:solidFill>
              <a:round/>
              <a:headEnd type="arrow" w="sm" len="sm"/>
              <a:tailEnd type="none"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79898" name="Line 26"/>
            <p:cNvSpPr>
              <a:spLocks noChangeAspect="1" noChangeShapeType="1"/>
            </p:cNvSpPr>
            <p:nvPr/>
          </p:nvSpPr>
          <p:spPr bwMode="auto">
            <a:xfrm flipH="1" flipV="1">
              <a:off x="3749" y="2575"/>
              <a:ext cx="556" cy="260"/>
            </a:xfrm>
            <a:prstGeom prst="line">
              <a:avLst/>
            </a:prstGeom>
            <a:noFill/>
            <a:ln w="38100">
              <a:solidFill>
                <a:srgbClr val="FF0000"/>
              </a:solidFill>
              <a:round/>
              <a:headEnd type="arrow" w="sm" len="sm"/>
              <a:tailEnd type="none"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79899" name="Line 27"/>
            <p:cNvSpPr>
              <a:spLocks noChangeAspect="1" noChangeShapeType="1"/>
            </p:cNvSpPr>
            <p:nvPr/>
          </p:nvSpPr>
          <p:spPr bwMode="auto">
            <a:xfrm>
              <a:off x="3699" y="2649"/>
              <a:ext cx="551" cy="438"/>
            </a:xfrm>
            <a:prstGeom prst="line">
              <a:avLst/>
            </a:prstGeom>
            <a:noFill/>
            <a:ln w="38100">
              <a:solidFill>
                <a:srgbClr val="008000"/>
              </a:solidFill>
              <a:prstDash val="dash"/>
              <a:round/>
              <a:headEnd type="arrow" w="sm" len="sm"/>
              <a:tailEnd type="none"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79900" name="Line 28"/>
            <p:cNvSpPr>
              <a:spLocks noChangeAspect="1" noChangeShapeType="1"/>
            </p:cNvSpPr>
            <p:nvPr/>
          </p:nvSpPr>
          <p:spPr bwMode="auto">
            <a:xfrm>
              <a:off x="3639" y="2736"/>
              <a:ext cx="489" cy="582"/>
            </a:xfrm>
            <a:prstGeom prst="line">
              <a:avLst/>
            </a:prstGeom>
            <a:noFill/>
            <a:ln w="38100">
              <a:solidFill>
                <a:srgbClr val="000066"/>
              </a:solidFill>
              <a:prstDash val="sysDot"/>
              <a:round/>
              <a:headEnd/>
              <a:tailEnd type="arrow" w="sm" len="sm"/>
            </a:ln>
            <a:extLst>
              <a:ext uri="{909E8E84-426E-40DD-AFC4-6F175D3DCCD1}">
                <a14:hiddenFill xmlns:a14="http://schemas.microsoft.com/office/drawing/2010/main">
                  <a:noFill/>
                </a14:hiddenFill>
              </a:ext>
            </a:extLst>
          </p:spPr>
          <p:txBody>
            <a:bodyPr lIns="74295" tIns="8890" rIns="74295" bIns="8890"/>
            <a:lstStyle/>
            <a:p>
              <a:endParaRPr lang="de-AT"/>
            </a:p>
          </p:txBody>
        </p:sp>
        <p:sp>
          <p:nvSpPr>
            <p:cNvPr id="79901" name="Text Box 29"/>
            <p:cNvSpPr txBox="1">
              <a:spLocks noChangeAspect="1" noChangeArrowheads="1"/>
            </p:cNvSpPr>
            <p:nvPr/>
          </p:nvSpPr>
          <p:spPr bwMode="auto">
            <a:xfrm>
              <a:off x="4350" y="2073"/>
              <a:ext cx="1141" cy="193"/>
            </a:xfrm>
            <a:prstGeom prst="rect">
              <a:avLst/>
            </a:prstGeom>
            <a:solidFill>
              <a:srgbClr val="FFFFFF"/>
            </a:solidFill>
            <a:ln w="9525">
              <a:solidFill>
                <a:srgbClr val="000066"/>
              </a:solidFill>
              <a:miter lim="800000"/>
              <a:headEnd/>
              <a:tailEnd/>
            </a:ln>
          </p:spPr>
          <p:txBody>
            <a:bodyPr lIns="18000" tIns="10800" rIns="18000" bIns="10800">
              <a:spAutoFit/>
            </a:bodyPr>
            <a:lstStyle/>
            <a:p>
              <a:pPr algn="ctr" eaLnBrk="0" hangingPunct="0"/>
              <a:r>
                <a:rPr lang="en-GB" altLang="de-DE" b="1" i="1">
                  <a:solidFill>
                    <a:srgbClr val="000066"/>
                  </a:solidFill>
                  <a:latin typeface="Times New Roman" pitchFamily="18" charset="0"/>
                </a:rPr>
                <a:t>Emitted electrons</a:t>
              </a:r>
              <a:endParaRPr lang="en-US" altLang="de-DE">
                <a:solidFill>
                  <a:srgbClr val="000066"/>
                </a:solidFill>
                <a:latin typeface="Times New Roman" pitchFamily="18" charset="0"/>
              </a:endParaRPr>
            </a:p>
          </p:txBody>
        </p:sp>
        <p:sp>
          <p:nvSpPr>
            <p:cNvPr id="79902" name="Text Box 30"/>
            <p:cNvSpPr txBox="1">
              <a:spLocks noChangeAspect="1" noChangeArrowheads="1"/>
            </p:cNvSpPr>
            <p:nvPr/>
          </p:nvSpPr>
          <p:spPr bwMode="auto">
            <a:xfrm>
              <a:off x="4260" y="1825"/>
              <a:ext cx="1141" cy="193"/>
            </a:xfrm>
            <a:prstGeom prst="rect">
              <a:avLst/>
            </a:prstGeom>
            <a:solidFill>
              <a:srgbClr val="FFFFFF"/>
            </a:solidFill>
            <a:ln w="9525">
              <a:solidFill>
                <a:srgbClr val="008000"/>
              </a:solidFill>
              <a:miter lim="800000"/>
              <a:headEnd/>
              <a:tailEnd/>
            </a:ln>
          </p:spPr>
          <p:txBody>
            <a:bodyPr lIns="18000" tIns="10800" rIns="18000" bIns="10800">
              <a:spAutoFit/>
            </a:bodyPr>
            <a:lstStyle/>
            <a:p>
              <a:pPr algn="ctr" eaLnBrk="0" hangingPunct="0"/>
              <a:r>
                <a:rPr lang="en-GB" altLang="de-DE" b="1" i="1">
                  <a:solidFill>
                    <a:srgbClr val="008000"/>
                  </a:solidFill>
                  <a:latin typeface="Times New Roman" pitchFamily="18" charset="0"/>
                </a:rPr>
                <a:t>Plasma electrons</a:t>
              </a:r>
              <a:endParaRPr lang="en-US" altLang="de-DE">
                <a:solidFill>
                  <a:srgbClr val="008000"/>
                </a:solidFill>
                <a:latin typeface="Times New Roman" pitchFamily="18" charset="0"/>
              </a:endParaRPr>
            </a:p>
          </p:txBody>
        </p:sp>
        <p:sp>
          <p:nvSpPr>
            <p:cNvPr id="79903" name="Text Box 31"/>
            <p:cNvSpPr txBox="1">
              <a:spLocks noChangeAspect="1" noChangeArrowheads="1"/>
            </p:cNvSpPr>
            <p:nvPr/>
          </p:nvSpPr>
          <p:spPr bwMode="auto">
            <a:xfrm>
              <a:off x="4146" y="1578"/>
              <a:ext cx="1140" cy="193"/>
            </a:xfrm>
            <a:prstGeom prst="rect">
              <a:avLst/>
            </a:prstGeom>
            <a:solidFill>
              <a:srgbClr val="FFFFFF"/>
            </a:solidFill>
            <a:ln w="9525">
              <a:solidFill>
                <a:srgbClr val="FF0000"/>
              </a:solidFill>
              <a:miter lim="800000"/>
              <a:headEnd/>
              <a:tailEnd/>
            </a:ln>
          </p:spPr>
          <p:txBody>
            <a:bodyPr lIns="18000" tIns="10800" rIns="18000" bIns="10800">
              <a:spAutoFit/>
            </a:bodyPr>
            <a:lstStyle/>
            <a:p>
              <a:pPr algn="ctr" eaLnBrk="0" hangingPunct="0"/>
              <a:r>
                <a:rPr lang="en-GB" altLang="de-DE" b="1" i="1">
                  <a:solidFill>
                    <a:srgbClr val="FF0000"/>
                  </a:solidFill>
                  <a:latin typeface="Times New Roman" pitchFamily="18" charset="0"/>
                </a:rPr>
                <a:t>Plasma ions</a:t>
              </a:r>
              <a:endParaRPr lang="en-US" altLang="de-DE">
                <a:solidFill>
                  <a:srgbClr val="FF0000"/>
                </a:solidFill>
                <a:latin typeface="Times New Roman" pitchFamily="18" charset="0"/>
              </a:endParaRPr>
            </a:p>
          </p:txBody>
        </p:sp>
        <p:sp>
          <p:nvSpPr>
            <p:cNvPr id="79904" name="Text Box 32"/>
            <p:cNvSpPr txBox="1">
              <a:spLocks noChangeAspect="1" noChangeArrowheads="1"/>
            </p:cNvSpPr>
            <p:nvPr/>
          </p:nvSpPr>
          <p:spPr bwMode="auto">
            <a:xfrm>
              <a:off x="4079" y="1282"/>
              <a:ext cx="1291" cy="2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GB" altLang="de-DE" sz="2200" b="1">
                  <a:solidFill>
                    <a:schemeClr val="accent2"/>
                  </a:solidFill>
                  <a:latin typeface="Times New Roman" pitchFamily="18" charset="0"/>
                </a:rPr>
                <a:t>Particle fluxes</a:t>
              </a:r>
              <a:endParaRPr lang="en-US" altLang="de-DE" sz="2200">
                <a:solidFill>
                  <a:schemeClr val="accent2"/>
                </a:solidFill>
                <a:latin typeface="Times New Roman" pitchFamily="18" charset="0"/>
              </a:endParaRPr>
            </a:p>
          </p:txBody>
        </p:sp>
        <p:sp>
          <p:nvSpPr>
            <p:cNvPr id="79905" name="Text Box 33"/>
            <p:cNvSpPr txBox="1">
              <a:spLocks noChangeAspect="1" noChangeArrowheads="1"/>
            </p:cNvSpPr>
            <p:nvPr/>
          </p:nvSpPr>
          <p:spPr bwMode="auto">
            <a:xfrm>
              <a:off x="4070" y="3531"/>
              <a:ext cx="1402" cy="2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GB" altLang="de-DE" sz="2200" b="1">
                  <a:solidFill>
                    <a:srgbClr val="FF0000"/>
                  </a:solidFill>
                  <a:latin typeface="Times New Roman" pitchFamily="18" charset="0"/>
                </a:rPr>
                <a:t>Electric currents</a:t>
              </a:r>
              <a:endParaRPr lang="en-US" altLang="de-DE" sz="2200">
                <a:solidFill>
                  <a:srgbClr val="FF0000"/>
                </a:solidFill>
                <a:latin typeface="Times New Roman" pitchFamily="18" charset="0"/>
              </a:endParaRPr>
            </a:p>
          </p:txBody>
        </p:sp>
        <p:sp>
          <p:nvSpPr>
            <p:cNvPr id="79906" name="Text Box 34"/>
            <p:cNvSpPr txBox="1">
              <a:spLocks noChangeAspect="1" noChangeArrowheads="1"/>
            </p:cNvSpPr>
            <p:nvPr/>
          </p:nvSpPr>
          <p:spPr bwMode="auto">
            <a:xfrm>
              <a:off x="4169" y="3259"/>
              <a:ext cx="1141" cy="193"/>
            </a:xfrm>
            <a:prstGeom prst="rect">
              <a:avLst/>
            </a:prstGeom>
            <a:solidFill>
              <a:srgbClr val="FFFFFF"/>
            </a:solidFill>
            <a:ln w="9525">
              <a:solidFill>
                <a:srgbClr val="000066"/>
              </a:solidFill>
              <a:miter lim="800000"/>
              <a:headEnd/>
              <a:tailEnd/>
            </a:ln>
          </p:spPr>
          <p:txBody>
            <a:bodyPr lIns="18000" tIns="10800" rIns="18000" bIns="10800">
              <a:spAutoFit/>
            </a:bodyPr>
            <a:lstStyle/>
            <a:p>
              <a:pPr algn="ctr" eaLnBrk="0" hangingPunct="0"/>
              <a:r>
                <a:rPr lang="en-GB" altLang="de-DE" b="1" i="1">
                  <a:solidFill>
                    <a:srgbClr val="000066"/>
                  </a:solidFill>
                  <a:latin typeface="Times New Roman" pitchFamily="18" charset="0"/>
                </a:rPr>
                <a:t>Emitted electrons</a:t>
              </a:r>
              <a:endParaRPr lang="en-US" altLang="de-DE">
                <a:solidFill>
                  <a:srgbClr val="000066"/>
                </a:solidFill>
                <a:latin typeface="Times New Roman" pitchFamily="18" charset="0"/>
              </a:endParaRPr>
            </a:p>
          </p:txBody>
        </p:sp>
        <p:sp>
          <p:nvSpPr>
            <p:cNvPr id="79907" name="Text Box 35"/>
            <p:cNvSpPr txBox="1">
              <a:spLocks noChangeAspect="1" noChangeArrowheads="1"/>
            </p:cNvSpPr>
            <p:nvPr/>
          </p:nvSpPr>
          <p:spPr bwMode="auto">
            <a:xfrm>
              <a:off x="4283" y="3008"/>
              <a:ext cx="1142" cy="193"/>
            </a:xfrm>
            <a:prstGeom prst="rect">
              <a:avLst/>
            </a:prstGeom>
            <a:solidFill>
              <a:srgbClr val="FFFFFF"/>
            </a:solidFill>
            <a:ln w="9525">
              <a:solidFill>
                <a:srgbClr val="008000"/>
              </a:solidFill>
              <a:miter lim="800000"/>
              <a:headEnd/>
              <a:tailEnd/>
            </a:ln>
          </p:spPr>
          <p:txBody>
            <a:bodyPr lIns="18000" tIns="10800" rIns="18000" bIns="10800">
              <a:spAutoFit/>
            </a:bodyPr>
            <a:lstStyle/>
            <a:p>
              <a:pPr algn="ctr" eaLnBrk="0" hangingPunct="0"/>
              <a:r>
                <a:rPr lang="en-GB" altLang="de-DE" b="1" i="1">
                  <a:solidFill>
                    <a:srgbClr val="008000"/>
                  </a:solidFill>
                  <a:latin typeface="Times New Roman" pitchFamily="18" charset="0"/>
                </a:rPr>
                <a:t>Plasma electrons</a:t>
              </a:r>
              <a:endParaRPr lang="en-US" altLang="de-DE">
                <a:solidFill>
                  <a:srgbClr val="008000"/>
                </a:solidFill>
                <a:latin typeface="Times New Roman" pitchFamily="18" charset="0"/>
              </a:endParaRPr>
            </a:p>
          </p:txBody>
        </p:sp>
        <p:sp>
          <p:nvSpPr>
            <p:cNvPr id="79908" name="Text Box 36"/>
            <p:cNvSpPr txBox="1">
              <a:spLocks noChangeAspect="1" noChangeArrowheads="1"/>
            </p:cNvSpPr>
            <p:nvPr/>
          </p:nvSpPr>
          <p:spPr bwMode="auto">
            <a:xfrm>
              <a:off x="4356" y="2768"/>
              <a:ext cx="1141" cy="193"/>
            </a:xfrm>
            <a:prstGeom prst="rect">
              <a:avLst/>
            </a:prstGeom>
            <a:solidFill>
              <a:srgbClr val="FFFFFF"/>
            </a:solidFill>
            <a:ln w="9525">
              <a:solidFill>
                <a:srgbClr val="FF0000"/>
              </a:solidFill>
              <a:miter lim="800000"/>
              <a:headEnd/>
              <a:tailEnd/>
            </a:ln>
          </p:spPr>
          <p:txBody>
            <a:bodyPr lIns="18000" tIns="10800" rIns="18000" bIns="10800">
              <a:spAutoFit/>
            </a:bodyPr>
            <a:lstStyle/>
            <a:p>
              <a:pPr algn="ctr" eaLnBrk="0" hangingPunct="0"/>
              <a:r>
                <a:rPr lang="en-GB" altLang="de-DE" b="1" i="1">
                  <a:solidFill>
                    <a:srgbClr val="FF0000"/>
                  </a:solidFill>
                  <a:latin typeface="Times New Roman" pitchFamily="18" charset="0"/>
                </a:rPr>
                <a:t>Plasma ions</a:t>
              </a:r>
              <a:endParaRPr lang="en-US" altLang="de-DE">
                <a:solidFill>
                  <a:srgbClr val="FF0000"/>
                </a:solidFill>
                <a:latin typeface="Times New Roman" pitchFamily="18" charset="0"/>
              </a:endParaRPr>
            </a:p>
          </p:txBody>
        </p:sp>
        <p:sp>
          <p:nvSpPr>
            <p:cNvPr id="79909" name="Line 37"/>
            <p:cNvSpPr>
              <a:spLocks noChangeAspect="1" noChangeShapeType="1"/>
            </p:cNvSpPr>
            <p:nvPr/>
          </p:nvSpPr>
          <p:spPr bwMode="auto">
            <a:xfrm>
              <a:off x="2690" y="1866"/>
              <a:ext cx="97" cy="700"/>
            </a:xfrm>
            <a:prstGeom prst="line">
              <a:avLst/>
            </a:prstGeom>
            <a:noFill/>
            <a:ln w="25400">
              <a:solidFill>
                <a:srgbClr val="8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79910" name="Line 38"/>
            <p:cNvSpPr>
              <a:spLocks noChangeAspect="1" noChangeShapeType="1"/>
            </p:cNvSpPr>
            <p:nvPr/>
          </p:nvSpPr>
          <p:spPr bwMode="auto">
            <a:xfrm flipH="1" flipV="1">
              <a:off x="786" y="2689"/>
              <a:ext cx="0" cy="429"/>
            </a:xfrm>
            <a:prstGeom prst="line">
              <a:avLst/>
            </a:prstGeom>
            <a:noFill/>
            <a:ln w="25400">
              <a:solidFill>
                <a:srgbClr val="8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79911" name="Line 39"/>
            <p:cNvSpPr>
              <a:spLocks noChangeAspect="1" noChangeShapeType="1"/>
            </p:cNvSpPr>
            <p:nvPr/>
          </p:nvSpPr>
          <p:spPr bwMode="auto">
            <a:xfrm flipV="1">
              <a:off x="729" y="2424"/>
              <a:ext cx="5" cy="696"/>
            </a:xfrm>
            <a:prstGeom prst="line">
              <a:avLst/>
            </a:prstGeom>
            <a:noFill/>
            <a:ln w="25400">
              <a:solidFill>
                <a:srgbClr val="8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grpSp>
      <p:sp>
        <p:nvSpPr>
          <p:cNvPr id="47"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21</a:t>
            </a:fld>
            <a:endParaRPr lang="en-GB" altLang="de-DE"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94B8F77B-78AA-4880-98E8-D1365119C6E3}" type="datetime1">
              <a:rPr lang="en-GB" altLang="de-DE" smtClean="0"/>
              <a:t>06/09/2018</a:t>
            </a:fld>
            <a:endParaRPr lang="de-DE" altLang="de-DE"/>
          </a:p>
        </p:txBody>
      </p:sp>
      <p:sp>
        <p:nvSpPr>
          <p:cNvPr id="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4738" name="Text Box 2"/>
          <p:cNvSpPr txBox="1">
            <a:spLocks noChangeArrowheads="1"/>
          </p:cNvSpPr>
          <p:nvPr/>
        </p:nvSpPr>
        <p:spPr bwMode="auto">
          <a:xfrm>
            <a:off x="959584" y="156238"/>
            <a:ext cx="7200000" cy="1057275"/>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36000">
            <a:spAutoFit/>
          </a:bodyPr>
          <a:lstStyle/>
          <a:p>
            <a:pPr algn="ctr" eaLnBrk="0" hangingPunct="0">
              <a:spcBef>
                <a:spcPct val="50000"/>
              </a:spcBef>
            </a:pPr>
            <a:r>
              <a:rPr lang="en-GB" altLang="de-DE" sz="3200" b="1" dirty="0">
                <a:solidFill>
                  <a:schemeClr val="bg1"/>
                </a:solidFill>
                <a:latin typeface="Times New Roman" pitchFamily="18" charset="0"/>
              </a:rPr>
              <a:t>Typical probe characteristics from CASTOR tokamak, Prague</a:t>
            </a:r>
            <a:endParaRPr lang="en-GB" altLang="de-DE" sz="3200" dirty="0">
              <a:solidFill>
                <a:schemeClr val="bg1"/>
              </a:solidFill>
              <a:latin typeface="Times New Roman" pitchFamily="18" charset="0"/>
            </a:endParaRPr>
          </a:p>
        </p:txBody>
      </p:sp>
      <p:pic>
        <p:nvPicPr>
          <p:cNvPr id="244739" name="Picture 3" descr="CASTORChar"/>
          <p:cNvPicPr>
            <a:picLocks noChangeAspect="1" noChangeArrowheads="1"/>
          </p:cNvPicPr>
          <p:nvPr/>
        </p:nvPicPr>
        <p:blipFill>
          <a:blip r:embed="rId2" cstate="print">
            <a:extLst>
              <a:ext uri="{28A0092B-C50C-407E-A947-70E740481C1C}">
                <a14:useLocalDpi xmlns:a14="http://schemas.microsoft.com/office/drawing/2010/main" val="0"/>
              </a:ext>
            </a:extLst>
          </a:blip>
          <a:srcRect l="5475" t="11195" r="4463" b="3699"/>
          <a:stretch>
            <a:fillRect/>
          </a:stretch>
        </p:blipFill>
        <p:spPr bwMode="auto">
          <a:xfrm>
            <a:off x="128588" y="2343150"/>
            <a:ext cx="4378325" cy="3198813"/>
          </a:xfrm>
          <a:prstGeom prst="rect">
            <a:avLst/>
          </a:prstGeom>
          <a:solidFill>
            <a:srgbClr val="FFFF00"/>
          </a:solidFill>
        </p:spPr>
      </p:pic>
      <p:pic>
        <p:nvPicPr>
          <p:cNvPr id="244740" name="Picture 4" descr="CASTORFloat"/>
          <p:cNvPicPr>
            <a:picLocks noChangeAspect="1" noChangeArrowheads="1"/>
          </p:cNvPicPr>
          <p:nvPr/>
        </p:nvPicPr>
        <p:blipFill>
          <a:blip r:embed="rId3" cstate="print">
            <a:extLst>
              <a:ext uri="{28A0092B-C50C-407E-A947-70E740481C1C}">
                <a14:useLocalDpi xmlns:a14="http://schemas.microsoft.com/office/drawing/2010/main" val="0"/>
              </a:ext>
            </a:extLst>
          </a:blip>
          <a:srcRect l="6586" t="8199" b="3104"/>
          <a:stretch>
            <a:fillRect/>
          </a:stretch>
        </p:blipFill>
        <p:spPr bwMode="auto">
          <a:xfrm>
            <a:off x="4635500" y="2333625"/>
            <a:ext cx="4379913" cy="3214688"/>
          </a:xfrm>
          <a:prstGeom prst="rect">
            <a:avLst/>
          </a:prstGeom>
          <a:solidFill>
            <a:srgbClr val="FFFF00"/>
          </a:solidFill>
        </p:spPr>
      </p:pic>
      <p:sp>
        <p:nvSpPr>
          <p:cNvPr id="244741" name="Text Box 5"/>
          <p:cNvSpPr txBox="1">
            <a:spLocks noChangeAspect="1" noChangeArrowheads="1"/>
          </p:cNvSpPr>
          <p:nvPr/>
        </p:nvSpPr>
        <p:spPr bwMode="auto">
          <a:xfrm>
            <a:off x="719138" y="1476375"/>
            <a:ext cx="3492500" cy="635000"/>
          </a:xfrm>
          <a:prstGeom prst="rect">
            <a:avLst/>
          </a:prstGeom>
          <a:solidFill>
            <a:srgbClr val="0000FF"/>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GB" altLang="de-DE" b="1">
                <a:solidFill>
                  <a:schemeClr val="bg1"/>
                </a:solidFill>
                <a:latin typeface="Times New Roman" pitchFamily="18" charset="0"/>
              </a:rPr>
              <a:t>Current-voltage characteristic with increasing wire heating</a:t>
            </a:r>
          </a:p>
        </p:txBody>
      </p:sp>
      <p:sp>
        <p:nvSpPr>
          <p:cNvPr id="244742" name="Text Box 6"/>
          <p:cNvSpPr txBox="1">
            <a:spLocks noChangeAspect="1" noChangeArrowheads="1"/>
          </p:cNvSpPr>
          <p:nvPr/>
        </p:nvSpPr>
        <p:spPr bwMode="auto">
          <a:xfrm>
            <a:off x="4930775" y="1476375"/>
            <a:ext cx="3494088" cy="635000"/>
          </a:xfrm>
          <a:prstGeom prst="rect">
            <a:avLst/>
          </a:prstGeom>
          <a:solidFill>
            <a:srgbClr val="0000FF"/>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GB" altLang="de-DE" b="1">
                <a:solidFill>
                  <a:schemeClr val="bg1"/>
                </a:solidFill>
                <a:latin typeface="Times New Roman" pitchFamily="18" charset="0"/>
              </a:rPr>
              <a:t>Floating potential with increasing wire heating</a:t>
            </a:r>
          </a:p>
        </p:txBody>
      </p:sp>
      <p:sp>
        <p:nvSpPr>
          <p:cNvPr id="244743" name="Text Box 7"/>
          <p:cNvSpPr txBox="1">
            <a:spLocks noChangeArrowheads="1"/>
          </p:cNvSpPr>
          <p:nvPr/>
        </p:nvSpPr>
        <p:spPr bwMode="auto">
          <a:xfrm>
            <a:off x="254000" y="5740400"/>
            <a:ext cx="8637588"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eaLnBrk="0" hangingPunct="0"/>
            <a:r>
              <a:rPr lang="en-GB" altLang="de-DE" sz="2200">
                <a:solidFill>
                  <a:srgbClr val="CC0000"/>
                </a:solidFill>
                <a:latin typeface="Times New Roman" pitchFamily="18" charset="0"/>
              </a:rPr>
              <a:t>Our experiments in CASTOR have at least qualitatively confirmed the theo-retically prescribed behaviour of an emissive probe!</a:t>
            </a:r>
          </a:p>
        </p:txBody>
      </p:sp>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22</a:t>
            </a:fld>
            <a:endParaRPr lang="en-GB" altLang="de-DE"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3"/>
          <p:cNvSpPr>
            <a:spLocks noGrp="1"/>
          </p:cNvSpPr>
          <p:nvPr>
            <p:ph type="dt" sz="half" idx="10"/>
          </p:nvPr>
        </p:nvSpPr>
        <p:spPr/>
        <p:txBody>
          <a:bodyPr/>
          <a:lstStyle/>
          <a:p>
            <a:fld id="{CDACCD38-AA09-4B2E-8EDC-CB3A16197DD6}" type="datetime1">
              <a:rPr lang="en-GB" altLang="de-DE" smtClean="0"/>
              <a:t>06/09/2018</a:t>
            </a:fld>
            <a:endParaRPr lang="de-DE" altLang="de-DE"/>
          </a:p>
        </p:txBody>
      </p:sp>
      <p:sp>
        <p:nvSpPr>
          <p:cNvPr id="11"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5762" name="Rectangle 2"/>
          <p:cNvSpPr>
            <a:spLocks noChangeArrowheads="1"/>
          </p:cNvSpPr>
          <p:nvPr/>
        </p:nvSpPr>
        <p:spPr bwMode="auto">
          <a:xfrm>
            <a:off x="965375" y="190963"/>
            <a:ext cx="7200000" cy="514350"/>
          </a:xfrm>
          <a:prstGeom prst="rect">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lnSpc>
                <a:spcPts val="3400"/>
              </a:lnSpc>
              <a:spcAft>
                <a:spcPct val="60000"/>
              </a:spcAft>
            </a:pPr>
            <a:r>
              <a:rPr lang="en-US" altLang="de-DE" sz="3200" b="1">
                <a:solidFill>
                  <a:schemeClr val="bg1"/>
                </a:solidFill>
                <a:latin typeface="Times New Roman" pitchFamily="18" charset="0"/>
              </a:rPr>
              <a:t>Emissive probes in reality I</a:t>
            </a:r>
            <a:endParaRPr lang="en-US" altLang="de-DE" sz="3200">
              <a:solidFill>
                <a:schemeClr val="bg1"/>
              </a:solidFill>
              <a:latin typeface="Times New Roman" pitchFamily="18" charset="0"/>
              <a:sym typeface="Symbol" pitchFamily="18" charset="2"/>
            </a:endParaRPr>
          </a:p>
        </p:txBody>
      </p:sp>
      <p:sp>
        <p:nvSpPr>
          <p:cNvPr id="245763" name="Text Box 3"/>
          <p:cNvSpPr txBox="1">
            <a:spLocks noChangeArrowheads="1"/>
          </p:cNvSpPr>
          <p:nvPr/>
        </p:nvSpPr>
        <p:spPr bwMode="auto">
          <a:xfrm>
            <a:off x="254000" y="2827338"/>
            <a:ext cx="8637588"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57785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 typeface="Wingdings" pitchFamily="2" charset="2"/>
              <a:buNone/>
            </a:pPr>
            <a:r>
              <a:rPr lang="en-US" altLang="de-DE" sz="2400" b="1">
                <a:solidFill>
                  <a:srgbClr val="CC0000"/>
                </a:solidFill>
                <a:latin typeface="Times New Roman" pitchFamily="18" charset="0"/>
              </a:rPr>
              <a:t>This seems to be due to space charge effects by the cold emitted electrons and depends mainly on </a:t>
            </a:r>
            <a:r>
              <a:rPr lang="en-US" altLang="de-DE" sz="2400" b="1" i="1">
                <a:solidFill>
                  <a:srgbClr val="CC0000"/>
                </a:solidFill>
                <a:latin typeface="Times New Roman" pitchFamily="18" charset="0"/>
              </a:rPr>
              <a:t>T</a:t>
            </a:r>
            <a:r>
              <a:rPr lang="en-US" altLang="de-DE" sz="2400" b="1" i="1" baseline="-25000">
                <a:solidFill>
                  <a:srgbClr val="CC0000"/>
                </a:solidFill>
                <a:latin typeface="Times New Roman" pitchFamily="18" charset="0"/>
              </a:rPr>
              <a:t>e</a:t>
            </a:r>
            <a:r>
              <a:rPr lang="en-US" altLang="de-DE" sz="2400" b="1">
                <a:solidFill>
                  <a:srgbClr val="CC0000"/>
                </a:solidFill>
                <a:latin typeface="Times New Roman" pitchFamily="18" charset="0"/>
              </a:rPr>
              <a:t>:  </a:t>
            </a:r>
          </a:p>
        </p:txBody>
      </p:sp>
      <p:sp>
        <p:nvSpPr>
          <p:cNvPr id="245764" name="Text Box 4"/>
          <p:cNvSpPr txBox="1">
            <a:spLocks noChangeArrowheads="1"/>
          </p:cNvSpPr>
          <p:nvPr/>
        </p:nvSpPr>
        <p:spPr bwMode="auto">
          <a:xfrm>
            <a:off x="254000" y="981075"/>
            <a:ext cx="8637588"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sz="2400" b="1">
                <a:solidFill>
                  <a:schemeClr val="accent2"/>
                </a:solidFill>
                <a:latin typeface="Times New Roman" pitchFamily="18" charset="0"/>
              </a:rPr>
              <a:t>In reality, however, often there remains a more or less great dif-ference between </a:t>
            </a:r>
            <a:r>
              <a:rPr lang="en-US" altLang="de-DE" sz="2400" b="1">
                <a:solidFill>
                  <a:schemeClr val="accent2"/>
                </a:solidFill>
                <a:latin typeface="Times New Roman" pitchFamily="18" charset="0"/>
                <a:sym typeface="Symbol" pitchFamily="18" charset="2"/>
              </a:rPr>
              <a:t></a:t>
            </a:r>
            <a:r>
              <a:rPr lang="en-US" altLang="de-DE" sz="2400" b="1" i="1" baseline="-25000">
                <a:solidFill>
                  <a:schemeClr val="accent2"/>
                </a:solidFill>
                <a:latin typeface="Times New Roman" pitchFamily="18" charset="0"/>
                <a:sym typeface="Symbol" pitchFamily="18" charset="2"/>
              </a:rPr>
              <a:t>pl</a:t>
            </a:r>
            <a:r>
              <a:rPr lang="en-US" altLang="de-DE" sz="2400" b="1">
                <a:solidFill>
                  <a:schemeClr val="accent2"/>
                </a:solidFill>
                <a:latin typeface="Times New Roman" pitchFamily="18" charset="0"/>
                <a:sym typeface="Symbol" pitchFamily="18" charset="2"/>
              </a:rPr>
              <a:t> and </a:t>
            </a:r>
            <a:r>
              <a:rPr lang="en-US" altLang="de-DE" sz="2400" b="1" i="1">
                <a:solidFill>
                  <a:schemeClr val="accent2"/>
                </a:solidFill>
                <a:latin typeface="Times New Roman" pitchFamily="18" charset="0"/>
                <a:sym typeface="Symbol" pitchFamily="18" charset="2"/>
              </a:rPr>
              <a:t>V</a:t>
            </a:r>
            <a:r>
              <a:rPr lang="en-US" altLang="de-DE" sz="2400" b="1" i="1" baseline="-25000">
                <a:solidFill>
                  <a:schemeClr val="accent2"/>
                </a:solidFill>
                <a:latin typeface="Times New Roman" pitchFamily="18" charset="0"/>
                <a:sym typeface="Symbol" pitchFamily="18" charset="2"/>
              </a:rPr>
              <a:t>fl,h</a:t>
            </a:r>
            <a:r>
              <a:rPr lang="en-US" altLang="de-DE" sz="2400" b="1">
                <a:solidFill>
                  <a:schemeClr val="accent2"/>
                </a:solidFill>
                <a:latin typeface="Times New Roman" pitchFamily="18" charset="0"/>
              </a:rPr>
              <a:t>, i.e. </a:t>
            </a:r>
            <a:endParaRPr lang="en-US" altLang="de-DE" sz="2400" b="1">
              <a:solidFill>
                <a:schemeClr val="accent2"/>
              </a:solidFill>
              <a:latin typeface="Times New Roman" pitchFamily="18" charset="0"/>
              <a:sym typeface="Symbol" pitchFamily="18" charset="2"/>
            </a:endParaRPr>
          </a:p>
        </p:txBody>
      </p:sp>
      <p:graphicFrame>
        <p:nvGraphicFramePr>
          <p:cNvPr id="245765" name="Object 5"/>
          <p:cNvGraphicFramePr>
            <a:graphicFrameLocks noChangeAspect="1"/>
          </p:cNvGraphicFramePr>
          <p:nvPr/>
        </p:nvGraphicFramePr>
        <p:xfrm>
          <a:off x="2651125" y="2074863"/>
          <a:ext cx="3843338" cy="481012"/>
        </p:xfrm>
        <a:graphic>
          <a:graphicData uri="http://schemas.openxmlformats.org/presentationml/2006/ole">
            <mc:AlternateContent xmlns:mc="http://schemas.openxmlformats.org/markup-compatibility/2006">
              <mc:Choice xmlns:v="urn:schemas-microsoft-com:vml" Requires="v">
                <p:oleObj spid="_x0000_s245882" name="Formel" r:id="rId3" imgW="1892160" imgH="241200" progId="Equation.3">
                  <p:embed/>
                </p:oleObj>
              </mc:Choice>
              <mc:Fallback>
                <p:oleObj name="Formel" r:id="rId3" imgW="1892160" imgH="241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1125" y="2074863"/>
                        <a:ext cx="3843338" cy="481012"/>
                      </a:xfrm>
                      <a:prstGeom prst="rect">
                        <a:avLst/>
                      </a:prstGeom>
                      <a:solidFill>
                        <a:srgbClr val="FFFF99"/>
                      </a:solidFill>
                      <a:ln w="76200" cmpd="tri">
                        <a:solidFill>
                          <a:schemeClr val="tx1"/>
                        </a:solidFill>
                        <a:miter lim="800000"/>
                        <a:headEnd/>
                        <a:tailEnd/>
                      </a:ln>
                    </p:spPr>
                  </p:pic>
                </p:oleObj>
              </mc:Fallback>
            </mc:AlternateContent>
          </a:graphicData>
        </a:graphic>
      </p:graphicFrame>
      <p:graphicFrame>
        <p:nvGraphicFramePr>
          <p:cNvPr id="245766" name="Object 6"/>
          <p:cNvGraphicFramePr>
            <a:graphicFrameLocks noChangeAspect="1"/>
          </p:cNvGraphicFramePr>
          <p:nvPr/>
        </p:nvGraphicFramePr>
        <p:xfrm>
          <a:off x="250825" y="3735388"/>
          <a:ext cx="3436938" cy="439737"/>
        </p:xfrm>
        <a:graphic>
          <a:graphicData uri="http://schemas.openxmlformats.org/presentationml/2006/ole">
            <mc:AlternateContent xmlns:mc="http://schemas.openxmlformats.org/markup-compatibility/2006">
              <mc:Choice xmlns:v="urn:schemas-microsoft-com:vml" Requires="v">
                <p:oleObj spid="_x0000_s245883" name="Formel" r:id="rId5" imgW="1854000" imgH="241200" progId="Equation.3">
                  <p:embed/>
                </p:oleObj>
              </mc:Choice>
              <mc:Fallback>
                <p:oleObj name="Formel" r:id="rId5" imgW="1854000" imgH="2412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3735388"/>
                        <a:ext cx="3436938" cy="439737"/>
                      </a:xfrm>
                      <a:prstGeom prst="rect">
                        <a:avLst/>
                      </a:prstGeom>
                      <a:solidFill>
                        <a:srgbClr val="FFFF99"/>
                      </a:solidFill>
                      <a:ln w="3175">
                        <a:solidFill>
                          <a:schemeClr val="tx1"/>
                        </a:solidFill>
                        <a:miter lim="800000"/>
                        <a:headEnd/>
                        <a:tailEnd/>
                      </a:ln>
                    </p:spPr>
                  </p:pic>
                </p:oleObj>
              </mc:Fallback>
            </mc:AlternateContent>
          </a:graphicData>
        </a:graphic>
      </p:graphicFrame>
      <p:graphicFrame>
        <p:nvGraphicFramePr>
          <p:cNvPr id="245767" name="Object 7"/>
          <p:cNvGraphicFramePr>
            <a:graphicFrameLocks noChangeAspect="1"/>
          </p:cNvGraphicFramePr>
          <p:nvPr/>
        </p:nvGraphicFramePr>
        <p:xfrm>
          <a:off x="2854325" y="4338638"/>
          <a:ext cx="3436938" cy="439737"/>
        </p:xfrm>
        <a:graphic>
          <a:graphicData uri="http://schemas.openxmlformats.org/presentationml/2006/ole">
            <mc:AlternateContent xmlns:mc="http://schemas.openxmlformats.org/markup-compatibility/2006">
              <mc:Choice xmlns:v="urn:schemas-microsoft-com:vml" Requires="v">
                <p:oleObj spid="_x0000_s245884" name="Formel" r:id="rId7" imgW="1854000" imgH="241200" progId="Equation.3">
                  <p:embed/>
                </p:oleObj>
              </mc:Choice>
              <mc:Fallback>
                <p:oleObj name="Formel" r:id="rId7" imgW="1854000" imgH="2412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4325" y="4338638"/>
                        <a:ext cx="3436938" cy="439737"/>
                      </a:xfrm>
                      <a:prstGeom prst="rect">
                        <a:avLst/>
                      </a:prstGeom>
                      <a:solidFill>
                        <a:srgbClr val="FFFF99"/>
                      </a:solidFill>
                      <a:ln w="3175">
                        <a:solidFill>
                          <a:schemeClr val="tx1"/>
                        </a:solidFill>
                        <a:miter lim="800000"/>
                        <a:headEnd/>
                        <a:tailEnd/>
                      </a:ln>
                    </p:spPr>
                  </p:pic>
                </p:oleObj>
              </mc:Fallback>
            </mc:AlternateContent>
          </a:graphicData>
        </a:graphic>
      </p:graphicFrame>
      <p:graphicFrame>
        <p:nvGraphicFramePr>
          <p:cNvPr id="245768" name="Object 8"/>
          <p:cNvGraphicFramePr>
            <a:graphicFrameLocks noChangeAspect="1"/>
          </p:cNvGraphicFramePr>
          <p:nvPr/>
        </p:nvGraphicFramePr>
        <p:xfrm>
          <a:off x="5457825" y="3735388"/>
          <a:ext cx="3436938" cy="439737"/>
        </p:xfrm>
        <a:graphic>
          <a:graphicData uri="http://schemas.openxmlformats.org/presentationml/2006/ole">
            <mc:AlternateContent xmlns:mc="http://schemas.openxmlformats.org/markup-compatibility/2006">
              <mc:Choice xmlns:v="urn:schemas-microsoft-com:vml" Requires="v">
                <p:oleObj spid="_x0000_s245885" name="Formel" r:id="rId9" imgW="1854000" imgH="241200" progId="Equation.3">
                  <p:embed/>
                </p:oleObj>
              </mc:Choice>
              <mc:Fallback>
                <p:oleObj name="Formel" r:id="rId9" imgW="1854000" imgH="241200"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57825" y="3735388"/>
                        <a:ext cx="3436938" cy="439737"/>
                      </a:xfrm>
                      <a:prstGeom prst="rect">
                        <a:avLst/>
                      </a:prstGeom>
                      <a:solidFill>
                        <a:srgbClr val="FFFF99"/>
                      </a:solidFill>
                      <a:ln w="3175">
                        <a:solidFill>
                          <a:schemeClr val="tx1"/>
                        </a:solidFill>
                        <a:miter lim="800000"/>
                        <a:headEnd/>
                        <a:tailEnd/>
                      </a:ln>
                    </p:spPr>
                  </p:pic>
                </p:oleObj>
              </mc:Fallback>
            </mc:AlternateContent>
          </a:graphicData>
        </a:graphic>
      </p:graphicFrame>
      <p:sp>
        <p:nvSpPr>
          <p:cNvPr id="245769" name="Text Box 9"/>
          <p:cNvSpPr txBox="1">
            <a:spLocks noChangeArrowheads="1"/>
          </p:cNvSpPr>
          <p:nvPr/>
        </p:nvSpPr>
        <p:spPr bwMode="auto">
          <a:xfrm>
            <a:off x="252413" y="5051425"/>
            <a:ext cx="863758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57785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 typeface="Wingdings" pitchFamily="2" charset="2"/>
              <a:buNone/>
            </a:pPr>
            <a:r>
              <a:rPr lang="en-US" altLang="de-DE" sz="2400" b="1" dirty="0">
                <a:solidFill>
                  <a:srgbClr val="CC0000"/>
                </a:solidFill>
                <a:latin typeface="Times New Roman" pitchFamily="18" charset="0"/>
              </a:rPr>
              <a:t>This will not be further discussed </a:t>
            </a:r>
            <a:r>
              <a:rPr lang="en-US" altLang="de-DE" sz="2400" b="1" dirty="0" smtClean="0">
                <a:solidFill>
                  <a:srgbClr val="CC0000"/>
                </a:solidFill>
                <a:latin typeface="Times New Roman" pitchFamily="18" charset="0"/>
              </a:rPr>
              <a:t>here, but this question is still open for discussion since there are contradicting results. </a:t>
            </a:r>
            <a:endParaRPr lang="en-US" altLang="de-DE" sz="2400" b="1" dirty="0">
              <a:solidFill>
                <a:srgbClr val="CC0000"/>
              </a:solidFill>
              <a:latin typeface="Times New Roman" pitchFamily="18" charset="0"/>
            </a:endParaRPr>
          </a:p>
          <a:p>
            <a:pPr eaLnBrk="0" hangingPunct="0">
              <a:spcAft>
                <a:spcPct val="25000"/>
              </a:spcAft>
              <a:buFont typeface="Wingdings" pitchFamily="2" charset="2"/>
              <a:buNone/>
            </a:pPr>
            <a:r>
              <a:rPr lang="en-US" altLang="de-DE" sz="2000" b="1" dirty="0">
                <a:solidFill>
                  <a:srgbClr val="CC0000"/>
                </a:solidFill>
                <a:latin typeface="Times New Roman" pitchFamily="18" charset="0"/>
              </a:rPr>
              <a:t>See e.g.: A. Marek, M. Jilek, I. </a:t>
            </a:r>
            <a:r>
              <a:rPr lang="en-US" altLang="de-DE" sz="2000" b="1" dirty="0" err="1">
                <a:solidFill>
                  <a:srgbClr val="CC0000"/>
                </a:solidFill>
                <a:latin typeface="Times New Roman" pitchFamily="18" charset="0"/>
              </a:rPr>
              <a:t>Pickova</a:t>
            </a:r>
            <a:r>
              <a:rPr lang="en-US" altLang="de-DE" sz="2000" b="1" dirty="0">
                <a:solidFill>
                  <a:srgbClr val="CC0000"/>
                </a:solidFill>
                <a:latin typeface="Times New Roman" pitchFamily="18" charset="0"/>
              </a:rPr>
              <a:t>, P. </a:t>
            </a:r>
            <a:r>
              <a:rPr lang="en-US" altLang="de-DE" sz="2000" b="1" dirty="0" err="1">
                <a:solidFill>
                  <a:srgbClr val="CC0000"/>
                </a:solidFill>
                <a:latin typeface="Times New Roman" pitchFamily="18" charset="0"/>
              </a:rPr>
              <a:t>Kudrna</a:t>
            </a:r>
            <a:r>
              <a:rPr lang="en-US" altLang="de-DE" sz="2000" b="1" dirty="0">
                <a:solidFill>
                  <a:srgbClr val="CC0000"/>
                </a:solidFill>
                <a:latin typeface="Times New Roman" pitchFamily="18" charset="0"/>
              </a:rPr>
              <a:t>, M. </a:t>
            </a:r>
            <a:r>
              <a:rPr lang="en-US" altLang="de-DE" sz="2000" b="1" dirty="0" err="1">
                <a:solidFill>
                  <a:srgbClr val="CC0000"/>
                </a:solidFill>
                <a:latin typeface="Times New Roman" pitchFamily="18" charset="0"/>
              </a:rPr>
              <a:t>Tichy</a:t>
            </a:r>
            <a:r>
              <a:rPr lang="en-US" altLang="de-DE" sz="2000" b="1" dirty="0">
                <a:solidFill>
                  <a:srgbClr val="CC0000"/>
                </a:solidFill>
                <a:latin typeface="Times New Roman" pitchFamily="18" charset="0"/>
              </a:rPr>
              <a:t>, R. Schrittwieser, C. Ionita, Contrib. Plasma Phys. 48 (5-7) (2008), at press. </a:t>
            </a:r>
          </a:p>
        </p:txBody>
      </p:sp>
      <p:sp>
        <p:nvSpPr>
          <p:cNvPr id="14"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23</a:t>
            </a:fld>
            <a:endParaRPr lang="en-GB" altLang="de-DE"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3"/>
          <p:cNvSpPr>
            <a:spLocks noGrp="1"/>
          </p:cNvSpPr>
          <p:nvPr>
            <p:ph type="dt" sz="half" idx="10"/>
          </p:nvPr>
        </p:nvSpPr>
        <p:spPr/>
        <p:txBody>
          <a:bodyPr/>
          <a:lstStyle/>
          <a:p>
            <a:fld id="{67380B58-9C58-4D52-A4F3-DB82D7FA960C}" type="datetime1">
              <a:rPr lang="en-GB" altLang="de-DE" smtClean="0"/>
              <a:t>06/09/2018</a:t>
            </a:fld>
            <a:endParaRPr lang="de-DE" altLang="de-DE"/>
          </a:p>
        </p:txBody>
      </p:sp>
      <p:sp>
        <p:nvSpPr>
          <p:cNvPr id="7"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6786" name="Rectangle 2"/>
          <p:cNvSpPr>
            <a:spLocks noChangeArrowheads="1"/>
          </p:cNvSpPr>
          <p:nvPr/>
        </p:nvSpPr>
        <p:spPr bwMode="auto">
          <a:xfrm>
            <a:off x="972000" y="179388"/>
            <a:ext cx="7200000" cy="514350"/>
          </a:xfrm>
          <a:prstGeom prst="rect">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lnSpc>
                <a:spcPts val="3400"/>
              </a:lnSpc>
              <a:spcAft>
                <a:spcPct val="60000"/>
              </a:spcAft>
            </a:pPr>
            <a:r>
              <a:rPr lang="en-US" altLang="de-DE" sz="3200" b="1">
                <a:solidFill>
                  <a:schemeClr val="bg1"/>
                </a:solidFill>
                <a:latin typeface="Times New Roman" pitchFamily="18" charset="0"/>
              </a:rPr>
              <a:t>Emissive probes in reality II</a:t>
            </a:r>
            <a:endParaRPr lang="en-US" altLang="de-DE" sz="3200">
              <a:solidFill>
                <a:schemeClr val="bg1"/>
              </a:solidFill>
              <a:latin typeface="Times New Roman" pitchFamily="18" charset="0"/>
              <a:sym typeface="Symbol" pitchFamily="18" charset="2"/>
            </a:endParaRPr>
          </a:p>
        </p:txBody>
      </p:sp>
      <p:sp>
        <p:nvSpPr>
          <p:cNvPr id="246787" name="Text Box 3"/>
          <p:cNvSpPr txBox="1">
            <a:spLocks noChangeArrowheads="1"/>
          </p:cNvSpPr>
          <p:nvPr/>
        </p:nvSpPr>
        <p:spPr bwMode="auto">
          <a:xfrm>
            <a:off x="252413" y="3411538"/>
            <a:ext cx="8637587"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57785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buFont typeface="Wingdings" pitchFamily="2" charset="2"/>
              <a:buNone/>
            </a:pPr>
            <a:r>
              <a:rPr lang="en-US" altLang="de-DE" sz="2400" b="1">
                <a:solidFill>
                  <a:srgbClr val="CC0000"/>
                </a:solidFill>
                <a:latin typeface="Times New Roman" pitchFamily="18" charset="0"/>
              </a:rPr>
              <a:t>This means that the floating potential of an emissive probe de-livers always a better approach to the plasma potential than that of a cold probe and the dependency on </a:t>
            </a:r>
            <a:r>
              <a:rPr lang="en-US" altLang="de-DE" sz="2400" b="1" i="1">
                <a:solidFill>
                  <a:srgbClr val="CC0000"/>
                </a:solidFill>
                <a:latin typeface="Times New Roman" pitchFamily="18" charset="0"/>
              </a:rPr>
              <a:t>T</a:t>
            </a:r>
            <a:r>
              <a:rPr lang="en-US" altLang="de-DE" sz="2400" b="1" i="1" baseline="-25000">
                <a:solidFill>
                  <a:srgbClr val="CC0000"/>
                </a:solidFill>
                <a:latin typeface="Times New Roman" pitchFamily="18" charset="0"/>
              </a:rPr>
              <a:t>e</a:t>
            </a:r>
            <a:r>
              <a:rPr lang="en-US" altLang="de-DE" sz="2400" b="1">
                <a:solidFill>
                  <a:srgbClr val="CC0000"/>
                </a:solidFill>
                <a:latin typeface="Times New Roman" pitchFamily="18" charset="0"/>
              </a:rPr>
              <a:t> is reduced! This is espe-cially true when fluctuations of </a:t>
            </a:r>
            <a:r>
              <a:rPr lang="en-US" altLang="de-DE" sz="2400" b="1" i="1">
                <a:solidFill>
                  <a:srgbClr val="CC0000"/>
                </a:solidFill>
                <a:latin typeface="Times New Roman" pitchFamily="18" charset="0"/>
              </a:rPr>
              <a:t>T</a:t>
            </a:r>
            <a:r>
              <a:rPr lang="en-US" altLang="de-DE" sz="2400" b="1" i="1" baseline="-25000">
                <a:solidFill>
                  <a:srgbClr val="CC0000"/>
                </a:solidFill>
                <a:latin typeface="Times New Roman" pitchFamily="18" charset="0"/>
              </a:rPr>
              <a:t>e</a:t>
            </a:r>
            <a:r>
              <a:rPr lang="en-US" altLang="de-DE" sz="2400" b="1">
                <a:solidFill>
                  <a:srgbClr val="CC0000"/>
                </a:solidFill>
                <a:latin typeface="Times New Roman" pitchFamily="18" charset="0"/>
              </a:rPr>
              <a:t> have to be taken into account.  </a:t>
            </a:r>
          </a:p>
        </p:txBody>
      </p:sp>
      <p:sp>
        <p:nvSpPr>
          <p:cNvPr id="246788" name="Text Box 4"/>
          <p:cNvSpPr txBox="1">
            <a:spLocks noChangeArrowheads="1"/>
          </p:cNvSpPr>
          <p:nvPr/>
        </p:nvSpPr>
        <p:spPr bwMode="auto">
          <a:xfrm>
            <a:off x="254000" y="974725"/>
            <a:ext cx="863758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Aft>
                <a:spcPct val="25000"/>
              </a:spcAft>
            </a:pPr>
            <a:r>
              <a:rPr lang="en-US" altLang="de-DE" sz="2400" b="1">
                <a:solidFill>
                  <a:schemeClr val="accent2"/>
                </a:solidFill>
                <a:latin typeface="Times New Roman" pitchFamily="18" charset="0"/>
              </a:rPr>
              <a:t>In our cases of small tokamak experiments </a:t>
            </a:r>
            <a:r>
              <a:rPr lang="en-US" altLang="de-DE" sz="2400" b="1" i="1">
                <a:solidFill>
                  <a:schemeClr val="accent2"/>
                </a:solidFill>
                <a:latin typeface="Times New Roman" pitchFamily="18" charset="0"/>
              </a:rPr>
              <a:t>T</a:t>
            </a:r>
            <a:r>
              <a:rPr lang="en-US" altLang="de-DE" sz="2400" b="1" i="1" baseline="-25000">
                <a:solidFill>
                  <a:schemeClr val="accent2"/>
                </a:solidFill>
                <a:latin typeface="Times New Roman" pitchFamily="18" charset="0"/>
              </a:rPr>
              <a:t>e</a:t>
            </a:r>
            <a:r>
              <a:rPr lang="en-US" altLang="de-DE" sz="2400" b="1">
                <a:solidFill>
                  <a:schemeClr val="accent2"/>
                </a:solidFill>
                <a:latin typeface="Times New Roman" pitchFamily="18" charset="0"/>
              </a:rPr>
              <a:t> </a:t>
            </a:r>
            <a:r>
              <a:rPr lang="en-US" altLang="de-DE" sz="2400" b="1">
                <a:solidFill>
                  <a:schemeClr val="accent2"/>
                </a:solidFill>
                <a:latin typeface="Times New Roman" pitchFamily="18" charset="0"/>
                <a:sym typeface="Symbol" pitchFamily="18" charset="2"/>
              </a:rPr>
              <a:t></a:t>
            </a:r>
            <a:r>
              <a:rPr lang="en-US" altLang="de-DE" sz="2400" b="1">
                <a:solidFill>
                  <a:schemeClr val="accent2"/>
                </a:solidFill>
                <a:latin typeface="Times New Roman" pitchFamily="18" charset="0"/>
              </a:rPr>
              <a:t> 15 eV, and </a:t>
            </a:r>
            <a:r>
              <a:rPr lang="en-US" altLang="de-DE" sz="2400" b="1">
                <a:solidFill>
                  <a:schemeClr val="accent2"/>
                </a:solidFill>
                <a:latin typeface="Times New Roman" pitchFamily="18" charset="0"/>
                <a:sym typeface="Symbol" pitchFamily="18" charset="2"/>
              </a:rPr>
              <a:t></a:t>
            </a:r>
            <a:r>
              <a:rPr lang="en-US" altLang="de-DE" sz="2400" b="1" i="1" baseline="-25000">
                <a:solidFill>
                  <a:schemeClr val="accent2"/>
                </a:solidFill>
                <a:latin typeface="Times New Roman" pitchFamily="18" charset="0"/>
                <a:sym typeface="Symbol" pitchFamily="18" charset="2"/>
              </a:rPr>
              <a:t>h</a:t>
            </a:r>
            <a:r>
              <a:rPr lang="en-US" altLang="de-DE" sz="2400" b="1">
                <a:solidFill>
                  <a:schemeClr val="accent2"/>
                </a:solidFill>
                <a:latin typeface="Times New Roman" pitchFamily="18" charset="0"/>
                <a:sym typeface="Symbol" pitchFamily="18" charset="2"/>
              </a:rPr>
              <a:t> thus not zero but </a:t>
            </a:r>
            <a:r>
              <a:rPr lang="en-US" altLang="de-DE" sz="2400" b="1" i="1" baseline="-25000">
                <a:solidFill>
                  <a:schemeClr val="accent2"/>
                </a:solidFill>
                <a:latin typeface="Times New Roman" pitchFamily="18" charset="0"/>
                <a:sym typeface="Symbol" pitchFamily="18" charset="2"/>
              </a:rPr>
              <a:t>h</a:t>
            </a:r>
            <a:r>
              <a:rPr lang="en-US" altLang="de-DE" sz="2400" b="1">
                <a:solidFill>
                  <a:schemeClr val="accent2"/>
                </a:solidFill>
                <a:latin typeface="Times New Roman" pitchFamily="18" charset="0"/>
                <a:sym typeface="Symbol" pitchFamily="18" charset="2"/>
              </a:rPr>
              <a:t>  1,15.</a:t>
            </a:r>
          </a:p>
          <a:p>
            <a:pPr eaLnBrk="0" hangingPunct="0">
              <a:spcAft>
                <a:spcPct val="25000"/>
              </a:spcAft>
            </a:pPr>
            <a:r>
              <a:rPr lang="en-US" altLang="de-DE" sz="2400" b="1">
                <a:solidFill>
                  <a:schemeClr val="accent2"/>
                </a:solidFill>
                <a:latin typeface="Times New Roman" pitchFamily="18" charset="0"/>
              </a:rPr>
              <a:t>However, what matters is that:</a:t>
            </a:r>
            <a:endParaRPr lang="en-US" altLang="de-DE" sz="2400" b="1">
              <a:solidFill>
                <a:schemeClr val="accent2"/>
              </a:solidFill>
              <a:latin typeface="Times New Roman" pitchFamily="18" charset="0"/>
              <a:sym typeface="Symbol" pitchFamily="18" charset="2"/>
            </a:endParaRPr>
          </a:p>
        </p:txBody>
      </p:sp>
      <p:graphicFrame>
        <p:nvGraphicFramePr>
          <p:cNvPr id="246789" name="Object 5"/>
          <p:cNvGraphicFramePr>
            <a:graphicFrameLocks noChangeAspect="1"/>
          </p:cNvGraphicFramePr>
          <p:nvPr/>
        </p:nvGraphicFramePr>
        <p:xfrm>
          <a:off x="3475038" y="2557463"/>
          <a:ext cx="2192337" cy="481012"/>
        </p:xfrm>
        <a:graphic>
          <a:graphicData uri="http://schemas.openxmlformats.org/presentationml/2006/ole">
            <mc:AlternateContent xmlns:mc="http://schemas.openxmlformats.org/markup-compatibility/2006">
              <mc:Choice xmlns:v="urn:schemas-microsoft-com:vml" Requires="v">
                <p:oleObj spid="_x0000_s246818" name="Formel" r:id="rId3" imgW="1079280" imgH="241200" progId="Equation.3">
                  <p:embed/>
                </p:oleObj>
              </mc:Choice>
              <mc:Fallback>
                <p:oleObj name="Formel" r:id="rId3" imgW="1079280" imgH="241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5038" y="2557463"/>
                        <a:ext cx="2192337" cy="481012"/>
                      </a:xfrm>
                      <a:prstGeom prst="rect">
                        <a:avLst/>
                      </a:prstGeom>
                      <a:solidFill>
                        <a:srgbClr val="FFFF99"/>
                      </a:solidFill>
                      <a:ln w="3175">
                        <a:solidFill>
                          <a:schemeClr val="tx1"/>
                        </a:solidFill>
                        <a:miter lim="800000"/>
                        <a:headEnd/>
                        <a:tailEnd/>
                      </a:ln>
                    </p:spPr>
                  </p:pic>
                </p:oleObj>
              </mc:Fallback>
            </mc:AlternateContent>
          </a:graphicData>
        </a:graphic>
      </p:graphicFrame>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24</a:t>
            </a:fld>
            <a:endParaRPr lang="en-GB" altLang="de-DE"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p:txBody>
          <a:bodyPr/>
          <a:lstStyle/>
          <a:p>
            <a:fld id="{D09CD12E-0FAF-432A-A241-7CD1AA7E20FA}" type="datetime1">
              <a:rPr lang="en-GB" altLang="de-DE" smtClean="0"/>
              <a:t>06/09/2018</a:t>
            </a:fld>
            <a:endParaRPr lang="de-DE" altLang="de-DE"/>
          </a:p>
        </p:txBody>
      </p:sp>
      <p:sp>
        <p:nvSpPr>
          <p:cNvPr id="11"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pic>
        <p:nvPicPr>
          <p:cNvPr id="247810" name="Picture 2" descr="PozaJ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809938"/>
            <a:ext cx="2789238" cy="2241550"/>
          </a:xfrm>
          <a:prstGeom prst="rect">
            <a:avLst/>
          </a:prstGeom>
          <a:noFill/>
          <a:extLst>
            <a:ext uri="{909E8E84-426E-40DD-AFC4-6F175D3DCCD1}">
              <a14:hiddenFill xmlns:a14="http://schemas.microsoft.com/office/drawing/2010/main">
                <a:solidFill>
                  <a:srgbClr val="FFFFFF"/>
                </a:solidFill>
              </a14:hiddenFill>
            </a:ext>
          </a:extLst>
        </p:spPr>
      </p:pic>
      <p:pic>
        <p:nvPicPr>
          <p:cNvPr id="247811" name="Picture 3" descr="DEsen_sonde"/>
          <p:cNvPicPr>
            <a:picLocks noChangeAspect="1" noChangeArrowheads="1"/>
          </p:cNvPicPr>
          <p:nvPr/>
        </p:nvPicPr>
        <p:blipFill>
          <a:blip r:embed="rId4">
            <a:extLst>
              <a:ext uri="{28A0092B-C50C-407E-A947-70E740481C1C}">
                <a14:useLocalDpi xmlns:a14="http://schemas.microsoft.com/office/drawing/2010/main" val="0"/>
              </a:ext>
            </a:extLst>
          </a:blip>
          <a:srcRect r="25369"/>
          <a:stretch>
            <a:fillRect/>
          </a:stretch>
        </p:blipFill>
        <p:spPr bwMode="auto">
          <a:xfrm>
            <a:off x="250825" y="4329300"/>
            <a:ext cx="2789238" cy="2238375"/>
          </a:xfrm>
          <a:prstGeom prst="rect">
            <a:avLst/>
          </a:prstGeom>
          <a:noFill/>
          <a:extLst>
            <a:ext uri="{909E8E84-426E-40DD-AFC4-6F175D3DCCD1}">
              <a14:hiddenFill xmlns:a14="http://schemas.microsoft.com/office/drawing/2010/main">
                <a:solidFill>
                  <a:srgbClr val="FFFFFF"/>
                </a:solidFill>
              </a14:hiddenFill>
            </a:ext>
          </a:extLst>
        </p:spPr>
      </p:pic>
      <p:pic>
        <p:nvPicPr>
          <p:cNvPr id="247812" name="Picture 4" descr="Toki_tok"/>
          <p:cNvPicPr>
            <a:picLocks noChangeAspect="1" noChangeArrowheads="1"/>
          </p:cNvPicPr>
          <p:nvPr/>
        </p:nvPicPr>
        <p:blipFill>
          <a:blip r:embed="rId5" cstate="print">
            <a:extLst>
              <a:ext uri="{28A0092B-C50C-407E-A947-70E740481C1C}">
                <a14:useLocalDpi xmlns:a14="http://schemas.microsoft.com/office/drawing/2010/main" val="0"/>
              </a:ext>
            </a:extLst>
          </a:blip>
          <a:srcRect l="-1569" t="-4648" r="-1961" b="-6339"/>
          <a:stretch>
            <a:fillRect/>
          </a:stretch>
        </p:blipFill>
        <p:spPr bwMode="auto">
          <a:xfrm>
            <a:off x="3740150" y="1109325"/>
            <a:ext cx="5140325" cy="3736975"/>
          </a:xfrm>
          <a:prstGeom prst="rect">
            <a:avLst/>
          </a:prstGeom>
          <a:solidFill>
            <a:srgbClr val="FFFFFF"/>
          </a:solidFill>
        </p:spPr>
      </p:pic>
      <p:sp>
        <p:nvSpPr>
          <p:cNvPr id="247813" name="Text Box 5"/>
          <p:cNvSpPr txBox="1">
            <a:spLocks noChangeArrowheads="1"/>
          </p:cNvSpPr>
          <p:nvPr/>
        </p:nvSpPr>
        <p:spPr bwMode="auto">
          <a:xfrm>
            <a:off x="3227388" y="4862175"/>
            <a:ext cx="5640387"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AU" altLang="de-DE">
                <a:solidFill>
                  <a:srgbClr val="CC0000"/>
                </a:solidFill>
                <a:latin typeface="Times New Roman" pitchFamily="18" charset="0"/>
              </a:rPr>
              <a:t>Poloidal spacing between the two emissive probes is 5,4 mm, toroidal spacing between the two cold probes is 5,6 mm. With this set-up </a:t>
            </a:r>
            <a:r>
              <a:rPr lang="en-AU" altLang="de-DE" b="1" i="1">
                <a:solidFill>
                  <a:srgbClr val="CC0000"/>
                </a:solidFill>
                <a:latin typeface="Times New Roman" pitchFamily="18" charset="0"/>
              </a:rPr>
              <a:t>E</a:t>
            </a:r>
            <a:r>
              <a:rPr lang="en-AU" altLang="de-DE" baseline="-25000">
                <a:solidFill>
                  <a:srgbClr val="CC0000"/>
                </a:solidFill>
                <a:latin typeface="Times New Roman" pitchFamily="18" charset="0"/>
                <a:sym typeface="Symbol" pitchFamily="18" charset="2"/>
              </a:rPr>
              <a:t></a:t>
            </a:r>
            <a:r>
              <a:rPr lang="en-AU" altLang="de-DE">
                <a:solidFill>
                  <a:srgbClr val="CC0000"/>
                </a:solidFill>
                <a:latin typeface="Times New Roman" pitchFamily="18" charset="0"/>
                <a:sym typeface="Symbol" pitchFamily="18" charset="2"/>
              </a:rPr>
              <a:t> and </a:t>
            </a:r>
            <a:r>
              <a:rPr lang="en-AU" altLang="de-DE" i="1">
                <a:solidFill>
                  <a:srgbClr val="CC0000"/>
                </a:solidFill>
                <a:latin typeface="Times New Roman" pitchFamily="18" charset="0"/>
                <a:sym typeface="Symbol" pitchFamily="18" charset="2"/>
              </a:rPr>
              <a:t>n</a:t>
            </a:r>
            <a:r>
              <a:rPr lang="en-AU" altLang="de-DE" i="1" baseline="-25000">
                <a:solidFill>
                  <a:srgbClr val="CC0000"/>
                </a:solidFill>
                <a:latin typeface="Times New Roman" pitchFamily="18" charset="0"/>
                <a:sym typeface="Symbol" pitchFamily="18" charset="2"/>
              </a:rPr>
              <a:t>pl</a:t>
            </a:r>
            <a:r>
              <a:rPr lang="en-AU" altLang="de-DE">
                <a:solidFill>
                  <a:srgbClr val="CC0000"/>
                </a:solidFill>
                <a:latin typeface="Times New Roman" pitchFamily="18" charset="0"/>
                <a:sym typeface="Symbol" pitchFamily="18" charset="2"/>
              </a:rPr>
              <a:t> </a:t>
            </a:r>
            <a:r>
              <a:rPr lang="en-AU" altLang="de-DE">
                <a:solidFill>
                  <a:srgbClr val="CC0000"/>
                </a:solidFill>
                <a:latin typeface="Times New Roman" pitchFamily="18" charset="0"/>
              </a:rPr>
              <a:t>can be measured simultaneously. </a:t>
            </a:r>
          </a:p>
        </p:txBody>
      </p:sp>
      <p:sp>
        <p:nvSpPr>
          <p:cNvPr id="247814" name="Text Box 6"/>
          <p:cNvSpPr txBox="1">
            <a:spLocks noChangeArrowheads="1"/>
          </p:cNvSpPr>
          <p:nvPr/>
        </p:nvSpPr>
        <p:spPr bwMode="auto">
          <a:xfrm>
            <a:off x="792000" y="98363"/>
            <a:ext cx="7560000" cy="1057588"/>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AU" altLang="de-DE" sz="3200" b="1" dirty="0">
                <a:solidFill>
                  <a:schemeClr val="bg1"/>
                </a:solidFill>
                <a:latin typeface="Times New Roman" pitchFamily="18" charset="0"/>
              </a:rPr>
              <a:t>Arrangements with emissive and cold probes I</a:t>
            </a:r>
            <a:endParaRPr lang="en-AU" altLang="de-DE" sz="3200" dirty="0">
              <a:solidFill>
                <a:schemeClr val="bg1"/>
              </a:solidFill>
              <a:latin typeface="Times New Roman" pitchFamily="18" charset="0"/>
            </a:endParaRPr>
          </a:p>
        </p:txBody>
      </p:sp>
      <p:sp>
        <p:nvSpPr>
          <p:cNvPr id="247815" name="Text Box 7"/>
          <p:cNvSpPr txBox="1">
            <a:spLocks noChangeArrowheads="1"/>
          </p:cNvSpPr>
          <p:nvPr/>
        </p:nvSpPr>
        <p:spPr bwMode="auto">
          <a:xfrm>
            <a:off x="250825" y="1316025"/>
            <a:ext cx="464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AU" altLang="de-DE" sz="2000" b="1" dirty="0">
                <a:solidFill>
                  <a:srgbClr val="CC0000"/>
                </a:solidFill>
                <a:latin typeface="Times New Roman" pitchFamily="18" charset="0"/>
              </a:rPr>
              <a:t>In CASTOR tokamak, Prague:</a:t>
            </a:r>
            <a:endParaRPr lang="en-US" altLang="de-DE" sz="2000" b="1" dirty="0">
              <a:solidFill>
                <a:srgbClr val="CC0000"/>
              </a:solidFill>
              <a:latin typeface="Times New Roman" pitchFamily="18" charset="0"/>
            </a:endParaRPr>
          </a:p>
        </p:txBody>
      </p:sp>
      <p:graphicFrame>
        <p:nvGraphicFramePr>
          <p:cNvPr id="247816" name="Object 8"/>
          <p:cNvGraphicFramePr>
            <a:graphicFrameLocks noChangeAspect="1"/>
          </p:cNvGraphicFramePr>
          <p:nvPr>
            <p:extLst>
              <p:ext uri="{D42A27DB-BD31-4B8C-83A1-F6EECF244321}">
                <p14:modId xmlns:p14="http://schemas.microsoft.com/office/powerpoint/2010/main" val="2617210912"/>
              </p:ext>
            </p:extLst>
          </p:nvPr>
        </p:nvGraphicFramePr>
        <p:xfrm>
          <a:off x="3795713" y="5821625"/>
          <a:ext cx="1855787" cy="687388"/>
        </p:xfrm>
        <a:graphic>
          <a:graphicData uri="http://schemas.openxmlformats.org/presentationml/2006/ole">
            <mc:AlternateContent xmlns:mc="http://schemas.openxmlformats.org/markup-compatibility/2006">
              <mc:Choice xmlns:v="urn:schemas-microsoft-com:vml" Requires="v">
                <p:oleObj spid="_x0000_s247874" name="Formel" r:id="rId6" imgW="1231560" imgH="457200" progId="Equation.3">
                  <p:embed/>
                </p:oleObj>
              </mc:Choice>
              <mc:Fallback>
                <p:oleObj name="Formel" r:id="rId6" imgW="1231560" imgH="4572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5713" y="5821625"/>
                        <a:ext cx="1855787" cy="6873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7817" name="Object 9"/>
          <p:cNvGraphicFramePr>
            <a:graphicFrameLocks noChangeAspect="1"/>
          </p:cNvGraphicFramePr>
          <p:nvPr>
            <p:extLst>
              <p:ext uri="{D42A27DB-BD31-4B8C-83A1-F6EECF244321}">
                <p14:modId xmlns:p14="http://schemas.microsoft.com/office/powerpoint/2010/main" val="430976245"/>
              </p:ext>
            </p:extLst>
          </p:nvPr>
        </p:nvGraphicFramePr>
        <p:xfrm>
          <a:off x="6454775" y="5789875"/>
          <a:ext cx="1465263" cy="742950"/>
        </p:xfrm>
        <a:graphic>
          <a:graphicData uri="http://schemas.openxmlformats.org/presentationml/2006/ole">
            <mc:AlternateContent xmlns:mc="http://schemas.openxmlformats.org/markup-compatibility/2006">
              <mc:Choice xmlns:v="urn:schemas-microsoft-com:vml" Requires="v">
                <p:oleObj spid="_x0000_s247875" name="Formel" r:id="rId8" imgW="977760" imgH="495000" progId="Equation.3">
                  <p:embed/>
                </p:oleObj>
              </mc:Choice>
              <mc:Fallback>
                <p:oleObj name="Formel" r:id="rId8" imgW="977760" imgH="495000"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54775" y="5789875"/>
                        <a:ext cx="1465263" cy="74295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25</a:t>
            </a:fld>
            <a:endParaRPr lang="en-GB" altLang="de-DE"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Datumsplatzhalter 1"/>
          <p:cNvSpPr>
            <a:spLocks noGrp="1"/>
          </p:cNvSpPr>
          <p:nvPr>
            <p:ph type="dt" sz="half" idx="10"/>
          </p:nvPr>
        </p:nvSpPr>
        <p:spPr/>
        <p:txBody>
          <a:bodyPr/>
          <a:lstStyle/>
          <a:p>
            <a:fld id="{62EADE5F-5570-4E48-8B4C-97C5B793B677}" type="datetime1">
              <a:rPr lang="en-GB" altLang="de-DE" smtClean="0"/>
              <a:t>06/09/2018</a:t>
            </a:fld>
            <a:endParaRPr lang="de-DE" altLang="de-DE"/>
          </a:p>
        </p:txBody>
      </p:sp>
      <p:sp>
        <p:nvSpPr>
          <p:cNvPr id="66"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8834" name="Rectangle 2"/>
          <p:cNvSpPr>
            <a:spLocks noChangeArrowheads="1"/>
          </p:cNvSpPr>
          <p:nvPr/>
        </p:nvSpPr>
        <p:spPr bwMode="auto">
          <a:xfrm>
            <a:off x="0"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48835" name="Object 3"/>
          <p:cNvGraphicFramePr>
            <a:graphicFrameLocks noChangeAspect="1"/>
          </p:cNvGraphicFramePr>
          <p:nvPr>
            <p:extLst>
              <p:ext uri="{D42A27DB-BD31-4B8C-83A1-F6EECF244321}">
                <p14:modId xmlns:p14="http://schemas.microsoft.com/office/powerpoint/2010/main" val="707983283"/>
              </p:ext>
            </p:extLst>
          </p:nvPr>
        </p:nvGraphicFramePr>
        <p:xfrm>
          <a:off x="5518150" y="1375825"/>
          <a:ext cx="3370263" cy="2878138"/>
        </p:xfrm>
        <a:graphic>
          <a:graphicData uri="http://schemas.openxmlformats.org/presentationml/2006/ole">
            <mc:AlternateContent xmlns:mc="http://schemas.openxmlformats.org/markup-compatibility/2006">
              <mc:Choice xmlns:v="urn:schemas-microsoft-com:vml" Requires="v">
                <p:oleObj spid="_x0000_s249013" name="CorelDRAW" r:id="rId3" imgW="2478024" imgH="2085442" progId="CorelDRAW.Graphic.13">
                  <p:embed/>
                </p:oleObj>
              </mc:Choice>
              <mc:Fallback>
                <p:oleObj name="CorelDRAW" r:id="rId3" imgW="2478024" imgH="2085442" progId="CorelDRAW.Graphic.1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8150" y="1375825"/>
                        <a:ext cx="3370263" cy="287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8836" name="Text Box 4"/>
          <p:cNvSpPr txBox="1">
            <a:spLocks noChangeArrowheads="1"/>
          </p:cNvSpPr>
          <p:nvPr/>
        </p:nvSpPr>
        <p:spPr bwMode="auto">
          <a:xfrm>
            <a:off x="254000" y="4482625"/>
            <a:ext cx="86375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25000"/>
              </a:spcBef>
            </a:pPr>
            <a:r>
              <a:rPr lang="en-GB" altLang="de-DE" sz="2000" dirty="0">
                <a:solidFill>
                  <a:srgbClr val="A50021"/>
                </a:solidFill>
                <a:latin typeface="Times New Roman" pitchFamily="18" charset="0"/>
              </a:rPr>
              <a:t>Three emissive probes and one cold probe of 0,2 mm W-wires for measuring </a:t>
            </a:r>
            <a:r>
              <a:rPr lang="en-GB" altLang="de-DE" sz="2000" i="1" dirty="0">
                <a:solidFill>
                  <a:srgbClr val="A50021"/>
                </a:solidFill>
                <a:latin typeface="Times New Roman" pitchFamily="18" charset="0"/>
              </a:rPr>
              <a:t>E</a:t>
            </a:r>
            <a:r>
              <a:rPr lang="en-GB" altLang="de-DE" sz="2000" i="1" baseline="-25000" dirty="0">
                <a:solidFill>
                  <a:srgbClr val="A50021"/>
                </a:solidFill>
                <a:latin typeface="Times New Roman" pitchFamily="18" charset="0"/>
              </a:rPr>
              <a:t>r</a:t>
            </a:r>
            <a:r>
              <a:rPr lang="en-GB" altLang="de-DE" sz="2000" dirty="0">
                <a:solidFill>
                  <a:srgbClr val="A50021"/>
                </a:solidFill>
                <a:latin typeface="Times New Roman" pitchFamily="18" charset="0"/>
              </a:rPr>
              <a:t>, </a:t>
            </a:r>
            <a:r>
              <a:rPr lang="en-GB" altLang="de-DE" sz="2000" i="1" dirty="0">
                <a:solidFill>
                  <a:srgbClr val="A50021"/>
                </a:solidFill>
                <a:latin typeface="Times New Roman" pitchFamily="18" charset="0"/>
              </a:rPr>
              <a:t>E</a:t>
            </a:r>
            <a:r>
              <a:rPr lang="en-GB" altLang="de-DE" sz="2000" baseline="-25000" dirty="0">
                <a:solidFill>
                  <a:srgbClr val="A50021"/>
                </a:solidFill>
                <a:latin typeface="Times New Roman" pitchFamily="18" charset="0"/>
                <a:sym typeface="Symbol" pitchFamily="18" charset="2"/>
              </a:rPr>
              <a:t></a:t>
            </a:r>
            <a:r>
              <a:rPr lang="en-GB" altLang="de-DE" sz="2000" dirty="0">
                <a:solidFill>
                  <a:srgbClr val="A50021"/>
                </a:solidFill>
                <a:latin typeface="Times New Roman" pitchFamily="18" charset="0"/>
                <a:sym typeface="Symbol" pitchFamily="18" charset="2"/>
              </a:rPr>
              <a:t> </a:t>
            </a:r>
            <a:r>
              <a:rPr lang="en-GB" altLang="de-DE" sz="2000" dirty="0">
                <a:solidFill>
                  <a:srgbClr val="A50021"/>
                </a:solidFill>
                <a:latin typeface="Times New Roman" pitchFamily="18" charset="0"/>
              </a:rPr>
              <a:t>and </a:t>
            </a:r>
            <a:r>
              <a:rPr lang="en-GB" altLang="de-DE" sz="2000" i="1" dirty="0" err="1">
                <a:solidFill>
                  <a:srgbClr val="A50021"/>
                </a:solidFill>
                <a:latin typeface="Times New Roman" pitchFamily="18" charset="0"/>
              </a:rPr>
              <a:t>n</a:t>
            </a:r>
            <a:r>
              <a:rPr lang="en-GB" altLang="de-DE" sz="2000" i="1" baseline="-25000" dirty="0" err="1">
                <a:solidFill>
                  <a:srgbClr val="A50021"/>
                </a:solidFill>
                <a:latin typeface="Times New Roman" pitchFamily="18" charset="0"/>
              </a:rPr>
              <a:t>pl</a:t>
            </a:r>
            <a:r>
              <a:rPr lang="en-GB" altLang="de-DE" sz="2000" dirty="0">
                <a:solidFill>
                  <a:srgbClr val="A50021"/>
                </a:solidFill>
                <a:latin typeface="Times New Roman" pitchFamily="18" charset="0"/>
              </a:rPr>
              <a:t> simultaneously: </a:t>
            </a:r>
          </a:p>
        </p:txBody>
      </p:sp>
      <p:sp>
        <p:nvSpPr>
          <p:cNvPr id="248837" name="Text Box 5"/>
          <p:cNvSpPr txBox="1">
            <a:spLocks noChangeArrowheads="1"/>
          </p:cNvSpPr>
          <p:nvPr/>
        </p:nvSpPr>
        <p:spPr bwMode="auto">
          <a:xfrm>
            <a:off x="254000" y="5090638"/>
            <a:ext cx="86375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177800" indent="-1778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buFontTx/>
              <a:buChar char="•"/>
            </a:pPr>
            <a:r>
              <a:rPr lang="en-GB" altLang="de-DE" sz="2000">
                <a:solidFill>
                  <a:srgbClr val="A50021"/>
                </a:solidFill>
                <a:latin typeface="Times New Roman" pitchFamily="18" charset="0"/>
                <a:sym typeface="Symbol" pitchFamily="18" charset="2"/>
              </a:rPr>
              <a:t></a:t>
            </a:r>
            <a:r>
              <a:rPr lang="en-GB" altLang="de-DE" sz="2000" i="1" baseline="-25000">
                <a:solidFill>
                  <a:srgbClr val="A50021"/>
                </a:solidFill>
                <a:latin typeface="Times New Roman" pitchFamily="18" charset="0"/>
                <a:sym typeface="Symbol" pitchFamily="18" charset="2"/>
              </a:rPr>
              <a:t>pl,1,2,3</a:t>
            </a:r>
            <a:r>
              <a:rPr lang="en-GB" altLang="de-DE" sz="2000">
                <a:solidFill>
                  <a:srgbClr val="A50021"/>
                </a:solidFill>
                <a:latin typeface="Times New Roman" pitchFamily="18" charset="0"/>
              </a:rPr>
              <a:t> is determined with the heated probes at three different positions. </a:t>
            </a:r>
          </a:p>
          <a:p>
            <a:pPr>
              <a:buFontTx/>
              <a:buChar char="•"/>
            </a:pPr>
            <a:r>
              <a:rPr lang="en-GB" altLang="de-DE" sz="2000">
                <a:solidFill>
                  <a:srgbClr val="A50021"/>
                </a:solidFill>
                <a:latin typeface="Times New Roman" pitchFamily="18" charset="0"/>
              </a:rPr>
              <a:t>From that we can calculate </a:t>
            </a:r>
            <a:r>
              <a:rPr lang="en-GB" altLang="de-DE" sz="2000" i="1">
                <a:solidFill>
                  <a:srgbClr val="A50021"/>
                </a:solidFill>
                <a:latin typeface="Times New Roman" pitchFamily="18" charset="0"/>
              </a:rPr>
              <a:t>E</a:t>
            </a:r>
            <a:r>
              <a:rPr lang="en-GB" altLang="de-DE" sz="2000" i="1" baseline="-25000">
                <a:solidFill>
                  <a:srgbClr val="A50021"/>
                </a:solidFill>
                <a:latin typeface="Times New Roman" pitchFamily="18" charset="0"/>
              </a:rPr>
              <a:t>r</a:t>
            </a:r>
            <a:r>
              <a:rPr lang="en-GB" altLang="de-DE" sz="2000">
                <a:solidFill>
                  <a:srgbClr val="A50021"/>
                </a:solidFill>
                <a:latin typeface="Times New Roman" pitchFamily="18" charset="0"/>
              </a:rPr>
              <a:t> and </a:t>
            </a:r>
            <a:r>
              <a:rPr lang="en-GB" altLang="de-DE" sz="2000" i="1">
                <a:solidFill>
                  <a:srgbClr val="A50021"/>
                </a:solidFill>
                <a:latin typeface="Times New Roman" pitchFamily="18" charset="0"/>
              </a:rPr>
              <a:t>E</a:t>
            </a:r>
            <a:r>
              <a:rPr lang="en-GB" altLang="de-DE" sz="2000" baseline="-25000">
                <a:solidFill>
                  <a:srgbClr val="A50021"/>
                </a:solidFill>
                <a:latin typeface="Times New Roman" pitchFamily="18" charset="0"/>
                <a:sym typeface="Symbol" pitchFamily="18" charset="2"/>
              </a:rPr>
              <a:t></a:t>
            </a:r>
            <a:r>
              <a:rPr lang="en-GB" altLang="de-DE" sz="2000">
                <a:solidFill>
                  <a:srgbClr val="A50021"/>
                </a:solidFill>
                <a:latin typeface="Times New Roman" pitchFamily="18" charset="0"/>
              </a:rPr>
              <a:t>: </a:t>
            </a:r>
          </a:p>
        </p:txBody>
      </p:sp>
      <p:grpSp>
        <p:nvGrpSpPr>
          <p:cNvPr id="248838" name="Group 6"/>
          <p:cNvGrpSpPr>
            <a:grpSpLocks/>
          </p:cNvGrpSpPr>
          <p:nvPr/>
        </p:nvGrpSpPr>
        <p:grpSpPr bwMode="auto">
          <a:xfrm>
            <a:off x="300038" y="1774288"/>
            <a:ext cx="4675187" cy="2424112"/>
            <a:chOff x="277" y="1497"/>
            <a:chExt cx="2945" cy="1527"/>
          </a:xfrm>
        </p:grpSpPr>
        <p:sp>
          <p:nvSpPr>
            <p:cNvPr id="248839" name="Oval 7"/>
            <p:cNvSpPr>
              <a:spLocks noChangeAspect="1" noChangeArrowheads="1"/>
            </p:cNvSpPr>
            <p:nvPr/>
          </p:nvSpPr>
          <p:spPr bwMode="auto">
            <a:xfrm>
              <a:off x="372" y="1497"/>
              <a:ext cx="1020" cy="1020"/>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0" name="Rectangle 8"/>
            <p:cNvSpPr>
              <a:spLocks noChangeArrowheads="1"/>
            </p:cNvSpPr>
            <p:nvPr/>
          </p:nvSpPr>
          <p:spPr bwMode="auto">
            <a:xfrm>
              <a:off x="2910" y="1497"/>
              <a:ext cx="312" cy="102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1" name="Rectangle 9"/>
            <p:cNvSpPr>
              <a:spLocks noChangeArrowheads="1"/>
            </p:cNvSpPr>
            <p:nvPr/>
          </p:nvSpPr>
          <p:spPr bwMode="auto">
            <a:xfrm>
              <a:off x="2004" y="1718"/>
              <a:ext cx="907" cy="15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2" name="Rectangle 10"/>
            <p:cNvSpPr>
              <a:spLocks noChangeArrowheads="1"/>
            </p:cNvSpPr>
            <p:nvPr/>
          </p:nvSpPr>
          <p:spPr bwMode="auto">
            <a:xfrm>
              <a:off x="2003" y="1981"/>
              <a:ext cx="907" cy="15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3" name="Rectangle 11"/>
            <p:cNvSpPr>
              <a:spLocks noChangeArrowheads="1"/>
            </p:cNvSpPr>
            <p:nvPr/>
          </p:nvSpPr>
          <p:spPr bwMode="auto">
            <a:xfrm>
              <a:off x="1882" y="2141"/>
              <a:ext cx="1027" cy="15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4" name="Rectangle 12"/>
            <p:cNvSpPr>
              <a:spLocks noChangeArrowheads="1"/>
            </p:cNvSpPr>
            <p:nvPr/>
          </p:nvSpPr>
          <p:spPr bwMode="auto">
            <a:xfrm>
              <a:off x="2003" y="1878"/>
              <a:ext cx="907" cy="9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5" name="Oval 13"/>
            <p:cNvSpPr>
              <a:spLocks noChangeArrowheads="1"/>
            </p:cNvSpPr>
            <p:nvPr/>
          </p:nvSpPr>
          <p:spPr bwMode="auto">
            <a:xfrm>
              <a:off x="900" y="1717"/>
              <a:ext cx="150" cy="150"/>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6" name="Oval 14"/>
            <p:cNvSpPr>
              <a:spLocks noChangeArrowheads="1"/>
            </p:cNvSpPr>
            <p:nvPr/>
          </p:nvSpPr>
          <p:spPr bwMode="auto">
            <a:xfrm>
              <a:off x="899" y="1980"/>
              <a:ext cx="150" cy="150"/>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7" name="Oval 15"/>
            <p:cNvSpPr>
              <a:spLocks noChangeArrowheads="1"/>
            </p:cNvSpPr>
            <p:nvPr/>
          </p:nvSpPr>
          <p:spPr bwMode="auto">
            <a:xfrm>
              <a:off x="779" y="2141"/>
              <a:ext cx="150" cy="150"/>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48" name="Oval 16"/>
            <p:cNvSpPr>
              <a:spLocks noChangeAspect="1" noChangeArrowheads="1"/>
            </p:cNvSpPr>
            <p:nvPr/>
          </p:nvSpPr>
          <p:spPr bwMode="auto">
            <a:xfrm>
              <a:off x="839" y="1878"/>
              <a:ext cx="95" cy="95"/>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nvGrpSpPr>
            <p:cNvPr id="248849" name="Group 17"/>
            <p:cNvGrpSpPr>
              <a:grpSpLocks/>
            </p:cNvGrpSpPr>
            <p:nvPr/>
          </p:nvGrpSpPr>
          <p:grpSpPr bwMode="auto">
            <a:xfrm>
              <a:off x="939" y="1757"/>
              <a:ext cx="76" cy="71"/>
              <a:chOff x="1035" y="1056"/>
              <a:chExt cx="76" cy="71"/>
            </a:xfrm>
          </p:grpSpPr>
          <p:sp>
            <p:nvSpPr>
              <p:cNvPr id="248850" name="Oval 18"/>
              <p:cNvSpPr>
                <a:spLocks noChangeArrowheads="1"/>
              </p:cNvSpPr>
              <p:nvPr/>
            </p:nvSpPr>
            <p:spPr bwMode="auto">
              <a:xfrm>
                <a:off x="1035" y="1056"/>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51" name="Oval 19"/>
              <p:cNvSpPr>
                <a:spLocks noChangeArrowheads="1"/>
              </p:cNvSpPr>
              <p:nvPr/>
            </p:nvSpPr>
            <p:spPr bwMode="auto">
              <a:xfrm>
                <a:off x="1088" y="1056"/>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52" name="Oval 20"/>
              <p:cNvSpPr>
                <a:spLocks noChangeArrowheads="1"/>
              </p:cNvSpPr>
              <p:nvPr/>
            </p:nvSpPr>
            <p:spPr bwMode="auto">
              <a:xfrm>
                <a:off x="1036" y="1104"/>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53" name="Oval 21"/>
              <p:cNvSpPr>
                <a:spLocks noChangeArrowheads="1"/>
              </p:cNvSpPr>
              <p:nvPr/>
            </p:nvSpPr>
            <p:spPr bwMode="auto">
              <a:xfrm>
                <a:off x="1088" y="1104"/>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grpSp>
          <p:nvGrpSpPr>
            <p:cNvPr id="248854" name="Group 22"/>
            <p:cNvGrpSpPr>
              <a:grpSpLocks/>
            </p:cNvGrpSpPr>
            <p:nvPr/>
          </p:nvGrpSpPr>
          <p:grpSpPr bwMode="auto">
            <a:xfrm>
              <a:off x="937" y="2020"/>
              <a:ext cx="76" cy="71"/>
              <a:chOff x="1035" y="1056"/>
              <a:chExt cx="76" cy="71"/>
            </a:xfrm>
          </p:grpSpPr>
          <p:sp>
            <p:nvSpPr>
              <p:cNvPr id="248855" name="Oval 23"/>
              <p:cNvSpPr>
                <a:spLocks noChangeArrowheads="1"/>
              </p:cNvSpPr>
              <p:nvPr/>
            </p:nvSpPr>
            <p:spPr bwMode="auto">
              <a:xfrm>
                <a:off x="1035" y="1056"/>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56" name="Oval 24"/>
              <p:cNvSpPr>
                <a:spLocks noChangeArrowheads="1"/>
              </p:cNvSpPr>
              <p:nvPr/>
            </p:nvSpPr>
            <p:spPr bwMode="auto">
              <a:xfrm>
                <a:off x="1088" y="1056"/>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57" name="Oval 25"/>
              <p:cNvSpPr>
                <a:spLocks noChangeArrowheads="1"/>
              </p:cNvSpPr>
              <p:nvPr/>
            </p:nvSpPr>
            <p:spPr bwMode="auto">
              <a:xfrm>
                <a:off x="1036" y="1104"/>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58" name="Oval 26"/>
              <p:cNvSpPr>
                <a:spLocks noChangeArrowheads="1"/>
              </p:cNvSpPr>
              <p:nvPr/>
            </p:nvSpPr>
            <p:spPr bwMode="auto">
              <a:xfrm>
                <a:off x="1088" y="1104"/>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grpSp>
          <p:nvGrpSpPr>
            <p:cNvPr id="248859" name="Group 27"/>
            <p:cNvGrpSpPr>
              <a:grpSpLocks/>
            </p:cNvGrpSpPr>
            <p:nvPr/>
          </p:nvGrpSpPr>
          <p:grpSpPr bwMode="auto">
            <a:xfrm>
              <a:off x="815" y="2182"/>
              <a:ext cx="76" cy="71"/>
              <a:chOff x="1035" y="1056"/>
              <a:chExt cx="76" cy="71"/>
            </a:xfrm>
          </p:grpSpPr>
          <p:sp>
            <p:nvSpPr>
              <p:cNvPr id="248860" name="Oval 28"/>
              <p:cNvSpPr>
                <a:spLocks noChangeArrowheads="1"/>
              </p:cNvSpPr>
              <p:nvPr/>
            </p:nvSpPr>
            <p:spPr bwMode="auto">
              <a:xfrm>
                <a:off x="1035" y="1056"/>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61" name="Oval 29"/>
              <p:cNvSpPr>
                <a:spLocks noChangeArrowheads="1"/>
              </p:cNvSpPr>
              <p:nvPr/>
            </p:nvSpPr>
            <p:spPr bwMode="auto">
              <a:xfrm>
                <a:off x="1088" y="1056"/>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62" name="Oval 30"/>
              <p:cNvSpPr>
                <a:spLocks noChangeArrowheads="1"/>
              </p:cNvSpPr>
              <p:nvPr/>
            </p:nvSpPr>
            <p:spPr bwMode="auto">
              <a:xfrm>
                <a:off x="1036" y="1104"/>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63" name="Oval 31"/>
              <p:cNvSpPr>
                <a:spLocks noChangeArrowheads="1"/>
              </p:cNvSpPr>
              <p:nvPr/>
            </p:nvSpPr>
            <p:spPr bwMode="auto">
              <a:xfrm>
                <a:off x="1088" y="1104"/>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
          <p:nvSpPr>
            <p:cNvPr id="248864" name="Oval 32"/>
            <p:cNvSpPr>
              <a:spLocks noChangeArrowheads="1"/>
            </p:cNvSpPr>
            <p:nvPr/>
          </p:nvSpPr>
          <p:spPr bwMode="auto">
            <a:xfrm>
              <a:off x="854" y="1915"/>
              <a:ext cx="23" cy="2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65" name="Oval 33"/>
            <p:cNvSpPr>
              <a:spLocks noChangeAspect="1" noChangeArrowheads="1"/>
            </p:cNvSpPr>
            <p:nvPr/>
          </p:nvSpPr>
          <p:spPr bwMode="auto">
            <a:xfrm>
              <a:off x="889" y="1912"/>
              <a:ext cx="29" cy="29"/>
            </a:xfrm>
            <a:prstGeom prst="ellipse">
              <a:avLst/>
            </a:prstGeom>
            <a:solidFill>
              <a:srgbClr val="000080"/>
            </a:solidFill>
            <a:ln w="3175">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48866" name="Line 34"/>
            <p:cNvSpPr>
              <a:spLocks noChangeShapeType="1"/>
            </p:cNvSpPr>
            <p:nvPr/>
          </p:nvSpPr>
          <p:spPr bwMode="auto">
            <a:xfrm flipH="1">
              <a:off x="1899" y="1928"/>
              <a:ext cx="102" cy="0"/>
            </a:xfrm>
            <a:prstGeom prst="line">
              <a:avLst/>
            </a:prstGeom>
            <a:noFill/>
            <a:ln w="444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67" name="Line 35"/>
            <p:cNvSpPr>
              <a:spLocks noChangeShapeType="1"/>
            </p:cNvSpPr>
            <p:nvPr/>
          </p:nvSpPr>
          <p:spPr bwMode="auto">
            <a:xfrm>
              <a:off x="936" y="1817"/>
              <a:ext cx="81"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68" name="Line 36"/>
            <p:cNvSpPr>
              <a:spLocks noChangeShapeType="1"/>
            </p:cNvSpPr>
            <p:nvPr/>
          </p:nvSpPr>
          <p:spPr bwMode="auto">
            <a:xfrm>
              <a:off x="935" y="2032"/>
              <a:ext cx="81"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69" name="Line 37"/>
            <p:cNvSpPr>
              <a:spLocks noChangeShapeType="1"/>
            </p:cNvSpPr>
            <p:nvPr/>
          </p:nvSpPr>
          <p:spPr bwMode="auto">
            <a:xfrm>
              <a:off x="812" y="2194"/>
              <a:ext cx="81"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0" name="Line 38"/>
            <p:cNvSpPr>
              <a:spLocks noChangeShapeType="1"/>
            </p:cNvSpPr>
            <p:nvPr/>
          </p:nvSpPr>
          <p:spPr bwMode="auto">
            <a:xfrm>
              <a:off x="1898" y="1817"/>
              <a:ext cx="102"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1" name="Line 39"/>
            <p:cNvSpPr>
              <a:spLocks noChangeShapeType="1"/>
            </p:cNvSpPr>
            <p:nvPr/>
          </p:nvSpPr>
          <p:spPr bwMode="auto">
            <a:xfrm>
              <a:off x="1898" y="2032"/>
              <a:ext cx="102"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2" name="Line 40"/>
            <p:cNvSpPr>
              <a:spLocks noChangeShapeType="1"/>
            </p:cNvSpPr>
            <p:nvPr/>
          </p:nvSpPr>
          <p:spPr bwMode="auto">
            <a:xfrm>
              <a:off x="1777" y="2193"/>
              <a:ext cx="102"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3" name="Line 41"/>
            <p:cNvSpPr>
              <a:spLocks noChangeShapeType="1"/>
            </p:cNvSpPr>
            <p:nvPr/>
          </p:nvSpPr>
          <p:spPr bwMode="auto">
            <a:xfrm>
              <a:off x="1940" y="2976"/>
              <a:ext cx="453" cy="0"/>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4" name="Line 42"/>
            <p:cNvSpPr>
              <a:spLocks noChangeShapeType="1"/>
            </p:cNvSpPr>
            <p:nvPr/>
          </p:nvSpPr>
          <p:spPr bwMode="auto">
            <a:xfrm>
              <a:off x="277" y="2975"/>
              <a:ext cx="453" cy="0"/>
            </a:xfrm>
            <a:prstGeom prst="line">
              <a:avLst/>
            </a:prstGeom>
            <a:noFill/>
            <a:ln w="19050">
              <a:solidFill>
                <a:schemeClr val="tx1"/>
              </a:solidFill>
              <a:round/>
              <a:headEnd type="none"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5" name="Line 43"/>
            <p:cNvSpPr>
              <a:spLocks noChangeShapeType="1"/>
            </p:cNvSpPr>
            <p:nvPr/>
          </p:nvSpPr>
          <p:spPr bwMode="auto">
            <a:xfrm flipH="1" flipV="1">
              <a:off x="1940" y="2521"/>
              <a:ext cx="5" cy="453"/>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6" name="Line 44"/>
            <p:cNvSpPr>
              <a:spLocks noChangeShapeType="1"/>
            </p:cNvSpPr>
            <p:nvPr/>
          </p:nvSpPr>
          <p:spPr bwMode="auto">
            <a:xfrm flipH="1" flipV="1">
              <a:off x="278" y="2522"/>
              <a:ext cx="5" cy="453"/>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77" name="Text Box 45"/>
            <p:cNvSpPr txBox="1">
              <a:spLocks noChangeArrowheads="1"/>
            </p:cNvSpPr>
            <p:nvPr/>
          </p:nvSpPr>
          <p:spPr bwMode="auto">
            <a:xfrm>
              <a:off x="2004" y="2585"/>
              <a:ext cx="360"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200" b="1">
                  <a:latin typeface="Times New Roman" pitchFamily="18" charset="0"/>
                </a:rPr>
                <a:t>Poloidal</a:t>
              </a:r>
              <a:endParaRPr lang="de-DE" altLang="de-DE" sz="1200" b="1">
                <a:latin typeface="Times New Roman" pitchFamily="18" charset="0"/>
              </a:endParaRPr>
            </a:p>
          </p:txBody>
        </p:sp>
        <p:sp>
          <p:nvSpPr>
            <p:cNvPr id="248878" name="Text Box 46"/>
            <p:cNvSpPr txBox="1">
              <a:spLocks noChangeArrowheads="1"/>
            </p:cNvSpPr>
            <p:nvPr/>
          </p:nvSpPr>
          <p:spPr bwMode="auto">
            <a:xfrm>
              <a:off x="333" y="2585"/>
              <a:ext cx="360"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200" b="1">
                  <a:latin typeface="Times New Roman" pitchFamily="18" charset="0"/>
                </a:rPr>
                <a:t>Poloidal</a:t>
              </a:r>
              <a:endParaRPr lang="de-DE" altLang="de-DE" sz="1200" b="1">
                <a:latin typeface="Times New Roman" pitchFamily="18" charset="0"/>
              </a:endParaRPr>
            </a:p>
          </p:txBody>
        </p:sp>
        <p:sp>
          <p:nvSpPr>
            <p:cNvPr id="248879" name="Text Box 47"/>
            <p:cNvSpPr txBox="1">
              <a:spLocks noChangeArrowheads="1"/>
            </p:cNvSpPr>
            <p:nvPr/>
          </p:nvSpPr>
          <p:spPr bwMode="auto">
            <a:xfrm>
              <a:off x="2424" y="2909"/>
              <a:ext cx="312"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200" b="1">
                  <a:latin typeface="Times New Roman" pitchFamily="18" charset="0"/>
                </a:rPr>
                <a:t>Radial</a:t>
              </a:r>
              <a:endParaRPr lang="de-DE" altLang="de-DE" sz="1200" b="1">
                <a:latin typeface="Times New Roman" pitchFamily="18" charset="0"/>
              </a:endParaRPr>
            </a:p>
          </p:txBody>
        </p:sp>
        <p:sp>
          <p:nvSpPr>
            <p:cNvPr id="248880" name="Text Box 48"/>
            <p:cNvSpPr txBox="1">
              <a:spLocks noChangeArrowheads="1"/>
            </p:cNvSpPr>
            <p:nvPr/>
          </p:nvSpPr>
          <p:spPr bwMode="auto">
            <a:xfrm>
              <a:off x="768" y="2909"/>
              <a:ext cx="392"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200" b="1">
                  <a:latin typeface="Times New Roman" pitchFamily="18" charset="0"/>
                </a:rPr>
                <a:t>Toroidal</a:t>
              </a:r>
              <a:endParaRPr lang="de-DE" altLang="de-DE" sz="1200" b="1">
                <a:latin typeface="Times New Roman" pitchFamily="18" charset="0"/>
              </a:endParaRPr>
            </a:p>
          </p:txBody>
        </p:sp>
        <p:sp>
          <p:nvSpPr>
            <p:cNvPr id="248881" name="Text Box 49"/>
            <p:cNvSpPr txBox="1">
              <a:spLocks noChangeArrowheads="1"/>
            </p:cNvSpPr>
            <p:nvPr/>
          </p:nvSpPr>
          <p:spPr bwMode="auto">
            <a:xfrm>
              <a:off x="924" y="2167"/>
              <a:ext cx="68"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b="1">
                  <a:latin typeface="Times New Roman" pitchFamily="18" charset="0"/>
                </a:rPr>
                <a:t>1</a:t>
              </a:r>
              <a:endParaRPr lang="de-DE" altLang="de-DE" sz="1000" b="1">
                <a:latin typeface="Times New Roman" pitchFamily="18" charset="0"/>
              </a:endParaRPr>
            </a:p>
          </p:txBody>
        </p:sp>
        <p:sp>
          <p:nvSpPr>
            <p:cNvPr id="248882" name="Text Box 50"/>
            <p:cNvSpPr txBox="1">
              <a:spLocks noChangeArrowheads="1"/>
            </p:cNvSpPr>
            <p:nvPr/>
          </p:nvSpPr>
          <p:spPr bwMode="auto">
            <a:xfrm>
              <a:off x="1053" y="2016"/>
              <a:ext cx="68"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b="1">
                  <a:latin typeface="Times New Roman" pitchFamily="18" charset="0"/>
                </a:rPr>
                <a:t>2</a:t>
              </a:r>
              <a:endParaRPr lang="de-DE" altLang="de-DE" sz="1000" b="1">
                <a:latin typeface="Times New Roman" pitchFamily="18" charset="0"/>
              </a:endParaRPr>
            </a:p>
          </p:txBody>
        </p:sp>
        <p:sp>
          <p:nvSpPr>
            <p:cNvPr id="248883" name="Text Box 51"/>
            <p:cNvSpPr txBox="1">
              <a:spLocks noChangeArrowheads="1"/>
            </p:cNvSpPr>
            <p:nvPr/>
          </p:nvSpPr>
          <p:spPr bwMode="auto">
            <a:xfrm>
              <a:off x="1053" y="1748"/>
              <a:ext cx="68"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b="1">
                  <a:latin typeface="Times New Roman" pitchFamily="18" charset="0"/>
                </a:rPr>
                <a:t>3</a:t>
              </a:r>
              <a:endParaRPr lang="de-DE" altLang="de-DE" sz="1000" b="1">
                <a:latin typeface="Times New Roman" pitchFamily="18" charset="0"/>
              </a:endParaRPr>
            </a:p>
          </p:txBody>
        </p:sp>
        <p:sp>
          <p:nvSpPr>
            <p:cNvPr id="248884" name="Line 52"/>
            <p:cNvSpPr>
              <a:spLocks noChangeShapeType="1"/>
            </p:cNvSpPr>
            <p:nvPr/>
          </p:nvSpPr>
          <p:spPr bwMode="auto">
            <a:xfrm flipH="1">
              <a:off x="700" y="2024"/>
              <a:ext cx="4" cy="181"/>
            </a:xfrm>
            <a:prstGeom prst="line">
              <a:avLst/>
            </a:prstGeom>
            <a:noFill/>
            <a:ln w="15875">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85" name="Line 53"/>
            <p:cNvSpPr>
              <a:spLocks noChangeShapeType="1"/>
            </p:cNvSpPr>
            <p:nvPr/>
          </p:nvSpPr>
          <p:spPr bwMode="auto">
            <a:xfrm flipH="1">
              <a:off x="769" y="1805"/>
              <a:ext cx="4" cy="227"/>
            </a:xfrm>
            <a:prstGeom prst="line">
              <a:avLst/>
            </a:prstGeom>
            <a:noFill/>
            <a:ln w="15875">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86" name="Line 54"/>
            <p:cNvSpPr>
              <a:spLocks noChangeShapeType="1"/>
            </p:cNvSpPr>
            <p:nvPr/>
          </p:nvSpPr>
          <p:spPr bwMode="auto">
            <a:xfrm flipH="1" flipV="1">
              <a:off x="842" y="2349"/>
              <a:ext cx="147" cy="1"/>
            </a:xfrm>
            <a:prstGeom prst="line">
              <a:avLst/>
            </a:prstGeom>
            <a:noFill/>
            <a:ln w="15875">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87" name="Line 55"/>
            <p:cNvSpPr>
              <a:spLocks noChangeShapeType="1"/>
            </p:cNvSpPr>
            <p:nvPr/>
          </p:nvSpPr>
          <p:spPr bwMode="auto">
            <a:xfrm flipH="1" flipV="1">
              <a:off x="1783" y="2354"/>
              <a:ext cx="147" cy="1"/>
            </a:xfrm>
            <a:prstGeom prst="line">
              <a:avLst/>
            </a:prstGeom>
            <a:noFill/>
            <a:ln w="15875">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48888" name="Text Box 56"/>
            <p:cNvSpPr txBox="1">
              <a:spLocks noChangeArrowheads="1"/>
            </p:cNvSpPr>
            <p:nvPr/>
          </p:nvSpPr>
          <p:spPr bwMode="auto">
            <a:xfrm>
              <a:off x="528" y="2068"/>
              <a:ext cx="116"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a:latin typeface="Times New Roman" pitchFamily="18" charset="0"/>
                </a:rPr>
                <a:t>3,4</a:t>
              </a:r>
              <a:endParaRPr lang="de-DE" altLang="de-DE" sz="1000">
                <a:latin typeface="Times New Roman" pitchFamily="18" charset="0"/>
              </a:endParaRPr>
            </a:p>
          </p:txBody>
        </p:sp>
        <p:sp>
          <p:nvSpPr>
            <p:cNvPr id="248889" name="Text Box 57"/>
            <p:cNvSpPr txBox="1">
              <a:spLocks noChangeArrowheads="1"/>
            </p:cNvSpPr>
            <p:nvPr/>
          </p:nvSpPr>
          <p:spPr bwMode="auto">
            <a:xfrm>
              <a:off x="425" y="1877"/>
              <a:ext cx="308"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i="1">
                  <a:latin typeface="Times New Roman" pitchFamily="18" charset="0"/>
                </a:rPr>
                <a:t>d</a:t>
              </a:r>
              <a:r>
                <a:rPr lang="de-AT" altLang="de-DE" sz="1000" baseline="-25000">
                  <a:latin typeface="Times New Roman" pitchFamily="18" charset="0"/>
                </a:rPr>
                <a:t>23</a:t>
              </a:r>
              <a:r>
                <a:rPr lang="de-AT" altLang="de-DE" sz="1000">
                  <a:latin typeface="Times New Roman" pitchFamily="18" charset="0"/>
                </a:rPr>
                <a:t> = 3,8</a:t>
              </a:r>
              <a:endParaRPr lang="de-DE" altLang="de-DE" sz="1000">
                <a:latin typeface="Times New Roman" pitchFamily="18" charset="0"/>
              </a:endParaRPr>
            </a:p>
          </p:txBody>
        </p:sp>
        <p:sp>
          <p:nvSpPr>
            <p:cNvPr id="248890" name="Text Box 58"/>
            <p:cNvSpPr txBox="1">
              <a:spLocks noChangeArrowheads="1"/>
            </p:cNvSpPr>
            <p:nvPr/>
          </p:nvSpPr>
          <p:spPr bwMode="auto">
            <a:xfrm>
              <a:off x="1761" y="2376"/>
              <a:ext cx="328"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i="1">
                  <a:latin typeface="Times New Roman" pitchFamily="18" charset="0"/>
                </a:rPr>
                <a:t>d</a:t>
              </a:r>
              <a:r>
                <a:rPr lang="de-AT" altLang="de-DE" sz="1000" baseline="-25000">
                  <a:latin typeface="Times New Roman" pitchFamily="18" charset="0"/>
                </a:rPr>
                <a:t>12</a:t>
              </a:r>
              <a:r>
                <a:rPr lang="de-AT" altLang="de-DE" sz="1000">
                  <a:latin typeface="Times New Roman" pitchFamily="18" charset="0"/>
                </a:rPr>
                <a:t> = 3,0</a:t>
              </a:r>
              <a:endParaRPr lang="de-DE" altLang="de-DE" sz="1000">
                <a:latin typeface="Times New Roman" pitchFamily="18" charset="0"/>
              </a:endParaRPr>
            </a:p>
          </p:txBody>
        </p:sp>
        <p:sp>
          <p:nvSpPr>
            <p:cNvPr id="248891" name="Text Box 59"/>
            <p:cNvSpPr txBox="1">
              <a:spLocks noChangeArrowheads="1"/>
            </p:cNvSpPr>
            <p:nvPr/>
          </p:nvSpPr>
          <p:spPr bwMode="auto">
            <a:xfrm>
              <a:off x="856" y="2380"/>
              <a:ext cx="116"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de-AT" altLang="de-DE" sz="1000" dirty="0">
                  <a:latin typeface="Times New Roman" pitchFamily="18" charset="0"/>
                </a:rPr>
                <a:t>2,4</a:t>
              </a:r>
              <a:endParaRPr lang="de-DE" altLang="de-DE" sz="1000" dirty="0">
                <a:latin typeface="Times New Roman" pitchFamily="18" charset="0"/>
              </a:endParaRPr>
            </a:p>
          </p:txBody>
        </p:sp>
      </p:grpSp>
      <p:sp>
        <p:nvSpPr>
          <p:cNvPr id="248892" name="Text Box 60"/>
          <p:cNvSpPr txBox="1">
            <a:spLocks noChangeArrowheads="1"/>
          </p:cNvSpPr>
          <p:nvPr/>
        </p:nvSpPr>
        <p:spPr bwMode="auto">
          <a:xfrm>
            <a:off x="792000" y="75213"/>
            <a:ext cx="7560000" cy="1057588"/>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AU" altLang="de-DE" sz="3200" b="1" dirty="0">
                <a:solidFill>
                  <a:schemeClr val="bg1"/>
                </a:solidFill>
                <a:latin typeface="Times New Roman" pitchFamily="18" charset="0"/>
              </a:rPr>
              <a:t>Arrangements with emissive and cold probes II</a:t>
            </a:r>
            <a:endParaRPr lang="en-AU" altLang="de-DE" sz="3200" dirty="0">
              <a:solidFill>
                <a:schemeClr val="bg1"/>
              </a:solidFill>
              <a:latin typeface="Times New Roman" pitchFamily="18" charset="0"/>
            </a:endParaRPr>
          </a:p>
        </p:txBody>
      </p:sp>
      <p:sp>
        <p:nvSpPr>
          <p:cNvPr id="248893" name="Text Box 61"/>
          <p:cNvSpPr txBox="1">
            <a:spLocks noChangeArrowheads="1"/>
          </p:cNvSpPr>
          <p:nvPr/>
        </p:nvSpPr>
        <p:spPr bwMode="auto">
          <a:xfrm>
            <a:off x="250825" y="1210725"/>
            <a:ext cx="464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AU" altLang="de-DE" sz="2000" b="1" dirty="0">
                <a:solidFill>
                  <a:srgbClr val="CC0000"/>
                </a:solidFill>
                <a:latin typeface="Times New Roman" pitchFamily="18" charset="0"/>
              </a:rPr>
              <a:t>In ISTTOK, Lisbon:</a:t>
            </a:r>
            <a:endParaRPr lang="en-US" altLang="de-DE" sz="2000" b="1" dirty="0">
              <a:solidFill>
                <a:srgbClr val="CC0000"/>
              </a:solidFill>
              <a:latin typeface="Times New Roman" pitchFamily="18" charset="0"/>
            </a:endParaRPr>
          </a:p>
        </p:txBody>
      </p:sp>
      <p:graphicFrame>
        <p:nvGraphicFramePr>
          <p:cNvPr id="248894" name="Object 62"/>
          <p:cNvGraphicFramePr>
            <a:graphicFrameLocks noChangeAspect="1"/>
          </p:cNvGraphicFramePr>
          <p:nvPr>
            <p:extLst>
              <p:ext uri="{D42A27DB-BD31-4B8C-83A1-F6EECF244321}">
                <p14:modId xmlns:p14="http://schemas.microsoft.com/office/powerpoint/2010/main" val="4008805192"/>
              </p:ext>
            </p:extLst>
          </p:nvPr>
        </p:nvGraphicFramePr>
        <p:xfrm>
          <a:off x="958850" y="5812950"/>
          <a:ext cx="1854200" cy="687388"/>
        </p:xfrm>
        <a:graphic>
          <a:graphicData uri="http://schemas.openxmlformats.org/presentationml/2006/ole">
            <mc:AlternateContent xmlns:mc="http://schemas.openxmlformats.org/markup-compatibility/2006">
              <mc:Choice xmlns:v="urn:schemas-microsoft-com:vml" Requires="v">
                <p:oleObj spid="_x0000_s249014" name="Formel" r:id="rId5" imgW="1231560" imgH="457200" progId="Equation.3">
                  <p:embed/>
                </p:oleObj>
              </mc:Choice>
              <mc:Fallback>
                <p:oleObj name="Formel" r:id="rId5" imgW="1231560" imgH="457200" progId="Equation.3">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850" y="5812950"/>
                        <a:ext cx="1854200" cy="6873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8895" name="Object 63"/>
          <p:cNvGraphicFramePr>
            <a:graphicFrameLocks noChangeAspect="1"/>
          </p:cNvGraphicFramePr>
          <p:nvPr>
            <p:extLst>
              <p:ext uri="{D42A27DB-BD31-4B8C-83A1-F6EECF244321}">
                <p14:modId xmlns:p14="http://schemas.microsoft.com/office/powerpoint/2010/main" val="173237985"/>
              </p:ext>
            </p:extLst>
          </p:nvPr>
        </p:nvGraphicFramePr>
        <p:xfrm>
          <a:off x="6738938" y="5781200"/>
          <a:ext cx="1370012" cy="742950"/>
        </p:xfrm>
        <a:graphic>
          <a:graphicData uri="http://schemas.openxmlformats.org/presentationml/2006/ole">
            <mc:AlternateContent xmlns:mc="http://schemas.openxmlformats.org/markup-compatibility/2006">
              <mc:Choice xmlns:v="urn:schemas-microsoft-com:vml" Requires="v">
                <p:oleObj spid="_x0000_s249015" name="Formel" r:id="rId7" imgW="914400" imgH="495000" progId="Equation.3">
                  <p:embed/>
                </p:oleObj>
              </mc:Choice>
              <mc:Fallback>
                <p:oleObj name="Formel" r:id="rId7" imgW="914400" imgH="495000" progId="Equation.3">
                  <p:embed/>
                  <p:pic>
                    <p:nvPicPr>
                      <p:cNvPr id="0" name="Object 6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8938" y="5781200"/>
                        <a:ext cx="1370012" cy="74295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8896" name="Object 64"/>
          <p:cNvGraphicFramePr>
            <a:graphicFrameLocks noChangeAspect="1"/>
          </p:cNvGraphicFramePr>
          <p:nvPr>
            <p:extLst>
              <p:ext uri="{D42A27DB-BD31-4B8C-83A1-F6EECF244321}">
                <p14:modId xmlns:p14="http://schemas.microsoft.com/office/powerpoint/2010/main" val="3570421265"/>
              </p:ext>
            </p:extLst>
          </p:nvPr>
        </p:nvGraphicFramePr>
        <p:xfrm>
          <a:off x="3800475" y="5814538"/>
          <a:ext cx="1873250" cy="687387"/>
        </p:xfrm>
        <a:graphic>
          <a:graphicData uri="http://schemas.openxmlformats.org/presentationml/2006/ole">
            <mc:AlternateContent xmlns:mc="http://schemas.openxmlformats.org/markup-compatibility/2006">
              <mc:Choice xmlns:v="urn:schemas-microsoft-com:vml" Requires="v">
                <p:oleObj spid="_x0000_s249016" name="Formel" r:id="rId9" imgW="1244520" imgH="457200" progId="Equation.3">
                  <p:embed/>
                </p:oleObj>
              </mc:Choice>
              <mc:Fallback>
                <p:oleObj name="Formel" r:id="rId9" imgW="1244520" imgH="457200" progId="Equation.3">
                  <p:embed/>
                  <p:pic>
                    <p:nvPicPr>
                      <p:cNvPr id="0" name="Object 6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00475" y="5814538"/>
                        <a:ext cx="1873250" cy="68738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26</a:t>
            </a:fld>
            <a:endParaRPr lang="en-GB" altLang="de-DE"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p:cNvSpPr>
            <a:spLocks noGrp="1"/>
          </p:cNvSpPr>
          <p:nvPr>
            <p:ph type="dt" sz="half" idx="10"/>
          </p:nvPr>
        </p:nvSpPr>
        <p:spPr/>
        <p:txBody>
          <a:bodyPr/>
          <a:lstStyle/>
          <a:p>
            <a:fld id="{820771D3-9267-4209-BC2F-52ADBB841FFE}" type="datetime1">
              <a:rPr lang="en-GB" altLang="de-DE" smtClean="0"/>
              <a:t>06/09/2018</a:t>
            </a:fld>
            <a:endParaRPr lang="de-DE" altLang="de-DE"/>
          </a:p>
        </p:txBody>
      </p:sp>
      <p:sp>
        <p:nvSpPr>
          <p:cNvPr id="8"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191490" name="Rectangle 2"/>
          <p:cNvSpPr>
            <a:spLocks noChangeArrowheads="1"/>
          </p:cNvSpPr>
          <p:nvPr/>
        </p:nvSpPr>
        <p:spPr bwMode="auto">
          <a:xfrm>
            <a:off x="0"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1492" name="Text Box 4"/>
          <p:cNvSpPr txBox="1">
            <a:spLocks noChangeArrowheads="1"/>
          </p:cNvSpPr>
          <p:nvPr/>
        </p:nvSpPr>
        <p:spPr bwMode="auto">
          <a:xfrm>
            <a:off x="254000" y="1397000"/>
            <a:ext cx="464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AU" altLang="de-DE" sz="2000" b="1">
                <a:solidFill>
                  <a:srgbClr val="CC0000"/>
                </a:solidFill>
                <a:latin typeface="Times New Roman" pitchFamily="18" charset="0"/>
              </a:rPr>
              <a:t>In ISTTOK, Lisbon:</a:t>
            </a:r>
            <a:endParaRPr lang="en-US" altLang="de-DE" sz="2000" b="1">
              <a:solidFill>
                <a:srgbClr val="CC0000"/>
              </a:solidFill>
              <a:latin typeface="Times New Roman" pitchFamily="18" charset="0"/>
            </a:endParaRPr>
          </a:p>
        </p:txBody>
      </p:sp>
      <p:sp>
        <p:nvSpPr>
          <p:cNvPr id="191493" name="Rectangle 5"/>
          <p:cNvSpPr>
            <a:spLocks noChangeArrowheads="1"/>
          </p:cNvSpPr>
          <p:nvPr/>
        </p:nvSpPr>
        <p:spPr bwMode="auto">
          <a:xfrm>
            <a:off x="250825" y="2508250"/>
            <a:ext cx="2738438" cy="302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5000"/>
              </a:spcBef>
            </a:pPr>
            <a:r>
              <a:rPr lang="en-GB" altLang="zh-CN" b="1">
                <a:solidFill>
                  <a:srgbClr val="000099"/>
                </a:solidFill>
                <a:latin typeface="Times New Roman" pitchFamily="18" charset="0"/>
                <a:ea typeface="SimSun" pitchFamily="2" charset="-122"/>
              </a:rPr>
              <a:t>A combination of four emissive probes and one cold probe. The probe head is inserted perpendicularly, thus in poloidal direction, to measure the poloidal electric field and its fluc-tuations. The additional cold probe allows it to measure also the ion den-sity. </a:t>
            </a:r>
            <a:endParaRPr lang="en-US" altLang="de-DE" b="1">
              <a:solidFill>
                <a:srgbClr val="000099"/>
              </a:solidFill>
              <a:latin typeface="Times New Roman" pitchFamily="18" charset="0"/>
              <a:sym typeface="Symbol" pitchFamily="18" charset="2"/>
            </a:endParaRPr>
          </a:p>
        </p:txBody>
      </p:sp>
      <p:pic>
        <p:nvPicPr>
          <p:cNvPr id="191494" name="Picture 6" descr="Sonde voll ganz nah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1050" y="1700213"/>
            <a:ext cx="5197475" cy="4470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27</a:t>
            </a:fld>
            <a:endParaRPr lang="en-GB" altLang="de-DE" dirty="0"/>
          </a:p>
        </p:txBody>
      </p:sp>
      <p:sp>
        <p:nvSpPr>
          <p:cNvPr id="11" name="Text Box 60"/>
          <p:cNvSpPr txBox="1">
            <a:spLocks noChangeArrowheads="1"/>
          </p:cNvSpPr>
          <p:nvPr/>
        </p:nvSpPr>
        <p:spPr bwMode="auto">
          <a:xfrm>
            <a:off x="792000" y="75213"/>
            <a:ext cx="7560000" cy="1057588"/>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AU" altLang="de-DE" sz="3200" b="1" dirty="0">
                <a:solidFill>
                  <a:schemeClr val="bg1"/>
                </a:solidFill>
                <a:latin typeface="Times New Roman" pitchFamily="18" charset="0"/>
              </a:rPr>
              <a:t>Arrangements with emissive and cold probes II</a:t>
            </a:r>
            <a:endParaRPr lang="en-AU" altLang="de-DE" sz="3200" dirty="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FE4C23AC-3A94-494A-842A-A373884DB529}" type="datetime1">
              <a:rPr lang="en-GB" altLang="de-DE" smtClean="0"/>
              <a:t>06/09/2018</a:t>
            </a:fld>
            <a:endParaRPr lang="de-DE" altLang="de-DE"/>
          </a:p>
        </p:txBody>
      </p:sp>
      <p:sp>
        <p:nvSpPr>
          <p:cNvPr id="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9858" name="Text Box 2"/>
          <p:cNvSpPr txBox="1">
            <a:spLocks noChangeArrowheads="1"/>
          </p:cNvSpPr>
          <p:nvPr/>
        </p:nvSpPr>
        <p:spPr bwMode="auto">
          <a:xfrm>
            <a:off x="792000" y="179388"/>
            <a:ext cx="7560000" cy="569912"/>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Measurements in ISTTOK I</a:t>
            </a:r>
          </a:p>
        </p:txBody>
      </p:sp>
      <p:sp>
        <p:nvSpPr>
          <p:cNvPr id="249859" name="Rectangle 3"/>
          <p:cNvSpPr>
            <a:spLocks noChangeArrowheads="1"/>
          </p:cNvSpPr>
          <p:nvPr/>
        </p:nvSpPr>
        <p:spPr bwMode="auto">
          <a:xfrm>
            <a:off x="252413" y="969963"/>
            <a:ext cx="8637587"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a:solidFill>
                  <a:srgbClr val="CC0000"/>
                </a:solidFill>
              </a:rPr>
              <a:t>Determination of the electron temperature from the difference between plasma potential and floating potential:</a:t>
            </a:r>
          </a:p>
        </p:txBody>
      </p:sp>
      <p:pic>
        <p:nvPicPr>
          <p:cNvPr id="249860" name="Picture 4" descr="Fig2"/>
          <p:cNvPicPr>
            <a:picLocks noChangeAspect="1" noChangeArrowheads="1"/>
          </p:cNvPicPr>
          <p:nvPr/>
        </p:nvPicPr>
        <p:blipFill>
          <a:blip r:embed="rId4" cstate="print">
            <a:extLst>
              <a:ext uri="{28A0092B-C50C-407E-A947-70E740481C1C}">
                <a14:useLocalDpi xmlns:a14="http://schemas.microsoft.com/office/drawing/2010/main" val="0"/>
              </a:ext>
            </a:extLst>
          </a:blip>
          <a:srcRect l="4543" t="8424" r="8110" b="4979"/>
          <a:stretch>
            <a:fillRect/>
          </a:stretch>
        </p:blipFill>
        <p:spPr bwMode="auto">
          <a:xfrm>
            <a:off x="3740150" y="1884363"/>
            <a:ext cx="5189538" cy="4359275"/>
          </a:xfrm>
          <a:prstGeom prst="rect">
            <a:avLst/>
          </a:prstGeom>
          <a:noFill/>
          <a:extLst>
            <a:ext uri="{909E8E84-426E-40DD-AFC4-6F175D3DCCD1}">
              <a14:hiddenFill xmlns:a14="http://schemas.microsoft.com/office/drawing/2010/main">
                <a:solidFill>
                  <a:srgbClr val="FFFFFF"/>
                </a:solidFill>
              </a14:hiddenFill>
            </a:ext>
          </a:extLst>
        </p:spPr>
      </p:pic>
      <p:sp>
        <p:nvSpPr>
          <p:cNvPr id="249861" name="Text Box 5"/>
          <p:cNvSpPr txBox="1">
            <a:spLocks noChangeArrowheads="1"/>
          </p:cNvSpPr>
          <p:nvPr/>
        </p:nvSpPr>
        <p:spPr bwMode="auto">
          <a:xfrm>
            <a:off x="254000" y="1854200"/>
            <a:ext cx="3403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000">
                <a:solidFill>
                  <a:srgbClr val="000099"/>
                </a:solidFill>
                <a:latin typeface="Times New Roman" pitchFamily="18" charset="0"/>
              </a:rPr>
              <a:t>Comparison between </a:t>
            </a:r>
            <a:r>
              <a:rPr lang="en-US" altLang="de-DE" sz="2000" i="1">
                <a:solidFill>
                  <a:srgbClr val="000099"/>
                </a:solidFill>
                <a:latin typeface="Times New Roman" pitchFamily="18" charset="0"/>
              </a:rPr>
              <a:t>T</a:t>
            </a:r>
            <a:r>
              <a:rPr lang="en-US" altLang="de-DE" sz="2000" i="1" baseline="-25000">
                <a:solidFill>
                  <a:srgbClr val="000099"/>
                </a:solidFill>
                <a:latin typeface="Times New Roman" pitchFamily="18" charset="0"/>
              </a:rPr>
              <a:t>e</a:t>
            </a:r>
            <a:r>
              <a:rPr lang="en-US" altLang="de-DE" sz="2000">
                <a:solidFill>
                  <a:srgbClr val="000099"/>
                </a:solidFill>
                <a:latin typeface="Times New Roman" pitchFamily="18" charset="0"/>
              </a:rPr>
              <a:t> deter-mined in the usual way from the </a:t>
            </a:r>
            <a:r>
              <a:rPr lang="en-US" altLang="de-DE" sz="2000" i="1">
                <a:solidFill>
                  <a:srgbClr val="000099"/>
                </a:solidFill>
                <a:latin typeface="Times New Roman" pitchFamily="18" charset="0"/>
              </a:rPr>
              <a:t>I-V</a:t>
            </a:r>
            <a:r>
              <a:rPr lang="en-US" altLang="de-DE" sz="2000">
                <a:solidFill>
                  <a:srgbClr val="000099"/>
                </a:solidFill>
                <a:latin typeface="Times New Roman" pitchFamily="18" charset="0"/>
              </a:rPr>
              <a:t> characteristic of a cold probe and once from the formula of before:</a:t>
            </a:r>
          </a:p>
        </p:txBody>
      </p:sp>
      <p:graphicFrame>
        <p:nvGraphicFramePr>
          <p:cNvPr id="249862" name="Object 6"/>
          <p:cNvGraphicFramePr>
            <a:graphicFrameLocks noChangeAspect="1"/>
          </p:cNvGraphicFramePr>
          <p:nvPr/>
        </p:nvGraphicFramePr>
        <p:xfrm>
          <a:off x="158750" y="4886325"/>
          <a:ext cx="1897063" cy="1620838"/>
        </p:xfrm>
        <a:graphic>
          <a:graphicData uri="http://schemas.openxmlformats.org/presentationml/2006/ole">
            <mc:AlternateContent xmlns:mc="http://schemas.openxmlformats.org/markup-compatibility/2006">
              <mc:Choice xmlns:v="urn:schemas-microsoft-com:vml" Requires="v">
                <p:oleObj spid="_x0000_s249920" name="CorelDRAW" r:id="rId5" imgW="2478024" imgH="2085442" progId="CorelDRAW.Graphic.13">
                  <p:embed/>
                </p:oleObj>
              </mc:Choice>
              <mc:Fallback>
                <p:oleObj name="CorelDRAW" r:id="rId5" imgW="2478024" imgH="2085442" progId="CorelDRAW.Graphic.1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50" y="4886325"/>
                        <a:ext cx="1897063" cy="1620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63" name="Object 7"/>
          <p:cNvGraphicFramePr>
            <a:graphicFrameLocks noChangeAspect="1"/>
          </p:cNvGraphicFramePr>
          <p:nvPr/>
        </p:nvGraphicFramePr>
        <p:xfrm>
          <a:off x="1216025" y="3444875"/>
          <a:ext cx="2293938" cy="914400"/>
        </p:xfrm>
        <a:graphic>
          <a:graphicData uri="http://schemas.openxmlformats.org/presentationml/2006/ole">
            <mc:AlternateContent xmlns:mc="http://schemas.openxmlformats.org/markup-compatibility/2006">
              <mc:Choice xmlns:v="urn:schemas-microsoft-com:vml" Requires="v">
                <p:oleObj spid="_x0000_s249921" name="Formel" r:id="rId7" imgW="1130040" imgH="457200" progId="Equation.3">
                  <p:embed/>
                </p:oleObj>
              </mc:Choice>
              <mc:Fallback>
                <p:oleObj name="Formel" r:id="rId7" imgW="1130040" imgH="4572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6025" y="3444875"/>
                        <a:ext cx="2293938" cy="914400"/>
                      </a:xfrm>
                      <a:prstGeom prst="rect">
                        <a:avLst/>
                      </a:prstGeom>
                      <a:solidFill>
                        <a:srgbClr val="FFFF99"/>
                      </a:solidFill>
                      <a:ln w="9525">
                        <a:solidFill>
                          <a:schemeClr val="tx1"/>
                        </a:solidFill>
                        <a:miter lim="800000"/>
                        <a:headEnd/>
                        <a:tailEnd/>
                      </a:ln>
                    </p:spPr>
                  </p:pic>
                </p:oleObj>
              </mc:Fallback>
            </mc:AlternateContent>
          </a:graphicData>
        </a:graphic>
      </p:graphicFrame>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28</a:t>
            </a:fld>
            <a:endParaRPr lang="en-GB" altLang="de-DE"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p:cNvSpPr>
            <a:spLocks noGrp="1"/>
          </p:cNvSpPr>
          <p:nvPr>
            <p:ph type="dt" sz="half" idx="10"/>
          </p:nvPr>
        </p:nvSpPr>
        <p:spPr/>
        <p:txBody>
          <a:bodyPr/>
          <a:lstStyle/>
          <a:p>
            <a:fld id="{E7286521-EB6D-4995-A3C1-67FA104D0E4F}" type="datetime1">
              <a:rPr lang="en-GB" altLang="de-DE" smtClean="0"/>
              <a:t>06/09/2018</a:t>
            </a:fld>
            <a:endParaRPr lang="de-DE" altLang="de-DE"/>
          </a:p>
        </p:txBody>
      </p:sp>
      <p:sp>
        <p:nvSpPr>
          <p:cNvPr id="8"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51906" name="Text Box 2"/>
          <p:cNvSpPr txBox="1">
            <a:spLocks noChangeArrowheads="1"/>
          </p:cNvSpPr>
          <p:nvPr/>
        </p:nvSpPr>
        <p:spPr bwMode="auto">
          <a:xfrm>
            <a:off x="792000" y="179388"/>
            <a:ext cx="7560000" cy="569912"/>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eaLnBrk="0" hangingPunct="0"/>
            <a:r>
              <a:rPr lang="en-GB" altLang="de-DE" sz="3200" b="1" dirty="0">
                <a:solidFill>
                  <a:schemeClr val="bg1"/>
                </a:solidFill>
                <a:latin typeface="Times New Roman" pitchFamily="18" charset="0"/>
              </a:rPr>
              <a:t>Measurements in ISTTOK II</a:t>
            </a:r>
          </a:p>
        </p:txBody>
      </p:sp>
      <p:sp>
        <p:nvSpPr>
          <p:cNvPr id="251907" name="Rectangle 3"/>
          <p:cNvSpPr>
            <a:spLocks noChangeArrowheads="1"/>
          </p:cNvSpPr>
          <p:nvPr/>
        </p:nvSpPr>
        <p:spPr bwMode="auto">
          <a:xfrm>
            <a:off x="252413" y="1033463"/>
            <a:ext cx="8637587"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a:solidFill>
                  <a:srgbClr val="CC0000"/>
                </a:solidFill>
              </a:rPr>
              <a:t>(a) Comparison between plasma potential </a:t>
            </a:r>
            <a:r>
              <a:rPr lang="en-US" altLang="de-DE" sz="2000" b="1">
                <a:solidFill>
                  <a:srgbClr val="CC0000"/>
                </a:solidFill>
                <a:sym typeface="Symbol" pitchFamily="18" charset="2"/>
              </a:rPr>
              <a:t></a:t>
            </a:r>
            <a:r>
              <a:rPr lang="en-US" altLang="de-DE" sz="2000" b="1" i="1" baseline="-25000">
                <a:solidFill>
                  <a:srgbClr val="CC0000"/>
                </a:solidFill>
                <a:sym typeface="Symbol" pitchFamily="18" charset="2"/>
              </a:rPr>
              <a:t>pl</a:t>
            </a:r>
            <a:r>
              <a:rPr lang="en-US" altLang="de-DE" sz="2000" b="1">
                <a:solidFill>
                  <a:srgbClr val="CC0000"/>
                </a:solidFill>
                <a:sym typeface="Symbol" pitchFamily="18" charset="2"/>
              </a:rPr>
              <a:t> </a:t>
            </a:r>
            <a:r>
              <a:rPr lang="en-US" altLang="de-DE" sz="2000" b="1">
                <a:solidFill>
                  <a:srgbClr val="CC0000"/>
                </a:solidFill>
              </a:rPr>
              <a:t>measured with an emissive probe and the floating potential </a:t>
            </a:r>
            <a:r>
              <a:rPr lang="en-US" altLang="de-DE" sz="2000" b="1" i="1">
                <a:solidFill>
                  <a:srgbClr val="CC0000"/>
                </a:solidFill>
              </a:rPr>
              <a:t>V</a:t>
            </a:r>
            <a:r>
              <a:rPr lang="en-US" altLang="de-DE" sz="2000" b="1" i="1" baseline="-25000">
                <a:solidFill>
                  <a:srgbClr val="CC0000"/>
                </a:solidFill>
              </a:rPr>
              <a:t>fl,c</a:t>
            </a:r>
            <a:r>
              <a:rPr lang="en-US" altLang="de-DE" sz="2000" b="1">
                <a:solidFill>
                  <a:srgbClr val="CC0000"/>
                </a:solidFill>
              </a:rPr>
              <a:t>; (b) standard deviation of both quantities:</a:t>
            </a:r>
          </a:p>
        </p:txBody>
      </p:sp>
      <p:pic>
        <p:nvPicPr>
          <p:cNvPr id="251908" name="Picture 4" descr="Fig3b"/>
          <p:cNvPicPr>
            <a:picLocks noChangeAspect="1" noChangeArrowheads="1"/>
          </p:cNvPicPr>
          <p:nvPr/>
        </p:nvPicPr>
        <p:blipFill>
          <a:blip r:embed="rId3" cstate="print">
            <a:extLst>
              <a:ext uri="{28A0092B-C50C-407E-A947-70E740481C1C}">
                <a14:useLocalDpi xmlns:a14="http://schemas.microsoft.com/office/drawing/2010/main" val="0"/>
              </a:ext>
            </a:extLst>
          </a:blip>
          <a:srcRect l="4774" t="10913" r="7928" b="7054"/>
          <a:stretch>
            <a:fillRect/>
          </a:stretch>
        </p:blipFill>
        <p:spPr bwMode="auto">
          <a:xfrm>
            <a:off x="4716463" y="2087563"/>
            <a:ext cx="4138612" cy="3179762"/>
          </a:xfrm>
          <a:prstGeom prst="rect">
            <a:avLst/>
          </a:prstGeom>
          <a:noFill/>
          <a:extLst>
            <a:ext uri="{909E8E84-426E-40DD-AFC4-6F175D3DCCD1}">
              <a14:hiddenFill xmlns:a14="http://schemas.microsoft.com/office/drawing/2010/main">
                <a:solidFill>
                  <a:srgbClr val="FFFFFF"/>
                </a:solidFill>
              </a14:hiddenFill>
            </a:ext>
          </a:extLst>
        </p:spPr>
      </p:pic>
      <p:sp>
        <p:nvSpPr>
          <p:cNvPr id="251909" name="Text Box 5"/>
          <p:cNvSpPr txBox="1">
            <a:spLocks noChangeArrowheads="1"/>
          </p:cNvSpPr>
          <p:nvPr/>
        </p:nvSpPr>
        <p:spPr bwMode="auto">
          <a:xfrm>
            <a:off x="254000" y="5511800"/>
            <a:ext cx="86375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000" dirty="0">
                <a:solidFill>
                  <a:srgbClr val="000099"/>
                </a:solidFill>
                <a:latin typeface="Times New Roman" pitchFamily="18" charset="0"/>
              </a:rPr>
              <a:t>While the deviation between </a:t>
            </a:r>
            <a:r>
              <a:rPr lang="en-US" altLang="de-DE" sz="2000" dirty="0">
                <a:solidFill>
                  <a:srgbClr val="000099"/>
                </a:solidFill>
                <a:latin typeface="Times New Roman" pitchFamily="18" charset="0"/>
                <a:sym typeface="Symbol" pitchFamily="18" charset="2"/>
              </a:rPr>
              <a:t></a:t>
            </a:r>
            <a:r>
              <a:rPr lang="en-US" altLang="de-DE" sz="2000" i="1" baseline="-25000" dirty="0" err="1">
                <a:solidFill>
                  <a:srgbClr val="000099"/>
                </a:solidFill>
                <a:latin typeface="Times New Roman" pitchFamily="18" charset="0"/>
                <a:sym typeface="Symbol" pitchFamily="18" charset="2"/>
              </a:rPr>
              <a:t>pl</a:t>
            </a:r>
            <a:r>
              <a:rPr lang="en-US" altLang="de-DE" sz="2000" dirty="0">
                <a:solidFill>
                  <a:srgbClr val="000099"/>
                </a:solidFill>
                <a:latin typeface="Times New Roman" pitchFamily="18" charset="0"/>
                <a:sym typeface="Symbol" pitchFamily="18" charset="2"/>
              </a:rPr>
              <a:t> and </a:t>
            </a:r>
            <a:r>
              <a:rPr lang="en-US" altLang="de-DE" sz="2000" i="1" dirty="0" err="1">
                <a:solidFill>
                  <a:srgbClr val="000099"/>
                </a:solidFill>
                <a:latin typeface="Times New Roman" pitchFamily="18" charset="0"/>
                <a:sym typeface="Symbol" pitchFamily="18" charset="2"/>
              </a:rPr>
              <a:t>V</a:t>
            </a:r>
            <a:r>
              <a:rPr lang="en-US" altLang="de-DE" sz="2000" i="1" baseline="-25000" dirty="0" err="1">
                <a:solidFill>
                  <a:srgbClr val="000099"/>
                </a:solidFill>
                <a:latin typeface="Times New Roman" pitchFamily="18" charset="0"/>
                <a:sym typeface="Symbol" pitchFamily="18" charset="2"/>
              </a:rPr>
              <a:t>fl,c</a:t>
            </a:r>
            <a:r>
              <a:rPr lang="en-US" altLang="de-DE" sz="2000" dirty="0">
                <a:solidFill>
                  <a:srgbClr val="000099"/>
                </a:solidFill>
                <a:latin typeface="Times New Roman" pitchFamily="18" charset="0"/>
                <a:sym typeface="Symbol" pitchFamily="18" charset="2"/>
              </a:rPr>
              <a:t> in (a) is obviously due to </a:t>
            </a:r>
            <a:r>
              <a:rPr lang="en-US" altLang="de-DE" sz="2000" i="1" dirty="0" err="1">
                <a:solidFill>
                  <a:srgbClr val="000099"/>
                </a:solidFill>
                <a:latin typeface="Times New Roman" pitchFamily="18" charset="0"/>
                <a:sym typeface="Symbol" pitchFamily="18" charset="2"/>
              </a:rPr>
              <a:t>T</a:t>
            </a:r>
            <a:r>
              <a:rPr lang="en-US" altLang="de-DE" sz="2000" i="1" baseline="-25000" dirty="0" err="1">
                <a:solidFill>
                  <a:srgbClr val="000099"/>
                </a:solidFill>
                <a:latin typeface="Times New Roman" pitchFamily="18" charset="0"/>
                <a:sym typeface="Symbol" pitchFamily="18" charset="2"/>
              </a:rPr>
              <a:t>e</a:t>
            </a:r>
            <a:r>
              <a:rPr lang="en-US" altLang="de-DE" sz="2000" dirty="0">
                <a:solidFill>
                  <a:srgbClr val="000099"/>
                </a:solidFill>
                <a:latin typeface="Times New Roman" pitchFamily="18" charset="0"/>
                <a:sym typeface="Symbol" pitchFamily="18" charset="2"/>
              </a:rPr>
              <a:t>, the deviation between the standard deviations, especially inside the </a:t>
            </a:r>
            <a:r>
              <a:rPr lang="en-US" altLang="de-DE" sz="2000" dirty="0" smtClean="0">
                <a:solidFill>
                  <a:srgbClr val="000099"/>
                </a:solidFill>
                <a:latin typeface="Times New Roman" pitchFamily="18" charset="0"/>
                <a:sym typeface="Symbol" pitchFamily="18" charset="2"/>
              </a:rPr>
              <a:t>LCFS, </a:t>
            </a:r>
            <a:r>
              <a:rPr lang="en-US" altLang="de-DE" sz="2000" dirty="0">
                <a:solidFill>
                  <a:srgbClr val="000099"/>
                </a:solidFill>
                <a:latin typeface="Times New Roman" pitchFamily="18" charset="0"/>
                <a:sym typeface="Symbol" pitchFamily="18" charset="2"/>
              </a:rPr>
              <a:t>must be due to </a:t>
            </a:r>
            <a:r>
              <a:rPr lang="en-US" altLang="de-DE" sz="2000" dirty="0" err="1">
                <a:solidFill>
                  <a:srgbClr val="000099"/>
                </a:solidFill>
                <a:latin typeface="Times New Roman" pitchFamily="18" charset="0"/>
                <a:sym typeface="Symbol" pitchFamily="18" charset="2"/>
              </a:rPr>
              <a:t>fluctua-tions</a:t>
            </a:r>
            <a:r>
              <a:rPr lang="en-US" altLang="de-DE" sz="2000" dirty="0">
                <a:solidFill>
                  <a:srgbClr val="000099"/>
                </a:solidFill>
                <a:latin typeface="Times New Roman" pitchFamily="18" charset="0"/>
                <a:sym typeface="Symbol" pitchFamily="18" charset="2"/>
              </a:rPr>
              <a:t> of </a:t>
            </a:r>
            <a:r>
              <a:rPr lang="en-US" altLang="de-DE" sz="2000" i="1" dirty="0" err="1">
                <a:solidFill>
                  <a:srgbClr val="000099"/>
                </a:solidFill>
                <a:latin typeface="Times New Roman" pitchFamily="18" charset="0"/>
                <a:sym typeface="Symbol" pitchFamily="18" charset="2"/>
              </a:rPr>
              <a:t>T</a:t>
            </a:r>
            <a:r>
              <a:rPr lang="en-US" altLang="de-DE" sz="2000" i="1" baseline="-25000" dirty="0" err="1">
                <a:solidFill>
                  <a:srgbClr val="000099"/>
                </a:solidFill>
                <a:latin typeface="Times New Roman" pitchFamily="18" charset="0"/>
                <a:sym typeface="Symbol" pitchFamily="18" charset="2"/>
              </a:rPr>
              <a:t>e</a:t>
            </a:r>
            <a:r>
              <a:rPr lang="en-US" altLang="de-DE" sz="2000" dirty="0">
                <a:solidFill>
                  <a:srgbClr val="000099"/>
                </a:solidFill>
                <a:latin typeface="Times New Roman" pitchFamily="18" charset="0"/>
                <a:sym typeface="Symbol" pitchFamily="18" charset="2"/>
              </a:rPr>
              <a:t>. </a:t>
            </a:r>
          </a:p>
        </p:txBody>
      </p:sp>
      <p:pic>
        <p:nvPicPr>
          <p:cNvPr id="251910" name="Picture 6" descr="Fig3a"/>
          <p:cNvPicPr>
            <a:picLocks noChangeAspect="1" noChangeArrowheads="1"/>
          </p:cNvPicPr>
          <p:nvPr/>
        </p:nvPicPr>
        <p:blipFill>
          <a:blip r:embed="rId4" cstate="print">
            <a:extLst>
              <a:ext uri="{28A0092B-C50C-407E-A947-70E740481C1C}">
                <a14:useLocalDpi xmlns:a14="http://schemas.microsoft.com/office/drawing/2010/main" val="0"/>
              </a:ext>
            </a:extLst>
          </a:blip>
          <a:srcRect l="4306" t="10620" r="8304" b="5899"/>
          <a:stretch>
            <a:fillRect/>
          </a:stretch>
        </p:blipFill>
        <p:spPr bwMode="auto">
          <a:xfrm>
            <a:off x="246063" y="2073275"/>
            <a:ext cx="4332287" cy="323691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29</a:t>
            </a:fld>
            <a:endParaRPr lang="en-GB" altLang="de-DE"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p:txBody>
          <a:bodyPr/>
          <a:lstStyle/>
          <a:p>
            <a:fld id="{A2DDEC03-FA98-4936-877C-1C31B867588F}" type="datetime1">
              <a:rPr lang="en-GB" altLang="de-DE" smtClean="0"/>
              <a:t>06/09/2018</a:t>
            </a:fld>
            <a:endParaRPr lang="de-DE" altLang="de-DE"/>
          </a:p>
        </p:txBody>
      </p:sp>
      <p:sp>
        <p:nvSpPr>
          <p:cNvPr id="11"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125954" name="Text Box 2"/>
          <p:cNvSpPr txBox="1">
            <a:spLocks noChangeArrowheads="1"/>
          </p:cNvSpPr>
          <p:nvPr/>
        </p:nvSpPr>
        <p:spPr bwMode="auto">
          <a:xfrm>
            <a:off x="1331913" y="155575"/>
            <a:ext cx="6478587" cy="569913"/>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r>
              <a:rPr lang="en-GB" altLang="de-DE" sz="3200" b="1">
                <a:solidFill>
                  <a:schemeClr val="bg1"/>
                </a:solidFill>
                <a:latin typeface="Times New Roman" pitchFamily="18" charset="0"/>
              </a:rPr>
              <a:t>ASDEX Upgrade (AUG)</a:t>
            </a:r>
          </a:p>
        </p:txBody>
      </p:sp>
      <p:pic>
        <p:nvPicPr>
          <p:cNvPr id="125955" name="Picture 3" descr="asdu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295400"/>
            <a:ext cx="4643438" cy="3438525"/>
          </a:xfrm>
          <a:prstGeom prst="rect">
            <a:avLst/>
          </a:prstGeom>
          <a:noFill/>
          <a:extLst>
            <a:ext uri="{909E8E84-426E-40DD-AFC4-6F175D3DCCD1}">
              <a14:hiddenFill xmlns:a14="http://schemas.microsoft.com/office/drawing/2010/main">
                <a:solidFill>
                  <a:srgbClr val="FFFFFF"/>
                </a:solidFill>
              </a14:hiddenFill>
            </a:ext>
          </a:extLst>
        </p:spPr>
      </p:pic>
      <p:pic>
        <p:nvPicPr>
          <p:cNvPr id="125956" name="Picture 4" descr="ASDEXUG_Gefaess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5088" y="930275"/>
            <a:ext cx="3778250" cy="2722563"/>
          </a:xfrm>
          <a:prstGeom prst="rect">
            <a:avLst/>
          </a:prstGeom>
          <a:noFill/>
          <a:extLst>
            <a:ext uri="{909E8E84-426E-40DD-AFC4-6F175D3DCCD1}">
              <a14:hiddenFill xmlns:a14="http://schemas.microsoft.com/office/drawing/2010/main">
                <a:solidFill>
                  <a:srgbClr val="FFFFFF"/>
                </a:solidFill>
              </a14:hiddenFill>
            </a:ext>
          </a:extLst>
        </p:spPr>
      </p:pic>
      <p:pic>
        <p:nvPicPr>
          <p:cNvPr id="125957" name="Picture 5" descr="ASDEXmilch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5088" y="3743325"/>
            <a:ext cx="3778250" cy="2773363"/>
          </a:xfrm>
          <a:prstGeom prst="rect">
            <a:avLst/>
          </a:prstGeom>
          <a:noFill/>
          <a:extLst>
            <a:ext uri="{909E8E84-426E-40DD-AFC4-6F175D3DCCD1}">
              <a14:hiddenFill xmlns:a14="http://schemas.microsoft.com/office/drawing/2010/main">
                <a:solidFill>
                  <a:srgbClr val="FFFFFF"/>
                </a:solidFill>
              </a14:hiddenFill>
            </a:ext>
          </a:extLst>
        </p:spPr>
      </p:pic>
      <p:sp>
        <p:nvSpPr>
          <p:cNvPr id="13" name="Datumsplatzhalter 4"/>
          <p:cNvSpPr txBox="1">
            <a:spLocks/>
          </p:cNvSpPr>
          <p:nvPr/>
        </p:nvSpPr>
        <p:spPr bwMode="auto">
          <a:xfrm>
            <a:off x="76200" y="6613525"/>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de-DE"/>
            </a:defPPr>
            <a:lvl1pPr algn="l" rtl="0" fontAlgn="base">
              <a:spcBef>
                <a:spcPct val="0"/>
              </a:spcBef>
              <a:spcAft>
                <a:spcPct val="0"/>
              </a:spcAft>
              <a:defRPr sz="1200" kern="1200">
                <a:solidFill>
                  <a:schemeClr val="accent2"/>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1C591B14-6ACA-4545-8C19-C019892E7BE0}" type="datetime1">
              <a:rPr lang="en-GB" altLang="de-DE" smtClean="0"/>
              <a:pPr/>
              <a:t>06/09/2018</a:t>
            </a:fld>
            <a:endParaRPr lang="en-GB" altLang="de-DE"/>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a:t>
            </a:fld>
            <a:endParaRPr lang="en-GB" altLang="de-DE"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p:txBody>
          <a:bodyPr/>
          <a:lstStyle/>
          <a:p>
            <a:fld id="{0698B29A-BB2D-49D4-B7BD-C3448F1EC0F4}" type="datetime1">
              <a:rPr lang="en-GB" altLang="de-DE" smtClean="0"/>
              <a:t>06/09/2018</a:t>
            </a:fld>
            <a:endParaRPr lang="de-DE" altLang="de-DE"/>
          </a:p>
        </p:txBody>
      </p:sp>
      <p:sp>
        <p:nvSpPr>
          <p:cNvPr id="11"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53954" name="Text Box 2"/>
          <p:cNvSpPr txBox="1">
            <a:spLocks noChangeArrowheads="1"/>
          </p:cNvSpPr>
          <p:nvPr/>
        </p:nvSpPr>
        <p:spPr bwMode="auto">
          <a:xfrm>
            <a:off x="792000" y="179388"/>
            <a:ext cx="7560000" cy="569912"/>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Measurements in ISTTOK III</a:t>
            </a:r>
          </a:p>
        </p:txBody>
      </p:sp>
      <p:sp>
        <p:nvSpPr>
          <p:cNvPr id="253955" name="Rectangle 3"/>
          <p:cNvSpPr>
            <a:spLocks noChangeArrowheads="1"/>
          </p:cNvSpPr>
          <p:nvPr/>
        </p:nvSpPr>
        <p:spPr bwMode="auto">
          <a:xfrm>
            <a:off x="252413" y="969963"/>
            <a:ext cx="8637587" cy="12192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dirty="0">
                <a:solidFill>
                  <a:srgbClr val="CC0000"/>
                </a:solidFill>
              </a:rPr>
              <a:t>(a) Power spectrum of the poloidal electric field fluctuations measured with CPs (blue dashed line) and EPs (red solid line; (b) time averaged cross </a:t>
            </a:r>
            <a:r>
              <a:rPr lang="en-US" altLang="de-DE" sz="2000" b="1" dirty="0" smtClean="0">
                <a:solidFill>
                  <a:srgbClr val="CC0000"/>
                </a:solidFill>
              </a:rPr>
              <a:t>coherency </a:t>
            </a:r>
            <a:r>
              <a:rPr lang="en-US" altLang="de-DE" sz="2000" b="1" dirty="0">
                <a:solidFill>
                  <a:srgbClr val="CC0000"/>
                </a:solidFill>
              </a:rPr>
              <a:t>spectrum of the poloidal electric field and the density fluctuations, </a:t>
            </a:r>
            <a:r>
              <a:rPr lang="en-US" altLang="de-DE" sz="2000" b="1" dirty="0" smtClean="0">
                <a:solidFill>
                  <a:srgbClr val="CC0000"/>
                </a:solidFill>
              </a:rPr>
              <a:t>measured </a:t>
            </a:r>
            <a:r>
              <a:rPr lang="en-US" altLang="de-DE" sz="2000" b="1" dirty="0">
                <a:solidFill>
                  <a:srgbClr val="CC0000"/>
                </a:solidFill>
              </a:rPr>
              <a:t>at </a:t>
            </a:r>
            <a:r>
              <a:rPr lang="en-US" altLang="de-DE" sz="2000" b="1" i="1" dirty="0">
                <a:solidFill>
                  <a:srgbClr val="CC0000"/>
                </a:solidFill>
              </a:rPr>
              <a:t>r – a</a:t>
            </a:r>
            <a:r>
              <a:rPr lang="en-US" altLang="de-DE" sz="2000" b="1" dirty="0">
                <a:solidFill>
                  <a:srgbClr val="CC0000"/>
                </a:solidFill>
              </a:rPr>
              <a:t> = –8 mm inside the scrape-off layer (SOL)</a:t>
            </a:r>
          </a:p>
        </p:txBody>
      </p:sp>
      <p:sp>
        <p:nvSpPr>
          <p:cNvPr id="253956" name="AutoShape 4"/>
          <p:cNvSpPr>
            <a:spLocks noChangeAspect="1" noChangeArrowheads="1"/>
          </p:cNvSpPr>
          <p:nvPr/>
        </p:nvSpPr>
        <p:spPr bwMode="auto">
          <a:xfrm>
            <a:off x="2225675" y="2244725"/>
            <a:ext cx="4354513"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grpSp>
        <p:nvGrpSpPr>
          <p:cNvPr id="253957" name="Group 5"/>
          <p:cNvGrpSpPr>
            <a:grpSpLocks noChangeAspect="1"/>
          </p:cNvGrpSpPr>
          <p:nvPr/>
        </p:nvGrpSpPr>
        <p:grpSpPr bwMode="auto">
          <a:xfrm>
            <a:off x="173038" y="2295525"/>
            <a:ext cx="8796337" cy="3232150"/>
            <a:chOff x="1446" y="6846"/>
            <a:chExt cx="6847" cy="2106"/>
          </a:xfrm>
        </p:grpSpPr>
        <p:pic>
          <p:nvPicPr>
            <p:cNvPr id="253958" name="Picture 6" descr="Fig5a"/>
            <p:cNvPicPr>
              <a:picLocks noChangeAspect="1" noChangeArrowheads="1"/>
            </p:cNvPicPr>
            <p:nvPr/>
          </p:nvPicPr>
          <p:blipFill>
            <a:blip r:embed="rId3" cstate="print">
              <a:extLst>
                <a:ext uri="{28A0092B-C50C-407E-A947-70E740481C1C}">
                  <a14:useLocalDpi xmlns:a14="http://schemas.microsoft.com/office/drawing/2010/main" val="0"/>
                </a:ext>
              </a:extLst>
            </a:blip>
            <a:srcRect l="4604" t="9555" r="6168" b="6406"/>
            <a:stretch>
              <a:fillRect/>
            </a:stretch>
          </p:blipFill>
          <p:spPr bwMode="auto">
            <a:xfrm>
              <a:off x="1446" y="6846"/>
              <a:ext cx="3402" cy="2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959" name="Picture 7" descr="Fig5b"/>
            <p:cNvPicPr>
              <a:picLocks noChangeAspect="1" noChangeArrowheads="1"/>
            </p:cNvPicPr>
            <p:nvPr/>
          </p:nvPicPr>
          <p:blipFill>
            <a:blip r:embed="rId4" cstate="print">
              <a:extLst>
                <a:ext uri="{28A0092B-C50C-407E-A947-70E740481C1C}">
                  <a14:useLocalDpi xmlns:a14="http://schemas.microsoft.com/office/drawing/2010/main" val="0"/>
                </a:ext>
              </a:extLst>
            </a:blip>
            <a:srcRect l="6252" t="9990" r="5745" b="5321"/>
            <a:stretch>
              <a:fillRect/>
            </a:stretch>
          </p:blipFill>
          <p:spPr bwMode="auto">
            <a:xfrm>
              <a:off x="4891" y="6864"/>
              <a:ext cx="3402" cy="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3960" name="Text Box 8"/>
          <p:cNvSpPr txBox="1">
            <a:spLocks noChangeArrowheads="1"/>
          </p:cNvSpPr>
          <p:nvPr/>
        </p:nvSpPr>
        <p:spPr bwMode="auto">
          <a:xfrm>
            <a:off x="2228850" y="3611563"/>
            <a:ext cx="4351338"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36000" bIns="0"/>
          <a:lstStyle/>
          <a:p>
            <a:pPr algn="just" eaLnBrk="0" hangingPunct="0">
              <a:lnSpc>
                <a:spcPct val="136000"/>
              </a:lnSpc>
              <a:spcAft>
                <a:spcPct val="60000"/>
              </a:spcAft>
            </a:pPr>
            <a:endParaRPr lang="en-US" altLang="de-DE" sz="2800">
              <a:solidFill>
                <a:schemeClr val="bg1"/>
              </a:solidFill>
              <a:latin typeface="Times New Roman" pitchFamily="18" charset="0"/>
            </a:endParaRPr>
          </a:p>
        </p:txBody>
      </p:sp>
      <p:sp>
        <p:nvSpPr>
          <p:cNvPr id="253961" name="Rectangle 9"/>
          <p:cNvSpPr>
            <a:spLocks noChangeArrowheads="1"/>
          </p:cNvSpPr>
          <p:nvPr/>
        </p:nvSpPr>
        <p:spPr bwMode="auto">
          <a:xfrm>
            <a:off x="254000" y="5554663"/>
            <a:ext cx="86375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25000"/>
              </a:spcBef>
            </a:pPr>
            <a:r>
              <a:rPr lang="en-US" altLang="de-DE" sz="2000">
                <a:solidFill>
                  <a:srgbClr val="000099"/>
                </a:solidFill>
                <a:latin typeface="Times New Roman" pitchFamily="18" charset="0"/>
              </a:rPr>
              <a:t>A clearly enhanced coherence is observed in the low frequency range when the emissive probe data are considered, suggesting a good correlation between density and temperature gradient fluctuations.</a:t>
            </a:r>
          </a:p>
        </p:txBody>
      </p:sp>
      <p:sp>
        <p:nvSpPr>
          <p:cNvPr id="13"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30</a:t>
            </a:fld>
            <a:endParaRPr lang="en-GB" altLang="de-DE"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E6FA2AD5-6D3E-42E4-973A-78209DC6F4D8}" type="datetime1">
              <a:rPr lang="en-GB" altLang="de-DE" smtClean="0"/>
              <a:t>06/09/2018</a:t>
            </a:fld>
            <a:endParaRPr lang="de-DE" altLang="de-DE"/>
          </a:p>
        </p:txBody>
      </p:sp>
      <p:sp>
        <p:nvSpPr>
          <p:cNvPr id="7"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56002" name="Text Box 2"/>
          <p:cNvSpPr txBox="1">
            <a:spLocks noChangeArrowheads="1"/>
          </p:cNvSpPr>
          <p:nvPr/>
        </p:nvSpPr>
        <p:spPr bwMode="auto">
          <a:xfrm>
            <a:off x="792000" y="179388"/>
            <a:ext cx="7560000" cy="569912"/>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Measurements in ISTTOK IV</a:t>
            </a:r>
          </a:p>
        </p:txBody>
      </p:sp>
      <p:sp>
        <p:nvSpPr>
          <p:cNvPr id="256003" name="Rectangle 3"/>
          <p:cNvSpPr>
            <a:spLocks noChangeArrowheads="1"/>
          </p:cNvSpPr>
          <p:nvPr/>
        </p:nvSpPr>
        <p:spPr bwMode="auto">
          <a:xfrm>
            <a:off x="252413" y="1071563"/>
            <a:ext cx="8637587"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a:solidFill>
                  <a:srgbClr val="CC0000"/>
                </a:solidFill>
              </a:rPr>
              <a:t>Radial profile of the turbulent flux measured with the cold probes (dashed line – blue dots) and the emissive probes (solid line – red dots). </a:t>
            </a:r>
          </a:p>
        </p:txBody>
      </p:sp>
      <p:pic>
        <p:nvPicPr>
          <p:cNvPr id="256004" name="Picture 4" descr="Fig6"/>
          <p:cNvPicPr>
            <a:picLocks noChangeAspect="1" noChangeArrowheads="1"/>
          </p:cNvPicPr>
          <p:nvPr/>
        </p:nvPicPr>
        <p:blipFill>
          <a:blip r:embed="rId3" cstate="print">
            <a:extLst>
              <a:ext uri="{28A0092B-C50C-407E-A947-70E740481C1C}">
                <a14:useLocalDpi xmlns:a14="http://schemas.microsoft.com/office/drawing/2010/main" val="0"/>
              </a:ext>
            </a:extLst>
          </a:blip>
          <a:srcRect l="4720" t="10582" r="8478" b="6834"/>
          <a:stretch>
            <a:fillRect/>
          </a:stretch>
        </p:blipFill>
        <p:spPr bwMode="auto">
          <a:xfrm>
            <a:off x="3609975" y="2209800"/>
            <a:ext cx="5183188"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05" name="Rectangle 5"/>
          <p:cNvSpPr>
            <a:spLocks noChangeArrowheads="1"/>
          </p:cNvSpPr>
          <p:nvPr/>
        </p:nvSpPr>
        <p:spPr bwMode="auto">
          <a:xfrm>
            <a:off x="254000" y="2743200"/>
            <a:ext cx="2857500" cy="247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a:solidFill>
                  <a:srgbClr val="000099"/>
                </a:solidFill>
                <a:latin typeface="Times New Roman" pitchFamily="18" charset="0"/>
              </a:rPr>
              <a:t>As a consequence of the higher power density of the </a:t>
            </a:r>
            <a:r>
              <a:rPr lang="en-US" altLang="de-DE" i="1">
                <a:solidFill>
                  <a:srgbClr val="000099"/>
                </a:solidFill>
                <a:latin typeface="Times New Roman" pitchFamily="18" charset="0"/>
              </a:rPr>
              <a:t>E</a:t>
            </a:r>
            <a:r>
              <a:rPr lang="en-US" altLang="de-DE" baseline="-25000">
                <a:solidFill>
                  <a:srgbClr val="000099"/>
                </a:solidFill>
                <a:latin typeface="Times New Roman" pitchFamily="18" charset="0"/>
              </a:rPr>
              <a:t>θ</a:t>
            </a:r>
            <a:r>
              <a:rPr lang="en-US" altLang="de-DE" i="1">
                <a:solidFill>
                  <a:srgbClr val="000099"/>
                </a:solidFill>
                <a:latin typeface="Times New Roman" pitchFamily="18" charset="0"/>
              </a:rPr>
              <a:t> </a:t>
            </a:r>
            <a:r>
              <a:rPr lang="en-US" altLang="de-DE">
                <a:solidFill>
                  <a:srgbClr val="000099"/>
                </a:solidFill>
                <a:latin typeface="Times New Roman" pitchFamily="18" charset="0"/>
              </a:rPr>
              <a:t>fluctuations and the increase of the correlation between the fluctuations of </a:t>
            </a:r>
            <a:r>
              <a:rPr lang="en-US" altLang="de-DE" i="1">
                <a:solidFill>
                  <a:srgbClr val="000099"/>
                </a:solidFill>
                <a:latin typeface="Times New Roman" pitchFamily="18" charset="0"/>
              </a:rPr>
              <a:t>n</a:t>
            </a:r>
            <a:r>
              <a:rPr lang="en-US" altLang="de-DE">
                <a:solidFill>
                  <a:srgbClr val="000099"/>
                </a:solidFill>
                <a:latin typeface="Times New Roman" pitchFamily="18" charset="0"/>
              </a:rPr>
              <a:t> and </a:t>
            </a:r>
            <a:r>
              <a:rPr lang="en-US" altLang="de-DE" i="1">
                <a:solidFill>
                  <a:srgbClr val="000099"/>
                </a:solidFill>
                <a:latin typeface="Times New Roman" pitchFamily="18" charset="0"/>
              </a:rPr>
              <a:t>E</a:t>
            </a:r>
            <a:r>
              <a:rPr lang="en-US" altLang="de-DE" baseline="-25000">
                <a:solidFill>
                  <a:srgbClr val="000099"/>
                </a:solidFill>
                <a:latin typeface="Times New Roman" pitchFamily="18" charset="0"/>
              </a:rPr>
              <a:t>θ</a:t>
            </a:r>
            <a:r>
              <a:rPr lang="en-US" altLang="de-DE">
                <a:solidFill>
                  <a:srgbClr val="000099"/>
                </a:solidFill>
                <a:latin typeface="Times New Roman" pitchFamily="18" charset="0"/>
              </a:rPr>
              <a:t>, the particle flux measured with the emissive probes is significantly larger than that measured with cold probes.</a:t>
            </a:r>
          </a:p>
        </p:txBody>
      </p:sp>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31</a:t>
            </a:fld>
            <a:endParaRPr lang="en-GB" altLang="de-DE"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Datumsplatzhalter 1"/>
          <p:cNvSpPr>
            <a:spLocks noGrp="1"/>
          </p:cNvSpPr>
          <p:nvPr>
            <p:ph type="dt" sz="half" idx="10"/>
          </p:nvPr>
        </p:nvSpPr>
        <p:spPr/>
        <p:txBody>
          <a:bodyPr/>
          <a:lstStyle/>
          <a:p>
            <a:fld id="{B5A00470-6E51-4516-8F5A-26CEB925698E}" type="datetime1">
              <a:rPr lang="en-GB" altLang="de-DE" smtClean="0"/>
              <a:t>06/09/2018</a:t>
            </a:fld>
            <a:endParaRPr lang="de-DE" altLang="de-DE"/>
          </a:p>
        </p:txBody>
      </p:sp>
      <p:sp>
        <p:nvSpPr>
          <p:cNvPr id="30"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04130" name="Rectangle 2"/>
          <p:cNvSpPr>
            <a:spLocks noChangeArrowheads="1"/>
          </p:cNvSpPr>
          <p:nvPr/>
        </p:nvSpPr>
        <p:spPr bwMode="auto">
          <a:xfrm>
            <a:off x="254000" y="962025"/>
            <a:ext cx="8637588" cy="334963"/>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solidFill>
                  <a:srgbClr val="8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r>
              <a:rPr lang="en-GB" altLang="de-DE" sz="2200" b="1">
                <a:solidFill>
                  <a:srgbClr val="FF3300"/>
                </a:solidFill>
                <a:sym typeface="Symbol" pitchFamily="18" charset="2"/>
              </a:rPr>
              <a:t>Katsumata-type probes for direct measurements of the plasma potential</a:t>
            </a:r>
          </a:p>
        </p:txBody>
      </p:sp>
      <p:sp>
        <p:nvSpPr>
          <p:cNvPr id="304131" name="Rectangle 3"/>
          <p:cNvSpPr>
            <a:spLocks noChangeArrowheads="1"/>
          </p:cNvSpPr>
          <p:nvPr/>
        </p:nvSpPr>
        <p:spPr bwMode="auto">
          <a:xfrm>
            <a:off x="0"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04132" name="Text Box 4"/>
          <p:cNvSpPr txBox="1">
            <a:spLocks noChangeArrowheads="1"/>
          </p:cNvSpPr>
          <p:nvPr/>
        </p:nvSpPr>
        <p:spPr bwMode="auto">
          <a:xfrm>
            <a:off x="179388" y="6092825"/>
            <a:ext cx="8424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ltLang="de-DE"/>
          </a:p>
        </p:txBody>
      </p:sp>
      <p:sp>
        <p:nvSpPr>
          <p:cNvPr id="304133" name="Text Box 5"/>
          <p:cNvSpPr txBox="1">
            <a:spLocks noChangeArrowheads="1"/>
          </p:cNvSpPr>
          <p:nvPr/>
        </p:nvSpPr>
        <p:spPr bwMode="auto">
          <a:xfrm>
            <a:off x="317500" y="1638300"/>
            <a:ext cx="40020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314700" algn="l"/>
                <a:tab pos="5029200" algn="l"/>
                <a:tab pos="6464300" algn="l"/>
              </a:tabLst>
              <a:defRPr>
                <a:solidFill>
                  <a:schemeClr val="tx1"/>
                </a:solidFill>
                <a:latin typeface="Arial" pitchFamily="34" charset="0"/>
              </a:defRPr>
            </a:lvl1pPr>
            <a:lvl2pPr marL="722313">
              <a:tabLst>
                <a:tab pos="3314700" algn="l"/>
                <a:tab pos="5029200" algn="l"/>
                <a:tab pos="6464300" algn="l"/>
              </a:tabLst>
              <a:defRPr>
                <a:solidFill>
                  <a:schemeClr val="tx1"/>
                </a:solidFill>
                <a:latin typeface="Arial" pitchFamily="34" charset="0"/>
              </a:defRPr>
            </a:lvl2pPr>
            <a:lvl3pPr>
              <a:tabLst>
                <a:tab pos="3314700" algn="l"/>
                <a:tab pos="5029200" algn="l"/>
                <a:tab pos="6464300" algn="l"/>
              </a:tabLst>
              <a:defRPr>
                <a:solidFill>
                  <a:schemeClr val="tx1"/>
                </a:solidFill>
                <a:latin typeface="Arial" pitchFamily="34" charset="0"/>
              </a:defRPr>
            </a:lvl3pPr>
            <a:lvl4pPr>
              <a:tabLst>
                <a:tab pos="3314700" algn="l"/>
                <a:tab pos="5029200" algn="l"/>
                <a:tab pos="6464300" algn="l"/>
              </a:tabLst>
              <a:defRPr>
                <a:solidFill>
                  <a:schemeClr val="tx1"/>
                </a:solidFill>
                <a:latin typeface="Arial" pitchFamily="34" charset="0"/>
              </a:defRPr>
            </a:lvl4pPr>
            <a:lvl5pPr>
              <a:tabLst>
                <a:tab pos="3314700" algn="l"/>
                <a:tab pos="5029200" algn="l"/>
                <a:tab pos="6464300" algn="l"/>
              </a:tabLst>
              <a:defRPr>
                <a:solidFill>
                  <a:schemeClr val="tx1"/>
                </a:solidFill>
                <a:latin typeface="Arial" pitchFamily="34" charset="0"/>
              </a:defRPr>
            </a:lvl5pPr>
            <a:lvl6pPr fontAlgn="base">
              <a:spcBef>
                <a:spcPct val="0"/>
              </a:spcBef>
              <a:spcAft>
                <a:spcPct val="0"/>
              </a:spcAft>
              <a:tabLst>
                <a:tab pos="3314700" algn="l"/>
                <a:tab pos="5029200" algn="l"/>
                <a:tab pos="6464300" algn="l"/>
              </a:tabLst>
              <a:defRPr>
                <a:solidFill>
                  <a:schemeClr val="tx1"/>
                </a:solidFill>
                <a:latin typeface="Arial" pitchFamily="34" charset="0"/>
              </a:defRPr>
            </a:lvl6pPr>
            <a:lvl7pPr fontAlgn="base">
              <a:spcBef>
                <a:spcPct val="0"/>
              </a:spcBef>
              <a:spcAft>
                <a:spcPct val="0"/>
              </a:spcAft>
              <a:tabLst>
                <a:tab pos="3314700" algn="l"/>
                <a:tab pos="5029200" algn="l"/>
                <a:tab pos="6464300" algn="l"/>
              </a:tabLst>
              <a:defRPr>
                <a:solidFill>
                  <a:schemeClr val="tx1"/>
                </a:solidFill>
                <a:latin typeface="Arial" pitchFamily="34" charset="0"/>
              </a:defRPr>
            </a:lvl7pPr>
            <a:lvl8pPr fontAlgn="base">
              <a:spcBef>
                <a:spcPct val="0"/>
              </a:spcBef>
              <a:spcAft>
                <a:spcPct val="0"/>
              </a:spcAft>
              <a:tabLst>
                <a:tab pos="3314700" algn="l"/>
                <a:tab pos="5029200" algn="l"/>
                <a:tab pos="6464300" algn="l"/>
              </a:tabLst>
              <a:defRPr>
                <a:solidFill>
                  <a:schemeClr val="tx1"/>
                </a:solidFill>
                <a:latin typeface="Arial" pitchFamily="34" charset="0"/>
              </a:defRPr>
            </a:lvl8pPr>
            <a:lvl9pPr fontAlgn="base">
              <a:spcBef>
                <a:spcPct val="0"/>
              </a:spcBef>
              <a:spcAft>
                <a:spcPct val="0"/>
              </a:spcAft>
              <a:tabLst>
                <a:tab pos="3314700" algn="l"/>
                <a:tab pos="5029200" algn="l"/>
                <a:tab pos="6464300" algn="l"/>
              </a:tabLst>
              <a:defRPr>
                <a:solidFill>
                  <a:schemeClr val="tx1"/>
                </a:solidFill>
                <a:latin typeface="Arial" pitchFamily="34" charset="0"/>
              </a:defRPr>
            </a:lvl9pPr>
          </a:lstStyle>
          <a:p>
            <a:pPr>
              <a:spcBef>
                <a:spcPct val="50000"/>
              </a:spcBef>
            </a:pPr>
            <a:r>
              <a:rPr lang="en-GB" altLang="de-DE">
                <a:solidFill>
                  <a:srgbClr val="CC0000"/>
                </a:solidFill>
                <a:latin typeface="Times New Roman" pitchFamily="18" charset="0"/>
              </a:rPr>
              <a:t>The principle of the Katsumata probe: </a:t>
            </a:r>
          </a:p>
        </p:txBody>
      </p:sp>
      <p:sp>
        <p:nvSpPr>
          <p:cNvPr id="304134" name="Rectangle 6"/>
          <p:cNvSpPr>
            <a:spLocks noChangeArrowheads="1"/>
          </p:cNvSpPr>
          <p:nvPr/>
        </p:nvSpPr>
        <p:spPr bwMode="auto">
          <a:xfrm>
            <a:off x="6219825" y="2179638"/>
            <a:ext cx="2300288"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5000"/>
              </a:spcBef>
            </a:pPr>
            <a:r>
              <a:rPr lang="en-GB" altLang="zh-CN" b="1">
                <a:solidFill>
                  <a:srgbClr val="0000FF"/>
                </a:solidFill>
                <a:latin typeface="Times New Roman" pitchFamily="18" charset="0"/>
                <a:ea typeface="SimSun" pitchFamily="2" charset="-122"/>
              </a:rPr>
              <a:t>Strong difference be-tween the gyro-radii of ions and electrons </a:t>
            </a:r>
            <a:r>
              <a:rPr lang="en-GB" altLang="zh-CN" b="1">
                <a:solidFill>
                  <a:srgbClr val="0000FF"/>
                </a:solidFill>
                <a:latin typeface="Times New Roman" pitchFamily="18" charset="0"/>
                <a:ea typeface="SimSun" pitchFamily="2" charset="-122"/>
                <a:sym typeface="Symbol" pitchFamily="18" charset="2"/>
              </a:rPr>
              <a:t></a:t>
            </a:r>
            <a:r>
              <a:rPr lang="en-GB" altLang="zh-CN" b="1">
                <a:solidFill>
                  <a:srgbClr val="0000FF"/>
                </a:solidFill>
                <a:latin typeface="Times New Roman" pitchFamily="18" charset="0"/>
                <a:ea typeface="SimSun" pitchFamily="2" charset="-122"/>
              </a:rPr>
              <a:t> latter can be screened off from the collector, while the ions can reach it. </a:t>
            </a:r>
          </a:p>
          <a:p>
            <a:pPr>
              <a:spcBef>
                <a:spcPct val="25000"/>
              </a:spcBef>
            </a:pPr>
            <a:r>
              <a:rPr lang="en-GB" altLang="zh-CN" b="1">
                <a:solidFill>
                  <a:srgbClr val="0000FF"/>
                </a:solidFill>
                <a:latin typeface="Times New Roman" pitchFamily="18" charset="0"/>
                <a:ea typeface="SimSun" pitchFamily="2" charset="-122"/>
              </a:rPr>
              <a:t>Shifting collector up and down (i.e. for varying </a:t>
            </a:r>
            <a:r>
              <a:rPr lang="en-GB" altLang="zh-CN" b="1" i="1">
                <a:solidFill>
                  <a:srgbClr val="0000FF"/>
                </a:solidFill>
                <a:latin typeface="Times New Roman" pitchFamily="18" charset="0"/>
                <a:ea typeface="SimSun" pitchFamily="2" charset="-122"/>
              </a:rPr>
              <a:t>h</a:t>
            </a:r>
            <a:r>
              <a:rPr lang="en-GB" altLang="zh-CN" b="1">
                <a:solidFill>
                  <a:srgbClr val="0000FF"/>
                </a:solidFill>
                <a:latin typeface="Times New Roman" pitchFamily="18" charset="0"/>
                <a:ea typeface="SimSun" pitchFamily="2" charset="-122"/>
              </a:rPr>
              <a:t>) </a:t>
            </a:r>
            <a:r>
              <a:rPr lang="en-GB" altLang="zh-CN" b="1">
                <a:solidFill>
                  <a:srgbClr val="0000FF"/>
                </a:solidFill>
                <a:latin typeface="Times New Roman" pitchFamily="18" charset="0"/>
                <a:ea typeface="SimSun" pitchFamily="2" charset="-122"/>
                <a:sym typeface="Symbol" pitchFamily="18" charset="2"/>
              </a:rPr>
              <a:t> </a:t>
            </a:r>
            <a:r>
              <a:rPr lang="en-GB" altLang="zh-CN" b="1">
                <a:solidFill>
                  <a:srgbClr val="0000FF"/>
                </a:solidFill>
                <a:latin typeface="Times New Roman" pitchFamily="18" charset="0"/>
                <a:ea typeface="SimSun" pitchFamily="2" charset="-122"/>
              </a:rPr>
              <a:t>perpen-dicular ion energy distribution can be scanned.</a:t>
            </a:r>
            <a:r>
              <a:rPr lang="en-US" altLang="de-DE" b="1">
                <a:solidFill>
                  <a:srgbClr val="0000FF"/>
                </a:solidFill>
                <a:latin typeface="Times New Roman" pitchFamily="18" charset="0"/>
                <a:sym typeface="Symbol" pitchFamily="18" charset="2"/>
              </a:rPr>
              <a:t> </a:t>
            </a:r>
          </a:p>
        </p:txBody>
      </p:sp>
      <p:sp>
        <p:nvSpPr>
          <p:cNvPr id="304135" name="Text Box 7"/>
          <p:cNvSpPr txBox="1">
            <a:spLocks noChangeArrowheads="1"/>
          </p:cNvSpPr>
          <p:nvPr/>
        </p:nvSpPr>
        <p:spPr bwMode="auto">
          <a:xfrm>
            <a:off x="254000" y="6172200"/>
            <a:ext cx="86375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de-AT" altLang="de-DE" sz="1600">
                <a:solidFill>
                  <a:srgbClr val="CC0000"/>
                </a:solidFill>
                <a:latin typeface="Times New Roman" pitchFamily="18" charset="0"/>
              </a:rPr>
              <a:t>*</a:t>
            </a:r>
            <a:r>
              <a:rPr lang="en-GB" altLang="de-DE" sz="1600">
                <a:solidFill>
                  <a:srgbClr val="CC0000"/>
                </a:solidFill>
                <a:latin typeface="Times New Roman" pitchFamily="18" charset="0"/>
              </a:rPr>
              <a:t>I. Katsumata and M. Okazaki, </a:t>
            </a:r>
            <a:r>
              <a:rPr lang="en-GB" altLang="de-DE" sz="1600" i="1">
                <a:solidFill>
                  <a:srgbClr val="CC0000"/>
                </a:solidFill>
                <a:latin typeface="Times New Roman" pitchFamily="18" charset="0"/>
              </a:rPr>
              <a:t>JJAP </a:t>
            </a:r>
            <a:r>
              <a:rPr lang="en-GB" altLang="de-DE" sz="1600" b="1">
                <a:solidFill>
                  <a:srgbClr val="CC0000"/>
                </a:solidFill>
                <a:latin typeface="Times New Roman" pitchFamily="18" charset="0"/>
              </a:rPr>
              <a:t>6</a:t>
            </a:r>
            <a:r>
              <a:rPr lang="en-GB" altLang="de-DE" sz="1600">
                <a:solidFill>
                  <a:srgbClr val="CC0000"/>
                </a:solidFill>
                <a:latin typeface="Times New Roman" pitchFamily="18" charset="0"/>
              </a:rPr>
              <a:t> (1967), 123; </a:t>
            </a:r>
            <a:r>
              <a:rPr lang="fr-FR" altLang="de-DE" sz="1600">
                <a:solidFill>
                  <a:srgbClr val="CC0000"/>
                </a:solidFill>
                <a:latin typeface="Times New Roman" pitchFamily="18" charset="0"/>
              </a:rPr>
              <a:t>I. Katsumata, </a:t>
            </a:r>
            <a:r>
              <a:rPr lang="fr-FR" altLang="de-DE" sz="1600" i="1">
                <a:solidFill>
                  <a:srgbClr val="CC0000"/>
                </a:solidFill>
                <a:latin typeface="Times New Roman" pitchFamily="18" charset="0"/>
              </a:rPr>
              <a:t>CPP.</a:t>
            </a:r>
            <a:r>
              <a:rPr lang="fr-FR" altLang="de-DE" sz="1600">
                <a:solidFill>
                  <a:srgbClr val="CC0000"/>
                </a:solidFill>
                <a:latin typeface="Times New Roman" pitchFamily="18" charset="0"/>
              </a:rPr>
              <a:t> </a:t>
            </a:r>
            <a:r>
              <a:rPr lang="fr-FR" altLang="de-DE" sz="1600" b="1">
                <a:solidFill>
                  <a:srgbClr val="CC0000"/>
                </a:solidFill>
                <a:latin typeface="Times New Roman" pitchFamily="18" charset="0"/>
              </a:rPr>
              <a:t>36</a:t>
            </a:r>
            <a:r>
              <a:rPr lang="fr-FR" altLang="de-DE" sz="1600">
                <a:solidFill>
                  <a:srgbClr val="CC0000"/>
                </a:solidFill>
                <a:latin typeface="Times New Roman" pitchFamily="18" charset="0"/>
              </a:rPr>
              <a:t> (1996), 73.</a:t>
            </a:r>
            <a:endParaRPr lang="en-GB" altLang="de-DE" sz="1600">
              <a:solidFill>
                <a:srgbClr val="CC0000"/>
              </a:solidFill>
              <a:latin typeface="Times New Roman" pitchFamily="18" charset="0"/>
            </a:endParaRPr>
          </a:p>
        </p:txBody>
      </p:sp>
      <p:sp>
        <p:nvSpPr>
          <p:cNvPr id="304136" name="Rectangle 8"/>
          <p:cNvSpPr>
            <a:spLocks noChangeArrowheads="1"/>
          </p:cNvSpPr>
          <p:nvPr/>
        </p:nvSpPr>
        <p:spPr bwMode="auto">
          <a:xfrm>
            <a:off x="792000" y="182563"/>
            <a:ext cx="7560000" cy="592137"/>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r>
              <a:rPr lang="en-US" altLang="de-DE" sz="3200" b="1">
                <a:solidFill>
                  <a:schemeClr val="bg1"/>
                </a:solidFill>
                <a:effectLst>
                  <a:outerShdw blurRad="38100" dist="38100" dir="2700000" algn="tl">
                    <a:srgbClr val="000000"/>
                  </a:outerShdw>
                </a:effectLst>
              </a:rPr>
              <a:t>Ball-pen probe I</a:t>
            </a:r>
          </a:p>
        </p:txBody>
      </p:sp>
      <p:grpSp>
        <p:nvGrpSpPr>
          <p:cNvPr id="304137" name="Group 9"/>
          <p:cNvGrpSpPr>
            <a:grpSpLocks noChangeAspect="1"/>
          </p:cNvGrpSpPr>
          <p:nvPr/>
        </p:nvGrpSpPr>
        <p:grpSpPr bwMode="auto">
          <a:xfrm>
            <a:off x="420688" y="2409825"/>
            <a:ext cx="5637212" cy="2938463"/>
            <a:chOff x="113" y="2198"/>
            <a:chExt cx="1134" cy="591"/>
          </a:xfrm>
        </p:grpSpPr>
        <p:grpSp>
          <p:nvGrpSpPr>
            <p:cNvPr id="304138" name="Group 10"/>
            <p:cNvGrpSpPr>
              <a:grpSpLocks noChangeAspect="1"/>
            </p:cNvGrpSpPr>
            <p:nvPr/>
          </p:nvGrpSpPr>
          <p:grpSpPr bwMode="auto">
            <a:xfrm>
              <a:off x="113" y="2198"/>
              <a:ext cx="1134" cy="591"/>
              <a:chOff x="136" y="2244"/>
              <a:chExt cx="1134" cy="591"/>
            </a:xfrm>
          </p:grpSpPr>
          <p:sp>
            <p:nvSpPr>
              <p:cNvPr id="304139" name="Line 11"/>
              <p:cNvSpPr>
                <a:spLocks noChangeAspect="1" noChangeShapeType="1"/>
              </p:cNvSpPr>
              <p:nvPr/>
            </p:nvSpPr>
            <p:spPr bwMode="auto">
              <a:xfrm>
                <a:off x="525" y="2418"/>
                <a:ext cx="0" cy="417"/>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04140" name="Line 12"/>
              <p:cNvSpPr>
                <a:spLocks noChangeAspect="1" noChangeShapeType="1"/>
              </p:cNvSpPr>
              <p:nvPr/>
            </p:nvSpPr>
            <p:spPr bwMode="auto">
              <a:xfrm>
                <a:off x="780" y="2417"/>
                <a:ext cx="1" cy="417"/>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de-AT"/>
              </a:p>
            </p:txBody>
          </p:sp>
          <p:pic>
            <p:nvPicPr>
              <p:cNvPr id="304141" name="Picture 13" descr="Sinus"/>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18602" t="37688" r="17165" b="44472"/>
              <a:stretch>
                <a:fillRect/>
              </a:stretch>
            </p:blipFill>
            <p:spPr bwMode="auto">
              <a:xfrm>
                <a:off x="136" y="2326"/>
                <a:ext cx="425" cy="218"/>
              </a:xfrm>
              <a:prstGeom prst="rect">
                <a:avLst/>
              </a:prstGeom>
              <a:noFill/>
              <a:extLst>
                <a:ext uri="{909E8E84-426E-40DD-AFC4-6F175D3DCCD1}">
                  <a14:hiddenFill xmlns:a14="http://schemas.microsoft.com/office/drawing/2010/main">
                    <a:solidFill>
                      <a:srgbClr val="FFFFFF"/>
                    </a:solidFill>
                  </a14:hiddenFill>
                </a:ext>
              </a:extLst>
            </p:spPr>
          </p:pic>
          <p:pic>
            <p:nvPicPr>
              <p:cNvPr id="304142" name="Picture 14" descr="Sinus"/>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18602" t="37688" r="12599" b="44472"/>
              <a:stretch>
                <a:fillRect/>
              </a:stretch>
            </p:blipFill>
            <p:spPr bwMode="auto">
              <a:xfrm flipV="1">
                <a:off x="741" y="2402"/>
                <a:ext cx="529" cy="14"/>
              </a:xfrm>
              <a:prstGeom prst="rect">
                <a:avLst/>
              </a:prstGeom>
              <a:noFill/>
              <a:extLst>
                <a:ext uri="{909E8E84-426E-40DD-AFC4-6F175D3DCCD1}">
                  <a14:hiddenFill xmlns:a14="http://schemas.microsoft.com/office/drawing/2010/main">
                    <a:solidFill>
                      <a:srgbClr val="FFFFFF"/>
                    </a:solidFill>
                  </a14:hiddenFill>
                </a:ext>
              </a:extLst>
            </p:spPr>
          </p:pic>
          <p:sp>
            <p:nvSpPr>
              <p:cNvPr id="304143" name="Line 15"/>
              <p:cNvSpPr>
                <a:spLocks noChangeAspect="1" noChangeShapeType="1"/>
              </p:cNvSpPr>
              <p:nvPr/>
            </p:nvSpPr>
            <p:spPr bwMode="auto">
              <a:xfrm>
                <a:off x="734" y="2531"/>
                <a:ext cx="21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04144" name="Line 16"/>
              <p:cNvSpPr>
                <a:spLocks noChangeAspect="1" noChangeShapeType="1"/>
              </p:cNvSpPr>
              <p:nvPr/>
            </p:nvSpPr>
            <p:spPr bwMode="auto">
              <a:xfrm>
                <a:off x="773" y="2418"/>
                <a:ext cx="17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04145" name="Text Box 17"/>
              <p:cNvSpPr txBox="1">
                <a:spLocks noChangeAspect="1" noChangeArrowheads="1"/>
              </p:cNvSpPr>
              <p:nvPr/>
            </p:nvSpPr>
            <p:spPr bwMode="auto">
              <a:xfrm>
                <a:off x="852" y="2431"/>
                <a:ext cx="45" cy="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795338">
                  <a:defRPr>
                    <a:solidFill>
                      <a:schemeClr val="tx1"/>
                    </a:solidFill>
                    <a:latin typeface="Arial" pitchFamily="34" charset="0"/>
                  </a:defRPr>
                </a:lvl1pPr>
                <a:lvl2pPr marL="396875" defTabSz="795338">
                  <a:defRPr>
                    <a:solidFill>
                      <a:schemeClr val="tx1"/>
                    </a:solidFill>
                    <a:latin typeface="Arial" pitchFamily="34" charset="0"/>
                  </a:defRPr>
                </a:lvl2pPr>
                <a:lvl3pPr marL="795338" defTabSz="795338">
                  <a:defRPr>
                    <a:solidFill>
                      <a:schemeClr val="tx1"/>
                    </a:solidFill>
                    <a:latin typeface="Arial" pitchFamily="34" charset="0"/>
                  </a:defRPr>
                </a:lvl3pPr>
                <a:lvl4pPr marL="1192213" defTabSz="795338">
                  <a:defRPr>
                    <a:solidFill>
                      <a:schemeClr val="tx1"/>
                    </a:solidFill>
                    <a:latin typeface="Arial" pitchFamily="34" charset="0"/>
                  </a:defRPr>
                </a:lvl4pPr>
                <a:lvl5pPr marL="1589088" defTabSz="795338">
                  <a:defRPr>
                    <a:solidFill>
                      <a:schemeClr val="tx1"/>
                    </a:solidFill>
                    <a:latin typeface="Arial" pitchFamily="34" charset="0"/>
                  </a:defRPr>
                </a:lvl5pPr>
                <a:lvl6pPr marL="2046288" defTabSz="795338" fontAlgn="base">
                  <a:spcBef>
                    <a:spcPct val="0"/>
                  </a:spcBef>
                  <a:spcAft>
                    <a:spcPct val="0"/>
                  </a:spcAft>
                  <a:defRPr>
                    <a:solidFill>
                      <a:schemeClr val="tx1"/>
                    </a:solidFill>
                    <a:latin typeface="Arial" pitchFamily="34" charset="0"/>
                  </a:defRPr>
                </a:lvl6pPr>
                <a:lvl7pPr marL="2503488" defTabSz="795338" fontAlgn="base">
                  <a:spcBef>
                    <a:spcPct val="0"/>
                  </a:spcBef>
                  <a:spcAft>
                    <a:spcPct val="0"/>
                  </a:spcAft>
                  <a:defRPr>
                    <a:solidFill>
                      <a:schemeClr val="tx1"/>
                    </a:solidFill>
                    <a:latin typeface="Arial" pitchFamily="34" charset="0"/>
                  </a:defRPr>
                </a:lvl7pPr>
                <a:lvl8pPr marL="2960688" defTabSz="795338" fontAlgn="base">
                  <a:spcBef>
                    <a:spcPct val="0"/>
                  </a:spcBef>
                  <a:spcAft>
                    <a:spcPct val="0"/>
                  </a:spcAft>
                  <a:defRPr>
                    <a:solidFill>
                      <a:schemeClr val="tx1"/>
                    </a:solidFill>
                    <a:latin typeface="Arial" pitchFamily="34" charset="0"/>
                  </a:defRPr>
                </a:lvl8pPr>
                <a:lvl9pPr marL="3417888" defTabSz="795338" fontAlgn="base">
                  <a:spcBef>
                    <a:spcPct val="0"/>
                  </a:spcBef>
                  <a:spcAft>
                    <a:spcPct val="0"/>
                  </a:spcAft>
                  <a:defRPr>
                    <a:solidFill>
                      <a:schemeClr val="tx1"/>
                    </a:solidFill>
                    <a:latin typeface="Arial" pitchFamily="34" charset="0"/>
                  </a:defRPr>
                </a:lvl9pPr>
              </a:lstStyle>
              <a:p>
                <a:pPr algn="ctr" eaLnBrk="0" hangingPunct="0"/>
                <a:r>
                  <a:rPr lang="en-GB" altLang="zh-CN" i="1">
                    <a:latin typeface="Times New Roman" pitchFamily="18" charset="0"/>
                    <a:ea typeface="SimSun" pitchFamily="2" charset="-122"/>
                    <a:cs typeface="Times" charset="0"/>
                  </a:rPr>
                  <a:t>h</a:t>
                </a:r>
                <a:endParaRPr lang="en-GB" altLang="zh-CN">
                  <a:latin typeface="Times New Roman" pitchFamily="18" charset="0"/>
                  <a:ea typeface="SimSun" pitchFamily="2" charset="-122"/>
                  <a:cs typeface="Times" charset="0"/>
                </a:endParaRPr>
              </a:p>
            </p:txBody>
          </p:sp>
          <p:sp>
            <p:nvSpPr>
              <p:cNvPr id="304146" name="Text Box 18"/>
              <p:cNvSpPr txBox="1">
                <a:spLocks noChangeAspect="1" noChangeArrowheads="1"/>
              </p:cNvSpPr>
              <p:nvPr/>
            </p:nvSpPr>
            <p:spPr bwMode="auto">
              <a:xfrm>
                <a:off x="871" y="2731"/>
                <a:ext cx="297" cy="57"/>
              </a:xfrm>
              <a:prstGeom prst="rect">
                <a:avLst/>
              </a:prstGeom>
              <a:solidFill>
                <a:srgbClr val="FFFFFF"/>
              </a:solidFill>
              <a:ln w="9525">
                <a:solidFill>
                  <a:srgbClr val="000000"/>
                </a:solidFill>
                <a:miter lim="800000"/>
                <a:headEnd/>
                <a:tailEnd/>
              </a:ln>
            </p:spPr>
            <p:txBody>
              <a:bodyPr lIns="0" tIns="0" rIns="0" bIns="0">
                <a:spAutoFit/>
              </a:bodyPr>
              <a:lstStyle>
                <a:lvl1pPr defTabSz="795338">
                  <a:defRPr>
                    <a:solidFill>
                      <a:schemeClr val="tx1"/>
                    </a:solidFill>
                    <a:latin typeface="Arial" pitchFamily="34" charset="0"/>
                  </a:defRPr>
                </a:lvl1pPr>
                <a:lvl2pPr marL="396875" defTabSz="795338">
                  <a:defRPr>
                    <a:solidFill>
                      <a:schemeClr val="tx1"/>
                    </a:solidFill>
                    <a:latin typeface="Arial" pitchFamily="34" charset="0"/>
                  </a:defRPr>
                </a:lvl2pPr>
                <a:lvl3pPr marL="795338" defTabSz="795338">
                  <a:defRPr>
                    <a:solidFill>
                      <a:schemeClr val="tx1"/>
                    </a:solidFill>
                    <a:latin typeface="Arial" pitchFamily="34" charset="0"/>
                  </a:defRPr>
                </a:lvl3pPr>
                <a:lvl4pPr marL="1192213" defTabSz="795338">
                  <a:defRPr>
                    <a:solidFill>
                      <a:schemeClr val="tx1"/>
                    </a:solidFill>
                    <a:latin typeface="Arial" pitchFamily="34" charset="0"/>
                  </a:defRPr>
                </a:lvl4pPr>
                <a:lvl5pPr marL="1589088" defTabSz="795338">
                  <a:defRPr>
                    <a:solidFill>
                      <a:schemeClr val="tx1"/>
                    </a:solidFill>
                    <a:latin typeface="Arial" pitchFamily="34" charset="0"/>
                  </a:defRPr>
                </a:lvl5pPr>
                <a:lvl6pPr marL="2046288" defTabSz="795338" fontAlgn="base">
                  <a:spcBef>
                    <a:spcPct val="0"/>
                  </a:spcBef>
                  <a:spcAft>
                    <a:spcPct val="0"/>
                  </a:spcAft>
                  <a:defRPr>
                    <a:solidFill>
                      <a:schemeClr val="tx1"/>
                    </a:solidFill>
                    <a:latin typeface="Arial" pitchFamily="34" charset="0"/>
                  </a:defRPr>
                </a:lvl6pPr>
                <a:lvl7pPr marL="2503488" defTabSz="795338" fontAlgn="base">
                  <a:spcBef>
                    <a:spcPct val="0"/>
                  </a:spcBef>
                  <a:spcAft>
                    <a:spcPct val="0"/>
                  </a:spcAft>
                  <a:defRPr>
                    <a:solidFill>
                      <a:schemeClr val="tx1"/>
                    </a:solidFill>
                    <a:latin typeface="Arial" pitchFamily="34" charset="0"/>
                  </a:defRPr>
                </a:lvl7pPr>
                <a:lvl8pPr marL="2960688" defTabSz="795338" fontAlgn="base">
                  <a:spcBef>
                    <a:spcPct val="0"/>
                  </a:spcBef>
                  <a:spcAft>
                    <a:spcPct val="0"/>
                  </a:spcAft>
                  <a:defRPr>
                    <a:solidFill>
                      <a:schemeClr val="tx1"/>
                    </a:solidFill>
                    <a:latin typeface="Arial" pitchFamily="34" charset="0"/>
                  </a:defRPr>
                </a:lvl8pPr>
                <a:lvl9pPr marL="3417888" defTabSz="795338" fontAlgn="base">
                  <a:spcBef>
                    <a:spcPct val="0"/>
                  </a:spcBef>
                  <a:spcAft>
                    <a:spcPct val="0"/>
                  </a:spcAft>
                  <a:defRPr>
                    <a:solidFill>
                      <a:schemeClr val="tx1"/>
                    </a:solidFill>
                    <a:latin typeface="Arial" pitchFamily="34" charset="0"/>
                  </a:defRPr>
                </a:lvl9pPr>
              </a:lstStyle>
              <a:p>
                <a:pPr algn="ctr" eaLnBrk="0" hangingPunct="0"/>
                <a:r>
                  <a:rPr lang="en-GB" altLang="zh-CN">
                    <a:latin typeface="Times New Roman" pitchFamily="18" charset="0"/>
                    <a:ea typeface="SimSun" pitchFamily="2" charset="-122"/>
                    <a:cs typeface="Times" charset="0"/>
                  </a:rPr>
                  <a:t>Collector</a:t>
                </a:r>
              </a:p>
            </p:txBody>
          </p:sp>
          <p:sp>
            <p:nvSpPr>
              <p:cNvPr id="304147" name="Line 19"/>
              <p:cNvSpPr>
                <a:spLocks noChangeAspect="1" noChangeShapeType="1"/>
              </p:cNvSpPr>
              <p:nvPr/>
            </p:nvSpPr>
            <p:spPr bwMode="auto">
              <a:xfrm flipH="1" flipV="1">
                <a:off x="764" y="2691"/>
                <a:ext cx="107" cy="71"/>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4148" name="Rectangle 20"/>
              <p:cNvSpPr>
                <a:spLocks noChangeAspect="1" noChangeArrowheads="1"/>
              </p:cNvSpPr>
              <p:nvPr/>
            </p:nvSpPr>
            <p:spPr bwMode="auto">
              <a:xfrm>
                <a:off x="536" y="2531"/>
                <a:ext cx="233" cy="287"/>
              </a:xfrm>
              <a:prstGeom prst="rect">
                <a:avLst/>
              </a:prstGeom>
              <a:solidFill>
                <a:srgbClr val="0000FF"/>
              </a:solidFill>
              <a:ln w="9525">
                <a:solidFill>
                  <a:srgbClr val="000000"/>
                </a:solidFill>
                <a:miter lim="800000"/>
                <a:headEnd/>
                <a:tailEnd/>
              </a:ln>
            </p:spPr>
            <p:txBody>
              <a:bodyPr/>
              <a:lstStyle/>
              <a:p>
                <a:endParaRPr lang="de-AT"/>
              </a:p>
            </p:txBody>
          </p:sp>
          <p:sp>
            <p:nvSpPr>
              <p:cNvPr id="304149" name="Text Box 21"/>
              <p:cNvSpPr txBox="1">
                <a:spLocks noChangeAspect="1" noChangeArrowheads="1"/>
              </p:cNvSpPr>
              <p:nvPr/>
            </p:nvSpPr>
            <p:spPr bwMode="auto">
              <a:xfrm>
                <a:off x="281" y="2256"/>
                <a:ext cx="137" cy="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795338">
                  <a:defRPr>
                    <a:solidFill>
                      <a:schemeClr val="tx1"/>
                    </a:solidFill>
                    <a:latin typeface="Arial" pitchFamily="34" charset="0"/>
                  </a:defRPr>
                </a:lvl1pPr>
                <a:lvl2pPr marL="396875" defTabSz="795338">
                  <a:defRPr>
                    <a:solidFill>
                      <a:schemeClr val="tx1"/>
                    </a:solidFill>
                    <a:latin typeface="Arial" pitchFamily="34" charset="0"/>
                  </a:defRPr>
                </a:lvl2pPr>
                <a:lvl3pPr marL="795338" defTabSz="795338">
                  <a:defRPr>
                    <a:solidFill>
                      <a:schemeClr val="tx1"/>
                    </a:solidFill>
                    <a:latin typeface="Arial" pitchFamily="34" charset="0"/>
                  </a:defRPr>
                </a:lvl3pPr>
                <a:lvl4pPr marL="1192213" defTabSz="795338">
                  <a:defRPr>
                    <a:solidFill>
                      <a:schemeClr val="tx1"/>
                    </a:solidFill>
                    <a:latin typeface="Arial" pitchFamily="34" charset="0"/>
                  </a:defRPr>
                </a:lvl4pPr>
                <a:lvl5pPr marL="1589088" defTabSz="795338">
                  <a:defRPr>
                    <a:solidFill>
                      <a:schemeClr val="tx1"/>
                    </a:solidFill>
                    <a:latin typeface="Arial" pitchFamily="34" charset="0"/>
                  </a:defRPr>
                </a:lvl5pPr>
                <a:lvl6pPr marL="2046288" defTabSz="795338" fontAlgn="base">
                  <a:spcBef>
                    <a:spcPct val="0"/>
                  </a:spcBef>
                  <a:spcAft>
                    <a:spcPct val="0"/>
                  </a:spcAft>
                  <a:defRPr>
                    <a:solidFill>
                      <a:schemeClr val="tx1"/>
                    </a:solidFill>
                    <a:latin typeface="Arial" pitchFamily="34" charset="0"/>
                  </a:defRPr>
                </a:lvl6pPr>
                <a:lvl7pPr marL="2503488" defTabSz="795338" fontAlgn="base">
                  <a:spcBef>
                    <a:spcPct val="0"/>
                  </a:spcBef>
                  <a:spcAft>
                    <a:spcPct val="0"/>
                  </a:spcAft>
                  <a:defRPr>
                    <a:solidFill>
                      <a:schemeClr val="tx1"/>
                    </a:solidFill>
                    <a:latin typeface="Arial" pitchFamily="34" charset="0"/>
                  </a:defRPr>
                </a:lvl7pPr>
                <a:lvl8pPr marL="2960688" defTabSz="795338" fontAlgn="base">
                  <a:spcBef>
                    <a:spcPct val="0"/>
                  </a:spcBef>
                  <a:spcAft>
                    <a:spcPct val="0"/>
                  </a:spcAft>
                  <a:defRPr>
                    <a:solidFill>
                      <a:schemeClr val="tx1"/>
                    </a:solidFill>
                    <a:latin typeface="Arial" pitchFamily="34" charset="0"/>
                  </a:defRPr>
                </a:lvl8pPr>
                <a:lvl9pPr marL="3417888" defTabSz="795338" fontAlgn="base">
                  <a:spcBef>
                    <a:spcPct val="0"/>
                  </a:spcBef>
                  <a:spcAft>
                    <a:spcPct val="0"/>
                  </a:spcAft>
                  <a:defRPr>
                    <a:solidFill>
                      <a:schemeClr val="tx1"/>
                    </a:solidFill>
                    <a:latin typeface="Arial" pitchFamily="34" charset="0"/>
                  </a:defRPr>
                </a:lvl9pPr>
              </a:lstStyle>
              <a:p>
                <a:pPr algn="ctr" eaLnBrk="0" hangingPunct="0"/>
                <a:r>
                  <a:rPr lang="de-AT" altLang="zh-CN">
                    <a:latin typeface="Times New Roman" pitchFamily="18" charset="0"/>
                    <a:ea typeface="SimSun" pitchFamily="2" charset="-122"/>
                    <a:cs typeface="Times" charset="0"/>
                  </a:rPr>
                  <a:t>Ions</a:t>
                </a:r>
              </a:p>
            </p:txBody>
          </p:sp>
          <p:sp>
            <p:nvSpPr>
              <p:cNvPr id="304150" name="Text Box 22"/>
              <p:cNvSpPr txBox="1">
                <a:spLocks noChangeAspect="1" noChangeArrowheads="1"/>
              </p:cNvSpPr>
              <p:nvPr/>
            </p:nvSpPr>
            <p:spPr bwMode="auto">
              <a:xfrm>
                <a:off x="914" y="2323"/>
                <a:ext cx="224" cy="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795338">
                  <a:defRPr>
                    <a:solidFill>
                      <a:schemeClr val="tx1"/>
                    </a:solidFill>
                    <a:latin typeface="Arial" pitchFamily="34" charset="0"/>
                  </a:defRPr>
                </a:lvl1pPr>
                <a:lvl2pPr marL="396875" defTabSz="795338">
                  <a:defRPr>
                    <a:solidFill>
                      <a:schemeClr val="tx1"/>
                    </a:solidFill>
                    <a:latin typeface="Arial" pitchFamily="34" charset="0"/>
                  </a:defRPr>
                </a:lvl2pPr>
                <a:lvl3pPr marL="795338" defTabSz="795338">
                  <a:defRPr>
                    <a:solidFill>
                      <a:schemeClr val="tx1"/>
                    </a:solidFill>
                    <a:latin typeface="Arial" pitchFamily="34" charset="0"/>
                  </a:defRPr>
                </a:lvl3pPr>
                <a:lvl4pPr marL="1192213" defTabSz="795338">
                  <a:defRPr>
                    <a:solidFill>
                      <a:schemeClr val="tx1"/>
                    </a:solidFill>
                    <a:latin typeface="Arial" pitchFamily="34" charset="0"/>
                  </a:defRPr>
                </a:lvl4pPr>
                <a:lvl5pPr marL="1589088" defTabSz="795338">
                  <a:defRPr>
                    <a:solidFill>
                      <a:schemeClr val="tx1"/>
                    </a:solidFill>
                    <a:latin typeface="Arial" pitchFamily="34" charset="0"/>
                  </a:defRPr>
                </a:lvl5pPr>
                <a:lvl6pPr marL="2046288" defTabSz="795338" fontAlgn="base">
                  <a:spcBef>
                    <a:spcPct val="0"/>
                  </a:spcBef>
                  <a:spcAft>
                    <a:spcPct val="0"/>
                  </a:spcAft>
                  <a:defRPr>
                    <a:solidFill>
                      <a:schemeClr val="tx1"/>
                    </a:solidFill>
                    <a:latin typeface="Arial" pitchFamily="34" charset="0"/>
                  </a:defRPr>
                </a:lvl6pPr>
                <a:lvl7pPr marL="2503488" defTabSz="795338" fontAlgn="base">
                  <a:spcBef>
                    <a:spcPct val="0"/>
                  </a:spcBef>
                  <a:spcAft>
                    <a:spcPct val="0"/>
                  </a:spcAft>
                  <a:defRPr>
                    <a:solidFill>
                      <a:schemeClr val="tx1"/>
                    </a:solidFill>
                    <a:latin typeface="Arial" pitchFamily="34" charset="0"/>
                  </a:defRPr>
                </a:lvl7pPr>
                <a:lvl8pPr marL="2960688" defTabSz="795338" fontAlgn="base">
                  <a:spcBef>
                    <a:spcPct val="0"/>
                  </a:spcBef>
                  <a:spcAft>
                    <a:spcPct val="0"/>
                  </a:spcAft>
                  <a:defRPr>
                    <a:solidFill>
                      <a:schemeClr val="tx1"/>
                    </a:solidFill>
                    <a:latin typeface="Arial" pitchFamily="34" charset="0"/>
                  </a:defRPr>
                </a:lvl8pPr>
                <a:lvl9pPr marL="3417888" defTabSz="795338" fontAlgn="base">
                  <a:spcBef>
                    <a:spcPct val="0"/>
                  </a:spcBef>
                  <a:spcAft>
                    <a:spcPct val="0"/>
                  </a:spcAft>
                  <a:defRPr>
                    <a:solidFill>
                      <a:schemeClr val="tx1"/>
                    </a:solidFill>
                    <a:latin typeface="Arial" pitchFamily="34" charset="0"/>
                  </a:defRPr>
                </a:lvl9pPr>
              </a:lstStyle>
              <a:p>
                <a:pPr algn="ctr" eaLnBrk="0" hangingPunct="0"/>
                <a:r>
                  <a:rPr lang="de-AT" altLang="zh-CN">
                    <a:latin typeface="Times New Roman" pitchFamily="18" charset="0"/>
                    <a:ea typeface="SimSun" pitchFamily="2" charset="-122"/>
                    <a:cs typeface="Times" charset="0"/>
                  </a:rPr>
                  <a:t>Electrons</a:t>
                </a:r>
              </a:p>
            </p:txBody>
          </p:sp>
          <p:sp>
            <p:nvSpPr>
              <p:cNvPr id="304151" name="Line 23"/>
              <p:cNvSpPr>
                <a:spLocks noChangeAspect="1" noChangeShapeType="1"/>
              </p:cNvSpPr>
              <p:nvPr/>
            </p:nvSpPr>
            <p:spPr bwMode="auto">
              <a:xfrm flipH="1">
                <a:off x="459" y="2244"/>
                <a:ext cx="495" cy="0"/>
              </a:xfrm>
              <a:prstGeom prst="line">
                <a:avLst/>
              </a:prstGeom>
              <a:noFill/>
              <a:ln w="19050">
                <a:solidFill>
                  <a:srgbClr val="00008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4152" name="Text Box 24"/>
              <p:cNvSpPr txBox="1">
                <a:spLocks noChangeAspect="1" noChangeArrowheads="1"/>
              </p:cNvSpPr>
              <p:nvPr/>
            </p:nvSpPr>
            <p:spPr bwMode="auto">
              <a:xfrm>
                <a:off x="685" y="2249"/>
                <a:ext cx="46" cy="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795338">
                  <a:defRPr>
                    <a:solidFill>
                      <a:schemeClr val="tx1"/>
                    </a:solidFill>
                    <a:latin typeface="Arial" pitchFamily="34" charset="0"/>
                  </a:defRPr>
                </a:lvl1pPr>
                <a:lvl2pPr marL="396875" defTabSz="795338">
                  <a:defRPr>
                    <a:solidFill>
                      <a:schemeClr val="tx1"/>
                    </a:solidFill>
                    <a:latin typeface="Arial" pitchFamily="34" charset="0"/>
                  </a:defRPr>
                </a:lvl2pPr>
                <a:lvl3pPr marL="795338" defTabSz="795338">
                  <a:defRPr>
                    <a:solidFill>
                      <a:schemeClr val="tx1"/>
                    </a:solidFill>
                    <a:latin typeface="Arial" pitchFamily="34" charset="0"/>
                  </a:defRPr>
                </a:lvl3pPr>
                <a:lvl4pPr marL="1192213" defTabSz="795338">
                  <a:defRPr>
                    <a:solidFill>
                      <a:schemeClr val="tx1"/>
                    </a:solidFill>
                    <a:latin typeface="Arial" pitchFamily="34" charset="0"/>
                  </a:defRPr>
                </a:lvl4pPr>
                <a:lvl5pPr marL="1589088" defTabSz="795338">
                  <a:defRPr>
                    <a:solidFill>
                      <a:schemeClr val="tx1"/>
                    </a:solidFill>
                    <a:latin typeface="Arial" pitchFamily="34" charset="0"/>
                  </a:defRPr>
                </a:lvl5pPr>
                <a:lvl6pPr marL="2046288" defTabSz="795338" fontAlgn="base">
                  <a:spcBef>
                    <a:spcPct val="0"/>
                  </a:spcBef>
                  <a:spcAft>
                    <a:spcPct val="0"/>
                  </a:spcAft>
                  <a:defRPr>
                    <a:solidFill>
                      <a:schemeClr val="tx1"/>
                    </a:solidFill>
                    <a:latin typeface="Arial" pitchFamily="34" charset="0"/>
                  </a:defRPr>
                </a:lvl6pPr>
                <a:lvl7pPr marL="2503488" defTabSz="795338" fontAlgn="base">
                  <a:spcBef>
                    <a:spcPct val="0"/>
                  </a:spcBef>
                  <a:spcAft>
                    <a:spcPct val="0"/>
                  </a:spcAft>
                  <a:defRPr>
                    <a:solidFill>
                      <a:schemeClr val="tx1"/>
                    </a:solidFill>
                    <a:latin typeface="Arial" pitchFamily="34" charset="0"/>
                  </a:defRPr>
                </a:lvl7pPr>
                <a:lvl8pPr marL="2960688" defTabSz="795338" fontAlgn="base">
                  <a:spcBef>
                    <a:spcPct val="0"/>
                  </a:spcBef>
                  <a:spcAft>
                    <a:spcPct val="0"/>
                  </a:spcAft>
                  <a:defRPr>
                    <a:solidFill>
                      <a:schemeClr val="tx1"/>
                    </a:solidFill>
                    <a:latin typeface="Arial" pitchFamily="34" charset="0"/>
                  </a:defRPr>
                </a:lvl8pPr>
                <a:lvl9pPr marL="3417888" defTabSz="795338" fontAlgn="base">
                  <a:spcBef>
                    <a:spcPct val="0"/>
                  </a:spcBef>
                  <a:spcAft>
                    <a:spcPct val="0"/>
                  </a:spcAft>
                  <a:defRPr>
                    <a:solidFill>
                      <a:schemeClr val="tx1"/>
                    </a:solidFill>
                    <a:latin typeface="Arial" pitchFamily="34" charset="0"/>
                  </a:defRPr>
                </a:lvl9pPr>
              </a:lstStyle>
              <a:p>
                <a:pPr algn="ctr" eaLnBrk="0" hangingPunct="0"/>
                <a:r>
                  <a:rPr lang="de-AT" altLang="zh-CN" b="1" i="1">
                    <a:latin typeface="Times New Roman" pitchFamily="18" charset="0"/>
                    <a:ea typeface="SimSun" pitchFamily="2" charset="-122"/>
                    <a:cs typeface="Times" charset="0"/>
                  </a:rPr>
                  <a:t>B</a:t>
                </a:r>
                <a:endParaRPr lang="de-AT" altLang="zh-CN">
                  <a:latin typeface="Times New Roman" pitchFamily="18" charset="0"/>
                  <a:ea typeface="SimSun" pitchFamily="2" charset="-122"/>
                  <a:cs typeface="Times" charset="0"/>
                </a:endParaRPr>
              </a:p>
            </p:txBody>
          </p:sp>
          <p:sp>
            <p:nvSpPr>
              <p:cNvPr id="304153" name="Line 25"/>
              <p:cNvSpPr>
                <a:spLocks noChangeAspect="1" noChangeShapeType="1"/>
              </p:cNvSpPr>
              <p:nvPr/>
            </p:nvSpPr>
            <p:spPr bwMode="auto">
              <a:xfrm flipH="1">
                <a:off x="653" y="2617"/>
                <a:ext cx="0" cy="139"/>
              </a:xfrm>
              <a:prstGeom prst="line">
                <a:avLst/>
              </a:prstGeom>
              <a:noFill/>
              <a:ln w="12700">
                <a:solidFill>
                  <a:srgbClr val="FFFFFF"/>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de-AT"/>
              </a:p>
            </p:txBody>
          </p:sp>
          <p:sp>
            <p:nvSpPr>
              <p:cNvPr id="304154" name="Text Box 26"/>
              <p:cNvSpPr txBox="1">
                <a:spLocks noChangeAspect="1" noChangeArrowheads="1"/>
              </p:cNvSpPr>
              <p:nvPr/>
            </p:nvSpPr>
            <p:spPr bwMode="auto">
              <a:xfrm>
                <a:off x="153" y="2602"/>
                <a:ext cx="305" cy="168"/>
              </a:xfrm>
              <a:prstGeom prst="rect">
                <a:avLst/>
              </a:prstGeom>
              <a:solidFill>
                <a:srgbClr val="FFFFFF"/>
              </a:solidFill>
              <a:ln w="9525">
                <a:solidFill>
                  <a:srgbClr val="000000"/>
                </a:solidFill>
                <a:miter lim="800000"/>
                <a:headEnd/>
                <a:tailEnd/>
              </a:ln>
            </p:spPr>
            <p:txBody>
              <a:bodyPr lIns="0" tIns="0" rIns="0" bIns="0">
                <a:spAutoFit/>
              </a:bodyPr>
              <a:lstStyle>
                <a:lvl1pPr defTabSz="795338">
                  <a:defRPr>
                    <a:solidFill>
                      <a:schemeClr val="tx1"/>
                    </a:solidFill>
                    <a:latin typeface="Arial" pitchFamily="34" charset="0"/>
                  </a:defRPr>
                </a:lvl1pPr>
                <a:lvl2pPr marL="396875" defTabSz="795338">
                  <a:defRPr>
                    <a:solidFill>
                      <a:schemeClr val="tx1"/>
                    </a:solidFill>
                    <a:latin typeface="Arial" pitchFamily="34" charset="0"/>
                  </a:defRPr>
                </a:lvl2pPr>
                <a:lvl3pPr marL="795338" defTabSz="795338">
                  <a:defRPr>
                    <a:solidFill>
                      <a:schemeClr val="tx1"/>
                    </a:solidFill>
                    <a:latin typeface="Arial" pitchFamily="34" charset="0"/>
                  </a:defRPr>
                </a:lvl3pPr>
                <a:lvl4pPr marL="1192213" defTabSz="795338">
                  <a:defRPr>
                    <a:solidFill>
                      <a:schemeClr val="tx1"/>
                    </a:solidFill>
                    <a:latin typeface="Arial" pitchFamily="34" charset="0"/>
                  </a:defRPr>
                </a:lvl4pPr>
                <a:lvl5pPr marL="1589088" defTabSz="795338">
                  <a:defRPr>
                    <a:solidFill>
                      <a:schemeClr val="tx1"/>
                    </a:solidFill>
                    <a:latin typeface="Arial" pitchFamily="34" charset="0"/>
                  </a:defRPr>
                </a:lvl5pPr>
                <a:lvl6pPr marL="2046288" defTabSz="795338" fontAlgn="base">
                  <a:spcBef>
                    <a:spcPct val="0"/>
                  </a:spcBef>
                  <a:spcAft>
                    <a:spcPct val="0"/>
                  </a:spcAft>
                  <a:defRPr>
                    <a:solidFill>
                      <a:schemeClr val="tx1"/>
                    </a:solidFill>
                    <a:latin typeface="Arial" pitchFamily="34" charset="0"/>
                  </a:defRPr>
                </a:lvl6pPr>
                <a:lvl7pPr marL="2503488" defTabSz="795338" fontAlgn="base">
                  <a:spcBef>
                    <a:spcPct val="0"/>
                  </a:spcBef>
                  <a:spcAft>
                    <a:spcPct val="0"/>
                  </a:spcAft>
                  <a:defRPr>
                    <a:solidFill>
                      <a:schemeClr val="tx1"/>
                    </a:solidFill>
                    <a:latin typeface="Arial" pitchFamily="34" charset="0"/>
                  </a:defRPr>
                </a:lvl7pPr>
                <a:lvl8pPr marL="2960688" defTabSz="795338" fontAlgn="base">
                  <a:spcBef>
                    <a:spcPct val="0"/>
                  </a:spcBef>
                  <a:spcAft>
                    <a:spcPct val="0"/>
                  </a:spcAft>
                  <a:defRPr>
                    <a:solidFill>
                      <a:schemeClr val="tx1"/>
                    </a:solidFill>
                    <a:latin typeface="Arial" pitchFamily="34" charset="0"/>
                  </a:defRPr>
                </a:lvl8pPr>
                <a:lvl9pPr marL="3417888" defTabSz="795338" fontAlgn="base">
                  <a:spcBef>
                    <a:spcPct val="0"/>
                  </a:spcBef>
                  <a:spcAft>
                    <a:spcPct val="0"/>
                  </a:spcAft>
                  <a:defRPr>
                    <a:solidFill>
                      <a:schemeClr val="tx1"/>
                    </a:solidFill>
                    <a:latin typeface="Arial" pitchFamily="34" charset="0"/>
                  </a:defRPr>
                </a:lvl9pPr>
              </a:lstStyle>
              <a:p>
                <a:pPr algn="ctr" eaLnBrk="0" hangingPunct="0"/>
                <a:r>
                  <a:rPr lang="en-GB" altLang="zh-CN">
                    <a:latin typeface="Times New Roman" pitchFamily="18" charset="0"/>
                    <a:ea typeface="SimSun" pitchFamily="2" charset="-122"/>
                    <a:cs typeface="Times" charset="0"/>
                  </a:rPr>
                  <a:t>Metallic or ceramic</a:t>
                </a:r>
                <a:br>
                  <a:rPr lang="en-GB" altLang="zh-CN">
                    <a:latin typeface="Times New Roman" pitchFamily="18" charset="0"/>
                    <a:ea typeface="SimSun" pitchFamily="2" charset="-122"/>
                    <a:cs typeface="Times" charset="0"/>
                  </a:rPr>
                </a:br>
                <a:r>
                  <a:rPr lang="en-GB" altLang="zh-CN">
                    <a:latin typeface="Times New Roman" pitchFamily="18" charset="0"/>
                    <a:ea typeface="SimSun" pitchFamily="2" charset="-122"/>
                    <a:cs typeface="Times" charset="0"/>
                  </a:rPr>
                  <a:t>screening tube</a:t>
                </a:r>
              </a:p>
            </p:txBody>
          </p:sp>
          <p:sp>
            <p:nvSpPr>
              <p:cNvPr id="304155" name="Line 27"/>
              <p:cNvSpPr>
                <a:spLocks noChangeAspect="1" noChangeShapeType="1"/>
              </p:cNvSpPr>
              <p:nvPr/>
            </p:nvSpPr>
            <p:spPr bwMode="auto">
              <a:xfrm flipV="1">
                <a:off x="456" y="2683"/>
                <a:ext cx="63" cy="15"/>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grpSp>
        <p:sp>
          <p:nvSpPr>
            <p:cNvPr id="304156" name="Line 28"/>
            <p:cNvSpPr>
              <a:spLocks noChangeAspect="1" noChangeShapeType="1"/>
            </p:cNvSpPr>
            <p:nvPr/>
          </p:nvSpPr>
          <p:spPr bwMode="auto">
            <a:xfrm flipH="1">
              <a:off x="806" y="2374"/>
              <a:ext cx="0" cy="118"/>
            </a:xfrm>
            <a:prstGeom prst="line">
              <a:avLst/>
            </a:prstGeom>
            <a:noFill/>
            <a:ln w="9525">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67487" rIns="0" bIns="67487">
              <a:spAutoFit/>
            </a:bodyPr>
            <a:lstStyle/>
            <a:p>
              <a:endParaRPr lang="de-AT"/>
            </a:p>
          </p:txBody>
        </p:sp>
      </p:grpSp>
      <p:sp>
        <p:nvSpPr>
          <p:cNvPr id="32"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32</a:t>
            </a:fld>
            <a:endParaRPr lang="en-GB" altLang="de-DE"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Datumsplatzhalter 1"/>
          <p:cNvSpPr>
            <a:spLocks noGrp="1"/>
          </p:cNvSpPr>
          <p:nvPr>
            <p:ph type="dt" sz="half" idx="10"/>
          </p:nvPr>
        </p:nvSpPr>
        <p:spPr/>
        <p:txBody>
          <a:bodyPr/>
          <a:lstStyle/>
          <a:p>
            <a:fld id="{7B87C19B-C8EC-41EE-80A0-960378E7F2D7}" type="datetime1">
              <a:rPr lang="en-GB" altLang="de-DE" smtClean="0"/>
              <a:t>06/09/2018</a:t>
            </a:fld>
            <a:endParaRPr lang="de-DE" altLang="de-DE"/>
          </a:p>
        </p:txBody>
      </p:sp>
      <p:sp>
        <p:nvSpPr>
          <p:cNvPr id="28"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05154" name="Text Box 2"/>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Ball-pen probe II</a:t>
            </a:r>
            <a:endParaRPr lang="cs-CZ" altLang="de-DE" sz="3200" b="1" dirty="0">
              <a:solidFill>
                <a:schemeClr val="bg1"/>
              </a:solidFill>
              <a:latin typeface="Times New Roman" pitchFamily="18" charset="0"/>
            </a:endParaRPr>
          </a:p>
        </p:txBody>
      </p:sp>
      <p:graphicFrame>
        <p:nvGraphicFramePr>
          <p:cNvPr id="305155" name="Object 3"/>
          <p:cNvGraphicFramePr>
            <a:graphicFrameLocks noChangeAspect="1"/>
          </p:cNvGraphicFramePr>
          <p:nvPr/>
        </p:nvGraphicFramePr>
        <p:xfrm>
          <a:off x="582613" y="5278438"/>
          <a:ext cx="7978775" cy="966787"/>
        </p:xfrm>
        <a:graphic>
          <a:graphicData uri="http://schemas.openxmlformats.org/presentationml/2006/ole">
            <mc:AlternateContent xmlns:mc="http://schemas.openxmlformats.org/markup-compatibility/2006">
              <mc:Choice xmlns:v="urn:schemas-microsoft-com:vml" Requires="v">
                <p:oleObj spid="_x0000_s305207" name="Formel" r:id="rId3" imgW="3263760" imgH="431640" progId="Equation.3">
                  <p:embed/>
                </p:oleObj>
              </mc:Choice>
              <mc:Fallback>
                <p:oleObj name="Formel" r:id="rId3" imgW="3263760" imgH="4316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13" y="5278438"/>
                        <a:ext cx="7978775" cy="96678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5156" name="Line 4"/>
          <p:cNvSpPr>
            <a:spLocks noChangeShapeType="1"/>
          </p:cNvSpPr>
          <p:nvPr/>
        </p:nvSpPr>
        <p:spPr bwMode="auto">
          <a:xfrm flipV="1">
            <a:off x="8194675" y="3322638"/>
            <a:ext cx="0" cy="782637"/>
          </a:xfrm>
          <a:prstGeom prst="line">
            <a:avLst/>
          </a:prstGeom>
          <a:noFill/>
          <a:ln w="9525">
            <a:solidFill>
              <a:schemeClr val="bg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305157" name="Group 5"/>
          <p:cNvGrpSpPr>
            <a:grpSpLocks/>
          </p:cNvGrpSpPr>
          <p:nvPr/>
        </p:nvGrpSpPr>
        <p:grpSpPr bwMode="auto">
          <a:xfrm>
            <a:off x="2452688" y="4294188"/>
            <a:ext cx="282575" cy="636587"/>
            <a:chOff x="1551" y="2804"/>
            <a:chExt cx="178" cy="401"/>
          </a:xfrm>
        </p:grpSpPr>
        <p:sp>
          <p:nvSpPr>
            <p:cNvPr id="305158" name="Line 6"/>
            <p:cNvSpPr>
              <a:spLocks noChangeAspect="1" noChangeShapeType="1"/>
            </p:cNvSpPr>
            <p:nvPr/>
          </p:nvSpPr>
          <p:spPr bwMode="auto">
            <a:xfrm>
              <a:off x="1729" y="2804"/>
              <a:ext cx="0" cy="332"/>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5159" name="Text Box 7"/>
            <p:cNvSpPr txBox="1">
              <a:spLocks noChangeAspect="1" noChangeArrowheads="1"/>
            </p:cNvSpPr>
            <p:nvPr/>
          </p:nvSpPr>
          <p:spPr bwMode="auto">
            <a:xfrm>
              <a:off x="1551" y="3071"/>
              <a:ext cx="118" cy="1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98538">
                <a:defRPr>
                  <a:solidFill>
                    <a:schemeClr val="tx1"/>
                  </a:solidFill>
                  <a:latin typeface="Arial" pitchFamily="34" charset="0"/>
                </a:defRPr>
              </a:lvl1pPr>
              <a:lvl2pPr defTabSz="998538">
                <a:defRPr>
                  <a:solidFill>
                    <a:schemeClr val="tx1"/>
                  </a:solidFill>
                  <a:latin typeface="Arial" pitchFamily="34" charset="0"/>
                </a:defRPr>
              </a:lvl2pPr>
              <a:lvl3pPr defTabSz="998538">
                <a:defRPr>
                  <a:solidFill>
                    <a:schemeClr val="tx1"/>
                  </a:solidFill>
                  <a:latin typeface="Arial" pitchFamily="34" charset="0"/>
                </a:defRPr>
              </a:lvl3pPr>
              <a:lvl4pPr defTabSz="998538">
                <a:defRPr>
                  <a:solidFill>
                    <a:schemeClr val="tx1"/>
                  </a:solidFill>
                  <a:latin typeface="Arial" pitchFamily="34" charset="0"/>
                </a:defRPr>
              </a:lvl4pPr>
              <a:lvl5pPr defTabSz="998538">
                <a:defRPr>
                  <a:solidFill>
                    <a:schemeClr val="tx1"/>
                  </a:solidFill>
                  <a:latin typeface="Arial" pitchFamily="34" charset="0"/>
                </a:defRPr>
              </a:lvl5pPr>
              <a:lvl6pPr defTabSz="998538" fontAlgn="base">
                <a:spcBef>
                  <a:spcPct val="0"/>
                </a:spcBef>
                <a:spcAft>
                  <a:spcPct val="0"/>
                </a:spcAft>
                <a:defRPr>
                  <a:solidFill>
                    <a:schemeClr val="tx1"/>
                  </a:solidFill>
                  <a:latin typeface="Arial" pitchFamily="34" charset="0"/>
                </a:defRPr>
              </a:lvl6pPr>
              <a:lvl7pPr defTabSz="998538" fontAlgn="base">
                <a:spcBef>
                  <a:spcPct val="0"/>
                </a:spcBef>
                <a:spcAft>
                  <a:spcPct val="0"/>
                </a:spcAft>
                <a:defRPr>
                  <a:solidFill>
                    <a:schemeClr val="tx1"/>
                  </a:solidFill>
                  <a:latin typeface="Arial" pitchFamily="34" charset="0"/>
                </a:defRPr>
              </a:lvl7pPr>
              <a:lvl8pPr defTabSz="998538" fontAlgn="base">
                <a:spcBef>
                  <a:spcPct val="0"/>
                </a:spcBef>
                <a:spcAft>
                  <a:spcPct val="0"/>
                </a:spcAft>
                <a:defRPr>
                  <a:solidFill>
                    <a:schemeClr val="tx1"/>
                  </a:solidFill>
                  <a:latin typeface="Arial" pitchFamily="34" charset="0"/>
                </a:defRPr>
              </a:lvl8pPr>
              <a:lvl9pPr defTabSz="998538" fontAlgn="base">
                <a:spcBef>
                  <a:spcPct val="0"/>
                </a:spcBef>
                <a:spcAft>
                  <a:spcPct val="0"/>
                </a:spcAft>
                <a:defRPr>
                  <a:solidFill>
                    <a:schemeClr val="tx1"/>
                  </a:solidFill>
                  <a:latin typeface="Arial" pitchFamily="34" charset="0"/>
                </a:defRPr>
              </a:lvl9pPr>
            </a:lstStyle>
            <a:p>
              <a:pPr algn="ctr" eaLnBrk="0" hangingPunct="0"/>
              <a:r>
                <a:rPr lang="de-DE" altLang="de-DE" sz="1400" i="1">
                  <a:latin typeface="Times New Roman" pitchFamily="18" charset="0"/>
                </a:rPr>
                <a:t>h</a:t>
              </a:r>
              <a:endParaRPr lang="en-GB" altLang="de-DE" sz="1400">
                <a:latin typeface="Times New Roman" pitchFamily="18" charset="0"/>
              </a:endParaRPr>
            </a:p>
          </p:txBody>
        </p:sp>
      </p:grpSp>
      <p:sp>
        <p:nvSpPr>
          <p:cNvPr id="305160" name="Line 8"/>
          <p:cNvSpPr>
            <a:spLocks noChangeAspect="1" noChangeShapeType="1"/>
          </p:cNvSpPr>
          <p:nvPr/>
        </p:nvSpPr>
        <p:spPr bwMode="auto">
          <a:xfrm>
            <a:off x="2427288" y="1947863"/>
            <a:ext cx="0" cy="665162"/>
          </a:xfrm>
          <a:prstGeom prst="line">
            <a:avLst/>
          </a:prstGeom>
          <a:noFill/>
          <a:ln w="19050">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de-AT"/>
          </a:p>
        </p:txBody>
      </p:sp>
      <p:grpSp>
        <p:nvGrpSpPr>
          <p:cNvPr id="305161" name="Group 9"/>
          <p:cNvGrpSpPr>
            <a:grpSpLocks/>
          </p:cNvGrpSpPr>
          <p:nvPr/>
        </p:nvGrpSpPr>
        <p:grpSpPr bwMode="auto">
          <a:xfrm>
            <a:off x="5273675" y="1474788"/>
            <a:ext cx="3613150" cy="3240087"/>
            <a:chOff x="3102" y="1047"/>
            <a:chExt cx="2276" cy="2041"/>
          </a:xfrm>
        </p:grpSpPr>
        <p:pic>
          <p:nvPicPr>
            <p:cNvPr id="305162" name="Picture 10" descr="P2160002_1"/>
            <p:cNvPicPr>
              <a:picLocks noChangeAspect="1" noChangeArrowheads="1"/>
            </p:cNvPicPr>
            <p:nvPr/>
          </p:nvPicPr>
          <p:blipFill>
            <a:blip r:embed="rId5">
              <a:lum bright="18000"/>
              <a:extLst>
                <a:ext uri="{28A0092B-C50C-407E-A947-70E740481C1C}">
                  <a14:useLocalDpi xmlns:a14="http://schemas.microsoft.com/office/drawing/2010/main" val="0"/>
                </a:ext>
              </a:extLst>
            </a:blip>
            <a:srcRect l="12930"/>
            <a:stretch>
              <a:fillRect/>
            </a:stretch>
          </p:blipFill>
          <p:spPr bwMode="auto">
            <a:xfrm>
              <a:off x="3102" y="1047"/>
              <a:ext cx="2276" cy="2041"/>
            </a:xfrm>
            <a:prstGeom prst="rect">
              <a:avLst/>
            </a:prstGeom>
            <a:noFill/>
            <a:extLst>
              <a:ext uri="{909E8E84-426E-40DD-AFC4-6F175D3DCCD1}">
                <a14:hiddenFill xmlns:a14="http://schemas.microsoft.com/office/drawing/2010/main">
                  <a:solidFill>
                    <a:srgbClr val="FFFFFF"/>
                  </a:solidFill>
                </a14:hiddenFill>
              </a:ext>
            </a:extLst>
          </p:spPr>
        </p:pic>
        <p:grpSp>
          <p:nvGrpSpPr>
            <p:cNvPr id="305163" name="Group 11"/>
            <p:cNvGrpSpPr>
              <a:grpSpLocks/>
            </p:cNvGrpSpPr>
            <p:nvPr/>
          </p:nvGrpSpPr>
          <p:grpSpPr bwMode="auto">
            <a:xfrm>
              <a:off x="3271" y="1083"/>
              <a:ext cx="1908" cy="669"/>
              <a:chOff x="3271" y="1083"/>
              <a:chExt cx="1908" cy="669"/>
            </a:xfrm>
          </p:grpSpPr>
          <p:sp>
            <p:nvSpPr>
              <p:cNvPr id="305164" name="Text Box 12"/>
              <p:cNvSpPr txBox="1">
                <a:spLocks noChangeAspect="1" noChangeArrowheads="1"/>
              </p:cNvSpPr>
              <p:nvPr/>
            </p:nvSpPr>
            <p:spPr bwMode="auto">
              <a:xfrm>
                <a:off x="3271" y="1432"/>
                <a:ext cx="732" cy="3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6000" tIns="36000" rIns="36000" bIns="36000">
                <a:spAutoFit/>
              </a:bodyPr>
              <a:lstStyle>
                <a:lvl1pPr defTabSz="998538">
                  <a:defRPr>
                    <a:solidFill>
                      <a:schemeClr val="tx1"/>
                    </a:solidFill>
                    <a:latin typeface="Arial" pitchFamily="34" charset="0"/>
                  </a:defRPr>
                </a:lvl1pPr>
                <a:lvl2pPr defTabSz="998538">
                  <a:defRPr>
                    <a:solidFill>
                      <a:schemeClr val="tx1"/>
                    </a:solidFill>
                    <a:latin typeface="Arial" pitchFamily="34" charset="0"/>
                  </a:defRPr>
                </a:lvl2pPr>
                <a:lvl3pPr defTabSz="998538">
                  <a:defRPr>
                    <a:solidFill>
                      <a:schemeClr val="tx1"/>
                    </a:solidFill>
                    <a:latin typeface="Arial" pitchFamily="34" charset="0"/>
                  </a:defRPr>
                </a:lvl3pPr>
                <a:lvl4pPr defTabSz="998538">
                  <a:defRPr>
                    <a:solidFill>
                      <a:schemeClr val="tx1"/>
                    </a:solidFill>
                    <a:latin typeface="Arial" pitchFamily="34" charset="0"/>
                  </a:defRPr>
                </a:lvl4pPr>
                <a:lvl5pPr defTabSz="998538">
                  <a:defRPr>
                    <a:solidFill>
                      <a:schemeClr val="tx1"/>
                    </a:solidFill>
                    <a:latin typeface="Arial" pitchFamily="34" charset="0"/>
                  </a:defRPr>
                </a:lvl5pPr>
                <a:lvl6pPr defTabSz="998538" fontAlgn="base">
                  <a:spcBef>
                    <a:spcPct val="0"/>
                  </a:spcBef>
                  <a:spcAft>
                    <a:spcPct val="0"/>
                  </a:spcAft>
                  <a:defRPr>
                    <a:solidFill>
                      <a:schemeClr val="tx1"/>
                    </a:solidFill>
                    <a:latin typeface="Arial" pitchFamily="34" charset="0"/>
                  </a:defRPr>
                </a:lvl6pPr>
                <a:lvl7pPr defTabSz="998538" fontAlgn="base">
                  <a:spcBef>
                    <a:spcPct val="0"/>
                  </a:spcBef>
                  <a:spcAft>
                    <a:spcPct val="0"/>
                  </a:spcAft>
                  <a:defRPr>
                    <a:solidFill>
                      <a:schemeClr val="tx1"/>
                    </a:solidFill>
                    <a:latin typeface="Arial" pitchFamily="34" charset="0"/>
                  </a:defRPr>
                </a:lvl7pPr>
                <a:lvl8pPr defTabSz="998538" fontAlgn="base">
                  <a:spcBef>
                    <a:spcPct val="0"/>
                  </a:spcBef>
                  <a:spcAft>
                    <a:spcPct val="0"/>
                  </a:spcAft>
                  <a:defRPr>
                    <a:solidFill>
                      <a:schemeClr val="tx1"/>
                    </a:solidFill>
                    <a:latin typeface="Arial" pitchFamily="34" charset="0"/>
                  </a:defRPr>
                </a:lvl8pPr>
                <a:lvl9pPr defTabSz="998538" fontAlgn="base">
                  <a:spcBef>
                    <a:spcPct val="0"/>
                  </a:spcBef>
                  <a:spcAft>
                    <a:spcPct val="0"/>
                  </a:spcAft>
                  <a:defRPr>
                    <a:solidFill>
                      <a:schemeClr val="tx1"/>
                    </a:solidFill>
                    <a:latin typeface="Arial" pitchFamily="34" charset="0"/>
                  </a:defRPr>
                </a:lvl9pPr>
              </a:lstStyle>
              <a:p>
                <a:pPr algn="ctr" eaLnBrk="0" hangingPunct="0"/>
                <a:r>
                  <a:rPr lang="en-GB" altLang="de-DE" sz="1400">
                    <a:latin typeface="Times New Roman" pitchFamily="18" charset="0"/>
                  </a:rPr>
                  <a:t>boron nitride tube</a:t>
                </a:r>
              </a:p>
            </p:txBody>
          </p:sp>
          <p:sp>
            <p:nvSpPr>
              <p:cNvPr id="305165" name="Text Box 13"/>
              <p:cNvSpPr txBox="1">
                <a:spLocks noChangeAspect="1" noChangeArrowheads="1"/>
              </p:cNvSpPr>
              <p:nvPr/>
            </p:nvSpPr>
            <p:spPr bwMode="auto">
              <a:xfrm>
                <a:off x="4212" y="1083"/>
                <a:ext cx="967" cy="3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6000" tIns="36000" rIns="36000" bIns="36000">
                <a:spAutoFit/>
              </a:bodyPr>
              <a:lstStyle>
                <a:lvl1pPr defTabSz="998538">
                  <a:defRPr>
                    <a:solidFill>
                      <a:schemeClr val="tx1"/>
                    </a:solidFill>
                    <a:latin typeface="Arial" pitchFamily="34" charset="0"/>
                  </a:defRPr>
                </a:lvl1pPr>
                <a:lvl2pPr defTabSz="998538">
                  <a:defRPr>
                    <a:solidFill>
                      <a:schemeClr val="tx1"/>
                    </a:solidFill>
                    <a:latin typeface="Arial" pitchFamily="34" charset="0"/>
                  </a:defRPr>
                </a:lvl2pPr>
                <a:lvl3pPr defTabSz="998538">
                  <a:defRPr>
                    <a:solidFill>
                      <a:schemeClr val="tx1"/>
                    </a:solidFill>
                    <a:latin typeface="Arial" pitchFamily="34" charset="0"/>
                  </a:defRPr>
                </a:lvl3pPr>
                <a:lvl4pPr defTabSz="998538">
                  <a:defRPr>
                    <a:solidFill>
                      <a:schemeClr val="tx1"/>
                    </a:solidFill>
                    <a:latin typeface="Arial" pitchFamily="34" charset="0"/>
                  </a:defRPr>
                </a:lvl4pPr>
                <a:lvl5pPr defTabSz="998538">
                  <a:defRPr>
                    <a:solidFill>
                      <a:schemeClr val="tx1"/>
                    </a:solidFill>
                    <a:latin typeface="Arial" pitchFamily="34" charset="0"/>
                  </a:defRPr>
                </a:lvl5pPr>
                <a:lvl6pPr defTabSz="998538" fontAlgn="base">
                  <a:spcBef>
                    <a:spcPct val="0"/>
                  </a:spcBef>
                  <a:spcAft>
                    <a:spcPct val="0"/>
                  </a:spcAft>
                  <a:defRPr>
                    <a:solidFill>
                      <a:schemeClr val="tx1"/>
                    </a:solidFill>
                    <a:latin typeface="Arial" pitchFamily="34" charset="0"/>
                  </a:defRPr>
                </a:lvl6pPr>
                <a:lvl7pPr defTabSz="998538" fontAlgn="base">
                  <a:spcBef>
                    <a:spcPct val="0"/>
                  </a:spcBef>
                  <a:spcAft>
                    <a:spcPct val="0"/>
                  </a:spcAft>
                  <a:defRPr>
                    <a:solidFill>
                      <a:schemeClr val="tx1"/>
                    </a:solidFill>
                    <a:latin typeface="Arial" pitchFamily="34" charset="0"/>
                  </a:defRPr>
                </a:lvl7pPr>
                <a:lvl8pPr defTabSz="998538" fontAlgn="base">
                  <a:spcBef>
                    <a:spcPct val="0"/>
                  </a:spcBef>
                  <a:spcAft>
                    <a:spcPct val="0"/>
                  </a:spcAft>
                  <a:defRPr>
                    <a:solidFill>
                      <a:schemeClr val="tx1"/>
                    </a:solidFill>
                    <a:latin typeface="Arial" pitchFamily="34" charset="0"/>
                  </a:defRPr>
                </a:lvl8pPr>
                <a:lvl9pPr defTabSz="998538" fontAlgn="base">
                  <a:spcBef>
                    <a:spcPct val="0"/>
                  </a:spcBef>
                  <a:spcAft>
                    <a:spcPct val="0"/>
                  </a:spcAft>
                  <a:defRPr>
                    <a:solidFill>
                      <a:schemeClr val="tx1"/>
                    </a:solidFill>
                    <a:latin typeface="Arial" pitchFamily="34" charset="0"/>
                  </a:defRPr>
                </a:lvl9pPr>
              </a:lstStyle>
              <a:p>
                <a:pPr algn="ctr" eaLnBrk="0" hangingPunct="0"/>
                <a:r>
                  <a:rPr lang="en-GB" altLang="de-DE" sz="1400">
                    <a:latin typeface="Times New Roman" pitchFamily="18" charset="0"/>
                  </a:rPr>
                  <a:t>plasma sprayed corundum</a:t>
                </a:r>
              </a:p>
            </p:txBody>
          </p:sp>
        </p:grpSp>
        <p:grpSp>
          <p:nvGrpSpPr>
            <p:cNvPr id="305166" name="Group 14"/>
            <p:cNvGrpSpPr>
              <a:grpSpLocks/>
            </p:cNvGrpSpPr>
            <p:nvPr/>
          </p:nvGrpSpPr>
          <p:grpSpPr bwMode="auto">
            <a:xfrm>
              <a:off x="3225" y="2105"/>
              <a:ext cx="830" cy="895"/>
              <a:chOff x="3225" y="2105"/>
              <a:chExt cx="830" cy="895"/>
            </a:xfrm>
          </p:grpSpPr>
          <p:sp>
            <p:nvSpPr>
              <p:cNvPr id="305167" name="Text Box 15"/>
              <p:cNvSpPr txBox="1">
                <a:spLocks noChangeAspect="1" noChangeArrowheads="1"/>
              </p:cNvSpPr>
              <p:nvPr/>
            </p:nvSpPr>
            <p:spPr bwMode="auto">
              <a:xfrm>
                <a:off x="3225" y="2726"/>
                <a:ext cx="830" cy="2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defTabSz="998538">
                  <a:defRPr>
                    <a:solidFill>
                      <a:schemeClr val="tx1"/>
                    </a:solidFill>
                    <a:latin typeface="Arial" pitchFamily="34" charset="0"/>
                  </a:defRPr>
                </a:lvl1pPr>
                <a:lvl2pPr defTabSz="998538">
                  <a:defRPr>
                    <a:solidFill>
                      <a:schemeClr val="tx1"/>
                    </a:solidFill>
                    <a:latin typeface="Arial" pitchFamily="34" charset="0"/>
                  </a:defRPr>
                </a:lvl2pPr>
                <a:lvl3pPr defTabSz="998538">
                  <a:defRPr>
                    <a:solidFill>
                      <a:schemeClr val="tx1"/>
                    </a:solidFill>
                    <a:latin typeface="Arial" pitchFamily="34" charset="0"/>
                  </a:defRPr>
                </a:lvl3pPr>
                <a:lvl4pPr defTabSz="998538">
                  <a:defRPr>
                    <a:solidFill>
                      <a:schemeClr val="tx1"/>
                    </a:solidFill>
                    <a:latin typeface="Arial" pitchFamily="34" charset="0"/>
                  </a:defRPr>
                </a:lvl4pPr>
                <a:lvl5pPr defTabSz="998538">
                  <a:defRPr>
                    <a:solidFill>
                      <a:schemeClr val="tx1"/>
                    </a:solidFill>
                    <a:latin typeface="Arial" pitchFamily="34" charset="0"/>
                  </a:defRPr>
                </a:lvl5pPr>
                <a:lvl6pPr defTabSz="998538" fontAlgn="base">
                  <a:spcBef>
                    <a:spcPct val="0"/>
                  </a:spcBef>
                  <a:spcAft>
                    <a:spcPct val="0"/>
                  </a:spcAft>
                  <a:defRPr>
                    <a:solidFill>
                      <a:schemeClr val="tx1"/>
                    </a:solidFill>
                    <a:latin typeface="Arial" pitchFamily="34" charset="0"/>
                  </a:defRPr>
                </a:lvl6pPr>
                <a:lvl7pPr defTabSz="998538" fontAlgn="base">
                  <a:spcBef>
                    <a:spcPct val="0"/>
                  </a:spcBef>
                  <a:spcAft>
                    <a:spcPct val="0"/>
                  </a:spcAft>
                  <a:defRPr>
                    <a:solidFill>
                      <a:schemeClr val="tx1"/>
                    </a:solidFill>
                    <a:latin typeface="Arial" pitchFamily="34" charset="0"/>
                  </a:defRPr>
                </a:lvl7pPr>
                <a:lvl8pPr defTabSz="998538" fontAlgn="base">
                  <a:spcBef>
                    <a:spcPct val="0"/>
                  </a:spcBef>
                  <a:spcAft>
                    <a:spcPct val="0"/>
                  </a:spcAft>
                  <a:defRPr>
                    <a:solidFill>
                      <a:schemeClr val="tx1"/>
                    </a:solidFill>
                    <a:latin typeface="Arial" pitchFamily="34" charset="0"/>
                  </a:defRPr>
                </a:lvl8pPr>
                <a:lvl9pPr defTabSz="998538" fontAlgn="base">
                  <a:spcBef>
                    <a:spcPct val="0"/>
                  </a:spcBef>
                  <a:spcAft>
                    <a:spcPct val="0"/>
                  </a:spcAft>
                  <a:defRPr>
                    <a:solidFill>
                      <a:schemeClr val="tx1"/>
                    </a:solidFill>
                    <a:latin typeface="Arial" pitchFamily="34" charset="0"/>
                  </a:defRPr>
                </a:lvl9pPr>
              </a:lstStyle>
              <a:p>
                <a:pPr algn="ctr" eaLnBrk="0" hangingPunct="0"/>
                <a:r>
                  <a:rPr lang="en-GB" altLang="de-DE" sz="1400">
                    <a:latin typeface="Times New Roman" pitchFamily="18" charset="0"/>
                  </a:rPr>
                  <a:t>stainless steel collector</a:t>
                </a:r>
              </a:p>
            </p:txBody>
          </p:sp>
          <p:sp>
            <p:nvSpPr>
              <p:cNvPr id="305168" name="Line 16"/>
              <p:cNvSpPr>
                <a:spLocks noChangeShapeType="1"/>
              </p:cNvSpPr>
              <p:nvPr/>
            </p:nvSpPr>
            <p:spPr bwMode="auto">
              <a:xfrm flipH="1" flipV="1">
                <a:off x="3423" y="2105"/>
                <a:ext cx="232" cy="624"/>
              </a:xfrm>
              <a:prstGeom prst="line">
                <a:avLst/>
              </a:prstGeom>
              <a:noFill/>
              <a:ln w="15875">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305169" name="Text Box 17"/>
            <p:cNvSpPr txBox="1">
              <a:spLocks noChangeAspect="1" noChangeArrowheads="1"/>
            </p:cNvSpPr>
            <p:nvPr/>
          </p:nvSpPr>
          <p:spPr bwMode="auto">
            <a:xfrm>
              <a:off x="4428" y="2771"/>
              <a:ext cx="830" cy="2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defTabSz="998538">
                <a:defRPr>
                  <a:solidFill>
                    <a:schemeClr val="tx1"/>
                  </a:solidFill>
                  <a:latin typeface="Arial" pitchFamily="34" charset="0"/>
                </a:defRPr>
              </a:lvl1pPr>
              <a:lvl2pPr defTabSz="998538">
                <a:defRPr>
                  <a:solidFill>
                    <a:schemeClr val="tx1"/>
                  </a:solidFill>
                  <a:latin typeface="Arial" pitchFamily="34" charset="0"/>
                </a:defRPr>
              </a:lvl2pPr>
              <a:lvl3pPr defTabSz="998538">
                <a:defRPr>
                  <a:solidFill>
                    <a:schemeClr val="tx1"/>
                  </a:solidFill>
                  <a:latin typeface="Arial" pitchFamily="34" charset="0"/>
                </a:defRPr>
              </a:lvl3pPr>
              <a:lvl4pPr defTabSz="998538">
                <a:defRPr>
                  <a:solidFill>
                    <a:schemeClr val="tx1"/>
                  </a:solidFill>
                  <a:latin typeface="Arial" pitchFamily="34" charset="0"/>
                </a:defRPr>
              </a:lvl4pPr>
              <a:lvl5pPr defTabSz="998538">
                <a:defRPr>
                  <a:solidFill>
                    <a:schemeClr val="tx1"/>
                  </a:solidFill>
                  <a:latin typeface="Arial" pitchFamily="34" charset="0"/>
                </a:defRPr>
              </a:lvl5pPr>
              <a:lvl6pPr defTabSz="998538" fontAlgn="base">
                <a:spcBef>
                  <a:spcPct val="0"/>
                </a:spcBef>
                <a:spcAft>
                  <a:spcPct val="0"/>
                </a:spcAft>
                <a:defRPr>
                  <a:solidFill>
                    <a:schemeClr val="tx1"/>
                  </a:solidFill>
                  <a:latin typeface="Arial" pitchFamily="34" charset="0"/>
                </a:defRPr>
              </a:lvl6pPr>
              <a:lvl7pPr defTabSz="998538" fontAlgn="base">
                <a:spcBef>
                  <a:spcPct val="0"/>
                </a:spcBef>
                <a:spcAft>
                  <a:spcPct val="0"/>
                </a:spcAft>
                <a:defRPr>
                  <a:solidFill>
                    <a:schemeClr val="tx1"/>
                  </a:solidFill>
                  <a:latin typeface="Arial" pitchFamily="34" charset="0"/>
                </a:defRPr>
              </a:lvl7pPr>
              <a:lvl8pPr defTabSz="998538" fontAlgn="base">
                <a:spcBef>
                  <a:spcPct val="0"/>
                </a:spcBef>
                <a:spcAft>
                  <a:spcPct val="0"/>
                </a:spcAft>
                <a:defRPr>
                  <a:solidFill>
                    <a:schemeClr val="tx1"/>
                  </a:solidFill>
                  <a:latin typeface="Arial" pitchFamily="34" charset="0"/>
                </a:defRPr>
              </a:lvl8pPr>
              <a:lvl9pPr defTabSz="998538" fontAlgn="base">
                <a:spcBef>
                  <a:spcPct val="0"/>
                </a:spcBef>
                <a:spcAft>
                  <a:spcPct val="0"/>
                </a:spcAft>
                <a:defRPr>
                  <a:solidFill>
                    <a:schemeClr val="tx1"/>
                  </a:solidFill>
                  <a:latin typeface="Arial" pitchFamily="34" charset="0"/>
                </a:defRPr>
              </a:lvl9pPr>
            </a:lstStyle>
            <a:p>
              <a:pPr algn="ctr" eaLnBrk="0" hangingPunct="0"/>
              <a:r>
                <a:rPr lang="en-GB" altLang="de-DE" sz="1400">
                  <a:latin typeface="Times New Roman" pitchFamily="18" charset="0"/>
                </a:rPr>
                <a:t>Additional Langmuir probe</a:t>
              </a:r>
            </a:p>
          </p:txBody>
        </p:sp>
        <p:sp>
          <p:nvSpPr>
            <p:cNvPr id="305170" name="Line 18"/>
            <p:cNvSpPr>
              <a:spLocks noChangeShapeType="1"/>
            </p:cNvSpPr>
            <p:nvPr/>
          </p:nvSpPr>
          <p:spPr bwMode="auto">
            <a:xfrm flipH="1" flipV="1">
              <a:off x="3711" y="2166"/>
              <a:ext cx="724" cy="608"/>
            </a:xfrm>
            <a:prstGeom prst="line">
              <a:avLst/>
            </a:prstGeom>
            <a:noFill/>
            <a:ln w="15875">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305171" name="Group 19"/>
          <p:cNvGrpSpPr>
            <a:grpSpLocks/>
          </p:cNvGrpSpPr>
          <p:nvPr/>
        </p:nvGrpSpPr>
        <p:grpSpPr bwMode="auto">
          <a:xfrm>
            <a:off x="363538" y="1474788"/>
            <a:ext cx="4106862" cy="3246437"/>
            <a:chOff x="229" y="929"/>
            <a:chExt cx="2587" cy="2045"/>
          </a:xfrm>
        </p:grpSpPr>
        <p:pic>
          <p:nvPicPr>
            <p:cNvPr id="305172" name="Picture 20" descr="Katsumata_presen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 y="929"/>
              <a:ext cx="2587" cy="2045"/>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305173" name="Group 21"/>
            <p:cNvGrpSpPr>
              <a:grpSpLocks/>
            </p:cNvGrpSpPr>
            <p:nvPr/>
          </p:nvGrpSpPr>
          <p:grpSpPr bwMode="auto">
            <a:xfrm>
              <a:off x="1067" y="2456"/>
              <a:ext cx="941" cy="91"/>
              <a:chOff x="1067" y="2456"/>
              <a:chExt cx="941" cy="91"/>
            </a:xfrm>
          </p:grpSpPr>
          <p:sp>
            <p:nvSpPr>
              <p:cNvPr id="305174" name="Oval 22"/>
              <p:cNvSpPr>
                <a:spLocks noChangeArrowheads="1"/>
              </p:cNvSpPr>
              <p:nvPr/>
            </p:nvSpPr>
            <p:spPr bwMode="auto">
              <a:xfrm>
                <a:off x="1067" y="2456"/>
                <a:ext cx="91" cy="90"/>
              </a:xfrm>
              <a:prstGeom prst="ellipse">
                <a:avLst/>
              </a:prstGeom>
              <a:solidFill>
                <a:srgbClr val="3333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305175" name="Oval 23"/>
              <p:cNvSpPr>
                <a:spLocks noChangeArrowheads="1"/>
              </p:cNvSpPr>
              <p:nvPr/>
            </p:nvSpPr>
            <p:spPr bwMode="auto">
              <a:xfrm>
                <a:off x="1917" y="2457"/>
                <a:ext cx="91" cy="90"/>
              </a:xfrm>
              <a:prstGeom prst="ellipse">
                <a:avLst/>
              </a:prstGeom>
              <a:solidFill>
                <a:srgbClr val="3333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grpSp>
      <p:sp>
        <p:nvSpPr>
          <p:cNvPr id="305176" name="AutoShape 24"/>
          <p:cNvSpPr>
            <a:spLocks/>
          </p:cNvSpPr>
          <p:nvPr/>
        </p:nvSpPr>
        <p:spPr bwMode="auto">
          <a:xfrm>
            <a:off x="93663" y="3009900"/>
            <a:ext cx="1093787" cy="346075"/>
          </a:xfrm>
          <a:prstGeom prst="callout1">
            <a:avLst>
              <a:gd name="adj1" fmla="val 33028"/>
              <a:gd name="adj2" fmla="val 106968"/>
              <a:gd name="adj3" fmla="val 256421"/>
              <a:gd name="adj4" fmla="val 148912"/>
            </a:avLst>
          </a:prstGeom>
          <a:noFill/>
          <a:ln w="9525">
            <a:solidFill>
              <a:schemeClr val="tx1"/>
            </a:solidFill>
            <a:miter lim="800000"/>
            <a:headEnd type="none" w="sm" len="sm"/>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r>
              <a:rPr lang="en-GB" altLang="de-DE" sz="1100" b="1">
                <a:latin typeface="Times New Roman" pitchFamily="18" charset="0"/>
              </a:rPr>
              <a:t>Additional Langmuir probe</a:t>
            </a:r>
          </a:p>
        </p:txBody>
      </p:sp>
      <p:sp>
        <p:nvSpPr>
          <p:cNvPr id="305177" name="Line 25"/>
          <p:cNvSpPr>
            <a:spLocks noChangeShapeType="1"/>
          </p:cNvSpPr>
          <p:nvPr/>
        </p:nvSpPr>
        <p:spPr bwMode="auto">
          <a:xfrm>
            <a:off x="2428875" y="1870075"/>
            <a:ext cx="0" cy="614363"/>
          </a:xfrm>
          <a:prstGeom prst="line">
            <a:avLst/>
          </a:prstGeom>
          <a:noFill/>
          <a:ln w="19050">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5178" name="Line 26"/>
          <p:cNvSpPr>
            <a:spLocks noChangeShapeType="1"/>
          </p:cNvSpPr>
          <p:nvPr/>
        </p:nvSpPr>
        <p:spPr bwMode="auto">
          <a:xfrm>
            <a:off x="2736850" y="4273550"/>
            <a:ext cx="0" cy="552450"/>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33</a:t>
            </a:fld>
            <a:endParaRPr lang="en-GB" altLang="de-DE"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p:cNvSpPr>
            <a:spLocks noGrp="1"/>
          </p:cNvSpPr>
          <p:nvPr>
            <p:ph type="dt" sz="half" idx="10"/>
          </p:nvPr>
        </p:nvSpPr>
        <p:spPr/>
        <p:txBody>
          <a:bodyPr/>
          <a:lstStyle/>
          <a:p>
            <a:fld id="{DC72C126-D8AF-4CE0-A173-8927BF61E443}" type="datetime1">
              <a:rPr lang="en-GB" altLang="de-DE" smtClean="0"/>
              <a:t>06/09/2018</a:t>
            </a:fld>
            <a:endParaRPr lang="de-DE" altLang="de-DE"/>
          </a:p>
        </p:txBody>
      </p:sp>
      <p:sp>
        <p:nvSpPr>
          <p:cNvPr id="8"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pic>
        <p:nvPicPr>
          <p:cNvPr id="306178" name="Picture 2" descr="Katsum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8" y="1087438"/>
            <a:ext cx="4146550" cy="476885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06179" name="Text Box 3"/>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Ball-pen probe III</a:t>
            </a:r>
            <a:endParaRPr lang="cs-CZ" altLang="de-DE" sz="3200" b="1" dirty="0">
              <a:solidFill>
                <a:schemeClr val="bg1"/>
              </a:solidFill>
              <a:latin typeface="Times New Roman" pitchFamily="18" charset="0"/>
            </a:endParaRPr>
          </a:p>
        </p:txBody>
      </p:sp>
      <p:sp>
        <p:nvSpPr>
          <p:cNvPr id="306180" name="Line 4"/>
          <p:cNvSpPr>
            <a:spLocks noChangeShapeType="1"/>
          </p:cNvSpPr>
          <p:nvPr/>
        </p:nvSpPr>
        <p:spPr bwMode="auto">
          <a:xfrm flipH="1" flipV="1">
            <a:off x="1092200" y="6210300"/>
            <a:ext cx="1541463"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AT"/>
          </a:p>
        </p:txBody>
      </p:sp>
      <p:sp>
        <p:nvSpPr>
          <p:cNvPr id="306181" name="Text Box 5"/>
          <p:cNvSpPr txBox="1">
            <a:spLocks noChangeArrowheads="1"/>
          </p:cNvSpPr>
          <p:nvPr/>
        </p:nvSpPr>
        <p:spPr bwMode="auto">
          <a:xfrm>
            <a:off x="1679575" y="5892800"/>
            <a:ext cx="785813" cy="3111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400">
                <a:solidFill>
                  <a:srgbClr val="FF0000"/>
                </a:solidFill>
                <a:latin typeface="Times New Roman" pitchFamily="18" charset="0"/>
              </a:rPr>
              <a:t>B,I</a:t>
            </a:r>
            <a:endParaRPr lang="cs-CZ" altLang="de-DE" sz="2400">
              <a:solidFill>
                <a:srgbClr val="FF0000"/>
              </a:solidFill>
              <a:latin typeface="Times New Roman" pitchFamily="18" charset="0"/>
            </a:endParaRPr>
          </a:p>
        </p:txBody>
      </p:sp>
      <p:sp>
        <p:nvSpPr>
          <p:cNvPr id="306182" name="Text Box 6"/>
          <p:cNvSpPr txBox="1">
            <a:spLocks noChangeArrowheads="1"/>
          </p:cNvSpPr>
          <p:nvPr/>
        </p:nvSpPr>
        <p:spPr bwMode="auto">
          <a:xfrm>
            <a:off x="4640263" y="2333625"/>
            <a:ext cx="4252912" cy="24288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7800" indent="-1778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90000"/>
              </a:lnSpc>
              <a:spcBef>
                <a:spcPct val="10000"/>
              </a:spcBef>
              <a:buFontTx/>
              <a:buChar char="•"/>
            </a:pPr>
            <a:r>
              <a:rPr lang="en-US" altLang="de-DE" sz="2400">
                <a:solidFill>
                  <a:srgbClr val="CC0000"/>
                </a:solidFill>
                <a:latin typeface="Times New Roman" pitchFamily="18" charset="0"/>
              </a:rPr>
              <a:t>The collector can be moved 1 mm outward and 5 mm inward the tunnel.</a:t>
            </a:r>
          </a:p>
          <a:p>
            <a:pPr eaLnBrk="0" hangingPunct="0">
              <a:lnSpc>
                <a:spcPct val="90000"/>
              </a:lnSpc>
              <a:spcBef>
                <a:spcPct val="10000"/>
              </a:spcBef>
              <a:buFontTx/>
              <a:buChar char="•"/>
            </a:pPr>
            <a:r>
              <a:rPr lang="en-US" altLang="de-DE" sz="2400">
                <a:solidFill>
                  <a:srgbClr val="CC0000"/>
                </a:solidFill>
                <a:latin typeface="Times New Roman" pitchFamily="18" charset="0"/>
              </a:rPr>
              <a:t>The Larmor radius for ions and electrons is for </a:t>
            </a:r>
            <a:r>
              <a:rPr lang="en-US" altLang="de-DE" sz="2400" i="1">
                <a:solidFill>
                  <a:srgbClr val="CC0000"/>
                </a:solidFill>
                <a:latin typeface="Times New Roman" pitchFamily="18" charset="0"/>
              </a:rPr>
              <a:t>T</a:t>
            </a:r>
            <a:r>
              <a:rPr lang="en-US" altLang="de-DE" sz="2400" i="1" baseline="-25000">
                <a:solidFill>
                  <a:srgbClr val="CC0000"/>
                </a:solidFill>
                <a:latin typeface="Times New Roman" pitchFamily="18" charset="0"/>
              </a:rPr>
              <a:t>e</a:t>
            </a:r>
            <a:r>
              <a:rPr lang="en-US" altLang="de-DE" sz="2400">
                <a:solidFill>
                  <a:srgbClr val="CC0000"/>
                </a:solidFill>
                <a:latin typeface="Times New Roman" pitchFamily="18" charset="0"/>
              </a:rPr>
              <a:t> = </a:t>
            </a:r>
            <a:r>
              <a:rPr lang="en-US" altLang="de-DE" sz="2400" i="1">
                <a:solidFill>
                  <a:srgbClr val="CC0000"/>
                </a:solidFill>
                <a:latin typeface="Times New Roman" pitchFamily="18" charset="0"/>
              </a:rPr>
              <a:t>T</a:t>
            </a:r>
            <a:r>
              <a:rPr lang="en-US" altLang="de-DE" sz="2400" i="1" baseline="-25000">
                <a:solidFill>
                  <a:srgbClr val="CC0000"/>
                </a:solidFill>
                <a:latin typeface="Times New Roman" pitchFamily="18" charset="0"/>
              </a:rPr>
              <a:t>i</a:t>
            </a:r>
            <a:r>
              <a:rPr lang="en-US" altLang="de-DE" sz="2400">
                <a:solidFill>
                  <a:srgbClr val="CC0000"/>
                </a:solidFill>
                <a:latin typeface="Times New Roman" pitchFamily="18" charset="0"/>
              </a:rPr>
              <a:t> = 10 eV and </a:t>
            </a:r>
            <a:r>
              <a:rPr lang="en-US" altLang="de-DE" sz="2400" i="1">
                <a:solidFill>
                  <a:srgbClr val="CC0000"/>
                </a:solidFill>
                <a:latin typeface="Times New Roman" pitchFamily="18" charset="0"/>
              </a:rPr>
              <a:t>B</a:t>
            </a:r>
            <a:r>
              <a:rPr lang="en-US" altLang="de-DE" sz="2400">
                <a:solidFill>
                  <a:srgbClr val="CC0000"/>
                </a:solidFill>
                <a:latin typeface="Times New Roman" pitchFamily="18" charset="0"/>
              </a:rPr>
              <a:t> = 1 T approximately </a:t>
            </a:r>
            <a:br>
              <a:rPr lang="en-US" altLang="de-DE" sz="2400">
                <a:solidFill>
                  <a:srgbClr val="CC0000"/>
                </a:solidFill>
                <a:latin typeface="Times New Roman" pitchFamily="18" charset="0"/>
              </a:rPr>
            </a:br>
            <a:r>
              <a:rPr lang="en-US" altLang="de-DE" sz="2400" i="1">
                <a:solidFill>
                  <a:srgbClr val="CC0000"/>
                </a:solidFill>
                <a:latin typeface="Times New Roman" pitchFamily="18" charset="0"/>
              </a:rPr>
              <a:t>r</a:t>
            </a:r>
            <a:r>
              <a:rPr lang="en-US" altLang="de-DE" sz="2400" i="1" baseline="-25000">
                <a:solidFill>
                  <a:srgbClr val="CC0000"/>
                </a:solidFill>
                <a:latin typeface="Times New Roman" pitchFamily="18" charset="0"/>
              </a:rPr>
              <a:t>i</a:t>
            </a:r>
            <a:r>
              <a:rPr lang="en-US" altLang="de-DE" sz="2400">
                <a:solidFill>
                  <a:srgbClr val="CC0000"/>
                </a:solidFill>
                <a:latin typeface="Times New Roman" pitchFamily="18" charset="0"/>
              </a:rPr>
              <a:t> = 0.46 mm and </a:t>
            </a:r>
            <a:r>
              <a:rPr lang="en-US" altLang="de-DE" sz="2400" i="1">
                <a:solidFill>
                  <a:srgbClr val="CC0000"/>
                </a:solidFill>
                <a:latin typeface="Times New Roman" pitchFamily="18" charset="0"/>
              </a:rPr>
              <a:t>r</a:t>
            </a:r>
            <a:r>
              <a:rPr lang="en-US" altLang="de-DE" sz="2400" i="1" baseline="-25000">
                <a:solidFill>
                  <a:srgbClr val="CC0000"/>
                </a:solidFill>
                <a:latin typeface="Times New Roman" pitchFamily="18" charset="0"/>
              </a:rPr>
              <a:t>e</a:t>
            </a:r>
            <a:r>
              <a:rPr lang="en-US" altLang="de-DE" sz="2400">
                <a:solidFill>
                  <a:srgbClr val="CC0000"/>
                </a:solidFill>
                <a:latin typeface="Times New Roman" pitchFamily="18" charset="0"/>
              </a:rPr>
              <a:t> = 0.01 mm. </a:t>
            </a:r>
            <a:endParaRPr lang="cs-CZ" altLang="de-DE" sz="2400">
              <a:solidFill>
                <a:srgbClr val="CC0000"/>
              </a:solidFill>
              <a:latin typeface="Times New Roman" pitchFamily="18" charset="0"/>
            </a:endParaRPr>
          </a:p>
        </p:txBody>
      </p:sp>
      <p:sp>
        <p:nvSpPr>
          <p:cNvPr id="10" name="Rectangle 6"/>
          <p:cNvSpPr txBox="1">
            <a:spLocks noChangeArrowheads="1"/>
          </p:cNvSpPr>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de-DE"/>
            </a:defPPr>
            <a:lvl1pPr algn="r" rtl="0" fontAlgn="base">
              <a:spcBef>
                <a:spcPct val="0"/>
              </a:spcBef>
              <a:spcAft>
                <a:spcPct val="0"/>
              </a:spcAft>
              <a:defRPr sz="14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68DCF67E-5427-405F-B70B-BA93324D11DF}" type="slidenum">
              <a:rPr lang="en-GB" altLang="de-DE" smtClean="0"/>
              <a:pPr/>
              <a:t>34</a:t>
            </a:fld>
            <a:endParaRPr lang="en-GB" altLang="de-DE" dirty="0"/>
          </a:p>
        </p:txBody>
      </p:sp>
      <p:sp>
        <p:nvSpPr>
          <p:cNvPr id="2" name="Foliennummernplatzhalter 1"/>
          <p:cNvSpPr>
            <a:spLocks noGrp="1"/>
          </p:cNvSpPr>
          <p:nvPr>
            <p:ph type="sldNum" sz="quarter" idx="4"/>
          </p:nvPr>
        </p:nvSpPr>
        <p:spPr/>
        <p:txBody>
          <a:bodyPr/>
          <a:lstStyle/>
          <a:p>
            <a:fld id="{68DCF67E-5427-405F-B70B-BA93324D11DF}" type="slidenum">
              <a:rPr lang="en-GB" altLang="de-DE" smtClean="0"/>
              <a:pPr/>
              <a:t>34</a:t>
            </a:fld>
            <a:endParaRPr lang="en-GB" altLang="de-DE"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p:txBody>
          <a:bodyPr/>
          <a:lstStyle/>
          <a:p>
            <a:fld id="{FDEC2156-8601-4451-A20F-036C5ED7FB59}" type="datetime1">
              <a:rPr lang="en-GB" altLang="de-DE" smtClean="0"/>
              <a:t>06/09/2018</a:t>
            </a:fld>
            <a:endParaRPr lang="de-DE" altLang="de-DE"/>
          </a:p>
        </p:txBody>
      </p:sp>
      <p:sp>
        <p:nvSpPr>
          <p:cNvPr id="11"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07202" name="Text Box 2"/>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Basic equations for the ball-pen probe</a:t>
            </a:r>
            <a:endParaRPr lang="cs-CZ" altLang="de-DE" sz="3200" b="1" dirty="0">
              <a:solidFill>
                <a:schemeClr val="bg1"/>
              </a:solidFill>
              <a:latin typeface="Times New Roman" pitchFamily="18" charset="0"/>
            </a:endParaRPr>
          </a:p>
        </p:txBody>
      </p:sp>
      <p:sp>
        <p:nvSpPr>
          <p:cNvPr id="307203" name="Text Box 3"/>
          <p:cNvSpPr txBox="1">
            <a:spLocks noChangeArrowheads="1"/>
          </p:cNvSpPr>
          <p:nvPr/>
        </p:nvSpPr>
        <p:spPr bwMode="auto">
          <a:xfrm>
            <a:off x="646113" y="912813"/>
            <a:ext cx="5199062" cy="3651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US" altLang="de-DE" sz="2400">
                <a:solidFill>
                  <a:srgbClr val="CC0000"/>
                </a:solidFill>
                <a:latin typeface="Times New Roman" pitchFamily="18" charset="0"/>
              </a:rPr>
              <a:t>Langmuir probe in a Maxwellian plasma : </a:t>
            </a:r>
            <a:endParaRPr lang="cs-CZ" altLang="de-DE" sz="2400">
              <a:solidFill>
                <a:srgbClr val="CC0000"/>
              </a:solidFill>
              <a:latin typeface="Times New Roman" pitchFamily="18" charset="0"/>
            </a:endParaRPr>
          </a:p>
        </p:txBody>
      </p:sp>
      <p:graphicFrame>
        <p:nvGraphicFramePr>
          <p:cNvPr id="307204" name="Object 4"/>
          <p:cNvGraphicFramePr>
            <a:graphicFrameLocks noChangeAspect="1"/>
          </p:cNvGraphicFramePr>
          <p:nvPr/>
        </p:nvGraphicFramePr>
        <p:xfrm>
          <a:off x="2971800" y="1355725"/>
          <a:ext cx="3200400" cy="1057275"/>
        </p:xfrm>
        <a:graphic>
          <a:graphicData uri="http://schemas.openxmlformats.org/presentationml/2006/ole">
            <mc:AlternateContent xmlns:mc="http://schemas.openxmlformats.org/markup-compatibility/2006">
              <mc:Choice xmlns:v="urn:schemas-microsoft-com:vml" Requires="v">
                <p:oleObj spid="_x0000_s307322" name="Formel" r:id="rId3" imgW="1384200" imgH="457200" progId="Equation.3">
                  <p:embed/>
                </p:oleObj>
              </mc:Choice>
              <mc:Fallback>
                <p:oleObj name="Formel" r:id="rId3" imgW="1384200" imgH="457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1355725"/>
                        <a:ext cx="3200400" cy="1057275"/>
                      </a:xfrm>
                      <a:prstGeom prst="rect">
                        <a:avLst/>
                      </a:prstGeom>
                      <a:solidFill>
                        <a:srgbClr val="0000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205" name="Text Box 5"/>
          <p:cNvSpPr txBox="1">
            <a:spLocks noChangeArrowheads="1"/>
          </p:cNvSpPr>
          <p:nvPr/>
        </p:nvSpPr>
        <p:spPr bwMode="auto">
          <a:xfrm>
            <a:off x="650875" y="2522538"/>
            <a:ext cx="896938" cy="3651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US" altLang="de-DE" sz="2400">
                <a:solidFill>
                  <a:srgbClr val="CC0000"/>
                </a:solidFill>
                <a:latin typeface="Times New Roman" pitchFamily="18" charset="0"/>
              </a:rPr>
              <a:t>where</a:t>
            </a:r>
            <a:r>
              <a:rPr lang="en-US" altLang="de-DE" sz="2400">
                <a:solidFill>
                  <a:srgbClr val="FFCC66"/>
                </a:solidFill>
                <a:latin typeface="Times New Roman" pitchFamily="18" charset="0"/>
              </a:rPr>
              <a:t>  </a:t>
            </a:r>
            <a:endParaRPr lang="cs-CZ" altLang="de-DE" sz="2400">
              <a:solidFill>
                <a:srgbClr val="FFCC66"/>
              </a:solidFill>
              <a:latin typeface="Times New Roman" pitchFamily="18" charset="0"/>
            </a:endParaRPr>
          </a:p>
        </p:txBody>
      </p:sp>
      <p:graphicFrame>
        <p:nvGraphicFramePr>
          <p:cNvPr id="307206" name="Object 6"/>
          <p:cNvGraphicFramePr>
            <a:graphicFrameLocks noChangeAspect="1"/>
          </p:cNvGraphicFramePr>
          <p:nvPr/>
        </p:nvGraphicFramePr>
        <p:xfrm>
          <a:off x="1825625" y="2616200"/>
          <a:ext cx="5491163" cy="1116013"/>
        </p:xfrm>
        <a:graphic>
          <a:graphicData uri="http://schemas.openxmlformats.org/presentationml/2006/ole">
            <mc:AlternateContent xmlns:mc="http://schemas.openxmlformats.org/markup-compatibility/2006">
              <mc:Choice xmlns:v="urn:schemas-microsoft-com:vml" Requires="v">
                <p:oleObj spid="_x0000_s307323" name="Formel" r:id="rId5" imgW="2374560" imgH="482400" progId="Equation.3">
                  <p:embed/>
                </p:oleObj>
              </mc:Choice>
              <mc:Fallback>
                <p:oleObj name="Formel" r:id="rId5" imgW="2374560" imgH="4824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5625" y="2616200"/>
                        <a:ext cx="5491163" cy="1116013"/>
                      </a:xfrm>
                      <a:prstGeom prst="rect">
                        <a:avLst/>
                      </a:prstGeom>
                      <a:solidFill>
                        <a:srgbClr val="0000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207" name="Object 7"/>
          <p:cNvGraphicFramePr>
            <a:graphicFrameLocks noChangeAspect="1"/>
          </p:cNvGraphicFramePr>
          <p:nvPr/>
        </p:nvGraphicFramePr>
        <p:xfrm>
          <a:off x="3162300" y="3873500"/>
          <a:ext cx="2819400" cy="1116013"/>
        </p:xfrm>
        <a:graphic>
          <a:graphicData uri="http://schemas.openxmlformats.org/presentationml/2006/ole">
            <mc:AlternateContent xmlns:mc="http://schemas.openxmlformats.org/markup-compatibility/2006">
              <mc:Choice xmlns:v="urn:schemas-microsoft-com:vml" Requires="v">
                <p:oleObj spid="_x0000_s307324" name="Formel" r:id="rId7" imgW="1218960" imgH="482400" progId="Equation.3">
                  <p:embed/>
                </p:oleObj>
              </mc:Choice>
              <mc:Fallback>
                <p:oleObj name="Formel" r:id="rId7" imgW="1218960" imgH="4824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2300" y="3873500"/>
                        <a:ext cx="2819400" cy="1116013"/>
                      </a:xfrm>
                      <a:prstGeom prst="rect">
                        <a:avLst/>
                      </a:prstGeom>
                      <a:solidFill>
                        <a:srgbClr val="0000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208" name="Text Box 8"/>
          <p:cNvSpPr txBox="1">
            <a:spLocks noChangeArrowheads="1"/>
          </p:cNvSpPr>
          <p:nvPr/>
        </p:nvSpPr>
        <p:spPr bwMode="auto">
          <a:xfrm>
            <a:off x="685800" y="5180013"/>
            <a:ext cx="5649913" cy="3651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US" altLang="de-DE" sz="2400">
                <a:solidFill>
                  <a:srgbClr val="CC0000"/>
                </a:solidFill>
                <a:latin typeface="Times New Roman" pitchFamily="18" charset="0"/>
              </a:rPr>
              <a:t>The ratio of collecting areas </a:t>
            </a:r>
            <a:r>
              <a:rPr lang="en-US" altLang="de-DE" sz="2400" i="1">
                <a:solidFill>
                  <a:srgbClr val="CC0000"/>
                </a:solidFill>
                <a:latin typeface="Times New Roman" pitchFamily="18" charset="0"/>
              </a:rPr>
              <a:t>A</a:t>
            </a:r>
            <a:r>
              <a:rPr lang="en-US" altLang="de-DE" sz="2400" i="1" baseline="-25000">
                <a:solidFill>
                  <a:srgbClr val="CC0000"/>
                </a:solidFill>
                <a:latin typeface="Times New Roman" pitchFamily="18" charset="0"/>
              </a:rPr>
              <a:t>e</a:t>
            </a:r>
            <a:r>
              <a:rPr lang="en-US" altLang="de-DE" sz="2400">
                <a:solidFill>
                  <a:srgbClr val="CC0000"/>
                </a:solidFill>
                <a:latin typeface="Times New Roman" pitchFamily="18" charset="0"/>
              </a:rPr>
              <a:t>, </a:t>
            </a:r>
            <a:r>
              <a:rPr lang="en-US" altLang="de-DE" sz="2400" i="1">
                <a:solidFill>
                  <a:srgbClr val="CC0000"/>
                </a:solidFill>
                <a:latin typeface="Times New Roman" pitchFamily="18" charset="0"/>
              </a:rPr>
              <a:t>A</a:t>
            </a:r>
            <a:r>
              <a:rPr lang="en-US" altLang="de-DE" sz="2400" i="1" baseline="-25000">
                <a:solidFill>
                  <a:srgbClr val="CC0000"/>
                </a:solidFill>
                <a:latin typeface="Times New Roman" pitchFamily="18" charset="0"/>
              </a:rPr>
              <a:t>i</a:t>
            </a:r>
            <a:r>
              <a:rPr lang="en-US" altLang="de-DE" sz="2400">
                <a:solidFill>
                  <a:srgbClr val="CC0000"/>
                </a:solidFill>
                <a:latin typeface="Times New Roman" pitchFamily="18" charset="0"/>
              </a:rPr>
              <a:t> is given by </a:t>
            </a:r>
            <a:endParaRPr lang="cs-CZ" altLang="de-DE" sz="2400">
              <a:solidFill>
                <a:srgbClr val="CC0000"/>
              </a:solidFill>
              <a:latin typeface="Times New Roman" pitchFamily="18" charset="0"/>
            </a:endParaRPr>
          </a:p>
        </p:txBody>
      </p:sp>
      <p:graphicFrame>
        <p:nvGraphicFramePr>
          <p:cNvPr id="307209" name="Object 9"/>
          <p:cNvGraphicFramePr>
            <a:graphicFrameLocks noChangeAspect="1"/>
          </p:cNvGraphicFramePr>
          <p:nvPr/>
        </p:nvGraphicFramePr>
        <p:xfrm>
          <a:off x="1785938" y="5694363"/>
          <a:ext cx="5573712" cy="1012825"/>
        </p:xfrm>
        <a:graphic>
          <a:graphicData uri="http://schemas.openxmlformats.org/presentationml/2006/ole">
            <mc:AlternateContent xmlns:mc="http://schemas.openxmlformats.org/markup-compatibility/2006">
              <mc:Choice xmlns:v="urn:schemas-microsoft-com:vml" Requires="v">
                <p:oleObj spid="_x0000_s307325" name="Formel" r:id="rId9" imgW="2514600" imgH="457200" progId="Equation.3">
                  <p:embed/>
                </p:oleObj>
              </mc:Choice>
              <mc:Fallback>
                <p:oleObj name="Formel" r:id="rId9" imgW="2514600" imgH="4572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85938" y="5694363"/>
                        <a:ext cx="5573712" cy="1012825"/>
                      </a:xfrm>
                      <a:prstGeom prst="rect">
                        <a:avLst/>
                      </a:prstGeom>
                      <a:solidFill>
                        <a:srgbClr val="0000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35</a:t>
            </a:fld>
            <a:endParaRPr lang="en-GB" altLang="de-DE"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4"/>
          <p:cNvSpPr>
            <a:spLocks noGrp="1"/>
          </p:cNvSpPr>
          <p:nvPr>
            <p:ph type="dt" sz="half" idx="10"/>
          </p:nvPr>
        </p:nvSpPr>
        <p:spPr/>
        <p:txBody>
          <a:bodyPr/>
          <a:lstStyle/>
          <a:p>
            <a:fld id="{B8600EB2-4895-4C08-961D-52867D616435}" type="datetime1">
              <a:rPr lang="en-GB" altLang="de-DE" smtClean="0"/>
              <a:t>06/09/2018</a:t>
            </a:fld>
            <a:endParaRPr lang="de-DE" altLang="de-DE"/>
          </a:p>
        </p:txBody>
      </p:sp>
      <p:sp>
        <p:nvSpPr>
          <p:cNvPr id="7" name="Fußzeilenplatzhalter 5"/>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08226" name="Rectangle 2"/>
          <p:cNvSpPr>
            <a:spLocks noGrp="1" noChangeArrowheads="1"/>
          </p:cNvSpPr>
          <p:nvPr>
            <p:ph type="title"/>
          </p:nvPr>
        </p:nvSpPr>
        <p:spPr>
          <a:xfrm>
            <a:off x="792000" y="179388"/>
            <a:ext cx="7560000" cy="1057588"/>
          </a:xfrm>
          <a:solidFill>
            <a:schemeClr val="accent2"/>
          </a:solidFill>
          <a:ln>
            <a:solidFill>
              <a:schemeClr val="tx1"/>
            </a:solidFill>
            <a:miter lim="800000"/>
            <a:headEnd/>
            <a:tailEnd/>
          </a:ln>
        </p:spPr>
        <p:txBody>
          <a:bodyPr lIns="36000" tIns="36000" rIns="36000" bIns="36000">
            <a:spAutoFit/>
          </a:bodyPr>
          <a:lstStyle/>
          <a:p>
            <a:r>
              <a:rPr lang="en-GB" altLang="de-DE" sz="3200" b="1" dirty="0">
                <a:solidFill>
                  <a:schemeClr val="bg1"/>
                </a:solidFill>
              </a:rPr>
              <a:t>Some measurements with </a:t>
            </a:r>
            <a:r>
              <a:rPr lang="en-GB" altLang="de-DE" sz="3200" b="1" dirty="0" smtClean="0">
                <a:solidFill>
                  <a:schemeClr val="bg1"/>
                </a:solidFill>
              </a:rPr>
              <a:t/>
            </a:r>
            <a:br>
              <a:rPr lang="en-GB" altLang="de-DE" sz="3200" b="1" dirty="0" smtClean="0">
                <a:solidFill>
                  <a:schemeClr val="bg1"/>
                </a:solidFill>
              </a:rPr>
            </a:br>
            <a:r>
              <a:rPr lang="en-GB" altLang="de-DE" sz="3200" b="1" dirty="0" smtClean="0">
                <a:solidFill>
                  <a:schemeClr val="bg1"/>
                </a:solidFill>
              </a:rPr>
              <a:t>the </a:t>
            </a:r>
            <a:r>
              <a:rPr lang="en-GB" altLang="de-DE" sz="3200" b="1" dirty="0">
                <a:solidFill>
                  <a:schemeClr val="bg1"/>
                </a:solidFill>
              </a:rPr>
              <a:t>ball-pen probe</a:t>
            </a:r>
          </a:p>
        </p:txBody>
      </p:sp>
      <p:pic>
        <p:nvPicPr>
          <p:cNvPr id="308227" name="Picture 3" descr="Vfl_lnratio_hscan75mm"/>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l="5261" t="6068" r="6979" b="6300"/>
          <a:stretch>
            <a:fillRect/>
          </a:stretch>
        </p:blipFill>
        <p:spPr>
          <a:xfrm>
            <a:off x="4691063" y="1619250"/>
            <a:ext cx="4200525" cy="32400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8228" name="Picture 4" descr="IVchar75mm"/>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l="5548" t="5743" r="11346" b="5975"/>
          <a:stretch>
            <a:fillRect/>
          </a:stretch>
        </p:blipFill>
        <p:spPr>
          <a:xfrm>
            <a:off x="242888" y="1619250"/>
            <a:ext cx="4186237" cy="3238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8229" name="Rectangle 5"/>
          <p:cNvSpPr>
            <a:spLocks noChangeArrowheads="1"/>
          </p:cNvSpPr>
          <p:nvPr/>
        </p:nvSpPr>
        <p:spPr bwMode="auto">
          <a:xfrm>
            <a:off x="433388" y="5197475"/>
            <a:ext cx="8277225"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r>
              <a:rPr lang="en-GB" altLang="de-DE" sz="1600" b="1" dirty="0">
                <a:solidFill>
                  <a:schemeClr val="accent2"/>
                </a:solidFill>
                <a:latin typeface="Times New Roman" pitchFamily="18" charset="0"/>
              </a:rPr>
              <a:t>(a)                                                                                                   (b)</a:t>
            </a:r>
            <a:br>
              <a:rPr lang="en-GB" altLang="de-DE" sz="1600" b="1" dirty="0">
                <a:solidFill>
                  <a:schemeClr val="accent2"/>
                </a:solidFill>
                <a:latin typeface="Times New Roman" pitchFamily="18" charset="0"/>
              </a:rPr>
            </a:br>
            <a:r>
              <a:rPr lang="en-GB" altLang="de-DE" sz="1600" b="1" i="1" dirty="0">
                <a:solidFill>
                  <a:schemeClr val="accent2"/>
                </a:solidFill>
                <a:latin typeface="Times New Roman" pitchFamily="18" charset="0"/>
              </a:rPr>
              <a:t>(a) I-V characteristics for various collector positions.  is negative when the collector is inside the shielding tube; (b) floating potential </a:t>
            </a:r>
            <a:r>
              <a:rPr lang="en-GB" altLang="de-DE" sz="1600" b="1" i="1" dirty="0" err="1">
                <a:solidFill>
                  <a:schemeClr val="accent2"/>
                </a:solidFill>
                <a:latin typeface="Times New Roman" pitchFamily="18" charset="0"/>
              </a:rPr>
              <a:t>Vfl</a:t>
            </a:r>
            <a:r>
              <a:rPr lang="en-GB" altLang="de-DE" sz="1600" b="1" i="1" dirty="0">
                <a:solidFill>
                  <a:schemeClr val="accent2"/>
                </a:solidFill>
                <a:latin typeface="Times New Roman" pitchFamily="18" charset="0"/>
              </a:rPr>
              <a:t> (blue squares) and ln(</a:t>
            </a:r>
            <a:r>
              <a:rPr lang="en-GB" altLang="de-DE" sz="1600" b="1" i="1" dirty="0" err="1">
                <a:solidFill>
                  <a:schemeClr val="accent2"/>
                </a:solidFill>
                <a:latin typeface="Times New Roman" pitchFamily="18" charset="0"/>
              </a:rPr>
              <a:t>Ies</a:t>
            </a:r>
            <a:r>
              <a:rPr lang="en-GB" altLang="de-DE" sz="1600" b="1" i="1" dirty="0">
                <a:solidFill>
                  <a:schemeClr val="accent2"/>
                </a:solidFill>
                <a:latin typeface="Times New Roman" pitchFamily="18" charset="0"/>
              </a:rPr>
              <a:t>/</a:t>
            </a:r>
            <a:r>
              <a:rPr lang="en-GB" altLang="de-DE" sz="1600" b="1" i="1" dirty="0" err="1">
                <a:solidFill>
                  <a:schemeClr val="accent2"/>
                </a:solidFill>
                <a:latin typeface="Times New Roman" pitchFamily="18" charset="0"/>
              </a:rPr>
              <a:t>Iis</a:t>
            </a:r>
            <a:r>
              <a:rPr lang="en-GB" altLang="de-DE" sz="1600" b="1" i="1" dirty="0">
                <a:solidFill>
                  <a:schemeClr val="accent2"/>
                </a:solidFill>
                <a:latin typeface="Times New Roman" pitchFamily="18" charset="0"/>
              </a:rPr>
              <a:t>) (black dots) with respect to h. The radial position of the probe head is at r = 75 mm inside the edge region of CASTOR. </a:t>
            </a:r>
          </a:p>
        </p:txBody>
      </p:sp>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36</a:t>
            </a:fld>
            <a:endParaRPr lang="en-GB" altLang="de-DE"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AF1CEBCA-376E-4AAB-8316-A4BB4117DB03}" type="datetime1">
              <a:rPr lang="en-GB" altLang="de-DE" smtClean="0"/>
              <a:t>06/09/2018</a:t>
            </a:fld>
            <a:endParaRPr lang="de-DE" altLang="de-DE"/>
          </a:p>
        </p:txBody>
      </p:sp>
      <p:sp>
        <p:nvSpPr>
          <p:cNvPr id="7"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09250" name="Text Box 2"/>
          <p:cNvSpPr txBox="1">
            <a:spLocks noChangeArrowheads="1"/>
          </p:cNvSpPr>
          <p:nvPr/>
        </p:nvSpPr>
        <p:spPr bwMode="auto">
          <a:xfrm>
            <a:off x="792000" y="179388"/>
            <a:ext cx="7560000" cy="56038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rgbClr val="FFFF99"/>
                </a:solidFill>
                <a:latin typeface="Times New Roman" pitchFamily="18" charset="0"/>
              </a:rPr>
              <a:t>Ball-pen probes after measurements</a:t>
            </a:r>
            <a:endParaRPr lang="cs-CZ" altLang="de-DE" sz="3200" b="1" dirty="0">
              <a:solidFill>
                <a:srgbClr val="FFFF99"/>
              </a:solidFill>
              <a:latin typeface="Times New Roman" pitchFamily="18" charset="0"/>
            </a:endParaRPr>
          </a:p>
        </p:txBody>
      </p:sp>
      <p:pic>
        <p:nvPicPr>
          <p:cNvPr id="309251" name="Picture 3" descr="AUG_56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27100"/>
            <a:ext cx="6088063" cy="4043363"/>
          </a:xfrm>
          <a:prstGeom prst="rect">
            <a:avLst/>
          </a:prstGeom>
          <a:noFill/>
          <a:extLst>
            <a:ext uri="{909E8E84-426E-40DD-AFC4-6F175D3DCCD1}">
              <a14:hiddenFill xmlns:a14="http://schemas.microsoft.com/office/drawing/2010/main">
                <a:solidFill>
                  <a:srgbClr val="FFFFFF"/>
                </a:solidFill>
              </a14:hiddenFill>
            </a:ext>
          </a:extLst>
        </p:spPr>
      </p:pic>
      <p:pic>
        <p:nvPicPr>
          <p:cNvPr id="309252" name="Picture 4" descr="AUG_BN_030807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9338" y="3810000"/>
            <a:ext cx="3759200" cy="2819400"/>
          </a:xfrm>
          <a:prstGeom prst="rect">
            <a:avLst/>
          </a:prstGeom>
          <a:noFill/>
          <a:extLst>
            <a:ext uri="{909E8E84-426E-40DD-AFC4-6F175D3DCCD1}">
              <a14:hiddenFill xmlns:a14="http://schemas.microsoft.com/office/drawing/2010/main">
                <a:solidFill>
                  <a:srgbClr val="FFFFFF"/>
                </a:solidFill>
              </a14:hiddenFill>
            </a:ext>
          </a:extLst>
        </p:spPr>
      </p:pic>
      <p:sp>
        <p:nvSpPr>
          <p:cNvPr id="309253" name="Text Box 5"/>
          <p:cNvSpPr txBox="1">
            <a:spLocks noChangeArrowheads="1"/>
          </p:cNvSpPr>
          <p:nvPr/>
        </p:nvSpPr>
        <p:spPr bwMode="auto">
          <a:xfrm>
            <a:off x="566738" y="5235575"/>
            <a:ext cx="3657600" cy="968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lnSpc>
                <a:spcPct val="80000"/>
              </a:lnSpc>
              <a:spcBef>
                <a:spcPct val="50000"/>
              </a:spcBef>
            </a:pPr>
            <a:r>
              <a:rPr lang="en-US" altLang="de-DE" sz="2400">
                <a:solidFill>
                  <a:srgbClr val="FFFFFF"/>
                </a:solidFill>
              </a:rPr>
              <a:t>Boron nitride surface has been exposed to high energy radiation.</a:t>
            </a:r>
            <a:endParaRPr lang="cs-CZ" altLang="de-DE" sz="2400">
              <a:solidFill>
                <a:srgbClr val="FFFFFF"/>
              </a:solidFill>
            </a:endParaRPr>
          </a:p>
        </p:txBody>
      </p:sp>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37</a:t>
            </a:fld>
            <a:endParaRPr lang="en-GB" altLang="de-DE"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Datumsplatzhalter 1"/>
          <p:cNvSpPr>
            <a:spLocks noGrp="1"/>
          </p:cNvSpPr>
          <p:nvPr>
            <p:ph type="dt" sz="half" idx="10"/>
          </p:nvPr>
        </p:nvSpPr>
        <p:spPr/>
        <p:txBody>
          <a:bodyPr/>
          <a:lstStyle/>
          <a:p>
            <a:fld id="{C231F433-19CD-40A1-811C-C57D3420FC35}" type="datetime1">
              <a:rPr lang="en-GB" altLang="de-DE" smtClean="0"/>
              <a:t>06/09/2018</a:t>
            </a:fld>
            <a:endParaRPr lang="de-DE" altLang="de-DE"/>
          </a:p>
        </p:txBody>
      </p:sp>
      <p:sp>
        <p:nvSpPr>
          <p:cNvPr id="4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11298" name="Text Box 2"/>
          <p:cNvSpPr txBox="1">
            <a:spLocks noChangeArrowheads="1"/>
          </p:cNvSpPr>
          <p:nvPr/>
        </p:nvSpPr>
        <p:spPr bwMode="auto">
          <a:xfrm>
            <a:off x="792000" y="179388"/>
            <a:ext cx="7560000" cy="56038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r>
              <a:rPr lang="en-US" altLang="de-DE" sz="3200" b="1" dirty="0">
                <a:solidFill>
                  <a:schemeClr val="bg1"/>
                </a:solidFill>
                <a:latin typeface="Times New Roman" pitchFamily="18" charset="0"/>
              </a:rPr>
              <a:t>Modification of the Ball-pen probe</a:t>
            </a:r>
            <a:endParaRPr lang="cs-CZ" altLang="de-DE" sz="3200" b="1" dirty="0">
              <a:solidFill>
                <a:schemeClr val="bg1"/>
              </a:solidFill>
              <a:latin typeface="Times New Roman" pitchFamily="18" charset="0"/>
            </a:endParaRPr>
          </a:p>
        </p:txBody>
      </p:sp>
      <p:grpSp>
        <p:nvGrpSpPr>
          <p:cNvPr id="311299" name="Group 3"/>
          <p:cNvGrpSpPr>
            <a:grpSpLocks/>
          </p:cNvGrpSpPr>
          <p:nvPr/>
        </p:nvGrpSpPr>
        <p:grpSpPr bwMode="auto">
          <a:xfrm>
            <a:off x="4821238" y="1487488"/>
            <a:ext cx="3879850" cy="3930650"/>
            <a:chOff x="1594" y="1036"/>
            <a:chExt cx="2444" cy="2476"/>
          </a:xfrm>
        </p:grpSpPr>
        <p:sp>
          <p:nvSpPr>
            <p:cNvPr id="311300" name="Rectangle 4"/>
            <p:cNvSpPr>
              <a:spLocks noChangeArrowheads="1"/>
            </p:cNvSpPr>
            <p:nvPr/>
          </p:nvSpPr>
          <p:spPr bwMode="auto">
            <a:xfrm>
              <a:off x="2014" y="1054"/>
              <a:ext cx="414" cy="477"/>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sp>
          <p:nvSpPr>
            <p:cNvPr id="311301" name="Rectangle 5"/>
            <p:cNvSpPr>
              <a:spLocks noChangeArrowheads="1"/>
            </p:cNvSpPr>
            <p:nvPr/>
          </p:nvSpPr>
          <p:spPr bwMode="auto">
            <a:xfrm>
              <a:off x="2014" y="1526"/>
              <a:ext cx="281" cy="1978"/>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grpSp>
          <p:nvGrpSpPr>
            <p:cNvPr id="311302" name="Group 6"/>
            <p:cNvGrpSpPr>
              <a:grpSpLocks/>
            </p:cNvGrpSpPr>
            <p:nvPr/>
          </p:nvGrpSpPr>
          <p:grpSpPr bwMode="auto">
            <a:xfrm>
              <a:off x="3107" y="1047"/>
              <a:ext cx="437" cy="2450"/>
              <a:chOff x="3251" y="1047"/>
              <a:chExt cx="559" cy="2450"/>
            </a:xfrm>
          </p:grpSpPr>
          <p:sp>
            <p:nvSpPr>
              <p:cNvPr id="311303" name="Rectangle 7"/>
              <p:cNvSpPr>
                <a:spLocks noChangeArrowheads="1"/>
              </p:cNvSpPr>
              <p:nvPr/>
            </p:nvSpPr>
            <p:spPr bwMode="auto">
              <a:xfrm>
                <a:off x="3251" y="1047"/>
                <a:ext cx="559" cy="477"/>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sp>
            <p:nvSpPr>
              <p:cNvPr id="311304" name="Rectangle 8"/>
              <p:cNvSpPr>
                <a:spLocks noChangeArrowheads="1"/>
              </p:cNvSpPr>
              <p:nvPr/>
            </p:nvSpPr>
            <p:spPr bwMode="auto">
              <a:xfrm>
                <a:off x="3431" y="1519"/>
                <a:ext cx="379" cy="1978"/>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grpSp>
        <p:sp>
          <p:nvSpPr>
            <p:cNvPr id="311305" name="Rectangle 9"/>
            <p:cNvSpPr>
              <a:spLocks noChangeArrowheads="1"/>
            </p:cNvSpPr>
            <p:nvPr/>
          </p:nvSpPr>
          <p:spPr bwMode="auto">
            <a:xfrm>
              <a:off x="2498" y="2069"/>
              <a:ext cx="570" cy="1443"/>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06" name="AutoShape 10"/>
            <p:cNvSpPr>
              <a:spLocks noChangeArrowheads="1"/>
            </p:cNvSpPr>
            <p:nvPr/>
          </p:nvSpPr>
          <p:spPr bwMode="auto">
            <a:xfrm>
              <a:off x="2498" y="1778"/>
              <a:ext cx="565" cy="291"/>
            </a:xfrm>
            <a:prstGeom prst="triangle">
              <a:avLst>
                <a:gd name="adj" fmla="val 50000"/>
              </a:avLst>
            </a:pr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grpSp>
          <p:nvGrpSpPr>
            <p:cNvPr id="311307" name="Group 11"/>
            <p:cNvGrpSpPr>
              <a:grpSpLocks/>
            </p:cNvGrpSpPr>
            <p:nvPr/>
          </p:nvGrpSpPr>
          <p:grpSpPr bwMode="auto">
            <a:xfrm>
              <a:off x="3107" y="1045"/>
              <a:ext cx="181" cy="2461"/>
              <a:chOff x="1878" y="873"/>
              <a:chExt cx="181" cy="2461"/>
            </a:xfrm>
          </p:grpSpPr>
          <p:sp>
            <p:nvSpPr>
              <p:cNvPr id="311308" name="Rectangle 12"/>
              <p:cNvSpPr>
                <a:spLocks noChangeArrowheads="1"/>
              </p:cNvSpPr>
              <p:nvPr/>
            </p:nvSpPr>
            <p:spPr bwMode="auto">
              <a:xfrm>
                <a:off x="1885" y="1344"/>
                <a:ext cx="169" cy="199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09" name="AutoShape 13"/>
              <p:cNvSpPr>
                <a:spLocks noChangeArrowheads="1"/>
              </p:cNvSpPr>
              <p:nvPr/>
            </p:nvSpPr>
            <p:spPr bwMode="auto">
              <a:xfrm>
                <a:off x="1878" y="873"/>
                <a:ext cx="181" cy="477"/>
              </a:xfrm>
              <a:prstGeom prst="rtTriangle">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grpSp>
          <p:nvGrpSpPr>
            <p:cNvPr id="311310" name="Group 14"/>
            <p:cNvGrpSpPr>
              <a:grpSpLocks/>
            </p:cNvGrpSpPr>
            <p:nvPr/>
          </p:nvGrpSpPr>
          <p:grpSpPr bwMode="auto">
            <a:xfrm flipH="1">
              <a:off x="2254" y="1048"/>
              <a:ext cx="181" cy="2461"/>
              <a:chOff x="1878" y="873"/>
              <a:chExt cx="181" cy="2461"/>
            </a:xfrm>
          </p:grpSpPr>
          <p:sp>
            <p:nvSpPr>
              <p:cNvPr id="311311" name="Rectangle 15"/>
              <p:cNvSpPr>
                <a:spLocks noChangeArrowheads="1"/>
              </p:cNvSpPr>
              <p:nvPr/>
            </p:nvSpPr>
            <p:spPr bwMode="auto">
              <a:xfrm>
                <a:off x="1885" y="1344"/>
                <a:ext cx="169" cy="199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12" name="AutoShape 16"/>
              <p:cNvSpPr>
                <a:spLocks noChangeArrowheads="1"/>
              </p:cNvSpPr>
              <p:nvPr/>
            </p:nvSpPr>
            <p:spPr bwMode="auto">
              <a:xfrm>
                <a:off x="1878" y="873"/>
                <a:ext cx="181" cy="477"/>
              </a:xfrm>
              <a:prstGeom prst="rtTriangle">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grpSp>
          <p:nvGrpSpPr>
            <p:cNvPr id="311313" name="Group 17"/>
            <p:cNvGrpSpPr>
              <a:grpSpLocks/>
            </p:cNvGrpSpPr>
            <p:nvPr/>
          </p:nvGrpSpPr>
          <p:grpSpPr bwMode="auto">
            <a:xfrm flipH="1">
              <a:off x="1594" y="1050"/>
              <a:ext cx="437" cy="2461"/>
              <a:chOff x="1878" y="873"/>
              <a:chExt cx="181" cy="2461"/>
            </a:xfrm>
          </p:grpSpPr>
          <p:sp>
            <p:nvSpPr>
              <p:cNvPr id="311314" name="Rectangle 18"/>
              <p:cNvSpPr>
                <a:spLocks noChangeArrowheads="1"/>
              </p:cNvSpPr>
              <p:nvPr/>
            </p:nvSpPr>
            <p:spPr bwMode="auto">
              <a:xfrm>
                <a:off x="1885" y="1344"/>
                <a:ext cx="169" cy="199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15" name="AutoShape 19"/>
              <p:cNvSpPr>
                <a:spLocks noChangeArrowheads="1"/>
              </p:cNvSpPr>
              <p:nvPr/>
            </p:nvSpPr>
            <p:spPr bwMode="auto">
              <a:xfrm>
                <a:off x="1878" y="873"/>
                <a:ext cx="181" cy="477"/>
              </a:xfrm>
              <a:prstGeom prst="rtTriangle">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grpSp>
          <p:nvGrpSpPr>
            <p:cNvPr id="311316" name="Group 20"/>
            <p:cNvGrpSpPr>
              <a:grpSpLocks/>
            </p:cNvGrpSpPr>
            <p:nvPr/>
          </p:nvGrpSpPr>
          <p:grpSpPr bwMode="auto">
            <a:xfrm>
              <a:off x="3528" y="1036"/>
              <a:ext cx="455" cy="2461"/>
              <a:chOff x="3534" y="1036"/>
              <a:chExt cx="181" cy="2461"/>
            </a:xfrm>
          </p:grpSpPr>
          <p:sp>
            <p:nvSpPr>
              <p:cNvPr id="311317" name="Rectangle 21"/>
              <p:cNvSpPr>
                <a:spLocks noChangeArrowheads="1"/>
              </p:cNvSpPr>
              <p:nvPr/>
            </p:nvSpPr>
            <p:spPr bwMode="auto">
              <a:xfrm>
                <a:off x="3541" y="1507"/>
                <a:ext cx="169" cy="199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18" name="AutoShape 22"/>
              <p:cNvSpPr>
                <a:spLocks noChangeArrowheads="1"/>
              </p:cNvSpPr>
              <p:nvPr/>
            </p:nvSpPr>
            <p:spPr bwMode="auto">
              <a:xfrm>
                <a:off x="3534" y="1036"/>
                <a:ext cx="181" cy="477"/>
              </a:xfrm>
              <a:prstGeom prst="rtTriangle">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sp>
          <p:nvSpPr>
            <p:cNvPr id="311319" name="Text Box 23"/>
            <p:cNvSpPr txBox="1">
              <a:spLocks noChangeArrowheads="1"/>
            </p:cNvSpPr>
            <p:nvPr/>
          </p:nvSpPr>
          <p:spPr bwMode="auto">
            <a:xfrm>
              <a:off x="3223" y="2345"/>
              <a:ext cx="815" cy="36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80000"/>
                </a:lnSpc>
                <a:spcBef>
                  <a:spcPct val="50000"/>
                </a:spcBef>
              </a:pPr>
              <a:r>
                <a:rPr lang="en-US" altLang="de-DE" sz="2000">
                  <a:solidFill>
                    <a:schemeClr val="bg1"/>
                  </a:solidFill>
                </a:rPr>
                <a:t>carbon shield</a:t>
              </a:r>
              <a:endParaRPr lang="cs-CZ" altLang="de-DE" sz="2000">
                <a:solidFill>
                  <a:schemeClr val="bg1"/>
                </a:solidFill>
              </a:endParaRPr>
            </a:p>
          </p:txBody>
        </p:sp>
        <p:sp>
          <p:nvSpPr>
            <p:cNvPr id="311320" name="Text Box 24"/>
            <p:cNvSpPr txBox="1">
              <a:spLocks noChangeArrowheads="1"/>
            </p:cNvSpPr>
            <p:nvPr/>
          </p:nvSpPr>
          <p:spPr bwMode="auto">
            <a:xfrm>
              <a:off x="2380" y="2351"/>
              <a:ext cx="815" cy="36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80000"/>
                </a:lnSpc>
                <a:spcBef>
                  <a:spcPct val="50000"/>
                </a:spcBef>
              </a:pPr>
              <a:r>
                <a:rPr lang="en-US" altLang="de-DE" sz="2000">
                  <a:solidFill>
                    <a:schemeClr val="bg1"/>
                  </a:solidFill>
                </a:rPr>
                <a:t>BPP collector</a:t>
              </a:r>
              <a:endParaRPr lang="cs-CZ" altLang="de-DE" sz="2000">
                <a:solidFill>
                  <a:schemeClr val="bg1"/>
                </a:solidFill>
              </a:endParaRPr>
            </a:p>
          </p:txBody>
        </p:sp>
        <p:sp>
          <p:nvSpPr>
            <p:cNvPr id="311321" name="Text Box 25"/>
            <p:cNvSpPr txBox="1">
              <a:spLocks noChangeArrowheads="1"/>
            </p:cNvSpPr>
            <p:nvPr/>
          </p:nvSpPr>
          <p:spPr bwMode="auto">
            <a:xfrm rot="16200000">
              <a:off x="1588" y="2297"/>
              <a:ext cx="1536" cy="17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000"/>
                <a:t>boron nitride</a:t>
              </a:r>
              <a:endParaRPr lang="cs-CZ" altLang="de-DE" sz="2000"/>
            </a:p>
          </p:txBody>
        </p:sp>
      </p:grpSp>
      <p:grpSp>
        <p:nvGrpSpPr>
          <p:cNvPr id="311322" name="Group 26"/>
          <p:cNvGrpSpPr>
            <a:grpSpLocks/>
          </p:cNvGrpSpPr>
          <p:nvPr/>
        </p:nvGrpSpPr>
        <p:grpSpPr bwMode="auto">
          <a:xfrm>
            <a:off x="419100" y="1425575"/>
            <a:ext cx="3879850" cy="4022725"/>
            <a:chOff x="276" y="898"/>
            <a:chExt cx="2444" cy="2534"/>
          </a:xfrm>
        </p:grpSpPr>
        <p:sp>
          <p:nvSpPr>
            <p:cNvPr id="311323" name="Rectangle 27"/>
            <p:cNvSpPr>
              <a:spLocks noChangeArrowheads="1"/>
            </p:cNvSpPr>
            <p:nvPr/>
          </p:nvSpPr>
          <p:spPr bwMode="auto">
            <a:xfrm>
              <a:off x="696" y="974"/>
              <a:ext cx="414" cy="477"/>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sp>
          <p:nvSpPr>
            <p:cNvPr id="311324" name="Rectangle 28"/>
            <p:cNvSpPr>
              <a:spLocks noChangeArrowheads="1"/>
            </p:cNvSpPr>
            <p:nvPr/>
          </p:nvSpPr>
          <p:spPr bwMode="auto">
            <a:xfrm>
              <a:off x="696" y="1446"/>
              <a:ext cx="281" cy="1978"/>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grpSp>
          <p:nvGrpSpPr>
            <p:cNvPr id="311325" name="Group 29"/>
            <p:cNvGrpSpPr>
              <a:grpSpLocks/>
            </p:cNvGrpSpPr>
            <p:nvPr/>
          </p:nvGrpSpPr>
          <p:grpSpPr bwMode="auto">
            <a:xfrm>
              <a:off x="1789" y="967"/>
              <a:ext cx="437" cy="2450"/>
              <a:chOff x="3251" y="1047"/>
              <a:chExt cx="559" cy="2450"/>
            </a:xfrm>
          </p:grpSpPr>
          <p:sp>
            <p:nvSpPr>
              <p:cNvPr id="311326" name="Rectangle 30"/>
              <p:cNvSpPr>
                <a:spLocks noChangeArrowheads="1"/>
              </p:cNvSpPr>
              <p:nvPr/>
            </p:nvSpPr>
            <p:spPr bwMode="auto">
              <a:xfrm>
                <a:off x="3251" y="1047"/>
                <a:ext cx="559" cy="477"/>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sp>
            <p:nvSpPr>
              <p:cNvPr id="311327" name="Rectangle 31"/>
              <p:cNvSpPr>
                <a:spLocks noChangeArrowheads="1"/>
              </p:cNvSpPr>
              <p:nvPr/>
            </p:nvSpPr>
            <p:spPr bwMode="auto">
              <a:xfrm>
                <a:off x="3431" y="1519"/>
                <a:ext cx="379" cy="1978"/>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grpSp>
        <p:sp>
          <p:nvSpPr>
            <p:cNvPr id="311328" name="Rectangle 32"/>
            <p:cNvSpPr>
              <a:spLocks noChangeArrowheads="1"/>
            </p:cNvSpPr>
            <p:nvPr/>
          </p:nvSpPr>
          <p:spPr bwMode="auto">
            <a:xfrm>
              <a:off x="1180" y="1989"/>
              <a:ext cx="570" cy="1443"/>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29" name="AutoShape 33"/>
            <p:cNvSpPr>
              <a:spLocks noChangeArrowheads="1"/>
            </p:cNvSpPr>
            <p:nvPr/>
          </p:nvSpPr>
          <p:spPr bwMode="auto">
            <a:xfrm>
              <a:off x="1180" y="1698"/>
              <a:ext cx="565" cy="291"/>
            </a:xfrm>
            <a:prstGeom prst="triangle">
              <a:avLst>
                <a:gd name="adj" fmla="val 50000"/>
              </a:avLst>
            </a:pr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sp>
          <p:nvSpPr>
            <p:cNvPr id="311330" name="Rectangle 34"/>
            <p:cNvSpPr>
              <a:spLocks noChangeArrowheads="1"/>
            </p:cNvSpPr>
            <p:nvPr/>
          </p:nvSpPr>
          <p:spPr bwMode="auto">
            <a:xfrm>
              <a:off x="1796" y="902"/>
              <a:ext cx="169" cy="252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sp>
          <p:nvSpPr>
            <p:cNvPr id="311331" name="Rectangle 35"/>
            <p:cNvSpPr>
              <a:spLocks noChangeArrowheads="1"/>
            </p:cNvSpPr>
            <p:nvPr/>
          </p:nvSpPr>
          <p:spPr bwMode="auto">
            <a:xfrm flipH="1">
              <a:off x="941" y="898"/>
              <a:ext cx="169" cy="2531"/>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de-AT"/>
            </a:p>
          </p:txBody>
        </p:sp>
        <p:grpSp>
          <p:nvGrpSpPr>
            <p:cNvPr id="311332" name="Group 36"/>
            <p:cNvGrpSpPr>
              <a:grpSpLocks/>
            </p:cNvGrpSpPr>
            <p:nvPr/>
          </p:nvGrpSpPr>
          <p:grpSpPr bwMode="auto">
            <a:xfrm flipH="1">
              <a:off x="276" y="970"/>
              <a:ext cx="437" cy="2461"/>
              <a:chOff x="1878" y="873"/>
              <a:chExt cx="181" cy="2461"/>
            </a:xfrm>
          </p:grpSpPr>
          <p:sp>
            <p:nvSpPr>
              <p:cNvPr id="311333" name="Rectangle 37"/>
              <p:cNvSpPr>
                <a:spLocks noChangeArrowheads="1"/>
              </p:cNvSpPr>
              <p:nvPr/>
            </p:nvSpPr>
            <p:spPr bwMode="auto">
              <a:xfrm>
                <a:off x="1885" y="1344"/>
                <a:ext cx="169" cy="199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34" name="AutoShape 38"/>
              <p:cNvSpPr>
                <a:spLocks noChangeArrowheads="1"/>
              </p:cNvSpPr>
              <p:nvPr/>
            </p:nvSpPr>
            <p:spPr bwMode="auto">
              <a:xfrm>
                <a:off x="1878" y="873"/>
                <a:ext cx="181" cy="477"/>
              </a:xfrm>
              <a:prstGeom prst="rtTriangle">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grpSp>
          <p:nvGrpSpPr>
            <p:cNvPr id="311335" name="Group 39"/>
            <p:cNvGrpSpPr>
              <a:grpSpLocks/>
            </p:cNvGrpSpPr>
            <p:nvPr/>
          </p:nvGrpSpPr>
          <p:grpSpPr bwMode="auto">
            <a:xfrm>
              <a:off x="2210" y="956"/>
              <a:ext cx="455" cy="2461"/>
              <a:chOff x="3534" y="1036"/>
              <a:chExt cx="181" cy="2461"/>
            </a:xfrm>
          </p:grpSpPr>
          <p:sp>
            <p:nvSpPr>
              <p:cNvPr id="311336" name="Rectangle 40"/>
              <p:cNvSpPr>
                <a:spLocks noChangeArrowheads="1"/>
              </p:cNvSpPr>
              <p:nvPr/>
            </p:nvSpPr>
            <p:spPr bwMode="auto">
              <a:xfrm>
                <a:off x="3541" y="1507"/>
                <a:ext cx="169" cy="199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1337" name="AutoShape 41"/>
              <p:cNvSpPr>
                <a:spLocks noChangeArrowheads="1"/>
              </p:cNvSpPr>
              <p:nvPr/>
            </p:nvSpPr>
            <p:spPr bwMode="auto">
              <a:xfrm>
                <a:off x="3534" y="1036"/>
                <a:ext cx="181" cy="477"/>
              </a:xfrm>
              <a:prstGeom prst="rtTriangle">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sp>
          <p:nvSpPr>
            <p:cNvPr id="311338" name="Text Box 42"/>
            <p:cNvSpPr txBox="1">
              <a:spLocks noChangeArrowheads="1"/>
            </p:cNvSpPr>
            <p:nvPr/>
          </p:nvSpPr>
          <p:spPr bwMode="auto">
            <a:xfrm>
              <a:off x="1905" y="2265"/>
              <a:ext cx="815" cy="36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80000"/>
                </a:lnSpc>
                <a:spcBef>
                  <a:spcPct val="50000"/>
                </a:spcBef>
              </a:pPr>
              <a:r>
                <a:rPr lang="en-US" altLang="de-DE" sz="2000">
                  <a:solidFill>
                    <a:schemeClr val="bg1"/>
                  </a:solidFill>
                </a:rPr>
                <a:t>carbon shield</a:t>
              </a:r>
              <a:endParaRPr lang="cs-CZ" altLang="de-DE" sz="2000">
                <a:solidFill>
                  <a:schemeClr val="bg1"/>
                </a:solidFill>
              </a:endParaRPr>
            </a:p>
          </p:txBody>
        </p:sp>
        <p:sp>
          <p:nvSpPr>
            <p:cNvPr id="311339" name="Text Box 43"/>
            <p:cNvSpPr txBox="1">
              <a:spLocks noChangeArrowheads="1"/>
            </p:cNvSpPr>
            <p:nvPr/>
          </p:nvSpPr>
          <p:spPr bwMode="auto">
            <a:xfrm>
              <a:off x="1062" y="2271"/>
              <a:ext cx="815" cy="36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80000"/>
                </a:lnSpc>
                <a:spcBef>
                  <a:spcPct val="50000"/>
                </a:spcBef>
              </a:pPr>
              <a:r>
                <a:rPr lang="en-US" altLang="de-DE" sz="2000">
                  <a:solidFill>
                    <a:schemeClr val="bg1"/>
                  </a:solidFill>
                </a:rPr>
                <a:t>BPP collector</a:t>
              </a:r>
              <a:endParaRPr lang="cs-CZ" altLang="de-DE" sz="2000">
                <a:solidFill>
                  <a:schemeClr val="bg1"/>
                </a:solidFill>
              </a:endParaRPr>
            </a:p>
          </p:txBody>
        </p:sp>
        <p:sp>
          <p:nvSpPr>
            <p:cNvPr id="311340" name="Text Box 44"/>
            <p:cNvSpPr txBox="1">
              <a:spLocks noChangeArrowheads="1"/>
            </p:cNvSpPr>
            <p:nvPr/>
          </p:nvSpPr>
          <p:spPr bwMode="auto">
            <a:xfrm rot="16200000">
              <a:off x="270" y="2217"/>
              <a:ext cx="1536" cy="17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000"/>
                <a:t>boron nitride</a:t>
              </a:r>
              <a:endParaRPr lang="cs-CZ" altLang="de-DE" sz="2000"/>
            </a:p>
          </p:txBody>
        </p:sp>
      </p:grpSp>
      <p:sp>
        <p:nvSpPr>
          <p:cNvPr id="311341" name="Line 45"/>
          <p:cNvSpPr>
            <a:spLocks noChangeShapeType="1"/>
          </p:cNvSpPr>
          <p:nvPr/>
        </p:nvSpPr>
        <p:spPr bwMode="auto">
          <a:xfrm>
            <a:off x="4267200" y="3648075"/>
            <a:ext cx="508000" cy="0"/>
          </a:xfrm>
          <a:prstGeom prst="line">
            <a:avLst/>
          </a:prstGeom>
          <a:noFill/>
          <a:ln w="635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AT"/>
          </a:p>
        </p:txBody>
      </p:sp>
      <p:sp>
        <p:nvSpPr>
          <p:cNvPr id="311342" name="Text Box 46"/>
          <p:cNvSpPr txBox="1">
            <a:spLocks noChangeArrowheads="1"/>
          </p:cNvSpPr>
          <p:nvPr/>
        </p:nvSpPr>
        <p:spPr bwMode="auto">
          <a:xfrm>
            <a:off x="1665288" y="5818188"/>
            <a:ext cx="2336800" cy="3111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400">
                <a:solidFill>
                  <a:srgbClr val="FFFFFF"/>
                </a:solidFill>
              </a:rPr>
              <a:t>previous</a:t>
            </a:r>
            <a:endParaRPr lang="cs-CZ" altLang="de-DE" sz="2400">
              <a:solidFill>
                <a:srgbClr val="FFFFFF"/>
              </a:solidFill>
            </a:endParaRPr>
          </a:p>
        </p:txBody>
      </p:sp>
      <p:sp>
        <p:nvSpPr>
          <p:cNvPr id="311343" name="Text Box 47"/>
          <p:cNvSpPr txBox="1">
            <a:spLocks noChangeArrowheads="1"/>
          </p:cNvSpPr>
          <p:nvPr/>
        </p:nvSpPr>
        <p:spPr bwMode="auto">
          <a:xfrm>
            <a:off x="6389688" y="5822950"/>
            <a:ext cx="2336800" cy="3111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400">
                <a:solidFill>
                  <a:srgbClr val="FFFFFF"/>
                </a:solidFill>
              </a:rPr>
              <a:t>new</a:t>
            </a:r>
            <a:endParaRPr lang="cs-CZ" altLang="de-DE" sz="2400">
              <a:solidFill>
                <a:srgbClr val="FFFFFF"/>
              </a:solidFill>
            </a:endParaRPr>
          </a:p>
        </p:txBody>
      </p:sp>
      <p:sp>
        <p:nvSpPr>
          <p:cNvPr id="5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38</a:t>
            </a:fld>
            <a:endParaRPr lang="en-GB" altLang="de-DE"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1"/>
          <p:cNvSpPr>
            <a:spLocks noGrp="1"/>
          </p:cNvSpPr>
          <p:nvPr>
            <p:ph type="dt" sz="half" idx="10"/>
          </p:nvPr>
        </p:nvSpPr>
        <p:spPr/>
        <p:txBody>
          <a:bodyPr/>
          <a:lstStyle/>
          <a:p>
            <a:fld id="{4735AA88-2A2F-4EFB-9EC9-4FC3A61C60B2}" type="datetime1">
              <a:rPr lang="en-GB" altLang="de-DE" smtClean="0"/>
              <a:t>06/09/2018</a:t>
            </a:fld>
            <a:endParaRPr lang="de-DE" altLang="de-DE"/>
          </a:p>
        </p:txBody>
      </p:sp>
      <p:sp>
        <p:nvSpPr>
          <p:cNvPr id="14"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pic>
        <p:nvPicPr>
          <p:cNvPr id="313346" name="Picture 2" descr="_AUG7373_zo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863" y="1398588"/>
            <a:ext cx="6673850" cy="5159375"/>
          </a:xfrm>
          <a:prstGeom prst="rect">
            <a:avLst/>
          </a:prstGeom>
          <a:noFill/>
          <a:extLst>
            <a:ext uri="{909E8E84-426E-40DD-AFC4-6F175D3DCCD1}">
              <a14:hiddenFill xmlns:a14="http://schemas.microsoft.com/office/drawing/2010/main">
                <a:solidFill>
                  <a:srgbClr val="FFFFFF"/>
                </a:solidFill>
              </a14:hiddenFill>
            </a:ext>
          </a:extLst>
        </p:spPr>
      </p:pic>
      <p:sp>
        <p:nvSpPr>
          <p:cNvPr id="313347" name="Text Box 3"/>
          <p:cNvSpPr txBox="1">
            <a:spLocks noChangeArrowheads="1"/>
          </p:cNvSpPr>
          <p:nvPr/>
        </p:nvSpPr>
        <p:spPr bwMode="auto">
          <a:xfrm>
            <a:off x="792000" y="179388"/>
            <a:ext cx="7560000" cy="104775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Ball-pen probes for ASDEX Upgrade</a:t>
            </a:r>
            <a:br>
              <a:rPr lang="en-US" altLang="de-DE" sz="3200" b="1" dirty="0">
                <a:solidFill>
                  <a:schemeClr val="bg1"/>
                </a:solidFill>
                <a:latin typeface="Times New Roman" pitchFamily="18" charset="0"/>
              </a:rPr>
            </a:br>
            <a:r>
              <a:rPr lang="en-US" altLang="de-DE" sz="3200" b="1" dirty="0">
                <a:solidFill>
                  <a:schemeClr val="bg1"/>
                </a:solidFill>
                <a:latin typeface="Times New Roman" pitchFamily="18" charset="0"/>
              </a:rPr>
              <a:t>(upgraded </a:t>
            </a:r>
            <a:r>
              <a:rPr lang="en-US" altLang="de-DE" sz="3200" b="1" dirty="0" smtClean="0">
                <a:solidFill>
                  <a:schemeClr val="bg1"/>
                </a:solidFill>
                <a:latin typeface="Times New Roman" pitchFamily="18" charset="0"/>
              </a:rPr>
              <a:t>version)</a:t>
            </a:r>
            <a:endParaRPr lang="cs-CZ" altLang="de-DE" sz="3200" b="1" dirty="0">
              <a:solidFill>
                <a:schemeClr val="bg1"/>
              </a:solidFill>
              <a:latin typeface="Times New Roman" pitchFamily="18" charset="0"/>
            </a:endParaRPr>
          </a:p>
        </p:txBody>
      </p:sp>
      <p:sp>
        <p:nvSpPr>
          <p:cNvPr id="313348" name="Text Box 4"/>
          <p:cNvSpPr txBox="1">
            <a:spLocks noChangeArrowheads="1"/>
          </p:cNvSpPr>
          <p:nvPr/>
        </p:nvSpPr>
        <p:spPr bwMode="auto">
          <a:xfrm>
            <a:off x="3340100" y="5734050"/>
            <a:ext cx="2381250" cy="3841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80000"/>
              </a:lnSpc>
              <a:spcBef>
                <a:spcPct val="50000"/>
              </a:spcBef>
            </a:pPr>
            <a:r>
              <a:rPr lang="en-US" altLang="de-DE" sz="2400">
                <a:solidFill>
                  <a:schemeClr val="bg1"/>
                </a:solidFill>
              </a:rPr>
              <a:t>carbon shield</a:t>
            </a:r>
            <a:endParaRPr lang="cs-CZ" altLang="de-DE" sz="1400">
              <a:solidFill>
                <a:schemeClr val="bg1"/>
              </a:solidFill>
            </a:endParaRPr>
          </a:p>
        </p:txBody>
      </p:sp>
      <p:sp>
        <p:nvSpPr>
          <p:cNvPr id="313349" name="Text Box 5"/>
          <p:cNvSpPr txBox="1">
            <a:spLocks noChangeArrowheads="1"/>
          </p:cNvSpPr>
          <p:nvPr/>
        </p:nvSpPr>
        <p:spPr bwMode="auto">
          <a:xfrm>
            <a:off x="6337300" y="3105150"/>
            <a:ext cx="2005013"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60000"/>
              </a:lnSpc>
              <a:spcBef>
                <a:spcPct val="50000"/>
              </a:spcBef>
            </a:pPr>
            <a:r>
              <a:rPr lang="en-US" altLang="de-DE" sz="2000"/>
              <a:t>BPP0</a:t>
            </a:r>
          </a:p>
          <a:p>
            <a:pPr algn="ctr" eaLnBrk="0" hangingPunct="0">
              <a:lnSpc>
                <a:spcPct val="60000"/>
              </a:lnSpc>
              <a:spcBef>
                <a:spcPct val="50000"/>
              </a:spcBef>
            </a:pPr>
            <a:r>
              <a:rPr lang="en-US" altLang="de-DE" sz="2000"/>
              <a:t> h = -0.5 mm</a:t>
            </a:r>
            <a:endParaRPr lang="cs-CZ" altLang="de-DE" sz="2000"/>
          </a:p>
        </p:txBody>
      </p:sp>
      <p:sp>
        <p:nvSpPr>
          <p:cNvPr id="313350" name="Text Box 6"/>
          <p:cNvSpPr txBox="1">
            <a:spLocks noChangeArrowheads="1"/>
          </p:cNvSpPr>
          <p:nvPr/>
        </p:nvSpPr>
        <p:spPr bwMode="auto">
          <a:xfrm>
            <a:off x="5106988" y="1949450"/>
            <a:ext cx="2005012"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60000"/>
              </a:lnSpc>
              <a:spcBef>
                <a:spcPct val="50000"/>
              </a:spcBef>
            </a:pPr>
            <a:r>
              <a:rPr lang="en-US" altLang="de-DE" sz="2000"/>
              <a:t>BPP1</a:t>
            </a:r>
          </a:p>
          <a:p>
            <a:pPr algn="ctr" eaLnBrk="0" hangingPunct="0">
              <a:lnSpc>
                <a:spcPct val="60000"/>
              </a:lnSpc>
              <a:spcBef>
                <a:spcPct val="50000"/>
              </a:spcBef>
            </a:pPr>
            <a:r>
              <a:rPr lang="en-US" altLang="de-DE" sz="2000"/>
              <a:t> h = -1 mm</a:t>
            </a:r>
            <a:endParaRPr lang="cs-CZ" altLang="de-DE" sz="2000"/>
          </a:p>
        </p:txBody>
      </p:sp>
      <p:sp>
        <p:nvSpPr>
          <p:cNvPr id="313351" name="Text Box 7"/>
          <p:cNvSpPr txBox="1">
            <a:spLocks noChangeArrowheads="1"/>
          </p:cNvSpPr>
          <p:nvPr/>
        </p:nvSpPr>
        <p:spPr bwMode="auto">
          <a:xfrm>
            <a:off x="2824163" y="1892300"/>
            <a:ext cx="2005012"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60000"/>
              </a:lnSpc>
              <a:spcBef>
                <a:spcPct val="50000"/>
              </a:spcBef>
            </a:pPr>
            <a:r>
              <a:rPr lang="en-US" altLang="de-DE" sz="2000"/>
              <a:t>BPP2</a:t>
            </a:r>
          </a:p>
          <a:p>
            <a:pPr algn="ctr" eaLnBrk="0" hangingPunct="0">
              <a:lnSpc>
                <a:spcPct val="60000"/>
              </a:lnSpc>
              <a:spcBef>
                <a:spcPct val="50000"/>
              </a:spcBef>
            </a:pPr>
            <a:r>
              <a:rPr lang="en-US" altLang="de-DE" sz="2000"/>
              <a:t> h = -2 mm</a:t>
            </a:r>
            <a:endParaRPr lang="cs-CZ" altLang="de-DE" sz="2000"/>
          </a:p>
        </p:txBody>
      </p:sp>
      <p:sp>
        <p:nvSpPr>
          <p:cNvPr id="313352" name="Text Box 8"/>
          <p:cNvSpPr txBox="1">
            <a:spLocks noChangeArrowheads="1"/>
          </p:cNvSpPr>
          <p:nvPr/>
        </p:nvSpPr>
        <p:spPr bwMode="auto">
          <a:xfrm>
            <a:off x="755650" y="3005138"/>
            <a:ext cx="2005013"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60000"/>
              </a:lnSpc>
              <a:spcBef>
                <a:spcPct val="50000"/>
              </a:spcBef>
            </a:pPr>
            <a:r>
              <a:rPr lang="en-US" altLang="de-DE" sz="2000"/>
              <a:t>BPP3</a:t>
            </a:r>
          </a:p>
          <a:p>
            <a:pPr algn="ctr" eaLnBrk="0" hangingPunct="0">
              <a:lnSpc>
                <a:spcPct val="60000"/>
              </a:lnSpc>
              <a:spcBef>
                <a:spcPct val="50000"/>
              </a:spcBef>
            </a:pPr>
            <a:r>
              <a:rPr lang="en-US" altLang="de-DE" sz="2000"/>
              <a:t> h = -3 mm</a:t>
            </a:r>
            <a:endParaRPr lang="cs-CZ" altLang="de-DE" sz="2000"/>
          </a:p>
        </p:txBody>
      </p:sp>
      <p:sp>
        <p:nvSpPr>
          <p:cNvPr id="313353" name="Line 9"/>
          <p:cNvSpPr>
            <a:spLocks noChangeShapeType="1"/>
          </p:cNvSpPr>
          <p:nvPr/>
        </p:nvSpPr>
        <p:spPr bwMode="auto">
          <a:xfrm>
            <a:off x="8435975" y="3165475"/>
            <a:ext cx="0" cy="2151063"/>
          </a:xfrm>
          <a:prstGeom prst="line">
            <a:avLst/>
          </a:prstGeom>
          <a:noFill/>
          <a:ln w="25400">
            <a:solidFill>
              <a:srgbClr val="FFFF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AT"/>
          </a:p>
        </p:txBody>
      </p:sp>
      <p:sp>
        <p:nvSpPr>
          <p:cNvPr id="313354" name="Text Box 10"/>
          <p:cNvSpPr txBox="1">
            <a:spLocks noChangeArrowheads="1"/>
          </p:cNvSpPr>
          <p:nvPr/>
        </p:nvSpPr>
        <p:spPr bwMode="auto">
          <a:xfrm rot="16200000">
            <a:off x="7916862" y="3954463"/>
            <a:ext cx="739775" cy="3111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400" b="1">
                <a:solidFill>
                  <a:srgbClr val="FFFFFF"/>
                </a:solidFill>
              </a:rPr>
              <a:t>B</a:t>
            </a:r>
            <a:endParaRPr lang="cs-CZ" altLang="de-DE" sz="2400" b="1" baseline="-25000">
              <a:solidFill>
                <a:srgbClr val="FFFFFF"/>
              </a:solidFill>
            </a:endParaRPr>
          </a:p>
        </p:txBody>
      </p:sp>
      <p:sp>
        <p:nvSpPr>
          <p:cNvPr id="313355" name="Text Box 11"/>
          <p:cNvSpPr txBox="1">
            <a:spLocks noChangeArrowheads="1"/>
          </p:cNvSpPr>
          <p:nvPr/>
        </p:nvSpPr>
        <p:spPr bwMode="auto">
          <a:xfrm>
            <a:off x="4364038" y="2774950"/>
            <a:ext cx="739775" cy="2571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b="1">
                <a:solidFill>
                  <a:schemeClr val="bg1"/>
                </a:solidFill>
              </a:rPr>
              <a:t>LP1</a:t>
            </a:r>
            <a:endParaRPr lang="cs-CZ" altLang="de-DE" b="1">
              <a:solidFill>
                <a:schemeClr val="bg1"/>
              </a:solidFill>
            </a:endParaRPr>
          </a:p>
        </p:txBody>
      </p:sp>
      <p:sp>
        <p:nvSpPr>
          <p:cNvPr id="313356" name="Text Box 12"/>
          <p:cNvSpPr txBox="1">
            <a:spLocks noChangeArrowheads="1"/>
          </p:cNvSpPr>
          <p:nvPr/>
        </p:nvSpPr>
        <p:spPr bwMode="auto">
          <a:xfrm>
            <a:off x="4224338" y="3832225"/>
            <a:ext cx="739775" cy="2571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b="1">
                <a:solidFill>
                  <a:schemeClr val="bg1"/>
                </a:solidFill>
              </a:rPr>
              <a:t>LP2</a:t>
            </a:r>
            <a:endParaRPr lang="cs-CZ" altLang="de-DE" b="1">
              <a:solidFill>
                <a:schemeClr val="bg1"/>
              </a:solidFill>
            </a:endParaRPr>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39</a:t>
            </a:fld>
            <a:endParaRPr lang="en-GB" altLang="de-DE"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umsplatzhalter 1"/>
          <p:cNvSpPr>
            <a:spLocks noGrp="1"/>
          </p:cNvSpPr>
          <p:nvPr>
            <p:ph type="dt" sz="half" idx="10"/>
          </p:nvPr>
        </p:nvSpPr>
        <p:spPr/>
        <p:txBody>
          <a:bodyPr/>
          <a:lstStyle/>
          <a:p>
            <a:fld id="{EE660251-AE90-402C-AB11-C84AA921B805}" type="datetime1">
              <a:rPr lang="en-GB" altLang="de-DE" smtClean="0"/>
              <a:t>06/09/2018</a:t>
            </a:fld>
            <a:endParaRPr lang="de-DE" altLang="de-DE"/>
          </a:p>
        </p:txBody>
      </p:sp>
      <p:sp>
        <p:nvSpPr>
          <p:cNvPr id="29"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128002" name="Text Box 2"/>
          <p:cNvSpPr txBox="1">
            <a:spLocks noChangeArrowheads="1"/>
          </p:cNvSpPr>
          <p:nvPr/>
        </p:nvSpPr>
        <p:spPr bwMode="auto">
          <a:xfrm>
            <a:off x="1331913" y="155575"/>
            <a:ext cx="6478587" cy="560388"/>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de-DE" altLang="de-DE" sz="3200" b="1">
                <a:solidFill>
                  <a:schemeClr val="bg1"/>
                </a:solidFill>
                <a:latin typeface="Times New Roman" pitchFamily="18" charset="0"/>
              </a:rPr>
              <a:t>AUG, JET and ITER: a stepladder</a:t>
            </a:r>
          </a:p>
        </p:txBody>
      </p:sp>
      <p:sp>
        <p:nvSpPr>
          <p:cNvPr id="128003" name="Rectangle 3"/>
          <p:cNvSpPr>
            <a:spLocks noChangeArrowheads="1"/>
          </p:cNvSpPr>
          <p:nvPr/>
        </p:nvSpPr>
        <p:spPr bwMode="auto">
          <a:xfrm>
            <a:off x="254000" y="5870575"/>
            <a:ext cx="863758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762000">
              <a:defRPr>
                <a:solidFill>
                  <a:schemeClr val="tx1"/>
                </a:solidFill>
                <a:latin typeface="Arial" pitchFamily="34" charset="0"/>
              </a:defRPr>
            </a:lvl1pPr>
            <a:lvl2pPr marL="571500" defTabSz="762000">
              <a:defRPr>
                <a:solidFill>
                  <a:schemeClr val="tx1"/>
                </a:solidFill>
                <a:latin typeface="Arial" pitchFamily="34" charset="0"/>
              </a:defRPr>
            </a:lvl2pPr>
            <a:lvl3pPr marL="1143000" defTabSz="762000">
              <a:defRPr>
                <a:solidFill>
                  <a:schemeClr val="tx1"/>
                </a:solidFill>
                <a:latin typeface="Arial" pitchFamily="34" charset="0"/>
              </a:defRPr>
            </a:lvl3pPr>
            <a:lvl4pPr marL="1714500" defTabSz="762000">
              <a:defRPr>
                <a:solidFill>
                  <a:schemeClr val="tx1"/>
                </a:solidFill>
                <a:latin typeface="Arial" pitchFamily="34" charset="0"/>
              </a:defRPr>
            </a:lvl4pPr>
            <a:lvl5pPr marL="2286000" defTabSz="762000">
              <a:defRPr>
                <a:solidFill>
                  <a:schemeClr val="tx1"/>
                </a:solidFill>
                <a:latin typeface="Arial" pitchFamily="34" charset="0"/>
              </a:defRPr>
            </a:lvl5pPr>
            <a:lvl6pPr marL="2743200" defTabSz="762000" fontAlgn="base">
              <a:spcBef>
                <a:spcPct val="0"/>
              </a:spcBef>
              <a:spcAft>
                <a:spcPct val="0"/>
              </a:spcAft>
              <a:defRPr>
                <a:solidFill>
                  <a:schemeClr val="tx1"/>
                </a:solidFill>
                <a:latin typeface="Arial" pitchFamily="34" charset="0"/>
              </a:defRPr>
            </a:lvl6pPr>
            <a:lvl7pPr marL="3200400" defTabSz="762000" fontAlgn="base">
              <a:spcBef>
                <a:spcPct val="0"/>
              </a:spcBef>
              <a:spcAft>
                <a:spcPct val="0"/>
              </a:spcAft>
              <a:defRPr>
                <a:solidFill>
                  <a:schemeClr val="tx1"/>
                </a:solidFill>
                <a:latin typeface="Arial" pitchFamily="34" charset="0"/>
              </a:defRPr>
            </a:lvl7pPr>
            <a:lvl8pPr marL="3657600" defTabSz="762000" fontAlgn="base">
              <a:spcBef>
                <a:spcPct val="0"/>
              </a:spcBef>
              <a:spcAft>
                <a:spcPct val="0"/>
              </a:spcAft>
              <a:defRPr>
                <a:solidFill>
                  <a:schemeClr val="tx1"/>
                </a:solidFill>
                <a:latin typeface="Arial" pitchFamily="34" charset="0"/>
              </a:defRPr>
            </a:lvl8pPr>
            <a:lvl9pPr marL="4114800" defTabSz="762000" fontAlgn="base">
              <a:spcBef>
                <a:spcPct val="0"/>
              </a:spcBef>
              <a:spcAft>
                <a:spcPct val="0"/>
              </a:spcAft>
              <a:defRPr>
                <a:solidFill>
                  <a:schemeClr val="tx1"/>
                </a:solidFill>
                <a:latin typeface="Arial" pitchFamily="34" charset="0"/>
              </a:defRPr>
            </a:lvl9pPr>
          </a:lstStyle>
          <a:p>
            <a:pPr eaLnBrk="0" hangingPunct="0">
              <a:spcBef>
                <a:spcPct val="5000"/>
              </a:spcBef>
            </a:pPr>
            <a:r>
              <a:rPr lang="de-DE" altLang="de-DE" sz="2000">
                <a:solidFill>
                  <a:schemeClr val="accent2"/>
                </a:solidFill>
                <a:latin typeface="Times New Roman" pitchFamily="18" charset="0"/>
                <a:sym typeface="Symbol" pitchFamily="18" charset="2"/>
              </a:rPr>
              <a:t> </a:t>
            </a:r>
            <a:r>
              <a:rPr lang="en-GB" altLang="de-DE" sz="2000">
                <a:solidFill>
                  <a:schemeClr val="accent2"/>
                </a:solidFill>
                <a:latin typeface="Times New Roman" pitchFamily="18" charset="0"/>
              </a:rPr>
              <a:t>similar in shape and divertor configuration (linear dimensions scale 1:2:4)</a:t>
            </a:r>
          </a:p>
          <a:p>
            <a:pPr eaLnBrk="0" hangingPunct="0">
              <a:spcBef>
                <a:spcPct val="5000"/>
              </a:spcBef>
            </a:pPr>
            <a:r>
              <a:rPr lang="en-GB" altLang="de-DE" sz="2000">
                <a:solidFill>
                  <a:schemeClr val="accent2"/>
                </a:solidFill>
                <a:latin typeface="Times New Roman" pitchFamily="18" charset="0"/>
                <a:sym typeface="Symbol" pitchFamily="18" charset="2"/>
              </a:rPr>
              <a:t> </a:t>
            </a:r>
            <a:r>
              <a:rPr lang="en-GB" altLang="de-DE" sz="2000">
                <a:solidFill>
                  <a:schemeClr val="accent2"/>
                </a:solidFill>
                <a:latin typeface="Times New Roman" pitchFamily="18" charset="0"/>
              </a:rPr>
              <a:t>different in size and therefore in dimensionless parameter </a:t>
            </a:r>
            <a:r>
              <a:rPr lang="en-GB" altLang="de-DE" sz="2000" i="1">
                <a:solidFill>
                  <a:schemeClr val="accent2"/>
                </a:solidFill>
                <a:latin typeface="Times New Roman" pitchFamily="18" charset="0"/>
              </a:rPr>
              <a:t>r</a:t>
            </a:r>
            <a:r>
              <a:rPr lang="en-GB" altLang="de-DE" sz="2000">
                <a:solidFill>
                  <a:schemeClr val="accent2"/>
                </a:solidFill>
                <a:latin typeface="Times New Roman" pitchFamily="18" charset="0"/>
              </a:rPr>
              <a:t>*=</a:t>
            </a:r>
            <a:r>
              <a:rPr lang="en-GB" altLang="de-DE" sz="2000" i="1">
                <a:solidFill>
                  <a:schemeClr val="accent2"/>
                </a:solidFill>
                <a:latin typeface="Times New Roman" pitchFamily="18" charset="0"/>
              </a:rPr>
              <a:t>r</a:t>
            </a:r>
            <a:r>
              <a:rPr lang="en-GB" altLang="de-DE" sz="2000" baseline="-25000">
                <a:solidFill>
                  <a:schemeClr val="accent2"/>
                </a:solidFill>
                <a:latin typeface="Times New Roman" pitchFamily="18" charset="0"/>
              </a:rPr>
              <a:t>gyro</a:t>
            </a:r>
            <a:r>
              <a:rPr lang="en-GB" altLang="de-DE" sz="2000">
                <a:solidFill>
                  <a:schemeClr val="accent2"/>
                </a:solidFill>
                <a:latin typeface="Times New Roman" pitchFamily="18" charset="0"/>
              </a:rPr>
              <a:t>/</a:t>
            </a:r>
            <a:r>
              <a:rPr lang="en-GB" altLang="de-DE" sz="2000" i="1">
                <a:solidFill>
                  <a:schemeClr val="accent2"/>
                </a:solidFill>
                <a:latin typeface="Times New Roman" pitchFamily="18" charset="0"/>
              </a:rPr>
              <a:t>a</a:t>
            </a:r>
          </a:p>
        </p:txBody>
      </p:sp>
      <p:sp>
        <p:nvSpPr>
          <p:cNvPr id="128004" name="Text Box 4"/>
          <p:cNvSpPr txBox="1">
            <a:spLocks noChangeArrowheads="1"/>
          </p:cNvSpPr>
          <p:nvPr/>
        </p:nvSpPr>
        <p:spPr bwMode="auto">
          <a:xfrm>
            <a:off x="254000" y="5462588"/>
            <a:ext cx="8056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de-DE" altLang="de-DE" sz="2000">
                <a:solidFill>
                  <a:schemeClr val="tx2"/>
                </a:solidFill>
                <a:latin typeface="Times New Roman" pitchFamily="18" charset="0"/>
              </a:rPr>
              <a:t>Same current density:</a:t>
            </a:r>
            <a:r>
              <a:rPr lang="de-DE" altLang="de-DE" sz="2000" b="1">
                <a:solidFill>
                  <a:schemeClr val="tx2"/>
                </a:solidFill>
                <a:latin typeface="Times New Roman" pitchFamily="18" charset="0"/>
              </a:rPr>
              <a:t> 1 MA	      4 MA	            15 MA</a:t>
            </a:r>
          </a:p>
        </p:txBody>
      </p:sp>
      <p:grpSp>
        <p:nvGrpSpPr>
          <p:cNvPr id="128005" name="Group 5"/>
          <p:cNvGrpSpPr>
            <a:grpSpLocks noChangeAspect="1"/>
          </p:cNvGrpSpPr>
          <p:nvPr/>
        </p:nvGrpSpPr>
        <p:grpSpPr bwMode="auto">
          <a:xfrm>
            <a:off x="217488" y="1074738"/>
            <a:ext cx="8710612" cy="4356100"/>
            <a:chOff x="113" y="477"/>
            <a:chExt cx="5647" cy="2824"/>
          </a:xfrm>
        </p:grpSpPr>
        <p:grpSp>
          <p:nvGrpSpPr>
            <p:cNvPr id="128006" name="Group 6"/>
            <p:cNvGrpSpPr>
              <a:grpSpLocks noChangeAspect="1"/>
            </p:cNvGrpSpPr>
            <p:nvPr/>
          </p:nvGrpSpPr>
          <p:grpSpPr bwMode="auto">
            <a:xfrm>
              <a:off x="113" y="477"/>
              <a:ext cx="5647" cy="2824"/>
              <a:chOff x="113" y="477"/>
              <a:chExt cx="5647" cy="2824"/>
            </a:xfrm>
          </p:grpSpPr>
          <p:grpSp>
            <p:nvGrpSpPr>
              <p:cNvPr id="128007" name="Group 7"/>
              <p:cNvGrpSpPr>
                <a:grpSpLocks noChangeAspect="1"/>
              </p:cNvGrpSpPr>
              <p:nvPr/>
            </p:nvGrpSpPr>
            <p:grpSpPr bwMode="auto">
              <a:xfrm>
                <a:off x="113" y="477"/>
                <a:ext cx="5647" cy="2824"/>
                <a:chOff x="113" y="477"/>
                <a:chExt cx="5647" cy="2824"/>
              </a:xfrm>
            </p:grpSpPr>
            <p:grpSp>
              <p:nvGrpSpPr>
                <p:cNvPr id="128008" name="Group 8"/>
                <p:cNvGrpSpPr>
                  <a:grpSpLocks noChangeAspect="1"/>
                </p:cNvGrpSpPr>
                <p:nvPr/>
              </p:nvGrpSpPr>
              <p:grpSpPr bwMode="auto">
                <a:xfrm>
                  <a:off x="113" y="477"/>
                  <a:ext cx="5647" cy="2824"/>
                  <a:chOff x="113" y="477"/>
                  <a:chExt cx="5647" cy="2824"/>
                </a:xfrm>
              </p:grpSpPr>
              <p:pic>
                <p:nvPicPr>
                  <p:cNvPr id="128009" name="Picture 9" descr="AUG+JET+I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477"/>
                    <a:ext cx="5647" cy="2824"/>
                  </a:xfrm>
                  <a:prstGeom prst="rect">
                    <a:avLst/>
                  </a:prstGeom>
                  <a:noFill/>
                  <a:extLst>
                    <a:ext uri="{909E8E84-426E-40DD-AFC4-6F175D3DCCD1}">
                      <a14:hiddenFill xmlns:a14="http://schemas.microsoft.com/office/drawing/2010/main">
                        <a:solidFill>
                          <a:srgbClr val="FFFFFF"/>
                        </a:solidFill>
                      </a14:hiddenFill>
                    </a:ext>
                  </a:extLst>
                </p:spPr>
              </p:pic>
              <p:sp>
                <p:nvSpPr>
                  <p:cNvPr id="128010" name="Rectangle 10"/>
                  <p:cNvSpPr>
                    <a:spLocks noChangeAspect="1" noChangeArrowheads="1"/>
                  </p:cNvSpPr>
                  <p:nvPr/>
                </p:nvSpPr>
                <p:spPr bwMode="auto">
                  <a:xfrm>
                    <a:off x="936" y="2964"/>
                    <a:ext cx="378" cy="168"/>
                  </a:xfrm>
                  <a:prstGeom prst="rect">
                    <a:avLst/>
                  </a:prstGeom>
                  <a:noFill/>
                  <a:ln w="19050" algn="ctr">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28011" name="Rectangle 11"/>
                  <p:cNvSpPr>
                    <a:spLocks noChangeAspect="1" noChangeArrowheads="1"/>
                  </p:cNvSpPr>
                  <p:nvPr/>
                </p:nvSpPr>
                <p:spPr bwMode="auto">
                  <a:xfrm>
                    <a:off x="953" y="707"/>
                    <a:ext cx="378" cy="168"/>
                  </a:xfrm>
                  <a:prstGeom prst="rect">
                    <a:avLst/>
                  </a:prstGeom>
                  <a:noFill/>
                  <a:ln w="19050" algn="ctr">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
              <p:nvSpPr>
                <p:cNvPr id="128012" name="Rectangle 12"/>
                <p:cNvSpPr>
                  <a:spLocks noChangeAspect="1" noChangeArrowheads="1"/>
                </p:cNvSpPr>
                <p:nvPr/>
              </p:nvSpPr>
              <p:spPr bwMode="auto">
                <a:xfrm>
                  <a:off x="1566" y="2730"/>
                  <a:ext cx="126" cy="186"/>
                </a:xfrm>
                <a:prstGeom prst="rect">
                  <a:avLst/>
                </a:prstGeom>
                <a:solidFill>
                  <a:schemeClr val="bg1"/>
                </a:solidFill>
                <a:ln>
                  <a:noFill/>
                </a:ln>
                <a:effectLst/>
                <a:extLs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28013" name="Rectangle 13"/>
                <p:cNvSpPr>
                  <a:spLocks noChangeAspect="1" noChangeArrowheads="1"/>
                </p:cNvSpPr>
                <p:nvPr/>
              </p:nvSpPr>
              <p:spPr bwMode="auto">
                <a:xfrm>
                  <a:off x="1565" y="923"/>
                  <a:ext cx="126" cy="186"/>
                </a:xfrm>
                <a:prstGeom prst="rect">
                  <a:avLst/>
                </a:prstGeom>
                <a:solidFill>
                  <a:schemeClr val="bg1"/>
                </a:solidFill>
                <a:ln>
                  <a:noFill/>
                </a:ln>
                <a:effectLst/>
                <a:extLs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
            <p:nvSpPr>
              <p:cNvPr id="128014" name="AutoShape 14"/>
              <p:cNvSpPr>
                <a:spLocks noChangeAspect="1" noChangeArrowheads="1"/>
              </p:cNvSpPr>
              <p:nvPr/>
            </p:nvSpPr>
            <p:spPr bwMode="auto">
              <a:xfrm rot="20306252" flipV="1">
                <a:off x="1508" y="1525"/>
                <a:ext cx="63" cy="105"/>
              </a:xfrm>
              <a:prstGeom prst="parallelogram">
                <a:avLst>
                  <a:gd name="adj" fmla="val 25000"/>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28015" name="AutoShape 15"/>
              <p:cNvSpPr>
                <a:spLocks noChangeAspect="1" noChangeArrowheads="1"/>
              </p:cNvSpPr>
              <p:nvPr/>
            </p:nvSpPr>
            <p:spPr bwMode="auto">
              <a:xfrm rot="-20600471">
                <a:off x="1496" y="2203"/>
                <a:ext cx="68" cy="111"/>
              </a:xfrm>
              <a:prstGeom prst="parallelogram">
                <a:avLst>
                  <a:gd name="adj" fmla="val 25000"/>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
          <p:nvSpPr>
            <p:cNvPr id="128016" name="Oval 16"/>
            <p:cNvSpPr>
              <a:spLocks noChangeAspect="1" noChangeArrowheads="1"/>
            </p:cNvSpPr>
            <p:nvPr/>
          </p:nvSpPr>
          <p:spPr bwMode="auto">
            <a:xfrm>
              <a:off x="4752" y="1536"/>
              <a:ext cx="66" cy="48"/>
            </a:xfrm>
            <a:prstGeom prst="ellipse">
              <a:avLst/>
            </a:prstGeom>
            <a:solidFill>
              <a:srgbClr val="FF0066"/>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28017" name="Oval 17"/>
            <p:cNvSpPr>
              <a:spLocks noChangeAspect="1" noChangeArrowheads="1"/>
            </p:cNvSpPr>
            <p:nvPr/>
          </p:nvSpPr>
          <p:spPr bwMode="auto">
            <a:xfrm>
              <a:off x="4715" y="2177"/>
              <a:ext cx="66" cy="48"/>
            </a:xfrm>
            <a:prstGeom prst="ellipse">
              <a:avLst/>
            </a:prstGeom>
            <a:solidFill>
              <a:srgbClr val="FF0066"/>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
        <p:nvSpPr>
          <p:cNvPr id="128018" name="Line 18"/>
          <p:cNvSpPr>
            <a:spLocks noChangeShapeType="1"/>
          </p:cNvSpPr>
          <p:nvPr/>
        </p:nvSpPr>
        <p:spPr bwMode="auto">
          <a:xfrm>
            <a:off x="1597025" y="2435225"/>
            <a:ext cx="0" cy="1366838"/>
          </a:xfrm>
          <a:prstGeom prst="line">
            <a:avLst/>
          </a:prstGeom>
          <a:noFill/>
          <a:ln w="9525">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28019" name="Line 19"/>
          <p:cNvSpPr>
            <a:spLocks noChangeShapeType="1"/>
          </p:cNvSpPr>
          <p:nvPr/>
        </p:nvSpPr>
        <p:spPr bwMode="auto">
          <a:xfrm>
            <a:off x="1376363" y="3076575"/>
            <a:ext cx="809625" cy="0"/>
          </a:xfrm>
          <a:prstGeom prst="line">
            <a:avLst/>
          </a:prstGeom>
          <a:noFill/>
          <a:ln w="9525">
            <a:solidFill>
              <a:schemeClr val="tx1"/>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28020" name="Text Box 20"/>
          <p:cNvSpPr txBox="1">
            <a:spLocks noChangeArrowheads="1"/>
          </p:cNvSpPr>
          <p:nvPr/>
        </p:nvSpPr>
        <p:spPr bwMode="auto">
          <a:xfrm>
            <a:off x="1819275" y="2903538"/>
            <a:ext cx="18415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r>
              <a:rPr lang="en-US" altLang="de-DE" sz="1000" b="1" i="1">
                <a:latin typeface="Times New Roman" pitchFamily="18" charset="0"/>
              </a:rPr>
              <a:t>2a</a:t>
            </a:r>
          </a:p>
        </p:txBody>
      </p:sp>
      <p:sp>
        <p:nvSpPr>
          <p:cNvPr id="128021" name="Text Box 21"/>
          <p:cNvSpPr txBox="1">
            <a:spLocks noChangeArrowheads="1"/>
          </p:cNvSpPr>
          <p:nvPr/>
        </p:nvSpPr>
        <p:spPr bwMode="auto">
          <a:xfrm>
            <a:off x="1593850" y="3273425"/>
            <a:ext cx="18415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r>
              <a:rPr lang="en-US" altLang="de-DE" sz="1000" b="1" i="1">
                <a:latin typeface="Times New Roman" pitchFamily="18" charset="0"/>
              </a:rPr>
              <a:t>2b</a:t>
            </a:r>
          </a:p>
        </p:txBody>
      </p:sp>
      <p:sp>
        <p:nvSpPr>
          <p:cNvPr id="128022" name="Line 22"/>
          <p:cNvSpPr>
            <a:spLocks noChangeShapeType="1"/>
          </p:cNvSpPr>
          <p:nvPr/>
        </p:nvSpPr>
        <p:spPr bwMode="auto">
          <a:xfrm flipV="1">
            <a:off x="819150" y="3030538"/>
            <a:ext cx="952500" cy="3175"/>
          </a:xfrm>
          <a:prstGeom prst="line">
            <a:avLst/>
          </a:prstGeom>
          <a:noFill/>
          <a:ln w="9525">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28023" name="Text Box 23"/>
          <p:cNvSpPr txBox="1">
            <a:spLocks noChangeArrowheads="1"/>
          </p:cNvSpPr>
          <p:nvPr/>
        </p:nvSpPr>
        <p:spPr bwMode="auto">
          <a:xfrm>
            <a:off x="989013" y="2854325"/>
            <a:ext cx="18415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r>
              <a:rPr lang="en-US" altLang="de-DE" sz="1000" b="1" i="1">
                <a:latin typeface="Times New Roman" pitchFamily="18" charset="0"/>
              </a:rPr>
              <a:t>R</a:t>
            </a:r>
            <a:r>
              <a:rPr lang="en-US" altLang="de-DE" sz="1000" b="1" baseline="-25000">
                <a:latin typeface="Times New Roman" pitchFamily="18" charset="0"/>
              </a:rPr>
              <a:t>0</a:t>
            </a:r>
          </a:p>
        </p:txBody>
      </p:sp>
      <p:sp>
        <p:nvSpPr>
          <p:cNvPr id="3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a:t>
            </a:fld>
            <a:endParaRPr lang="en-GB" altLang="de-DE" dirty="0"/>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1"/>
          <p:cNvSpPr>
            <a:spLocks noGrp="1"/>
          </p:cNvSpPr>
          <p:nvPr>
            <p:ph type="dt" sz="half" idx="10"/>
          </p:nvPr>
        </p:nvSpPr>
        <p:spPr/>
        <p:txBody>
          <a:bodyPr/>
          <a:lstStyle/>
          <a:p>
            <a:fld id="{2800AAD8-EB5D-46D1-B9FD-BA6965088D5B}" type="datetime1">
              <a:rPr lang="en-GB" altLang="de-DE" smtClean="0"/>
              <a:t>06/09/2018</a:t>
            </a:fld>
            <a:endParaRPr lang="de-DE" altLang="de-DE"/>
          </a:p>
        </p:txBody>
      </p:sp>
      <p:sp>
        <p:nvSpPr>
          <p:cNvPr id="14"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13347" name="Text Box 3"/>
          <p:cNvSpPr txBox="1">
            <a:spLocks noChangeArrowheads="1"/>
          </p:cNvSpPr>
          <p:nvPr/>
        </p:nvSpPr>
        <p:spPr bwMode="auto">
          <a:xfrm>
            <a:off x="792000" y="179388"/>
            <a:ext cx="7560000" cy="56514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Ball-pen probes </a:t>
            </a:r>
            <a:r>
              <a:rPr lang="en-US" altLang="de-DE" sz="3200" b="1" dirty="0" smtClean="0">
                <a:solidFill>
                  <a:schemeClr val="bg1"/>
                </a:solidFill>
                <a:latin typeface="Times New Roman" pitchFamily="18" charset="0"/>
              </a:rPr>
              <a:t>in COMPASS and AUG</a:t>
            </a:r>
            <a:endParaRPr lang="cs-CZ" altLang="de-DE" sz="3200" b="1" dirty="0">
              <a:solidFill>
                <a:schemeClr val="bg1"/>
              </a:solidFill>
              <a:latin typeface="Times New Roman" pitchFamily="18" charset="0"/>
            </a:endParaRPr>
          </a:p>
        </p:txBody>
      </p:sp>
      <p:sp>
        <p:nvSpPr>
          <p:cNvPr id="313348" name="Text Box 4"/>
          <p:cNvSpPr txBox="1">
            <a:spLocks noChangeArrowheads="1"/>
          </p:cNvSpPr>
          <p:nvPr/>
        </p:nvSpPr>
        <p:spPr bwMode="auto">
          <a:xfrm>
            <a:off x="3340100" y="5734050"/>
            <a:ext cx="2381250" cy="3841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80000"/>
              </a:lnSpc>
              <a:spcBef>
                <a:spcPct val="50000"/>
              </a:spcBef>
            </a:pPr>
            <a:r>
              <a:rPr lang="en-US" altLang="de-DE" sz="2400">
                <a:solidFill>
                  <a:schemeClr val="bg1"/>
                </a:solidFill>
              </a:rPr>
              <a:t>carbon shield</a:t>
            </a:r>
            <a:endParaRPr lang="cs-CZ" altLang="de-DE" sz="1400">
              <a:solidFill>
                <a:schemeClr val="bg1"/>
              </a:solidFill>
            </a:endParaRPr>
          </a:p>
        </p:txBody>
      </p:sp>
      <p:sp>
        <p:nvSpPr>
          <p:cNvPr id="313353" name="Line 9"/>
          <p:cNvSpPr>
            <a:spLocks noChangeShapeType="1"/>
          </p:cNvSpPr>
          <p:nvPr/>
        </p:nvSpPr>
        <p:spPr bwMode="auto">
          <a:xfrm>
            <a:off x="8435975" y="3165475"/>
            <a:ext cx="0" cy="2151063"/>
          </a:xfrm>
          <a:prstGeom prst="line">
            <a:avLst/>
          </a:prstGeom>
          <a:noFill/>
          <a:ln w="25400">
            <a:solidFill>
              <a:srgbClr val="FFFF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AT"/>
          </a:p>
        </p:txBody>
      </p:sp>
      <p:sp>
        <p:nvSpPr>
          <p:cNvPr id="313354" name="Text Box 10"/>
          <p:cNvSpPr txBox="1">
            <a:spLocks noChangeArrowheads="1"/>
          </p:cNvSpPr>
          <p:nvPr/>
        </p:nvSpPr>
        <p:spPr bwMode="auto">
          <a:xfrm rot="16200000">
            <a:off x="7916862" y="3954463"/>
            <a:ext cx="739775" cy="3111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sz="2400" b="1">
                <a:solidFill>
                  <a:srgbClr val="FFFFFF"/>
                </a:solidFill>
              </a:rPr>
              <a:t>B</a:t>
            </a:r>
            <a:endParaRPr lang="cs-CZ" altLang="de-DE" sz="2400" b="1" baseline="-25000">
              <a:solidFill>
                <a:srgbClr val="FFFFFF"/>
              </a:solidFill>
            </a:endParaRPr>
          </a:p>
        </p:txBody>
      </p:sp>
      <p:sp>
        <p:nvSpPr>
          <p:cNvPr id="313355" name="Text Box 11"/>
          <p:cNvSpPr txBox="1">
            <a:spLocks noChangeArrowheads="1"/>
          </p:cNvSpPr>
          <p:nvPr/>
        </p:nvSpPr>
        <p:spPr bwMode="auto">
          <a:xfrm>
            <a:off x="4364038" y="2774950"/>
            <a:ext cx="739775" cy="2571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b="1">
                <a:solidFill>
                  <a:schemeClr val="bg1"/>
                </a:solidFill>
              </a:rPr>
              <a:t>LP1</a:t>
            </a:r>
            <a:endParaRPr lang="cs-CZ" altLang="de-DE" b="1">
              <a:solidFill>
                <a:schemeClr val="bg1"/>
              </a:solidFill>
            </a:endParaRPr>
          </a:p>
        </p:txBody>
      </p:sp>
      <p:sp>
        <p:nvSpPr>
          <p:cNvPr id="313356" name="Text Box 12"/>
          <p:cNvSpPr txBox="1">
            <a:spLocks noChangeArrowheads="1"/>
          </p:cNvSpPr>
          <p:nvPr/>
        </p:nvSpPr>
        <p:spPr bwMode="auto">
          <a:xfrm>
            <a:off x="4224338" y="3832225"/>
            <a:ext cx="739775" cy="2571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60000"/>
              </a:lnSpc>
              <a:spcBef>
                <a:spcPct val="50000"/>
              </a:spcBef>
            </a:pPr>
            <a:r>
              <a:rPr lang="en-US" altLang="de-DE" b="1">
                <a:solidFill>
                  <a:schemeClr val="bg1"/>
                </a:solidFill>
              </a:rPr>
              <a:t>LP2</a:t>
            </a:r>
            <a:endParaRPr lang="cs-CZ" altLang="de-DE" b="1">
              <a:solidFill>
                <a:schemeClr val="bg1"/>
              </a:solidFill>
            </a:endParaRPr>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40</a:t>
            </a:fld>
            <a:endParaRPr lang="en-GB" altLang="de-DE" dirty="0"/>
          </a:p>
        </p:txBody>
      </p:sp>
      <p:sp>
        <p:nvSpPr>
          <p:cNvPr id="22" name="Text Box 3"/>
          <p:cNvSpPr txBox="1">
            <a:spLocks noChangeArrowheads="1"/>
          </p:cNvSpPr>
          <p:nvPr/>
        </p:nvSpPr>
        <p:spPr bwMode="auto">
          <a:xfrm>
            <a:off x="266700" y="4716440"/>
            <a:ext cx="4046220" cy="1077218"/>
          </a:xfrm>
          <a:prstGeom prst="rect">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p>
            <a:pPr algn="just">
              <a:spcAft>
                <a:spcPts val="1000"/>
              </a:spcAft>
            </a:pPr>
            <a:r>
              <a:rPr lang="de-AT" altLang="de-DE" sz="1400" b="1" dirty="0" smtClean="0">
                <a:solidFill>
                  <a:srgbClr val="C00000"/>
                </a:solidFill>
                <a:latin typeface="Times New Roman"/>
                <a:cs typeface="Arial" pitchFamily="34" charset="0"/>
              </a:rPr>
              <a:t>Temporal </a:t>
            </a:r>
            <a:r>
              <a:rPr lang="de-AT" altLang="de-DE" sz="1400" b="1" dirty="0" err="1" smtClean="0">
                <a:solidFill>
                  <a:srgbClr val="C00000"/>
                </a:solidFill>
                <a:latin typeface="Times New Roman"/>
                <a:cs typeface="Arial" pitchFamily="34" charset="0"/>
              </a:rPr>
              <a:t>evolution</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of</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BPP2 (</a:t>
            </a:r>
            <a:r>
              <a:rPr lang="de-AT" altLang="de-DE" sz="1400" b="1" dirty="0" err="1" smtClean="0">
                <a:solidFill>
                  <a:srgbClr val="C00000"/>
                </a:solidFill>
                <a:latin typeface="Times New Roman"/>
                <a:cs typeface="Arial" pitchFamily="34" charset="0"/>
              </a:rPr>
              <a:t>red</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and</a:t>
            </a:r>
            <a:r>
              <a:rPr lang="de-AT" altLang="de-DE" sz="1400" b="1" dirty="0" smtClean="0">
                <a:solidFill>
                  <a:srgbClr val="C00000"/>
                </a:solidFill>
                <a:latin typeface="Times New Roman"/>
                <a:cs typeface="Arial" pitchFamily="34" charset="0"/>
              </a:rPr>
              <a:t> LP2 (</a:t>
            </a:r>
            <a:r>
              <a:rPr lang="de-AT" altLang="de-DE" sz="1400" b="1" dirty="0" err="1" smtClean="0">
                <a:solidFill>
                  <a:srgbClr val="C00000"/>
                </a:solidFill>
                <a:latin typeface="Times New Roman"/>
                <a:cs typeface="Arial" pitchFamily="34" charset="0"/>
              </a:rPr>
              <a:t>blue</a:t>
            </a:r>
            <a:r>
              <a:rPr lang="de-AT" altLang="de-DE" sz="1400" b="1" dirty="0" smtClean="0">
                <a:solidFill>
                  <a:srgbClr val="C00000"/>
                </a:solidFill>
                <a:latin typeface="Times New Roman"/>
                <a:cs typeface="Arial" pitchFamily="34" charset="0"/>
              </a:rPr>
              <a:t>) potential </a:t>
            </a:r>
            <a:r>
              <a:rPr lang="de-AT" altLang="de-DE" sz="1400" b="1" dirty="0" err="1" smtClean="0">
                <a:solidFill>
                  <a:srgbClr val="C00000"/>
                </a:solidFill>
                <a:latin typeface="Times New Roman"/>
                <a:cs typeface="Arial" pitchFamily="34" charset="0"/>
              </a:rPr>
              <a:t>during</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probe </a:t>
            </a:r>
            <a:r>
              <a:rPr lang="de-AT" altLang="de-DE" sz="1400" b="1" dirty="0" err="1" smtClean="0">
                <a:solidFill>
                  <a:srgbClr val="C00000"/>
                </a:solidFill>
                <a:latin typeface="Times New Roman"/>
                <a:cs typeface="Arial" pitchFamily="34" charset="0"/>
              </a:rPr>
              <a:t>head</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reciprocation</a:t>
            </a:r>
            <a:r>
              <a:rPr lang="de-AT" altLang="de-DE" sz="1400" b="1" dirty="0" smtClean="0">
                <a:solidFill>
                  <a:srgbClr val="C00000"/>
                </a:solidFill>
                <a:latin typeface="Times New Roman"/>
                <a:cs typeface="Arial" pitchFamily="34" charset="0"/>
              </a:rPr>
              <a:t>. The </a:t>
            </a:r>
            <a:r>
              <a:rPr lang="de-AT" altLang="de-DE" sz="1400" b="1" dirty="0" err="1" smtClean="0">
                <a:solidFill>
                  <a:srgbClr val="C00000"/>
                </a:solidFill>
                <a:latin typeface="Times New Roman"/>
                <a:cs typeface="Arial" pitchFamily="34" charset="0"/>
              </a:rPr>
              <a:t>transition</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from</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cold</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to</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self-emitting</a:t>
            </a:r>
            <a:r>
              <a:rPr lang="de-AT" altLang="de-DE" sz="1400" b="1" dirty="0" smtClean="0">
                <a:solidFill>
                  <a:srgbClr val="C00000"/>
                </a:solidFill>
                <a:latin typeface="Times New Roman"/>
                <a:cs typeface="Arial" pitchFamily="34" charset="0"/>
              </a:rPr>
              <a:t> LP2 </a:t>
            </a:r>
            <a:r>
              <a:rPr lang="de-AT" altLang="de-DE" sz="1400" b="1" dirty="0" err="1" smtClean="0">
                <a:solidFill>
                  <a:srgbClr val="C00000"/>
                </a:solidFill>
                <a:latin typeface="Times New Roman"/>
                <a:cs typeface="Arial" pitchFamily="34" charset="0"/>
              </a:rPr>
              <a:t>starts</a:t>
            </a:r>
            <a:r>
              <a:rPr lang="de-AT" altLang="de-DE" sz="1400" b="1" dirty="0" smtClean="0">
                <a:solidFill>
                  <a:srgbClr val="C00000"/>
                </a:solidFill>
                <a:latin typeface="Times New Roman"/>
                <a:cs typeface="Arial" pitchFamily="34" charset="0"/>
              </a:rPr>
              <a:t> at </a:t>
            </a:r>
            <a:r>
              <a:rPr lang="de-AT" altLang="de-DE" sz="1400" b="1" i="1" dirty="0" smtClean="0">
                <a:solidFill>
                  <a:srgbClr val="C00000"/>
                </a:solidFill>
                <a:latin typeface="Times New Roman"/>
                <a:cs typeface="Arial" pitchFamily="34" charset="0"/>
              </a:rPr>
              <a:t>t </a:t>
            </a:r>
            <a:r>
              <a:rPr lang="de-AT" altLang="de-DE" sz="1400" b="1" dirty="0" smtClean="0">
                <a:solidFill>
                  <a:srgbClr val="C00000"/>
                </a:solidFill>
                <a:latin typeface="Times New Roman"/>
                <a:cs typeface="Arial" pitchFamily="34" charset="0"/>
              </a:rPr>
              <a:t>= 1120ms. </a:t>
            </a:r>
            <a:r>
              <a:rPr lang="de-AT" altLang="de-DE" sz="1400" b="1" dirty="0" err="1" smtClean="0">
                <a:solidFill>
                  <a:srgbClr val="C00000"/>
                </a:solidFill>
                <a:latin typeface="Times New Roman"/>
                <a:cs typeface="Arial" pitchFamily="34" charset="0"/>
              </a:rPr>
              <a:t>It</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is</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radially</a:t>
            </a:r>
            <a:r>
              <a:rPr lang="de-AT" altLang="de-DE" sz="1400" b="1" dirty="0" smtClean="0">
                <a:solidFill>
                  <a:srgbClr val="C00000"/>
                </a:solidFill>
                <a:latin typeface="Times New Roman"/>
                <a:cs typeface="Arial" pitchFamily="34" charset="0"/>
              </a:rPr>
              <a:t> 25 mm </a:t>
            </a:r>
            <a:r>
              <a:rPr lang="de-AT" altLang="de-DE" sz="1400" b="1" dirty="0" err="1" smtClean="0">
                <a:solidFill>
                  <a:srgbClr val="C00000"/>
                </a:solidFill>
                <a:latin typeface="Times New Roman"/>
                <a:cs typeface="Arial" pitchFamily="34" charset="0"/>
              </a:rPr>
              <a:t>inside</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separatrix. </a:t>
            </a:r>
            <a:endParaRPr lang="de-DE" altLang="de-DE" sz="1400" b="1" dirty="0" smtClean="0">
              <a:solidFill>
                <a:srgbClr val="C00000"/>
              </a:solidFill>
              <a:latin typeface="Times New Roman"/>
              <a:cs typeface="Arial" pitchFamily="34" charset="0"/>
            </a:endParaRPr>
          </a:p>
        </p:txBody>
      </p:sp>
      <p:pic>
        <p:nvPicPr>
          <p:cNvPr id="2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683" y="1627406"/>
            <a:ext cx="4274363" cy="30678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 name="Text Box 7"/>
          <p:cNvSpPr txBox="1">
            <a:spLocks noChangeArrowheads="1"/>
          </p:cNvSpPr>
          <p:nvPr/>
        </p:nvSpPr>
        <p:spPr bwMode="auto">
          <a:xfrm>
            <a:off x="4800600" y="4724817"/>
            <a:ext cx="4091940" cy="646331"/>
          </a:xfrm>
          <a:prstGeom prst="rect">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p>
            <a:pPr algn="just">
              <a:spcAft>
                <a:spcPts val="1000"/>
              </a:spcAft>
            </a:pPr>
            <a:r>
              <a:rPr lang="de-AT" altLang="de-DE" sz="1400" b="1" dirty="0" smtClean="0">
                <a:solidFill>
                  <a:srgbClr val="C00000"/>
                </a:solidFill>
                <a:latin typeface="Times New Roman"/>
                <a:cs typeface="Arial" pitchFamily="34" charset="0"/>
              </a:rPr>
              <a:t>Temporal </a:t>
            </a:r>
            <a:r>
              <a:rPr lang="de-AT" altLang="de-DE" sz="1400" b="1" dirty="0" err="1" smtClean="0">
                <a:solidFill>
                  <a:srgbClr val="C00000"/>
                </a:solidFill>
                <a:latin typeface="Times New Roman"/>
                <a:cs typeface="Arial" pitchFamily="34" charset="0"/>
              </a:rPr>
              <a:t>evolution</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of</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BPP1 (</a:t>
            </a:r>
            <a:r>
              <a:rPr lang="de-AT" altLang="de-DE" sz="1400" b="1" dirty="0" err="1" smtClean="0">
                <a:solidFill>
                  <a:srgbClr val="C00000"/>
                </a:solidFill>
                <a:latin typeface="Times New Roman"/>
                <a:cs typeface="Arial" pitchFamily="34" charset="0"/>
              </a:rPr>
              <a:t>red</a:t>
            </a:r>
            <a:r>
              <a:rPr lang="de-AT" altLang="de-DE" sz="1400" b="1" dirty="0" smtClean="0">
                <a:solidFill>
                  <a:srgbClr val="C00000"/>
                </a:solidFill>
                <a:latin typeface="Times New Roman"/>
                <a:cs typeface="Arial" pitchFamily="34" charset="0"/>
              </a:rPr>
              <a:t>), LP2 (</a:t>
            </a:r>
            <a:r>
              <a:rPr lang="de-AT" altLang="de-DE" sz="1400" b="1" dirty="0" err="1" smtClean="0">
                <a:solidFill>
                  <a:srgbClr val="C00000"/>
                </a:solidFill>
                <a:latin typeface="Times New Roman"/>
                <a:cs typeface="Arial" pitchFamily="34" charset="0"/>
              </a:rPr>
              <a:t>blue</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and</a:t>
            </a:r>
            <a:r>
              <a:rPr lang="de-AT" altLang="de-DE" sz="1400" b="1" dirty="0" smtClean="0">
                <a:solidFill>
                  <a:srgbClr val="C00000"/>
                </a:solidFill>
                <a:latin typeface="Times New Roman"/>
                <a:cs typeface="Arial" pitchFamily="34" charset="0"/>
              </a:rPr>
              <a:t> LP4 (</a:t>
            </a:r>
            <a:r>
              <a:rPr lang="de-AT" altLang="de-DE" sz="1400" b="1" dirty="0" err="1" smtClean="0">
                <a:solidFill>
                  <a:srgbClr val="C00000"/>
                </a:solidFill>
                <a:latin typeface="Times New Roman"/>
                <a:cs typeface="Arial" pitchFamily="34" charset="0"/>
              </a:rPr>
              <a:t>green</a:t>
            </a:r>
            <a:r>
              <a:rPr lang="de-AT" altLang="de-DE" sz="1400" b="1" dirty="0" smtClean="0">
                <a:solidFill>
                  <a:srgbClr val="C00000"/>
                </a:solidFill>
                <a:latin typeface="Times New Roman"/>
                <a:cs typeface="Arial" pitchFamily="34" charset="0"/>
              </a:rPr>
              <a:t>) potential </a:t>
            </a:r>
            <a:r>
              <a:rPr lang="de-AT" altLang="de-DE" sz="1400" b="1" dirty="0" err="1" smtClean="0">
                <a:solidFill>
                  <a:srgbClr val="C00000"/>
                </a:solidFill>
                <a:latin typeface="Times New Roman"/>
                <a:cs typeface="Arial" pitchFamily="34" charset="0"/>
              </a:rPr>
              <a:t>during</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the</a:t>
            </a:r>
            <a:r>
              <a:rPr lang="de-AT" altLang="de-DE" sz="1400" b="1" dirty="0" smtClean="0">
                <a:solidFill>
                  <a:srgbClr val="C00000"/>
                </a:solidFill>
                <a:latin typeface="Times New Roman"/>
                <a:cs typeface="Arial" pitchFamily="34" charset="0"/>
              </a:rPr>
              <a:t> probe </a:t>
            </a:r>
            <a:r>
              <a:rPr lang="de-AT" altLang="de-DE" sz="1400" b="1" dirty="0" err="1" smtClean="0">
                <a:solidFill>
                  <a:srgbClr val="C00000"/>
                </a:solidFill>
                <a:latin typeface="Times New Roman"/>
                <a:cs typeface="Arial" pitchFamily="34" charset="0"/>
              </a:rPr>
              <a:t>head</a:t>
            </a:r>
            <a:r>
              <a:rPr lang="de-AT" altLang="de-DE" sz="1400" b="1" dirty="0" smtClean="0">
                <a:solidFill>
                  <a:srgbClr val="C00000"/>
                </a:solidFill>
                <a:latin typeface="Times New Roman"/>
                <a:cs typeface="Arial" pitchFamily="34" charset="0"/>
              </a:rPr>
              <a:t> </a:t>
            </a:r>
            <a:r>
              <a:rPr lang="de-AT" altLang="de-DE" sz="1400" b="1" dirty="0" err="1" smtClean="0">
                <a:solidFill>
                  <a:srgbClr val="C00000"/>
                </a:solidFill>
                <a:latin typeface="Times New Roman"/>
                <a:cs typeface="Arial" pitchFamily="34" charset="0"/>
              </a:rPr>
              <a:t>reciprocation</a:t>
            </a:r>
            <a:r>
              <a:rPr lang="de-AT" altLang="de-DE" sz="1400" b="1" dirty="0" smtClean="0">
                <a:solidFill>
                  <a:srgbClr val="C00000"/>
                </a:solidFill>
                <a:latin typeface="Times New Roman"/>
                <a:cs typeface="Arial" pitchFamily="34" charset="0"/>
              </a:rPr>
              <a:t>. </a:t>
            </a:r>
            <a:endParaRPr lang="de-DE" altLang="de-DE" sz="1400" b="1" dirty="0" smtClean="0">
              <a:solidFill>
                <a:srgbClr val="C00000"/>
              </a:solidFill>
              <a:latin typeface="Times New Roman"/>
              <a:cs typeface="Arial" pitchFamily="34" charset="0"/>
            </a:endParaRPr>
          </a:p>
        </p:txBody>
      </p:sp>
      <p:pic>
        <p:nvPicPr>
          <p:cNvPr id="25"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6962" y="1575710"/>
            <a:ext cx="4695239" cy="31301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feld 25"/>
          <p:cNvSpPr txBox="1"/>
          <p:nvPr/>
        </p:nvSpPr>
        <p:spPr>
          <a:xfrm>
            <a:off x="857250" y="917331"/>
            <a:ext cx="7429500" cy="615553"/>
          </a:xfrm>
          <a:prstGeom prst="rect">
            <a:avLst/>
          </a:prstGeom>
          <a:noFill/>
        </p:spPr>
        <p:txBody>
          <a:bodyPr wrap="square" lIns="0" tIns="0" rIns="0" bIns="0" rtlCol="0">
            <a:spAutoFit/>
          </a:bodyPr>
          <a:lstStyle/>
          <a:p>
            <a:pPr algn="ctr" eaLnBrk="0" hangingPunct="0"/>
            <a:r>
              <a:rPr lang="de-DE" sz="2000" b="1" dirty="0" smtClean="0">
                <a:solidFill>
                  <a:srgbClr val="000099"/>
                </a:solidFill>
                <a:latin typeface="Times New Roman" pitchFamily="18" charset="0"/>
              </a:rPr>
              <a:t>Langmuir </a:t>
            </a:r>
            <a:r>
              <a:rPr lang="de-DE" sz="2000" b="1" dirty="0" err="1" smtClean="0">
                <a:solidFill>
                  <a:srgbClr val="000099"/>
                </a:solidFill>
                <a:latin typeface="Times New Roman" pitchFamily="18" charset="0"/>
              </a:rPr>
              <a:t>probes</a:t>
            </a:r>
            <a:r>
              <a:rPr lang="de-DE" sz="2000" b="1" dirty="0" smtClean="0">
                <a:solidFill>
                  <a:srgbClr val="000099"/>
                </a:solidFill>
                <a:latin typeface="Times New Roman" pitchFamily="18" charset="0"/>
              </a:rPr>
              <a:t> </a:t>
            </a:r>
            <a:r>
              <a:rPr lang="de-DE" sz="2000" b="1" dirty="0" err="1" smtClean="0">
                <a:solidFill>
                  <a:srgbClr val="000099"/>
                </a:solidFill>
                <a:latin typeface="Times New Roman" pitchFamily="18" charset="0"/>
              </a:rPr>
              <a:t>become</a:t>
            </a:r>
            <a:r>
              <a:rPr lang="de-DE" sz="2000" b="1" dirty="0" smtClean="0">
                <a:solidFill>
                  <a:srgbClr val="000099"/>
                </a:solidFill>
                <a:latin typeface="Times New Roman" pitchFamily="18" charset="0"/>
              </a:rPr>
              <a:t> emissive in COMPASS </a:t>
            </a:r>
            <a:r>
              <a:rPr lang="de-DE" sz="2000" b="1" dirty="0" err="1" smtClean="0">
                <a:solidFill>
                  <a:srgbClr val="000099"/>
                </a:solidFill>
                <a:latin typeface="Times New Roman" pitchFamily="18" charset="0"/>
              </a:rPr>
              <a:t>and</a:t>
            </a:r>
            <a:r>
              <a:rPr lang="de-DE" sz="2000" b="1" dirty="0" smtClean="0">
                <a:solidFill>
                  <a:srgbClr val="000099"/>
                </a:solidFill>
                <a:latin typeface="Times New Roman" pitchFamily="18" charset="0"/>
              </a:rPr>
              <a:t> ASDEX Upgrade</a:t>
            </a:r>
            <a:endParaRPr lang="de-AT" sz="2000" b="1" dirty="0" smtClean="0">
              <a:solidFill>
                <a:srgbClr val="000099"/>
              </a:solidFill>
              <a:latin typeface="Times New Roman" pitchFamily="18" charset="0"/>
            </a:endParaRPr>
          </a:p>
        </p:txBody>
      </p:sp>
      <p:sp>
        <p:nvSpPr>
          <p:cNvPr id="2" name="Textfeld 1"/>
          <p:cNvSpPr txBox="1"/>
          <p:nvPr/>
        </p:nvSpPr>
        <p:spPr>
          <a:xfrm>
            <a:off x="117232" y="5744311"/>
            <a:ext cx="8897816" cy="923330"/>
          </a:xfrm>
          <a:prstGeom prst="rect">
            <a:avLst/>
          </a:prstGeom>
          <a:noFill/>
        </p:spPr>
        <p:txBody>
          <a:bodyPr wrap="square" rtlCol="0">
            <a:spAutoFit/>
          </a:bodyPr>
          <a:lstStyle/>
          <a:p>
            <a:r>
              <a:rPr lang="en-GB" b="1" dirty="0" smtClean="0">
                <a:solidFill>
                  <a:schemeClr val="accent2"/>
                </a:solidFill>
                <a:latin typeface="+mn-lt"/>
              </a:rPr>
              <a:t>The fact that a normally cold probe pin can be heated so strongly that it becomes </a:t>
            </a:r>
            <a:r>
              <a:rPr lang="en-GB" b="1" dirty="0" err="1" smtClean="0">
                <a:solidFill>
                  <a:schemeClr val="accent2"/>
                </a:solidFill>
                <a:latin typeface="+mn-lt"/>
              </a:rPr>
              <a:t>emis-sive</a:t>
            </a:r>
            <a:r>
              <a:rPr lang="en-GB" b="1" dirty="0" smtClean="0">
                <a:solidFill>
                  <a:schemeClr val="accent2"/>
                </a:solidFill>
                <a:latin typeface="+mn-lt"/>
              </a:rPr>
              <a:t> and that its floating potential becomes approximately equal to that of a ball-pen probe is very important and helpful! </a:t>
            </a:r>
            <a:endParaRPr lang="en-GB" b="1" dirty="0">
              <a:solidFill>
                <a:schemeClr val="accent2"/>
              </a:solidFill>
              <a:latin typeface="+mn-lt"/>
            </a:endParaRPr>
          </a:p>
        </p:txBody>
      </p:sp>
    </p:spTree>
    <p:extLst>
      <p:ext uri="{BB962C8B-B14F-4D97-AF65-F5344CB8AC3E}">
        <p14:creationId xmlns:p14="http://schemas.microsoft.com/office/powerpoint/2010/main" val="120757528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Datumsplatzhalter 3"/>
          <p:cNvSpPr>
            <a:spLocks noGrp="1"/>
          </p:cNvSpPr>
          <p:nvPr>
            <p:ph type="dt" sz="half" idx="10"/>
          </p:nvPr>
        </p:nvSpPr>
        <p:spPr/>
        <p:txBody>
          <a:bodyPr/>
          <a:lstStyle/>
          <a:p>
            <a:fld id="{F78EF9A9-BCD1-474D-87CF-13C2F2122C56}" type="datetime1">
              <a:rPr lang="en-GB" altLang="de-DE" smtClean="0"/>
              <a:t>06/09/2018</a:t>
            </a:fld>
            <a:endParaRPr lang="de-DE" altLang="de-DE"/>
          </a:p>
        </p:txBody>
      </p:sp>
      <p:sp>
        <p:nvSpPr>
          <p:cNvPr id="37"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197634" name="Rectangle 2"/>
          <p:cNvSpPr>
            <a:spLocks noChangeArrowheads="1"/>
          </p:cNvSpPr>
          <p:nvPr/>
        </p:nvSpPr>
        <p:spPr bwMode="auto">
          <a:xfrm>
            <a:off x="792000" y="179388"/>
            <a:ext cx="7560000" cy="5143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lnSpc>
                <a:spcPts val="3400"/>
              </a:lnSpc>
              <a:spcAft>
                <a:spcPct val="60000"/>
              </a:spcAft>
            </a:pPr>
            <a:r>
              <a:rPr lang="en-US" altLang="de-DE" sz="3200" b="1" dirty="0">
                <a:solidFill>
                  <a:schemeClr val="bg1"/>
                </a:solidFill>
                <a:latin typeface="Times New Roman" pitchFamily="18" charset="0"/>
              </a:rPr>
              <a:t>Probe head for ASDEX Upgrade, I</a:t>
            </a:r>
            <a:endParaRPr lang="en-US" altLang="de-DE" sz="3200" dirty="0">
              <a:solidFill>
                <a:schemeClr val="bg1"/>
              </a:solidFill>
              <a:latin typeface="Times New Roman" pitchFamily="18" charset="0"/>
              <a:sym typeface="Symbol" pitchFamily="18" charset="2"/>
            </a:endParaRPr>
          </a:p>
        </p:txBody>
      </p:sp>
      <p:grpSp>
        <p:nvGrpSpPr>
          <p:cNvPr id="197635" name="Group 3"/>
          <p:cNvGrpSpPr>
            <a:grpSpLocks noChangeAspect="1"/>
          </p:cNvGrpSpPr>
          <p:nvPr/>
        </p:nvGrpSpPr>
        <p:grpSpPr bwMode="auto">
          <a:xfrm>
            <a:off x="3887788" y="1419225"/>
            <a:ext cx="4435475" cy="4713288"/>
            <a:chOff x="2719" y="689"/>
            <a:chExt cx="2618" cy="2782"/>
          </a:xfrm>
        </p:grpSpPr>
        <p:pic>
          <p:nvPicPr>
            <p:cNvPr id="197636" name="Picture 4" descr="DSCN9204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9" y="689"/>
              <a:ext cx="2618" cy="2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7" name="Text Box 5"/>
            <p:cNvSpPr txBox="1">
              <a:spLocks noChangeAspect="1" noChangeArrowheads="1"/>
            </p:cNvSpPr>
            <p:nvPr/>
          </p:nvSpPr>
          <p:spPr bwMode="auto">
            <a:xfrm>
              <a:off x="4683" y="1358"/>
              <a:ext cx="42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800" i="1">
                  <a:solidFill>
                    <a:srgbClr val="00FF00"/>
                  </a:solidFill>
                  <a:latin typeface="Times New Roman" pitchFamily="18" charset="0"/>
                </a:rPr>
                <a:t>V</a:t>
              </a:r>
              <a:r>
                <a:rPr lang="de-DE" altLang="de-DE" sz="2800" i="1" baseline="-25000">
                  <a:solidFill>
                    <a:srgbClr val="00FF00"/>
                  </a:solidFill>
                  <a:latin typeface="Times New Roman" pitchFamily="18" charset="0"/>
                </a:rPr>
                <a:t>fl_ul</a:t>
              </a:r>
              <a:endParaRPr lang="en-US" altLang="de-DE" sz="2800">
                <a:latin typeface="Times New Roman" pitchFamily="18" charset="0"/>
              </a:endParaRPr>
            </a:p>
          </p:txBody>
        </p:sp>
        <p:sp>
          <p:nvSpPr>
            <p:cNvPr id="197638" name="Line 6"/>
            <p:cNvSpPr>
              <a:spLocks noChangeAspect="1" noChangeShapeType="1"/>
            </p:cNvSpPr>
            <p:nvPr/>
          </p:nvSpPr>
          <p:spPr bwMode="auto">
            <a:xfrm flipH="1">
              <a:off x="4384" y="1659"/>
              <a:ext cx="510" cy="344"/>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39" name="Text Box 7"/>
            <p:cNvSpPr txBox="1">
              <a:spLocks noChangeAspect="1" noChangeArrowheads="1"/>
            </p:cNvSpPr>
            <p:nvPr/>
          </p:nvSpPr>
          <p:spPr bwMode="auto">
            <a:xfrm>
              <a:off x="4737" y="2374"/>
              <a:ext cx="403"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800" i="1">
                  <a:solidFill>
                    <a:srgbClr val="00FF00"/>
                  </a:solidFill>
                  <a:latin typeface="Times New Roman" pitchFamily="18" charset="0"/>
                </a:rPr>
                <a:t>V</a:t>
              </a:r>
              <a:r>
                <a:rPr lang="de-DE" altLang="de-DE" sz="2800" i="1" baseline="-25000">
                  <a:solidFill>
                    <a:srgbClr val="00FF00"/>
                  </a:solidFill>
                  <a:latin typeface="Times New Roman" pitchFamily="18" charset="0"/>
                </a:rPr>
                <a:t>fl_ll</a:t>
              </a:r>
              <a:endParaRPr lang="en-US" altLang="de-DE" sz="2800">
                <a:latin typeface="Times New Roman" pitchFamily="18" charset="0"/>
              </a:endParaRPr>
            </a:p>
          </p:txBody>
        </p:sp>
        <p:sp>
          <p:nvSpPr>
            <p:cNvPr id="197640" name="Line 8"/>
            <p:cNvSpPr>
              <a:spLocks noChangeAspect="1" noChangeShapeType="1"/>
            </p:cNvSpPr>
            <p:nvPr/>
          </p:nvSpPr>
          <p:spPr bwMode="auto">
            <a:xfrm flipH="1" flipV="1">
              <a:off x="4412" y="2358"/>
              <a:ext cx="291" cy="134"/>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41" name="Text Box 9"/>
            <p:cNvSpPr txBox="1">
              <a:spLocks noChangeAspect="1" noChangeArrowheads="1"/>
            </p:cNvSpPr>
            <p:nvPr/>
          </p:nvSpPr>
          <p:spPr bwMode="auto">
            <a:xfrm>
              <a:off x="4728" y="2777"/>
              <a:ext cx="392"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800" i="1">
                  <a:solidFill>
                    <a:srgbClr val="00FF00"/>
                  </a:solidFill>
                  <a:latin typeface="Times New Roman" pitchFamily="18" charset="0"/>
                </a:rPr>
                <a:t>V</a:t>
              </a:r>
              <a:r>
                <a:rPr lang="de-DE" altLang="de-DE" sz="2800" i="1" baseline="-25000">
                  <a:solidFill>
                    <a:srgbClr val="00FF00"/>
                  </a:solidFill>
                  <a:latin typeface="Times New Roman" pitchFamily="18" charset="0"/>
                </a:rPr>
                <a:t>fl_m</a:t>
              </a:r>
              <a:endParaRPr lang="en-US" altLang="de-DE" sz="2800">
                <a:latin typeface="Times New Roman" pitchFamily="18" charset="0"/>
              </a:endParaRPr>
            </a:p>
          </p:txBody>
        </p:sp>
        <p:sp>
          <p:nvSpPr>
            <p:cNvPr id="197642" name="Line 10"/>
            <p:cNvSpPr>
              <a:spLocks noChangeAspect="1" noChangeShapeType="1"/>
            </p:cNvSpPr>
            <p:nvPr/>
          </p:nvSpPr>
          <p:spPr bwMode="auto">
            <a:xfrm flipH="1" flipV="1">
              <a:off x="4018" y="2157"/>
              <a:ext cx="688" cy="728"/>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43" name="Text Box 11"/>
            <p:cNvSpPr txBox="1">
              <a:spLocks noChangeAspect="1" noChangeArrowheads="1"/>
            </p:cNvSpPr>
            <p:nvPr/>
          </p:nvSpPr>
          <p:spPr bwMode="auto">
            <a:xfrm>
              <a:off x="4020" y="1334"/>
              <a:ext cx="421"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800" i="1">
                  <a:solidFill>
                    <a:srgbClr val="00FF00"/>
                  </a:solidFill>
                  <a:latin typeface="Times New Roman" pitchFamily="18" charset="0"/>
                </a:rPr>
                <a:t>I</a:t>
              </a:r>
              <a:r>
                <a:rPr lang="de-DE" altLang="de-DE" sz="2800" i="1" baseline="-25000">
                  <a:solidFill>
                    <a:srgbClr val="00FF00"/>
                  </a:solidFill>
                  <a:latin typeface="Times New Roman" pitchFamily="18" charset="0"/>
                </a:rPr>
                <a:t>is_ur</a:t>
              </a:r>
              <a:endParaRPr lang="en-US" altLang="de-DE" sz="2800">
                <a:latin typeface="Times New Roman" pitchFamily="18" charset="0"/>
              </a:endParaRPr>
            </a:p>
          </p:txBody>
        </p:sp>
        <p:sp>
          <p:nvSpPr>
            <p:cNvPr id="197644" name="Line 12"/>
            <p:cNvSpPr>
              <a:spLocks noChangeAspect="1" noChangeShapeType="1"/>
            </p:cNvSpPr>
            <p:nvPr/>
          </p:nvSpPr>
          <p:spPr bwMode="auto">
            <a:xfrm flipH="1">
              <a:off x="3812" y="1639"/>
              <a:ext cx="403" cy="364"/>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45" name="Text Box 13"/>
            <p:cNvSpPr txBox="1">
              <a:spLocks noChangeAspect="1" noChangeArrowheads="1"/>
            </p:cNvSpPr>
            <p:nvPr/>
          </p:nvSpPr>
          <p:spPr bwMode="auto">
            <a:xfrm>
              <a:off x="4362" y="3111"/>
              <a:ext cx="59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800" i="1">
                  <a:solidFill>
                    <a:srgbClr val="00FF00"/>
                  </a:solidFill>
                  <a:latin typeface="Times New Roman" pitchFamily="18" charset="0"/>
                </a:rPr>
                <a:t>swept</a:t>
              </a:r>
              <a:endParaRPr lang="en-US" altLang="de-DE" sz="2800">
                <a:latin typeface="Times New Roman" pitchFamily="18" charset="0"/>
              </a:endParaRPr>
            </a:p>
          </p:txBody>
        </p:sp>
        <p:sp>
          <p:nvSpPr>
            <p:cNvPr id="197646" name="Line 14"/>
            <p:cNvSpPr>
              <a:spLocks noChangeAspect="1" noChangeShapeType="1"/>
            </p:cNvSpPr>
            <p:nvPr/>
          </p:nvSpPr>
          <p:spPr bwMode="auto">
            <a:xfrm flipH="1" flipV="1">
              <a:off x="3778" y="2347"/>
              <a:ext cx="532" cy="837"/>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47" name="Oval 15"/>
            <p:cNvSpPr>
              <a:spLocks noChangeAspect="1" noChangeArrowheads="1"/>
            </p:cNvSpPr>
            <p:nvPr/>
          </p:nvSpPr>
          <p:spPr bwMode="auto">
            <a:xfrm>
              <a:off x="3025" y="1255"/>
              <a:ext cx="374" cy="376"/>
            </a:xfrm>
            <a:prstGeom prst="ellipse">
              <a:avLst/>
            </a:prstGeom>
            <a:noFill/>
            <a:ln w="38100">
              <a:solidFill>
                <a:srgbClr val="FF0000"/>
              </a:solidFill>
              <a:round/>
              <a:headEnd/>
              <a:tailEnd/>
            </a:ln>
            <a:extLst>
              <a:ext uri="{909E8E84-426E-40DD-AFC4-6F175D3DCCD1}">
                <a14:hiddenFill xmlns:a14="http://schemas.microsoft.com/office/drawing/2010/main">
                  <a:solidFill>
                    <a:srgbClr val="00CC99"/>
                  </a:solidFill>
                </a14:hiddenFill>
              </a:ext>
            </a:extLst>
          </p:spPr>
          <p:txBody>
            <a:bodyPr anchor="ctr"/>
            <a:lstStyle/>
            <a:p>
              <a:endParaRPr lang="de-AT"/>
            </a:p>
          </p:txBody>
        </p:sp>
        <p:sp>
          <p:nvSpPr>
            <p:cNvPr id="197648" name="Line 16"/>
            <p:cNvSpPr>
              <a:spLocks noChangeAspect="1" noChangeShapeType="1"/>
            </p:cNvSpPr>
            <p:nvPr/>
          </p:nvSpPr>
          <p:spPr bwMode="auto">
            <a:xfrm>
              <a:off x="3081" y="1306"/>
              <a:ext cx="265" cy="26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97649" name="Line 17"/>
            <p:cNvSpPr>
              <a:spLocks noChangeAspect="1" noChangeShapeType="1"/>
            </p:cNvSpPr>
            <p:nvPr/>
          </p:nvSpPr>
          <p:spPr bwMode="auto">
            <a:xfrm flipV="1">
              <a:off x="3072" y="1318"/>
              <a:ext cx="280" cy="235"/>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97650" name="Line 18"/>
            <p:cNvSpPr>
              <a:spLocks noChangeAspect="1" noChangeShapeType="1"/>
            </p:cNvSpPr>
            <p:nvPr/>
          </p:nvSpPr>
          <p:spPr bwMode="auto">
            <a:xfrm>
              <a:off x="3210" y="1442"/>
              <a:ext cx="0" cy="1764"/>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51" name="Text Box 19"/>
            <p:cNvSpPr txBox="1">
              <a:spLocks noChangeAspect="1" noChangeArrowheads="1"/>
            </p:cNvSpPr>
            <p:nvPr/>
          </p:nvSpPr>
          <p:spPr bwMode="auto">
            <a:xfrm>
              <a:off x="3056" y="938"/>
              <a:ext cx="297"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800" b="1" i="1">
                  <a:solidFill>
                    <a:srgbClr val="FF0000"/>
                  </a:solidFill>
                  <a:latin typeface="Times New Roman" pitchFamily="18" charset="0"/>
                </a:rPr>
                <a:t>B</a:t>
              </a:r>
              <a:r>
                <a:rPr lang="da-DK" altLang="de-DE" sz="2800" b="1" i="1" baseline="-25000">
                  <a:solidFill>
                    <a:srgbClr val="FF0000"/>
                  </a:solidFill>
                  <a:latin typeface="Times New Roman" pitchFamily="18" charset="0"/>
                </a:rPr>
                <a:t>r</a:t>
              </a:r>
              <a:endParaRPr lang="en-US" altLang="de-DE" sz="2800">
                <a:latin typeface="Times New Roman" pitchFamily="18" charset="0"/>
              </a:endParaRPr>
            </a:p>
          </p:txBody>
        </p:sp>
        <p:sp>
          <p:nvSpPr>
            <p:cNvPr id="197652" name="Text Box 20"/>
            <p:cNvSpPr txBox="1">
              <a:spLocks noChangeAspect="1" noChangeArrowheads="1"/>
            </p:cNvSpPr>
            <p:nvPr/>
          </p:nvSpPr>
          <p:spPr bwMode="auto">
            <a:xfrm rot="16200000">
              <a:off x="2859" y="2281"/>
              <a:ext cx="326"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800" b="1" i="1">
                  <a:solidFill>
                    <a:srgbClr val="FF0000"/>
                  </a:solidFill>
                  <a:latin typeface="Times New Roman" pitchFamily="18" charset="0"/>
                </a:rPr>
                <a:t>B</a:t>
              </a:r>
              <a:r>
                <a:rPr lang="da-DK" altLang="de-DE" sz="2800" b="1" i="1" baseline="-25000">
                  <a:solidFill>
                    <a:srgbClr val="FF0000"/>
                  </a:solidFill>
                  <a:latin typeface="Times New Roman" pitchFamily="18" charset="0"/>
                  <a:sym typeface="Symbol" pitchFamily="18" charset="2"/>
                </a:rPr>
                <a:t></a:t>
              </a:r>
              <a:endParaRPr lang="da-DK" altLang="de-DE" sz="2800">
                <a:latin typeface="Times New Roman" pitchFamily="18" charset="0"/>
                <a:sym typeface="Symbol" pitchFamily="18" charset="2"/>
              </a:endParaRPr>
            </a:p>
          </p:txBody>
        </p:sp>
        <p:sp>
          <p:nvSpPr>
            <p:cNvPr id="197653" name="Text Box 21"/>
            <p:cNvSpPr txBox="1">
              <a:spLocks noChangeAspect="1" noChangeArrowheads="1"/>
            </p:cNvSpPr>
            <p:nvPr/>
          </p:nvSpPr>
          <p:spPr bwMode="auto">
            <a:xfrm>
              <a:off x="3891" y="718"/>
              <a:ext cx="301"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800" b="1" i="1">
                  <a:solidFill>
                    <a:srgbClr val="FF0000"/>
                  </a:solidFill>
                  <a:latin typeface="Times New Roman" pitchFamily="18" charset="0"/>
                </a:rPr>
                <a:t>B</a:t>
              </a:r>
              <a:r>
                <a:rPr lang="da-DK" altLang="de-DE" sz="2800" b="1" i="1" baseline="-25000">
                  <a:solidFill>
                    <a:srgbClr val="FF0000"/>
                  </a:solidFill>
                  <a:latin typeface="Times New Roman" pitchFamily="18" charset="0"/>
                </a:rPr>
                <a:t>t</a:t>
              </a:r>
              <a:endParaRPr lang="en-US" altLang="de-DE" sz="2800">
                <a:latin typeface="Times New Roman" pitchFamily="18" charset="0"/>
              </a:endParaRPr>
            </a:p>
          </p:txBody>
        </p:sp>
        <p:sp>
          <p:nvSpPr>
            <p:cNvPr id="197654" name="Line 22"/>
            <p:cNvSpPr>
              <a:spLocks noChangeAspect="1" noChangeShapeType="1"/>
            </p:cNvSpPr>
            <p:nvPr/>
          </p:nvSpPr>
          <p:spPr bwMode="auto">
            <a:xfrm>
              <a:off x="4246" y="845"/>
              <a:ext cx="609" cy="0"/>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197655" name="Text Box 23"/>
            <p:cNvSpPr txBox="1">
              <a:spLocks noChangeAspect="1" noChangeArrowheads="1"/>
            </p:cNvSpPr>
            <p:nvPr/>
          </p:nvSpPr>
          <p:spPr bwMode="auto">
            <a:xfrm>
              <a:off x="3911" y="976"/>
              <a:ext cx="247"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800" b="1" i="1">
                  <a:solidFill>
                    <a:srgbClr val="FF0000"/>
                  </a:solidFill>
                  <a:latin typeface="Times New Roman" pitchFamily="18" charset="0"/>
                </a:rPr>
                <a:t>I</a:t>
              </a:r>
              <a:r>
                <a:rPr lang="da-DK" altLang="de-DE" sz="2800" b="1" i="1" baseline="-25000">
                  <a:solidFill>
                    <a:srgbClr val="FF0000"/>
                  </a:solidFill>
                  <a:latin typeface="Times New Roman" pitchFamily="18" charset="0"/>
                </a:rPr>
                <a:t>p</a:t>
              </a:r>
              <a:endParaRPr lang="en-US" altLang="de-DE" sz="2800">
                <a:latin typeface="Times New Roman" pitchFamily="18" charset="0"/>
              </a:endParaRPr>
            </a:p>
          </p:txBody>
        </p:sp>
        <p:sp>
          <p:nvSpPr>
            <p:cNvPr id="197656" name="Line 24"/>
            <p:cNvSpPr>
              <a:spLocks noChangeAspect="1" noChangeShapeType="1"/>
            </p:cNvSpPr>
            <p:nvPr/>
          </p:nvSpPr>
          <p:spPr bwMode="auto">
            <a:xfrm flipH="1">
              <a:off x="4221" y="1096"/>
              <a:ext cx="611" cy="2"/>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grpSp>
      <p:sp>
        <p:nvSpPr>
          <p:cNvPr id="197657" name="Text Box 25"/>
          <p:cNvSpPr txBox="1">
            <a:spLocks noChangeArrowheads="1"/>
          </p:cNvSpPr>
          <p:nvPr/>
        </p:nvSpPr>
        <p:spPr bwMode="auto">
          <a:xfrm>
            <a:off x="250825" y="1633538"/>
            <a:ext cx="3278188" cy="1687512"/>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2000" tIns="36000" rIns="72000" bIns="36000">
            <a:spAutoFit/>
          </a:bodyPr>
          <a:lstStyle>
            <a:lvl1pPr marL="901700" indent="-901700">
              <a:defRPr>
                <a:solidFill>
                  <a:schemeClr val="tx1"/>
                </a:solidFill>
                <a:latin typeface="Arial" pitchFamily="34" charset="0"/>
              </a:defRPr>
            </a:lvl1pPr>
            <a:lvl2pPr marL="1169988">
              <a:defRPr>
                <a:solidFill>
                  <a:schemeClr val="tx1"/>
                </a:solidFill>
                <a:latin typeface="Arial" pitchFamily="34" charset="0"/>
              </a:defRPr>
            </a:lvl2pPr>
            <a:lvl3pPr marL="1349375">
              <a:defRPr>
                <a:solidFill>
                  <a:schemeClr val="tx1"/>
                </a:solidFill>
                <a:latin typeface="Arial" pitchFamily="34" charset="0"/>
              </a:defRPr>
            </a:lvl3pPr>
            <a:lvl4pPr marL="1528763">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Bef>
                <a:spcPct val="20000"/>
              </a:spcBef>
            </a:pPr>
            <a:r>
              <a:rPr lang="en-US" altLang="de-DE" i="1">
                <a:solidFill>
                  <a:schemeClr val="accent2"/>
                </a:solidFill>
                <a:latin typeface="Times New Roman" pitchFamily="18" charset="0"/>
              </a:rPr>
              <a:t>I</a:t>
            </a:r>
            <a:r>
              <a:rPr lang="en-US" altLang="de-DE" i="1" baseline="-25000">
                <a:solidFill>
                  <a:schemeClr val="accent2"/>
                </a:solidFill>
                <a:latin typeface="Times New Roman" pitchFamily="18" charset="0"/>
              </a:rPr>
              <a:t>is_ur</a:t>
            </a:r>
            <a:r>
              <a:rPr lang="en-US" altLang="de-DE">
                <a:solidFill>
                  <a:schemeClr val="accent2"/>
                </a:solidFill>
                <a:latin typeface="Times New Roman" pitchFamily="18" charset="0"/>
              </a:rPr>
              <a:t>:	negatively biased</a:t>
            </a:r>
          </a:p>
          <a:p>
            <a:pPr eaLnBrk="0" hangingPunct="0">
              <a:spcBef>
                <a:spcPct val="20000"/>
              </a:spcBef>
            </a:pPr>
            <a:r>
              <a:rPr lang="en-US" altLang="de-DE" i="1">
                <a:solidFill>
                  <a:schemeClr val="accent2"/>
                </a:solidFill>
                <a:latin typeface="Times New Roman" pitchFamily="18" charset="0"/>
              </a:rPr>
              <a:t>V</a:t>
            </a:r>
            <a:r>
              <a:rPr lang="en-US" altLang="de-DE" i="1" baseline="-25000">
                <a:solidFill>
                  <a:schemeClr val="accent2"/>
                </a:solidFill>
                <a:latin typeface="Times New Roman" pitchFamily="18" charset="0"/>
              </a:rPr>
              <a:t>fl_ul</a:t>
            </a:r>
            <a:r>
              <a:rPr lang="en-US" altLang="de-DE">
                <a:solidFill>
                  <a:schemeClr val="accent2"/>
                </a:solidFill>
                <a:latin typeface="Times New Roman" pitchFamily="18" charset="0"/>
              </a:rPr>
              <a:t>:	floating</a:t>
            </a:r>
          </a:p>
          <a:p>
            <a:pPr eaLnBrk="0" hangingPunct="0">
              <a:spcBef>
                <a:spcPct val="20000"/>
              </a:spcBef>
            </a:pPr>
            <a:r>
              <a:rPr lang="en-US" altLang="de-DE" i="1">
                <a:solidFill>
                  <a:schemeClr val="accent2"/>
                </a:solidFill>
                <a:latin typeface="Times New Roman" pitchFamily="18" charset="0"/>
              </a:rPr>
              <a:t>V</a:t>
            </a:r>
            <a:r>
              <a:rPr lang="en-US" altLang="de-DE" i="1" baseline="-25000">
                <a:solidFill>
                  <a:schemeClr val="accent2"/>
                </a:solidFill>
                <a:latin typeface="Times New Roman" pitchFamily="18" charset="0"/>
              </a:rPr>
              <a:t>fl_ll</a:t>
            </a:r>
            <a:r>
              <a:rPr lang="en-US" altLang="de-DE">
                <a:solidFill>
                  <a:schemeClr val="accent2"/>
                </a:solidFill>
                <a:latin typeface="Times New Roman" pitchFamily="18" charset="0"/>
              </a:rPr>
              <a:t>:	floating</a:t>
            </a:r>
          </a:p>
          <a:p>
            <a:pPr eaLnBrk="0" hangingPunct="0">
              <a:spcBef>
                <a:spcPct val="20000"/>
              </a:spcBef>
            </a:pPr>
            <a:r>
              <a:rPr lang="en-US" altLang="de-DE" i="1">
                <a:solidFill>
                  <a:schemeClr val="accent2"/>
                </a:solidFill>
                <a:latin typeface="Times New Roman" pitchFamily="18" charset="0"/>
              </a:rPr>
              <a:t>V</a:t>
            </a:r>
            <a:r>
              <a:rPr lang="en-US" altLang="de-DE" i="1" baseline="-25000">
                <a:solidFill>
                  <a:schemeClr val="accent2"/>
                </a:solidFill>
                <a:latin typeface="Times New Roman" pitchFamily="18" charset="0"/>
              </a:rPr>
              <a:t>fl_m</a:t>
            </a:r>
            <a:r>
              <a:rPr lang="en-US" altLang="de-DE">
                <a:solidFill>
                  <a:schemeClr val="accent2"/>
                </a:solidFill>
                <a:latin typeface="Times New Roman" pitchFamily="18" charset="0"/>
              </a:rPr>
              <a:t>:	floating</a:t>
            </a:r>
          </a:p>
          <a:p>
            <a:pPr eaLnBrk="0" hangingPunct="0">
              <a:spcBef>
                <a:spcPct val="20000"/>
              </a:spcBef>
            </a:pPr>
            <a:r>
              <a:rPr lang="en-US" altLang="de-DE" i="1">
                <a:solidFill>
                  <a:schemeClr val="accent2"/>
                </a:solidFill>
                <a:latin typeface="Times New Roman" pitchFamily="18" charset="0"/>
              </a:rPr>
              <a:t>Swept</a:t>
            </a:r>
            <a:r>
              <a:rPr lang="en-US" altLang="de-DE">
                <a:solidFill>
                  <a:schemeClr val="accent2"/>
                </a:solidFill>
                <a:latin typeface="Times New Roman" pitchFamily="18" charset="0"/>
              </a:rPr>
              <a:t>:	</a:t>
            </a:r>
            <a:r>
              <a:rPr lang="en-US" altLang="de-DE" i="1">
                <a:solidFill>
                  <a:schemeClr val="accent2"/>
                </a:solidFill>
                <a:latin typeface="Times New Roman" pitchFamily="18" charset="0"/>
              </a:rPr>
              <a:t>I-V</a:t>
            </a:r>
            <a:r>
              <a:rPr lang="en-US" altLang="de-DE">
                <a:solidFill>
                  <a:schemeClr val="accent2"/>
                </a:solidFill>
                <a:latin typeface="Times New Roman" pitchFamily="18" charset="0"/>
              </a:rPr>
              <a:t> characteristic</a:t>
            </a:r>
          </a:p>
        </p:txBody>
      </p:sp>
      <p:sp>
        <p:nvSpPr>
          <p:cNvPr id="197658" name="Text Box 26"/>
          <p:cNvSpPr txBox="1">
            <a:spLocks noChangeArrowheads="1"/>
          </p:cNvSpPr>
          <p:nvPr/>
        </p:nvSpPr>
        <p:spPr bwMode="auto">
          <a:xfrm>
            <a:off x="244475" y="887413"/>
            <a:ext cx="3725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000" b="1">
                <a:solidFill>
                  <a:srgbClr val="CC0000"/>
                </a:solidFill>
                <a:latin typeface="Times New Roman" pitchFamily="18" charset="0"/>
              </a:rPr>
              <a:t>Probe head for ASDEX Upgrade:</a:t>
            </a:r>
          </a:p>
        </p:txBody>
      </p:sp>
      <p:graphicFrame>
        <p:nvGraphicFramePr>
          <p:cNvPr id="197659" name="Object 27"/>
          <p:cNvGraphicFramePr>
            <a:graphicFrameLocks noChangeAspect="1"/>
          </p:cNvGraphicFramePr>
          <p:nvPr/>
        </p:nvGraphicFramePr>
        <p:xfrm>
          <a:off x="250825" y="3530600"/>
          <a:ext cx="1795463" cy="727075"/>
        </p:xfrm>
        <a:graphic>
          <a:graphicData uri="http://schemas.openxmlformats.org/presentationml/2006/ole">
            <mc:AlternateContent xmlns:mc="http://schemas.openxmlformats.org/markup-compatibility/2006">
              <mc:Choice xmlns:v="urn:schemas-microsoft-com:vml" Requires="v">
                <p:oleObj spid="_x0000_s197756" name="Formel" r:id="rId4" imgW="1193760" imgH="482400" progId="Equation.3">
                  <p:embed/>
                </p:oleObj>
              </mc:Choice>
              <mc:Fallback>
                <p:oleObj name="Formel" r:id="rId4" imgW="1193760" imgH="482400" progId="Equation.3">
                  <p:embed/>
                  <p:pic>
                    <p:nvPicPr>
                      <p:cNvPr id="0" name="Object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3530600"/>
                        <a:ext cx="1795463" cy="7270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7660" name="Object 28"/>
          <p:cNvGraphicFramePr>
            <a:graphicFrameLocks noChangeAspect="1"/>
          </p:cNvGraphicFramePr>
          <p:nvPr/>
        </p:nvGraphicFramePr>
        <p:xfrm>
          <a:off x="250825" y="4395788"/>
          <a:ext cx="1795463" cy="727075"/>
        </p:xfrm>
        <a:graphic>
          <a:graphicData uri="http://schemas.openxmlformats.org/presentationml/2006/ole">
            <mc:AlternateContent xmlns:mc="http://schemas.openxmlformats.org/markup-compatibility/2006">
              <mc:Choice xmlns:v="urn:schemas-microsoft-com:vml" Requires="v">
                <p:oleObj spid="_x0000_s197757" name="Formel" r:id="rId6" imgW="1193760" imgH="482400" progId="Equation.3">
                  <p:embed/>
                </p:oleObj>
              </mc:Choice>
              <mc:Fallback>
                <p:oleObj name="Formel" r:id="rId6" imgW="1193760" imgH="482400" progId="Equation.3">
                  <p:embed/>
                  <p:pic>
                    <p:nvPicPr>
                      <p:cNvPr id="0" name="Object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825" y="4395788"/>
                        <a:ext cx="1795463" cy="7270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7661" name="Object 29"/>
          <p:cNvGraphicFramePr>
            <a:graphicFrameLocks noChangeAspect="1"/>
          </p:cNvGraphicFramePr>
          <p:nvPr/>
        </p:nvGraphicFramePr>
        <p:xfrm>
          <a:off x="250825" y="5257800"/>
          <a:ext cx="1560513" cy="723900"/>
        </p:xfrm>
        <a:graphic>
          <a:graphicData uri="http://schemas.openxmlformats.org/presentationml/2006/ole">
            <mc:AlternateContent xmlns:mc="http://schemas.openxmlformats.org/markup-compatibility/2006">
              <mc:Choice xmlns:v="urn:schemas-microsoft-com:vml" Requires="v">
                <p:oleObj spid="_x0000_s197758" name="Formel" r:id="rId8" imgW="1041120" imgH="482400" progId="Equation.3">
                  <p:embed/>
                </p:oleObj>
              </mc:Choice>
              <mc:Fallback>
                <p:oleObj name="Formel" r:id="rId8" imgW="1041120" imgH="482400" progId="Equation.3">
                  <p:embed/>
                  <p:pic>
                    <p:nvPicPr>
                      <p:cNvPr id="0" name="Object 2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0825" y="5257800"/>
                        <a:ext cx="1560513" cy="7239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7662" name="Text Box 30"/>
          <p:cNvSpPr txBox="1">
            <a:spLocks noChangeArrowheads="1"/>
          </p:cNvSpPr>
          <p:nvPr/>
        </p:nvSpPr>
        <p:spPr bwMode="auto">
          <a:xfrm>
            <a:off x="250825" y="6210300"/>
            <a:ext cx="2405063" cy="3190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8000" rIns="18000" bIns="18000">
            <a:spAutoFit/>
          </a:bodyPr>
          <a:lstStyle/>
          <a:p>
            <a:pPr eaLnBrk="0" hangingPunct="0"/>
            <a:r>
              <a:rPr lang="en-US" altLang="de-DE">
                <a:latin typeface="Times New Roman" pitchFamily="18" charset="0"/>
              </a:rPr>
              <a:t>From the swept probe: </a:t>
            </a:r>
            <a:r>
              <a:rPr lang="en-US" altLang="de-DE" i="1">
                <a:latin typeface="Times New Roman" pitchFamily="18" charset="0"/>
              </a:rPr>
              <a:t>T</a:t>
            </a:r>
            <a:r>
              <a:rPr lang="en-US" altLang="de-DE" i="1" baseline="-25000">
                <a:latin typeface="Times New Roman" pitchFamily="18" charset="0"/>
              </a:rPr>
              <a:t>e</a:t>
            </a:r>
          </a:p>
        </p:txBody>
      </p:sp>
      <p:sp>
        <p:nvSpPr>
          <p:cNvPr id="197663" name="Text Box 31"/>
          <p:cNvSpPr txBox="1">
            <a:spLocks noChangeArrowheads="1"/>
          </p:cNvSpPr>
          <p:nvPr/>
        </p:nvSpPr>
        <p:spPr bwMode="auto">
          <a:xfrm>
            <a:off x="3052763" y="6210300"/>
            <a:ext cx="2973387" cy="3190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8000" rIns="18000" bIns="18000">
            <a:spAutoFit/>
          </a:bodyPr>
          <a:lstStyle/>
          <a:p>
            <a:pPr algn="ctr">
              <a:spcBef>
                <a:spcPct val="50000"/>
              </a:spcBef>
            </a:pPr>
            <a:r>
              <a:rPr lang="da-DK" altLang="de-DE">
                <a:latin typeface="Times New Roman" pitchFamily="18" charset="0"/>
              </a:rPr>
              <a:t>2 MHz Sampling Frequency</a:t>
            </a:r>
            <a:endParaRPr lang="en-US" altLang="de-DE">
              <a:latin typeface="Times New Roman" pitchFamily="18" charset="0"/>
            </a:endParaRPr>
          </a:p>
        </p:txBody>
      </p:sp>
      <p:sp>
        <p:nvSpPr>
          <p:cNvPr id="197664" name="Line 32"/>
          <p:cNvSpPr>
            <a:spLocks noChangeShapeType="1"/>
          </p:cNvSpPr>
          <p:nvPr/>
        </p:nvSpPr>
        <p:spPr bwMode="auto">
          <a:xfrm>
            <a:off x="6146800" y="3136900"/>
            <a:ext cx="27940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97665" name="Line 33"/>
          <p:cNvSpPr>
            <a:spLocks noChangeShapeType="1"/>
          </p:cNvSpPr>
          <p:nvPr/>
        </p:nvSpPr>
        <p:spPr bwMode="auto">
          <a:xfrm>
            <a:off x="6146800" y="5157788"/>
            <a:ext cx="27940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97666" name="Line 34"/>
          <p:cNvSpPr>
            <a:spLocks noChangeShapeType="1"/>
          </p:cNvSpPr>
          <p:nvPr/>
        </p:nvSpPr>
        <p:spPr bwMode="auto">
          <a:xfrm>
            <a:off x="8559800" y="3149600"/>
            <a:ext cx="0" cy="1993900"/>
          </a:xfrm>
          <a:prstGeom prst="line">
            <a:avLst/>
          </a:prstGeom>
          <a:noFill/>
          <a:ln w="9525">
            <a:solidFill>
              <a:schemeClr val="tx1"/>
            </a:solidFill>
            <a:round/>
            <a:headEnd type="arrow" w="med" len="lg"/>
            <a:tailEnd type="arrow"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97667" name="Text Box 35"/>
          <p:cNvSpPr txBox="1">
            <a:spLocks noChangeArrowheads="1"/>
          </p:cNvSpPr>
          <p:nvPr/>
        </p:nvSpPr>
        <p:spPr bwMode="auto">
          <a:xfrm flipV="1">
            <a:off x="8624888" y="3775075"/>
            <a:ext cx="182562"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0" tIns="0" rIns="0" bIns="0">
            <a:spAutoFit/>
          </a:bodyPr>
          <a:lstStyle/>
          <a:p>
            <a:pPr algn="ctr" eaLnBrk="0" hangingPunct="0">
              <a:spcBef>
                <a:spcPct val="50000"/>
              </a:spcBef>
            </a:pPr>
            <a:r>
              <a:rPr lang="en-US" altLang="de-DE" sz="1200">
                <a:latin typeface="Times New Roman" pitchFamily="18" charset="0"/>
                <a:sym typeface="Symbol" pitchFamily="18" charset="2"/>
              </a:rPr>
              <a:t> </a:t>
            </a:r>
            <a:r>
              <a:rPr lang="en-US" altLang="de-DE" sz="1200">
                <a:latin typeface="Times New Roman" pitchFamily="18" charset="0"/>
              </a:rPr>
              <a:t>40 mm</a:t>
            </a:r>
          </a:p>
        </p:txBody>
      </p:sp>
      <p:sp>
        <p:nvSpPr>
          <p:cNvPr id="39" name="Rectangle 6"/>
          <p:cNvSpPr txBox="1">
            <a:spLocks noChangeArrowheads="1"/>
          </p:cNvSpPr>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de-DE"/>
            </a:defPPr>
            <a:lvl1pPr algn="r" rtl="0" fontAlgn="base">
              <a:spcBef>
                <a:spcPct val="0"/>
              </a:spcBef>
              <a:spcAft>
                <a:spcPct val="0"/>
              </a:spcAft>
              <a:defRPr sz="14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68DCF67E-5427-405F-B70B-BA93324D11DF}" type="slidenum">
              <a:rPr lang="en-GB" altLang="de-DE" smtClean="0"/>
              <a:pPr/>
              <a:t>41</a:t>
            </a:fld>
            <a:endParaRPr lang="en-GB" altLang="de-DE" dirty="0"/>
          </a:p>
        </p:txBody>
      </p:sp>
      <p:sp>
        <p:nvSpPr>
          <p:cNvPr id="2" name="Foliennummernplatzhalter 1"/>
          <p:cNvSpPr>
            <a:spLocks noGrp="1"/>
          </p:cNvSpPr>
          <p:nvPr>
            <p:ph type="sldNum" sz="quarter" idx="4"/>
          </p:nvPr>
        </p:nvSpPr>
        <p:spPr/>
        <p:txBody>
          <a:bodyPr/>
          <a:lstStyle/>
          <a:p>
            <a:fld id="{68DCF67E-5427-405F-B70B-BA93324D11DF}" type="slidenum">
              <a:rPr lang="en-GB" altLang="de-DE" smtClean="0"/>
              <a:pPr/>
              <a:t>41</a:t>
            </a:fld>
            <a:endParaRPr lang="en-GB" altLang="de-DE"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atumsplatzhalter 3"/>
          <p:cNvSpPr>
            <a:spLocks noGrp="1"/>
          </p:cNvSpPr>
          <p:nvPr>
            <p:ph type="dt" sz="half" idx="10"/>
          </p:nvPr>
        </p:nvSpPr>
        <p:spPr/>
        <p:txBody>
          <a:bodyPr/>
          <a:lstStyle/>
          <a:p>
            <a:fld id="{092AAA1D-EEB1-4A57-9D4C-4C769FDB96D2}" type="datetime1">
              <a:rPr lang="en-GB" altLang="de-DE" smtClean="0"/>
              <a:t>06/09/2018</a:t>
            </a:fld>
            <a:endParaRPr lang="de-DE" altLang="de-DE"/>
          </a:p>
        </p:txBody>
      </p:sp>
      <p:sp>
        <p:nvSpPr>
          <p:cNvPr id="24"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62146" name="Text Box 2"/>
          <p:cNvSpPr txBox="1">
            <a:spLocks noChangeArrowheads="1"/>
          </p:cNvSpPr>
          <p:nvPr/>
        </p:nvSpPr>
        <p:spPr bwMode="auto">
          <a:xfrm>
            <a:off x="254000" y="901700"/>
            <a:ext cx="86375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000" b="1">
                <a:solidFill>
                  <a:schemeClr val="accent2"/>
                </a:solidFill>
                <a:latin typeface="Times New Roman" pitchFamily="18" charset="0"/>
              </a:rPr>
              <a:t>This probe head is mounted on the midplane manipulator and inserted up to three times during an average AUG shot of 7 s length:</a:t>
            </a:r>
          </a:p>
        </p:txBody>
      </p:sp>
      <p:sp>
        <p:nvSpPr>
          <p:cNvPr id="262147" name="Text Box 3"/>
          <p:cNvSpPr txBox="1">
            <a:spLocks noChangeAspect="1" noChangeArrowheads="1"/>
          </p:cNvSpPr>
          <p:nvPr/>
        </p:nvSpPr>
        <p:spPr bwMode="auto">
          <a:xfrm>
            <a:off x="250825" y="1798638"/>
            <a:ext cx="31575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66775">
              <a:defRPr>
                <a:solidFill>
                  <a:schemeClr val="tx1"/>
                </a:solidFill>
                <a:latin typeface="Arial" pitchFamily="34" charset="0"/>
              </a:defRPr>
            </a:lvl1pPr>
            <a:lvl2pPr defTabSz="866775">
              <a:defRPr>
                <a:solidFill>
                  <a:schemeClr val="tx1"/>
                </a:solidFill>
                <a:latin typeface="Arial" pitchFamily="34" charset="0"/>
              </a:defRPr>
            </a:lvl2pPr>
            <a:lvl3pPr defTabSz="866775">
              <a:defRPr>
                <a:solidFill>
                  <a:schemeClr val="tx1"/>
                </a:solidFill>
                <a:latin typeface="Arial" pitchFamily="34" charset="0"/>
              </a:defRPr>
            </a:lvl3pPr>
            <a:lvl4pPr defTabSz="866775">
              <a:defRPr>
                <a:solidFill>
                  <a:schemeClr val="tx1"/>
                </a:solidFill>
                <a:latin typeface="Arial" pitchFamily="34" charset="0"/>
              </a:defRPr>
            </a:lvl4pPr>
            <a:lvl5pPr defTabSz="866775">
              <a:defRPr>
                <a:solidFill>
                  <a:schemeClr val="tx1"/>
                </a:solidFill>
                <a:latin typeface="Arial" pitchFamily="34" charset="0"/>
              </a:defRPr>
            </a:lvl5pPr>
            <a:lvl6pPr defTabSz="866775" fontAlgn="base">
              <a:spcBef>
                <a:spcPct val="0"/>
              </a:spcBef>
              <a:spcAft>
                <a:spcPct val="0"/>
              </a:spcAft>
              <a:defRPr>
                <a:solidFill>
                  <a:schemeClr val="tx1"/>
                </a:solidFill>
                <a:latin typeface="Arial" pitchFamily="34" charset="0"/>
              </a:defRPr>
            </a:lvl6pPr>
            <a:lvl7pPr defTabSz="866775" fontAlgn="base">
              <a:spcBef>
                <a:spcPct val="0"/>
              </a:spcBef>
              <a:spcAft>
                <a:spcPct val="0"/>
              </a:spcAft>
              <a:defRPr>
                <a:solidFill>
                  <a:schemeClr val="tx1"/>
                </a:solidFill>
                <a:latin typeface="Arial" pitchFamily="34" charset="0"/>
              </a:defRPr>
            </a:lvl7pPr>
            <a:lvl8pPr defTabSz="866775" fontAlgn="base">
              <a:spcBef>
                <a:spcPct val="0"/>
              </a:spcBef>
              <a:spcAft>
                <a:spcPct val="0"/>
              </a:spcAft>
              <a:defRPr>
                <a:solidFill>
                  <a:schemeClr val="tx1"/>
                </a:solidFill>
                <a:latin typeface="Arial" pitchFamily="34" charset="0"/>
              </a:defRPr>
            </a:lvl8pPr>
            <a:lvl9pPr defTabSz="866775" fontAlgn="base">
              <a:spcBef>
                <a:spcPct val="0"/>
              </a:spcBef>
              <a:spcAft>
                <a:spcPct val="0"/>
              </a:spcAft>
              <a:defRPr>
                <a:solidFill>
                  <a:schemeClr val="tx1"/>
                </a:solidFill>
                <a:latin typeface="Arial" pitchFamily="34" charset="0"/>
              </a:defRPr>
            </a:lvl9pPr>
          </a:lstStyle>
          <a:p>
            <a:pPr algn="ctr" eaLnBrk="0" hangingPunct="0">
              <a:spcBef>
                <a:spcPct val="50000"/>
              </a:spcBef>
            </a:pPr>
            <a:r>
              <a:rPr lang="en-GB" altLang="de-DE" b="1">
                <a:solidFill>
                  <a:srgbClr val="000066"/>
                </a:solidFill>
                <a:latin typeface="Times New Roman" pitchFamily="18" charset="0"/>
              </a:rPr>
              <a:t>Experimental arrangement</a:t>
            </a:r>
          </a:p>
        </p:txBody>
      </p:sp>
      <p:pic>
        <p:nvPicPr>
          <p:cNvPr id="262148" name="Picture 4"/>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301875"/>
            <a:ext cx="2901950" cy="370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2149" name="Text Box 5"/>
          <p:cNvSpPr txBox="1">
            <a:spLocks noChangeAspect="1" noChangeArrowheads="1"/>
          </p:cNvSpPr>
          <p:nvPr/>
        </p:nvSpPr>
        <p:spPr bwMode="auto">
          <a:xfrm>
            <a:off x="3625850" y="1798638"/>
            <a:ext cx="27527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GB" altLang="de-DE" b="1">
                <a:solidFill>
                  <a:srgbClr val="000066"/>
                </a:solidFill>
                <a:latin typeface="Times New Roman" pitchFamily="18" charset="0"/>
              </a:rPr>
              <a:t>Distances between probe head and separatrix:</a:t>
            </a:r>
          </a:p>
        </p:txBody>
      </p:sp>
      <p:sp>
        <p:nvSpPr>
          <p:cNvPr id="262150" name="Rectangle 6"/>
          <p:cNvSpPr>
            <a:spLocks noChangeAspect="1" noChangeArrowheads="1"/>
          </p:cNvSpPr>
          <p:nvPr/>
        </p:nvSpPr>
        <p:spPr bwMode="auto">
          <a:xfrm>
            <a:off x="5148263" y="-139700"/>
            <a:ext cx="4027487" cy="1428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endParaRPr lang="en-US" altLang="de-DE" sz="1800" b="1">
              <a:solidFill>
                <a:srgbClr val="CC0000"/>
              </a:solidFill>
            </a:endParaRPr>
          </a:p>
        </p:txBody>
      </p:sp>
      <p:sp>
        <p:nvSpPr>
          <p:cNvPr id="262151" name="Text Box 7"/>
          <p:cNvSpPr txBox="1">
            <a:spLocks noChangeAspect="1" noChangeArrowheads="1"/>
          </p:cNvSpPr>
          <p:nvPr/>
        </p:nvSpPr>
        <p:spPr bwMode="auto">
          <a:xfrm>
            <a:off x="6588125" y="1798638"/>
            <a:ext cx="2352675"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25000"/>
              </a:spcBef>
            </a:pPr>
            <a:r>
              <a:rPr lang="en-US" altLang="de-DE" b="1">
                <a:solidFill>
                  <a:srgbClr val="000066"/>
                </a:solidFill>
                <a:latin typeface="Times New Roman" pitchFamily="18" charset="0"/>
              </a:rPr>
              <a:t>Penetration of the probe into the scrape-off layer (SOL) </a:t>
            </a:r>
          </a:p>
        </p:txBody>
      </p:sp>
      <p:sp>
        <p:nvSpPr>
          <p:cNvPr id="262152" name="Rectangle 8"/>
          <p:cNvSpPr>
            <a:spLocks noChangeArrowheads="1"/>
          </p:cNvSpPr>
          <p:nvPr/>
        </p:nvSpPr>
        <p:spPr bwMode="auto">
          <a:xfrm>
            <a:off x="6680200" y="5292725"/>
            <a:ext cx="22606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sz="1600" b="1">
                <a:solidFill>
                  <a:schemeClr val="accent2"/>
                </a:solidFill>
                <a:latin typeface="Times New Roman" pitchFamily="18" charset="0"/>
              </a:rPr>
              <a:t>Radial position of the probe head with respect to the rest position:</a:t>
            </a:r>
          </a:p>
        </p:txBody>
      </p:sp>
      <p:sp>
        <p:nvSpPr>
          <p:cNvPr id="262153" name="Rectangle 9"/>
          <p:cNvSpPr>
            <a:spLocks noChangeArrowheads="1"/>
          </p:cNvSpPr>
          <p:nvPr/>
        </p:nvSpPr>
        <p:spPr bwMode="auto">
          <a:xfrm>
            <a:off x="792000" y="179388"/>
            <a:ext cx="7560000" cy="5143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lnSpc>
                <a:spcPts val="3400"/>
              </a:lnSpc>
              <a:spcAft>
                <a:spcPct val="60000"/>
              </a:spcAft>
            </a:pPr>
            <a:r>
              <a:rPr lang="en-US" altLang="de-DE" sz="3200" b="1" dirty="0">
                <a:solidFill>
                  <a:schemeClr val="bg1"/>
                </a:solidFill>
                <a:latin typeface="Times New Roman" pitchFamily="18" charset="0"/>
              </a:rPr>
              <a:t>Probe head for ASDEX Upgrade, II</a:t>
            </a:r>
            <a:endParaRPr lang="en-US" altLang="de-DE" sz="3200" dirty="0">
              <a:solidFill>
                <a:schemeClr val="bg1"/>
              </a:solidFill>
              <a:latin typeface="Times New Roman" pitchFamily="18" charset="0"/>
              <a:sym typeface="Symbol" pitchFamily="18" charset="2"/>
            </a:endParaRPr>
          </a:p>
        </p:txBody>
      </p:sp>
      <p:sp>
        <p:nvSpPr>
          <p:cNvPr id="262154" name="Rectangle 10"/>
          <p:cNvSpPr>
            <a:spLocks noChangeArrowheads="1"/>
          </p:cNvSpPr>
          <p:nvPr/>
        </p:nvSpPr>
        <p:spPr bwMode="auto">
          <a:xfrm>
            <a:off x="0" y="2219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62155" name="Object 11"/>
          <p:cNvGraphicFramePr>
            <a:graphicFrameLocks noChangeAspect="1"/>
          </p:cNvGraphicFramePr>
          <p:nvPr/>
        </p:nvGraphicFramePr>
        <p:xfrm>
          <a:off x="6242050" y="2789238"/>
          <a:ext cx="2770188" cy="2070100"/>
        </p:xfrm>
        <a:graphic>
          <a:graphicData uri="http://schemas.openxmlformats.org/presentationml/2006/ole">
            <mc:AlternateContent xmlns:mc="http://schemas.openxmlformats.org/markup-compatibility/2006">
              <mc:Choice xmlns:v="urn:schemas-microsoft-com:vml" Requires="v">
                <p:oleObj spid="_x0000_s262195" name="Graph" r:id="rId4" imgW="4130650" imgH="2877312" progId="Origin50.Graph">
                  <p:embed/>
                </p:oleObj>
              </mc:Choice>
              <mc:Fallback>
                <p:oleObj name="Graph" r:id="rId4" imgW="4130650" imgH="2877312" progId="Origin50.Graph">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l="6709" t="9634" r="8975"/>
                      <a:stretch>
                        <a:fillRect/>
                      </a:stretch>
                    </p:blipFill>
                    <p:spPr bwMode="auto">
                      <a:xfrm>
                        <a:off x="6242050" y="2789238"/>
                        <a:ext cx="2770188" cy="207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62156" name="Group 12"/>
          <p:cNvGrpSpPr>
            <a:grpSpLocks/>
          </p:cNvGrpSpPr>
          <p:nvPr/>
        </p:nvGrpSpPr>
        <p:grpSpPr bwMode="auto">
          <a:xfrm>
            <a:off x="3138488" y="2566988"/>
            <a:ext cx="3282950" cy="3708400"/>
            <a:chOff x="2079" y="1514"/>
            <a:chExt cx="2003" cy="2281"/>
          </a:xfrm>
        </p:grpSpPr>
        <p:sp>
          <p:nvSpPr>
            <p:cNvPr id="262157" name="AutoShape 13"/>
            <p:cNvSpPr>
              <a:spLocks noChangeAspect="1" noChangeArrowheads="1"/>
            </p:cNvSpPr>
            <p:nvPr/>
          </p:nvSpPr>
          <p:spPr bwMode="auto">
            <a:xfrm>
              <a:off x="2079" y="1514"/>
              <a:ext cx="1822" cy="2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pic>
          <p:nvPicPr>
            <p:cNvPr id="262158" name="Picture 14" descr="zoom_limiter"/>
            <p:cNvPicPr>
              <a:picLocks noChangeAspect="1" noChangeArrowheads="1"/>
            </p:cNvPicPr>
            <p:nvPr/>
          </p:nvPicPr>
          <p:blipFill>
            <a:blip r:embed="rId6">
              <a:extLst>
                <a:ext uri="{28A0092B-C50C-407E-A947-70E740481C1C}">
                  <a14:useLocalDpi xmlns:a14="http://schemas.microsoft.com/office/drawing/2010/main" val="0"/>
                </a:ext>
              </a:extLst>
            </a:blip>
            <a:srcRect r="19321"/>
            <a:stretch>
              <a:fillRect/>
            </a:stretch>
          </p:blipFill>
          <p:spPr bwMode="auto">
            <a:xfrm>
              <a:off x="2513" y="1514"/>
              <a:ext cx="1307" cy="1581"/>
            </a:xfrm>
            <a:prstGeom prst="rect">
              <a:avLst/>
            </a:prstGeom>
            <a:noFill/>
            <a:extLst>
              <a:ext uri="{909E8E84-426E-40DD-AFC4-6F175D3DCCD1}">
                <a14:hiddenFill xmlns:a14="http://schemas.microsoft.com/office/drawing/2010/main">
                  <a:solidFill>
                    <a:srgbClr val="FFFFFF"/>
                  </a:solidFill>
                </a14:hiddenFill>
              </a:ext>
            </a:extLst>
          </p:spPr>
        </p:pic>
        <p:sp>
          <p:nvSpPr>
            <p:cNvPr id="262159" name="Text Box 15"/>
            <p:cNvSpPr txBox="1">
              <a:spLocks noChangeArrowheads="1"/>
            </p:cNvSpPr>
            <p:nvPr/>
          </p:nvSpPr>
          <p:spPr bwMode="auto">
            <a:xfrm>
              <a:off x="2300" y="3252"/>
              <a:ext cx="1782" cy="523"/>
            </a:xfrm>
            <a:prstGeom prst="rect">
              <a:avLst/>
            </a:prstGeom>
            <a:noFill/>
            <a:ln>
              <a:noFill/>
            </a:ln>
            <a:effectLst/>
            <a:extLst>
              <a:ext uri="{909E8E84-426E-40DD-AFC4-6F175D3DCCD1}">
                <a14:hiddenFill xmlns:a14="http://schemas.microsoft.com/office/drawing/2010/main">
                  <a:solidFill>
                    <a:srgbClr val="FFCCCC"/>
                  </a:solidFill>
                </a14:hiddenFill>
              </a:ext>
              <a:ext uri="{91240B29-F687-4F45-9708-019B960494DF}">
                <a14:hiddenLine xmlns:a14="http://schemas.microsoft.com/office/drawing/2010/main" w="9525">
                  <a:solidFill>
                    <a:srgbClr val="333333"/>
                  </a:solidFill>
                  <a:miter lim="800000"/>
                  <a:headEnd/>
                  <a:tailEnd/>
                </a14:hiddenLine>
              </a:ext>
              <a:ext uri="{AF507438-7753-43E0-B8FC-AC1667EBCBE1}">
                <a14:hiddenEffects xmlns:a14="http://schemas.microsoft.com/office/drawing/2010/main">
                  <a:effectLst>
                    <a:outerShdw dist="35921" dir="2700000" algn="ctr" rotWithShape="0">
                      <a:srgbClr val="578963"/>
                    </a:outerShdw>
                  </a:effectLst>
                </a14:hiddenEffects>
              </a:ext>
            </a:extLst>
          </p:spPr>
          <p:txBody>
            <a:bodyPr lIns="0" tIns="0" rIns="0" bIns="0">
              <a:spAutoFit/>
            </a:bodyPr>
            <a:lstStyle/>
            <a:p>
              <a:pPr eaLnBrk="0" hangingPunct="0"/>
              <a:r>
                <a:rPr lang="de-DE" altLang="de-DE" sz="1400" b="1">
                  <a:solidFill>
                    <a:schemeClr val="accent2"/>
                  </a:solidFill>
                  <a:latin typeface="Times New Roman" pitchFamily="18" charset="0"/>
                </a:rPr>
                <a:t>LCFS, with </a:t>
              </a:r>
              <a:r>
                <a:rPr lang="de-DE" altLang="de-DE" sz="1400" b="1" i="1">
                  <a:solidFill>
                    <a:schemeClr val="accent2"/>
                  </a:solidFill>
                  <a:latin typeface="Times New Roman" pitchFamily="18" charset="0"/>
                </a:rPr>
                <a:t>l</a:t>
              </a:r>
              <a:r>
                <a:rPr lang="de-DE" altLang="de-DE" sz="1400" b="1" i="1" baseline="-25000">
                  <a:solidFill>
                    <a:schemeClr val="accent2"/>
                  </a:solidFill>
                  <a:latin typeface="Times New Roman" pitchFamily="18" charset="0"/>
                </a:rPr>
                <a:t>min</a:t>
              </a:r>
              <a:r>
                <a:rPr lang="de-DE" altLang="de-DE" sz="1400" b="1">
                  <a:solidFill>
                    <a:schemeClr val="accent2"/>
                  </a:solidFill>
                  <a:latin typeface="Times New Roman" pitchFamily="18" charset="0"/>
                </a:rPr>
                <a:t> being the distance of the probe head from it, in case of: </a:t>
              </a:r>
            </a:p>
            <a:p>
              <a:pPr eaLnBrk="0" hangingPunct="0"/>
              <a:r>
                <a:rPr lang="fr-FR" altLang="de-DE" sz="1400" b="1">
                  <a:solidFill>
                    <a:schemeClr val="accent2"/>
                  </a:solidFill>
                  <a:latin typeface="Times New Roman" pitchFamily="18" charset="0"/>
                </a:rPr>
                <a:t>H-mode shot  #20228, </a:t>
              </a:r>
              <a:r>
                <a:rPr lang="fr-FR" altLang="de-DE" sz="1400" b="1" i="1">
                  <a:solidFill>
                    <a:schemeClr val="accent2"/>
                  </a:solidFill>
                  <a:latin typeface="Times New Roman" pitchFamily="18" charset="0"/>
                </a:rPr>
                <a:t>l</a:t>
              </a:r>
              <a:r>
                <a:rPr lang="fr-FR" altLang="de-DE" sz="1400" b="1" i="1" baseline="-25000">
                  <a:solidFill>
                    <a:schemeClr val="accent2"/>
                  </a:solidFill>
                  <a:latin typeface="Times New Roman" pitchFamily="18" charset="0"/>
                </a:rPr>
                <a:t>min</a:t>
              </a:r>
              <a:r>
                <a:rPr lang="fr-FR" altLang="de-DE" sz="1400" b="1">
                  <a:solidFill>
                    <a:schemeClr val="accent2"/>
                  </a:solidFill>
                  <a:latin typeface="Times New Roman" pitchFamily="18" charset="0"/>
                </a:rPr>
                <a:t> = 44 mm</a:t>
              </a:r>
            </a:p>
            <a:p>
              <a:pPr eaLnBrk="0" hangingPunct="0"/>
              <a:r>
                <a:rPr lang="fr-FR" altLang="de-DE" sz="1400" b="1">
                  <a:solidFill>
                    <a:schemeClr val="accent2"/>
                  </a:solidFill>
                  <a:latin typeface="Times New Roman" pitchFamily="18" charset="0"/>
                </a:rPr>
                <a:t>L-mode shots #20233, </a:t>
              </a:r>
              <a:r>
                <a:rPr lang="fr-FR" altLang="de-DE" sz="1400" b="1" i="1">
                  <a:solidFill>
                    <a:schemeClr val="accent2"/>
                  </a:solidFill>
                  <a:latin typeface="Times New Roman" pitchFamily="18" charset="0"/>
                </a:rPr>
                <a:t>l</a:t>
              </a:r>
              <a:r>
                <a:rPr lang="fr-FR" altLang="de-DE" sz="1400" b="1" i="1" baseline="-25000">
                  <a:solidFill>
                    <a:schemeClr val="accent2"/>
                  </a:solidFill>
                  <a:latin typeface="Times New Roman" pitchFamily="18" charset="0"/>
                </a:rPr>
                <a:t>min</a:t>
              </a:r>
              <a:r>
                <a:rPr lang="fr-FR" altLang="de-DE" sz="1400" b="1">
                  <a:solidFill>
                    <a:schemeClr val="accent2"/>
                  </a:solidFill>
                  <a:latin typeface="Times New Roman" pitchFamily="18" charset="0"/>
                </a:rPr>
                <a:t> = 79 mm</a:t>
              </a:r>
              <a:endParaRPr lang="en-GB" altLang="de-DE" sz="1400" b="1">
                <a:solidFill>
                  <a:schemeClr val="accent2"/>
                </a:solidFill>
                <a:latin typeface="Times New Roman" pitchFamily="18" charset="0"/>
              </a:endParaRPr>
            </a:p>
          </p:txBody>
        </p:sp>
        <p:sp>
          <p:nvSpPr>
            <p:cNvPr id="262160" name="Freeform 16"/>
            <p:cNvSpPr>
              <a:spLocks/>
            </p:cNvSpPr>
            <p:nvPr/>
          </p:nvSpPr>
          <p:spPr bwMode="auto">
            <a:xfrm>
              <a:off x="2112" y="2122"/>
              <a:ext cx="702" cy="1192"/>
            </a:xfrm>
            <a:custGeom>
              <a:avLst/>
              <a:gdLst>
                <a:gd name="T0" fmla="*/ 80 w 328"/>
                <a:gd name="T1" fmla="*/ 800 h 800"/>
                <a:gd name="T2" fmla="*/ 0 w 328"/>
                <a:gd name="T3" fmla="*/ 800 h 800"/>
                <a:gd name="T4" fmla="*/ 328 w 328"/>
                <a:gd name="T5" fmla="*/ 0 h 800"/>
              </a:gdLst>
              <a:ahLst/>
              <a:cxnLst>
                <a:cxn ang="0">
                  <a:pos x="T0" y="T1"/>
                </a:cxn>
                <a:cxn ang="0">
                  <a:pos x="T2" y="T3"/>
                </a:cxn>
                <a:cxn ang="0">
                  <a:pos x="T4" y="T5"/>
                </a:cxn>
              </a:cxnLst>
              <a:rect l="0" t="0" r="r" b="b"/>
              <a:pathLst>
                <a:path w="328" h="800">
                  <a:moveTo>
                    <a:pt x="80" y="800"/>
                  </a:moveTo>
                  <a:lnTo>
                    <a:pt x="0" y="800"/>
                  </a:lnTo>
                  <a:lnTo>
                    <a:pt x="328" y="0"/>
                  </a:lnTo>
                </a:path>
              </a:pathLst>
            </a:custGeom>
            <a:noFill/>
            <a:ln w="12700" cap="flat" cmpd="sng">
              <a:solidFill>
                <a:srgbClr val="800000"/>
              </a:solidFill>
              <a:prstDash val="solid"/>
              <a:round/>
              <a:headEnd/>
              <a:tailEnd type="arrow" w="sm" len="sm"/>
            </a:ln>
            <a:effectLst/>
            <a:extLst>
              <a:ext uri="{909E8E84-426E-40DD-AFC4-6F175D3DCCD1}">
                <a14:hiddenFill xmlns:a14="http://schemas.microsoft.com/office/drawing/2010/main">
                  <a:solidFill>
                    <a:srgbClr val="FFCCCC"/>
                  </a:solidFill>
                </a14:hiddenFill>
              </a:ext>
              <a:ext uri="{AF507438-7753-43E0-B8FC-AC1667EBCBE1}">
                <a14:hiddenEffects xmlns:a14="http://schemas.microsoft.com/office/drawing/2010/main">
                  <a:effectLst>
                    <a:outerShdw dist="35921" dir="2700000" algn="ctr" rotWithShape="0">
                      <a:srgbClr val="578963"/>
                    </a:outerShdw>
                  </a:effectLst>
                </a14:hiddenEffects>
              </a:ext>
            </a:extLst>
          </p:spPr>
          <p:txBody>
            <a:bodyPr lIns="0" tIns="67487" rIns="0" bIns="67487"/>
            <a:lstStyle/>
            <a:p>
              <a:endParaRPr lang="de-AT"/>
            </a:p>
          </p:txBody>
        </p:sp>
        <p:sp>
          <p:nvSpPr>
            <p:cNvPr id="262161" name="Text Box 17"/>
            <p:cNvSpPr txBox="1">
              <a:spLocks noChangeArrowheads="1"/>
            </p:cNvSpPr>
            <p:nvPr/>
          </p:nvSpPr>
          <p:spPr bwMode="auto">
            <a:xfrm>
              <a:off x="3137" y="2065"/>
              <a:ext cx="418"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AT" altLang="de-DE" sz="800">
                  <a:latin typeface="Times New Roman" pitchFamily="18" charset="0"/>
                </a:rPr>
                <a:t>Midplane manipulator</a:t>
              </a:r>
              <a:endParaRPr lang="en-GB" altLang="de-DE" sz="2400">
                <a:latin typeface="Times New Roman" pitchFamily="18" charset="0"/>
              </a:endParaRPr>
            </a:p>
          </p:txBody>
        </p:sp>
        <p:sp>
          <p:nvSpPr>
            <p:cNvPr id="262162" name="Line 18"/>
            <p:cNvSpPr>
              <a:spLocks noChangeShapeType="1"/>
            </p:cNvSpPr>
            <p:nvPr/>
          </p:nvSpPr>
          <p:spPr bwMode="auto">
            <a:xfrm flipV="1">
              <a:off x="2382" y="2160"/>
              <a:ext cx="536" cy="701"/>
            </a:xfrm>
            <a:prstGeom prst="line">
              <a:avLst/>
            </a:prstGeom>
            <a:noFill/>
            <a:ln w="12700">
              <a:solidFill>
                <a:srgbClr val="8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62163" name="Line 19"/>
            <p:cNvSpPr>
              <a:spLocks noChangeShapeType="1"/>
            </p:cNvSpPr>
            <p:nvPr/>
          </p:nvSpPr>
          <p:spPr bwMode="auto">
            <a:xfrm>
              <a:off x="2874" y="2240"/>
              <a:ext cx="0" cy="20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2164" name="Line 20"/>
            <p:cNvSpPr>
              <a:spLocks noChangeShapeType="1"/>
            </p:cNvSpPr>
            <p:nvPr/>
          </p:nvSpPr>
          <p:spPr bwMode="auto">
            <a:xfrm>
              <a:off x="3062" y="2239"/>
              <a:ext cx="1" cy="20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2165" name="Line 21"/>
            <p:cNvSpPr>
              <a:spLocks noChangeShapeType="1"/>
            </p:cNvSpPr>
            <p:nvPr/>
          </p:nvSpPr>
          <p:spPr bwMode="auto">
            <a:xfrm>
              <a:off x="2865" y="2425"/>
              <a:ext cx="209" cy="1"/>
            </a:xfrm>
            <a:prstGeom prst="line">
              <a:avLst/>
            </a:prstGeom>
            <a:noFill/>
            <a:ln w="9525">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de-AT"/>
            </a:p>
          </p:txBody>
        </p:sp>
        <p:sp>
          <p:nvSpPr>
            <p:cNvPr id="262166" name="AutoShape 22"/>
            <p:cNvSpPr>
              <a:spLocks/>
            </p:cNvSpPr>
            <p:nvPr/>
          </p:nvSpPr>
          <p:spPr bwMode="auto">
            <a:xfrm>
              <a:off x="3193" y="2429"/>
              <a:ext cx="527" cy="201"/>
            </a:xfrm>
            <a:prstGeom prst="borderCallout2">
              <a:avLst>
                <a:gd name="adj1" fmla="val 50139"/>
                <a:gd name="adj2" fmla="val -11194"/>
                <a:gd name="adj3" fmla="val 50139"/>
                <a:gd name="adj4" fmla="val -28546"/>
                <a:gd name="adj5" fmla="val 1671"/>
                <a:gd name="adj6" fmla="val -45991"/>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r>
                <a:rPr lang="de-AT" altLang="de-DE" sz="800" i="1">
                  <a:latin typeface="Times New Roman" pitchFamily="18" charset="0"/>
                </a:rPr>
                <a:t>l</a:t>
              </a:r>
              <a:r>
                <a:rPr lang="de-AT" altLang="de-DE" sz="800" i="1" baseline="-25000">
                  <a:latin typeface="Times New Roman" pitchFamily="18" charset="0"/>
                </a:rPr>
                <a:t>lim</a:t>
              </a:r>
              <a:r>
                <a:rPr lang="de-AT" altLang="de-DE" sz="800">
                  <a:latin typeface="Times New Roman" pitchFamily="18" charset="0"/>
                </a:rPr>
                <a:t> </a:t>
              </a:r>
              <a:br>
                <a:rPr lang="de-AT" altLang="de-DE" sz="800">
                  <a:latin typeface="Times New Roman" pitchFamily="18" charset="0"/>
                </a:rPr>
              </a:br>
              <a:r>
                <a:rPr lang="de-AT" altLang="de-DE" sz="800">
                  <a:latin typeface="Times New Roman" pitchFamily="18" charset="0"/>
                </a:rPr>
                <a:t>(for shot #20233)</a:t>
              </a:r>
              <a:endParaRPr lang="en-GB" altLang="de-DE" sz="2400">
                <a:latin typeface="Times New Roman" pitchFamily="18" charset="0"/>
              </a:endParaRPr>
            </a:p>
          </p:txBody>
        </p:sp>
      </p:grpSp>
      <p:sp>
        <p:nvSpPr>
          <p:cNvPr id="2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42</a:t>
            </a:fld>
            <a:endParaRPr lang="en-GB" altLang="de-DE"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Datumsplatzhalter 1"/>
          <p:cNvSpPr>
            <a:spLocks noGrp="1"/>
          </p:cNvSpPr>
          <p:nvPr>
            <p:ph type="dt" sz="half" idx="10"/>
          </p:nvPr>
        </p:nvSpPr>
        <p:spPr/>
        <p:txBody>
          <a:bodyPr/>
          <a:lstStyle/>
          <a:p>
            <a:fld id="{3000AA36-256B-4C35-910B-98BA8C4BB9A2}" type="datetime1">
              <a:rPr lang="en-GB" altLang="de-DE" smtClean="0"/>
              <a:t>06/09/2018</a:t>
            </a:fld>
            <a:endParaRPr lang="de-DE" altLang="de-DE"/>
          </a:p>
        </p:txBody>
      </p:sp>
      <p:sp>
        <p:nvSpPr>
          <p:cNvPr id="35"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63170" name="Text Box 2"/>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eaLnBrk="0" hangingPunct="0"/>
            <a:r>
              <a:rPr lang="en-GB" altLang="de-DE" sz="3200" b="1" dirty="0">
                <a:solidFill>
                  <a:schemeClr val="bg1"/>
                </a:solidFill>
                <a:latin typeface="Times New Roman" pitchFamily="18" charset="0"/>
              </a:rPr>
              <a:t>Measurements in ASDEX Upgrade, I</a:t>
            </a:r>
          </a:p>
        </p:txBody>
      </p:sp>
      <p:grpSp>
        <p:nvGrpSpPr>
          <p:cNvPr id="263171" name="Group 3"/>
          <p:cNvGrpSpPr>
            <a:grpSpLocks noChangeAspect="1"/>
          </p:cNvGrpSpPr>
          <p:nvPr/>
        </p:nvGrpSpPr>
        <p:grpSpPr bwMode="auto">
          <a:xfrm>
            <a:off x="5441950" y="1027113"/>
            <a:ext cx="2957513" cy="3143250"/>
            <a:chOff x="2719" y="689"/>
            <a:chExt cx="2618" cy="2782"/>
          </a:xfrm>
        </p:grpSpPr>
        <p:pic>
          <p:nvPicPr>
            <p:cNvPr id="263172" name="Picture 4" descr="DSCN9204_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9" y="689"/>
              <a:ext cx="2618" cy="2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3" name="Text Box 5"/>
            <p:cNvSpPr txBox="1">
              <a:spLocks noChangeAspect="1" noChangeArrowheads="1"/>
            </p:cNvSpPr>
            <p:nvPr/>
          </p:nvSpPr>
          <p:spPr bwMode="auto">
            <a:xfrm>
              <a:off x="4683" y="1358"/>
              <a:ext cx="42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000" i="1">
                  <a:solidFill>
                    <a:srgbClr val="00FF00"/>
                  </a:solidFill>
                  <a:latin typeface="Times New Roman" pitchFamily="18" charset="0"/>
                </a:rPr>
                <a:t>V</a:t>
              </a:r>
              <a:r>
                <a:rPr lang="de-DE" altLang="de-DE" sz="2000" i="1" baseline="-25000">
                  <a:solidFill>
                    <a:srgbClr val="00FF00"/>
                  </a:solidFill>
                  <a:latin typeface="Times New Roman" pitchFamily="18" charset="0"/>
                </a:rPr>
                <a:t>fl_ul</a:t>
              </a:r>
              <a:endParaRPr lang="en-US" altLang="de-DE" sz="2000">
                <a:latin typeface="Times New Roman" pitchFamily="18" charset="0"/>
              </a:endParaRPr>
            </a:p>
          </p:txBody>
        </p:sp>
        <p:sp>
          <p:nvSpPr>
            <p:cNvPr id="263174" name="Line 6"/>
            <p:cNvSpPr>
              <a:spLocks noChangeAspect="1" noChangeShapeType="1"/>
            </p:cNvSpPr>
            <p:nvPr/>
          </p:nvSpPr>
          <p:spPr bwMode="auto">
            <a:xfrm flipH="1">
              <a:off x="4384" y="1659"/>
              <a:ext cx="510" cy="344"/>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75" name="Text Box 7"/>
            <p:cNvSpPr txBox="1">
              <a:spLocks noChangeAspect="1" noChangeArrowheads="1"/>
            </p:cNvSpPr>
            <p:nvPr/>
          </p:nvSpPr>
          <p:spPr bwMode="auto">
            <a:xfrm>
              <a:off x="4737" y="2374"/>
              <a:ext cx="403"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000" i="1">
                  <a:solidFill>
                    <a:srgbClr val="00FF00"/>
                  </a:solidFill>
                  <a:latin typeface="Times New Roman" pitchFamily="18" charset="0"/>
                </a:rPr>
                <a:t>V</a:t>
              </a:r>
              <a:r>
                <a:rPr lang="de-DE" altLang="de-DE" sz="2000" i="1" baseline="-25000">
                  <a:solidFill>
                    <a:srgbClr val="00FF00"/>
                  </a:solidFill>
                  <a:latin typeface="Times New Roman" pitchFamily="18" charset="0"/>
                </a:rPr>
                <a:t>fl_ll</a:t>
              </a:r>
              <a:endParaRPr lang="en-US" altLang="de-DE" sz="2000">
                <a:latin typeface="Times New Roman" pitchFamily="18" charset="0"/>
              </a:endParaRPr>
            </a:p>
          </p:txBody>
        </p:sp>
        <p:sp>
          <p:nvSpPr>
            <p:cNvPr id="263176" name="Line 8"/>
            <p:cNvSpPr>
              <a:spLocks noChangeAspect="1" noChangeShapeType="1"/>
            </p:cNvSpPr>
            <p:nvPr/>
          </p:nvSpPr>
          <p:spPr bwMode="auto">
            <a:xfrm flipH="1" flipV="1">
              <a:off x="4412" y="2358"/>
              <a:ext cx="291" cy="134"/>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77" name="Text Box 9"/>
            <p:cNvSpPr txBox="1">
              <a:spLocks noChangeAspect="1" noChangeArrowheads="1"/>
            </p:cNvSpPr>
            <p:nvPr/>
          </p:nvSpPr>
          <p:spPr bwMode="auto">
            <a:xfrm>
              <a:off x="4728" y="2777"/>
              <a:ext cx="392"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000" i="1">
                  <a:solidFill>
                    <a:srgbClr val="00FF00"/>
                  </a:solidFill>
                  <a:latin typeface="Times New Roman" pitchFamily="18" charset="0"/>
                </a:rPr>
                <a:t>V</a:t>
              </a:r>
              <a:r>
                <a:rPr lang="de-DE" altLang="de-DE" sz="2000" i="1" baseline="-25000">
                  <a:solidFill>
                    <a:srgbClr val="00FF00"/>
                  </a:solidFill>
                  <a:latin typeface="Times New Roman" pitchFamily="18" charset="0"/>
                </a:rPr>
                <a:t>fl_m</a:t>
              </a:r>
              <a:endParaRPr lang="en-US" altLang="de-DE" sz="2000">
                <a:latin typeface="Times New Roman" pitchFamily="18" charset="0"/>
              </a:endParaRPr>
            </a:p>
          </p:txBody>
        </p:sp>
        <p:sp>
          <p:nvSpPr>
            <p:cNvPr id="263178" name="Line 10"/>
            <p:cNvSpPr>
              <a:spLocks noChangeAspect="1" noChangeShapeType="1"/>
            </p:cNvSpPr>
            <p:nvPr/>
          </p:nvSpPr>
          <p:spPr bwMode="auto">
            <a:xfrm flipH="1" flipV="1">
              <a:off x="4018" y="2157"/>
              <a:ext cx="688" cy="728"/>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79" name="Text Box 11"/>
            <p:cNvSpPr txBox="1">
              <a:spLocks noChangeAspect="1" noChangeArrowheads="1"/>
            </p:cNvSpPr>
            <p:nvPr/>
          </p:nvSpPr>
          <p:spPr bwMode="auto">
            <a:xfrm>
              <a:off x="4020" y="1334"/>
              <a:ext cx="421"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000" i="1">
                  <a:solidFill>
                    <a:srgbClr val="00FF00"/>
                  </a:solidFill>
                  <a:latin typeface="Times New Roman" pitchFamily="18" charset="0"/>
                </a:rPr>
                <a:t>I</a:t>
              </a:r>
              <a:r>
                <a:rPr lang="de-DE" altLang="de-DE" sz="2000" i="1" baseline="-25000">
                  <a:solidFill>
                    <a:srgbClr val="00FF00"/>
                  </a:solidFill>
                  <a:latin typeface="Times New Roman" pitchFamily="18" charset="0"/>
                </a:rPr>
                <a:t>is_ur</a:t>
              </a:r>
              <a:endParaRPr lang="en-US" altLang="de-DE" sz="2000">
                <a:latin typeface="Times New Roman" pitchFamily="18" charset="0"/>
              </a:endParaRPr>
            </a:p>
          </p:txBody>
        </p:sp>
        <p:sp>
          <p:nvSpPr>
            <p:cNvPr id="263180" name="Line 12"/>
            <p:cNvSpPr>
              <a:spLocks noChangeAspect="1" noChangeShapeType="1"/>
            </p:cNvSpPr>
            <p:nvPr/>
          </p:nvSpPr>
          <p:spPr bwMode="auto">
            <a:xfrm flipH="1">
              <a:off x="3812" y="1639"/>
              <a:ext cx="403" cy="364"/>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81" name="Text Box 13"/>
            <p:cNvSpPr txBox="1">
              <a:spLocks noChangeAspect="1" noChangeArrowheads="1"/>
            </p:cNvSpPr>
            <p:nvPr/>
          </p:nvSpPr>
          <p:spPr bwMode="auto">
            <a:xfrm>
              <a:off x="4362" y="3111"/>
              <a:ext cx="59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lIns="0" tIns="0" rIns="0" bIns="0"/>
            <a:lstStyle/>
            <a:p>
              <a:pPr algn="ctr" eaLnBrk="0" hangingPunct="0"/>
              <a:r>
                <a:rPr lang="de-DE" altLang="de-DE" sz="2000" i="1">
                  <a:solidFill>
                    <a:srgbClr val="00FF00"/>
                  </a:solidFill>
                  <a:latin typeface="Times New Roman" pitchFamily="18" charset="0"/>
                </a:rPr>
                <a:t>swept</a:t>
              </a:r>
              <a:endParaRPr lang="en-US" altLang="de-DE" sz="2000">
                <a:latin typeface="Times New Roman" pitchFamily="18" charset="0"/>
              </a:endParaRPr>
            </a:p>
          </p:txBody>
        </p:sp>
        <p:sp>
          <p:nvSpPr>
            <p:cNvPr id="263182" name="Line 14"/>
            <p:cNvSpPr>
              <a:spLocks noChangeAspect="1" noChangeShapeType="1"/>
            </p:cNvSpPr>
            <p:nvPr/>
          </p:nvSpPr>
          <p:spPr bwMode="auto">
            <a:xfrm flipH="1" flipV="1">
              <a:off x="3778" y="2347"/>
              <a:ext cx="532" cy="837"/>
            </a:xfrm>
            <a:prstGeom prst="line">
              <a:avLst/>
            </a:prstGeom>
            <a:noFill/>
            <a:ln w="25400">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83" name="Oval 15"/>
            <p:cNvSpPr>
              <a:spLocks noChangeAspect="1" noChangeArrowheads="1"/>
            </p:cNvSpPr>
            <p:nvPr/>
          </p:nvSpPr>
          <p:spPr bwMode="auto">
            <a:xfrm>
              <a:off x="3025" y="1255"/>
              <a:ext cx="374" cy="376"/>
            </a:xfrm>
            <a:prstGeom prst="ellipse">
              <a:avLst/>
            </a:prstGeom>
            <a:noFill/>
            <a:ln w="38100">
              <a:solidFill>
                <a:srgbClr val="FF0000"/>
              </a:solidFill>
              <a:round/>
              <a:headEnd/>
              <a:tailEnd/>
            </a:ln>
            <a:extLst>
              <a:ext uri="{909E8E84-426E-40DD-AFC4-6F175D3DCCD1}">
                <a14:hiddenFill xmlns:a14="http://schemas.microsoft.com/office/drawing/2010/main">
                  <a:solidFill>
                    <a:srgbClr val="00CC99"/>
                  </a:solidFill>
                </a14:hiddenFill>
              </a:ext>
            </a:extLst>
          </p:spPr>
          <p:txBody>
            <a:bodyPr anchor="ctr"/>
            <a:lstStyle/>
            <a:p>
              <a:endParaRPr lang="de-AT"/>
            </a:p>
          </p:txBody>
        </p:sp>
        <p:sp>
          <p:nvSpPr>
            <p:cNvPr id="263184" name="Line 16"/>
            <p:cNvSpPr>
              <a:spLocks noChangeAspect="1" noChangeShapeType="1"/>
            </p:cNvSpPr>
            <p:nvPr/>
          </p:nvSpPr>
          <p:spPr bwMode="auto">
            <a:xfrm>
              <a:off x="3081" y="1306"/>
              <a:ext cx="265" cy="26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3185" name="Line 17"/>
            <p:cNvSpPr>
              <a:spLocks noChangeAspect="1" noChangeShapeType="1"/>
            </p:cNvSpPr>
            <p:nvPr/>
          </p:nvSpPr>
          <p:spPr bwMode="auto">
            <a:xfrm flipV="1">
              <a:off x="3072" y="1318"/>
              <a:ext cx="280" cy="235"/>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3186" name="Line 18"/>
            <p:cNvSpPr>
              <a:spLocks noChangeAspect="1" noChangeShapeType="1"/>
            </p:cNvSpPr>
            <p:nvPr/>
          </p:nvSpPr>
          <p:spPr bwMode="auto">
            <a:xfrm>
              <a:off x="3210" y="1442"/>
              <a:ext cx="0" cy="1764"/>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87" name="Text Box 19"/>
            <p:cNvSpPr txBox="1">
              <a:spLocks noChangeAspect="1" noChangeArrowheads="1"/>
            </p:cNvSpPr>
            <p:nvPr/>
          </p:nvSpPr>
          <p:spPr bwMode="auto">
            <a:xfrm>
              <a:off x="3056" y="938"/>
              <a:ext cx="297"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000" b="1" i="1">
                  <a:solidFill>
                    <a:srgbClr val="FF0000"/>
                  </a:solidFill>
                  <a:latin typeface="Times New Roman" pitchFamily="18" charset="0"/>
                </a:rPr>
                <a:t>B</a:t>
              </a:r>
              <a:r>
                <a:rPr lang="da-DK" altLang="de-DE" sz="2000" b="1" i="1" baseline="-25000">
                  <a:solidFill>
                    <a:srgbClr val="FF0000"/>
                  </a:solidFill>
                  <a:latin typeface="Times New Roman" pitchFamily="18" charset="0"/>
                </a:rPr>
                <a:t>r</a:t>
              </a:r>
              <a:endParaRPr lang="en-US" altLang="de-DE" sz="2000">
                <a:latin typeface="Times New Roman" pitchFamily="18" charset="0"/>
              </a:endParaRPr>
            </a:p>
          </p:txBody>
        </p:sp>
        <p:sp>
          <p:nvSpPr>
            <p:cNvPr id="263188" name="Text Box 20"/>
            <p:cNvSpPr txBox="1">
              <a:spLocks noChangeAspect="1" noChangeArrowheads="1"/>
            </p:cNvSpPr>
            <p:nvPr/>
          </p:nvSpPr>
          <p:spPr bwMode="auto">
            <a:xfrm rot="16200000">
              <a:off x="2859" y="2281"/>
              <a:ext cx="326"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000" b="1" i="1">
                  <a:solidFill>
                    <a:srgbClr val="FF0000"/>
                  </a:solidFill>
                  <a:latin typeface="Times New Roman" pitchFamily="18" charset="0"/>
                </a:rPr>
                <a:t>B</a:t>
              </a:r>
              <a:r>
                <a:rPr lang="da-DK" altLang="de-DE" sz="2000" b="1" i="1" baseline="-25000">
                  <a:solidFill>
                    <a:srgbClr val="FF0000"/>
                  </a:solidFill>
                  <a:latin typeface="Times New Roman" pitchFamily="18" charset="0"/>
                  <a:sym typeface="Symbol" pitchFamily="18" charset="2"/>
                </a:rPr>
                <a:t></a:t>
              </a:r>
              <a:endParaRPr lang="da-DK" altLang="de-DE" sz="2000">
                <a:latin typeface="Times New Roman" pitchFamily="18" charset="0"/>
                <a:sym typeface="Symbol" pitchFamily="18" charset="2"/>
              </a:endParaRPr>
            </a:p>
          </p:txBody>
        </p:sp>
        <p:sp>
          <p:nvSpPr>
            <p:cNvPr id="263189" name="Text Box 21"/>
            <p:cNvSpPr txBox="1">
              <a:spLocks noChangeAspect="1" noChangeArrowheads="1"/>
            </p:cNvSpPr>
            <p:nvPr/>
          </p:nvSpPr>
          <p:spPr bwMode="auto">
            <a:xfrm>
              <a:off x="3891" y="718"/>
              <a:ext cx="301"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000" b="1" i="1">
                  <a:solidFill>
                    <a:srgbClr val="FF0000"/>
                  </a:solidFill>
                  <a:latin typeface="Times New Roman" pitchFamily="18" charset="0"/>
                </a:rPr>
                <a:t>B</a:t>
              </a:r>
              <a:r>
                <a:rPr lang="da-DK" altLang="de-DE" sz="2000" b="1" i="1" baseline="-25000">
                  <a:solidFill>
                    <a:srgbClr val="FF0000"/>
                  </a:solidFill>
                  <a:latin typeface="Times New Roman" pitchFamily="18" charset="0"/>
                </a:rPr>
                <a:t>t</a:t>
              </a:r>
              <a:endParaRPr lang="en-US" altLang="de-DE" sz="2000">
                <a:latin typeface="Times New Roman" pitchFamily="18" charset="0"/>
              </a:endParaRPr>
            </a:p>
          </p:txBody>
        </p:sp>
        <p:sp>
          <p:nvSpPr>
            <p:cNvPr id="263190" name="Line 22"/>
            <p:cNvSpPr>
              <a:spLocks noChangeAspect="1" noChangeShapeType="1"/>
            </p:cNvSpPr>
            <p:nvPr/>
          </p:nvSpPr>
          <p:spPr bwMode="auto">
            <a:xfrm>
              <a:off x="4246" y="845"/>
              <a:ext cx="609" cy="0"/>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sp>
          <p:nvSpPr>
            <p:cNvPr id="263191" name="Text Box 23"/>
            <p:cNvSpPr txBox="1">
              <a:spLocks noChangeAspect="1" noChangeArrowheads="1"/>
            </p:cNvSpPr>
            <p:nvPr/>
          </p:nvSpPr>
          <p:spPr bwMode="auto">
            <a:xfrm>
              <a:off x="3911" y="976"/>
              <a:ext cx="247" cy="240"/>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a-DK" altLang="de-DE" sz="2000" b="1" i="1">
                  <a:solidFill>
                    <a:srgbClr val="FF0000"/>
                  </a:solidFill>
                  <a:latin typeface="Times New Roman" pitchFamily="18" charset="0"/>
                </a:rPr>
                <a:t>I</a:t>
              </a:r>
              <a:r>
                <a:rPr lang="da-DK" altLang="de-DE" sz="2000" b="1" i="1" baseline="-25000">
                  <a:solidFill>
                    <a:srgbClr val="FF0000"/>
                  </a:solidFill>
                  <a:latin typeface="Times New Roman" pitchFamily="18" charset="0"/>
                </a:rPr>
                <a:t>p</a:t>
              </a:r>
              <a:endParaRPr lang="en-US" altLang="de-DE" sz="2000">
                <a:latin typeface="Times New Roman" pitchFamily="18" charset="0"/>
              </a:endParaRPr>
            </a:p>
          </p:txBody>
        </p:sp>
        <p:sp>
          <p:nvSpPr>
            <p:cNvPr id="263192" name="Line 24"/>
            <p:cNvSpPr>
              <a:spLocks noChangeAspect="1" noChangeShapeType="1"/>
            </p:cNvSpPr>
            <p:nvPr/>
          </p:nvSpPr>
          <p:spPr bwMode="auto">
            <a:xfrm flipH="1">
              <a:off x="4221" y="1096"/>
              <a:ext cx="611" cy="2"/>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AT"/>
            </a:p>
          </p:txBody>
        </p:sp>
      </p:grpSp>
      <p:grpSp>
        <p:nvGrpSpPr>
          <p:cNvPr id="263193" name="Group 25"/>
          <p:cNvGrpSpPr>
            <a:grpSpLocks/>
          </p:cNvGrpSpPr>
          <p:nvPr/>
        </p:nvGrpSpPr>
        <p:grpSpPr bwMode="auto">
          <a:xfrm>
            <a:off x="250825" y="1474788"/>
            <a:ext cx="4183063" cy="1651000"/>
            <a:chOff x="174" y="929"/>
            <a:chExt cx="2635" cy="1040"/>
          </a:xfrm>
        </p:grpSpPr>
        <p:graphicFrame>
          <p:nvGraphicFramePr>
            <p:cNvPr id="263194" name="Object 26"/>
            <p:cNvGraphicFramePr>
              <a:graphicFrameLocks noChangeAspect="1"/>
            </p:cNvGraphicFramePr>
            <p:nvPr/>
          </p:nvGraphicFramePr>
          <p:xfrm>
            <a:off x="174" y="929"/>
            <a:ext cx="1131" cy="458"/>
          </p:xfrm>
          <a:graphic>
            <a:graphicData uri="http://schemas.openxmlformats.org/presentationml/2006/ole">
              <mc:AlternateContent xmlns:mc="http://schemas.openxmlformats.org/markup-compatibility/2006">
                <mc:Choice xmlns:v="urn:schemas-microsoft-com:vml" Requires="v">
                  <p:oleObj spid="_x0000_s263342" name="Formel" r:id="rId5" imgW="1193760" imgH="482400" progId="Equation.3">
                    <p:embed/>
                  </p:oleObj>
                </mc:Choice>
                <mc:Fallback>
                  <p:oleObj name="Formel" r:id="rId5" imgW="1193760" imgH="482400" progId="Equation.3">
                    <p:embed/>
                    <p:pic>
                      <p:nvPicPr>
                        <p:cNvPr id="0" name="Object 26"/>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 y="929"/>
                          <a:ext cx="1131" cy="45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3195" name="Object 27"/>
            <p:cNvGraphicFramePr>
              <a:graphicFrameLocks noChangeAspect="1"/>
            </p:cNvGraphicFramePr>
            <p:nvPr/>
          </p:nvGraphicFramePr>
          <p:xfrm>
            <a:off x="1366" y="930"/>
            <a:ext cx="1131" cy="458"/>
          </p:xfrm>
          <a:graphic>
            <a:graphicData uri="http://schemas.openxmlformats.org/presentationml/2006/ole">
              <mc:AlternateContent xmlns:mc="http://schemas.openxmlformats.org/markup-compatibility/2006">
                <mc:Choice xmlns:v="urn:schemas-microsoft-com:vml" Requires="v">
                  <p:oleObj spid="_x0000_s263343" name="Formel" r:id="rId7" imgW="1193760" imgH="482400" progId="Equation.3">
                    <p:embed/>
                  </p:oleObj>
                </mc:Choice>
                <mc:Fallback>
                  <p:oleObj name="Formel" r:id="rId7" imgW="1193760" imgH="482400" progId="Equation.3">
                    <p:embed/>
                    <p:pic>
                      <p:nvPicPr>
                        <p:cNvPr id="0" name="Object 27"/>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6" y="930"/>
                          <a:ext cx="1131" cy="45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3196" name="Object 28"/>
            <p:cNvGraphicFramePr>
              <a:graphicFrameLocks noChangeAspect="1"/>
            </p:cNvGraphicFramePr>
            <p:nvPr/>
          </p:nvGraphicFramePr>
          <p:xfrm>
            <a:off x="174" y="1513"/>
            <a:ext cx="983" cy="456"/>
          </p:xfrm>
          <a:graphic>
            <a:graphicData uri="http://schemas.openxmlformats.org/presentationml/2006/ole">
              <mc:AlternateContent xmlns:mc="http://schemas.openxmlformats.org/markup-compatibility/2006">
                <mc:Choice xmlns:v="urn:schemas-microsoft-com:vml" Requires="v">
                  <p:oleObj spid="_x0000_s263344" name="Formel" r:id="rId9" imgW="1041120" imgH="482400" progId="Equation.3">
                    <p:embed/>
                  </p:oleObj>
                </mc:Choice>
                <mc:Fallback>
                  <p:oleObj name="Formel" r:id="rId9" imgW="1041120" imgH="482400" progId="Equation.3">
                    <p:embed/>
                    <p:pic>
                      <p:nvPicPr>
                        <p:cNvPr id="0" name="Object 28"/>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4" y="1513"/>
                          <a:ext cx="983" cy="456"/>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3197" name="Text Box 29"/>
            <p:cNvSpPr txBox="1">
              <a:spLocks noChangeArrowheads="1"/>
            </p:cNvSpPr>
            <p:nvPr/>
          </p:nvSpPr>
          <p:spPr bwMode="auto">
            <a:xfrm>
              <a:off x="1294" y="1649"/>
              <a:ext cx="1515" cy="201"/>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8000" rIns="18000" bIns="18000">
              <a:spAutoFit/>
            </a:bodyPr>
            <a:lstStyle/>
            <a:p>
              <a:pPr eaLnBrk="0" hangingPunct="0"/>
              <a:r>
                <a:rPr lang="en-US" altLang="de-DE">
                  <a:latin typeface="Times New Roman" pitchFamily="18" charset="0"/>
                </a:rPr>
                <a:t>From the swept probe: </a:t>
              </a:r>
              <a:r>
                <a:rPr lang="en-US" altLang="de-DE" i="1">
                  <a:latin typeface="Times New Roman" pitchFamily="18" charset="0"/>
                </a:rPr>
                <a:t>T</a:t>
              </a:r>
              <a:r>
                <a:rPr lang="en-US" altLang="de-DE" i="1" baseline="-25000">
                  <a:latin typeface="Times New Roman" pitchFamily="18" charset="0"/>
                </a:rPr>
                <a:t>e</a:t>
              </a:r>
            </a:p>
          </p:txBody>
        </p:sp>
      </p:grpSp>
      <p:sp>
        <p:nvSpPr>
          <p:cNvPr id="263198" name="Rectangle 30"/>
          <p:cNvSpPr>
            <a:spLocks noChangeArrowheads="1"/>
          </p:cNvSpPr>
          <p:nvPr/>
        </p:nvSpPr>
        <p:spPr bwMode="auto">
          <a:xfrm>
            <a:off x="250825" y="3319463"/>
            <a:ext cx="4446588" cy="914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a:solidFill>
                  <a:srgbClr val="CC0000"/>
                </a:solidFill>
              </a:rPr>
              <a:t>With the help of these quantities, the radial fluctuation-induced particle flux and the Reynolds stress can be derived:</a:t>
            </a:r>
          </a:p>
        </p:txBody>
      </p:sp>
      <p:sp>
        <p:nvSpPr>
          <p:cNvPr id="263199" name="Text Box 31"/>
          <p:cNvSpPr txBox="1">
            <a:spLocks noChangeArrowheads="1"/>
          </p:cNvSpPr>
          <p:nvPr/>
        </p:nvSpPr>
        <p:spPr bwMode="auto">
          <a:xfrm>
            <a:off x="250825" y="927100"/>
            <a:ext cx="187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000" b="1">
                <a:solidFill>
                  <a:srgbClr val="CC0000"/>
                </a:solidFill>
                <a:latin typeface="Times New Roman" pitchFamily="18" charset="0"/>
              </a:rPr>
              <a:t>We remember:</a:t>
            </a:r>
          </a:p>
        </p:txBody>
      </p:sp>
      <p:graphicFrame>
        <p:nvGraphicFramePr>
          <p:cNvPr id="263200" name="Object 32"/>
          <p:cNvGraphicFramePr>
            <a:graphicFrameLocks noChangeAspect="1"/>
          </p:cNvGraphicFramePr>
          <p:nvPr/>
        </p:nvGraphicFramePr>
        <p:xfrm>
          <a:off x="754063" y="4379913"/>
          <a:ext cx="7316787" cy="1050925"/>
        </p:xfrm>
        <a:graphic>
          <a:graphicData uri="http://schemas.openxmlformats.org/presentationml/2006/ole">
            <mc:AlternateContent xmlns:mc="http://schemas.openxmlformats.org/markup-compatibility/2006">
              <mc:Choice xmlns:v="urn:schemas-microsoft-com:vml" Requires="v">
                <p:oleObj spid="_x0000_s263345" name="Formel" r:id="rId11" imgW="4063680" imgH="583920" progId="Equation.3">
                  <p:embed/>
                </p:oleObj>
              </mc:Choice>
              <mc:Fallback>
                <p:oleObj name="Formel" r:id="rId11" imgW="4063680" imgH="583920" progId="Equation.3">
                  <p:embed/>
                  <p:pic>
                    <p:nvPicPr>
                      <p:cNvPr id="0" name="Object 3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4063" y="4379913"/>
                        <a:ext cx="7316787" cy="10509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3201" name="Object 33"/>
          <p:cNvGraphicFramePr>
            <a:graphicFrameLocks noChangeAspect="1"/>
          </p:cNvGraphicFramePr>
          <p:nvPr/>
        </p:nvGraphicFramePr>
        <p:xfrm>
          <a:off x="1355725" y="5583238"/>
          <a:ext cx="6430963" cy="914400"/>
        </p:xfrm>
        <a:graphic>
          <a:graphicData uri="http://schemas.openxmlformats.org/presentationml/2006/ole">
            <mc:AlternateContent xmlns:mc="http://schemas.openxmlformats.org/markup-compatibility/2006">
              <mc:Choice xmlns:v="urn:schemas-microsoft-com:vml" Requires="v">
                <p:oleObj spid="_x0000_s263346" name="Formel" r:id="rId13" imgW="3568680" imgH="507960" progId="Equation.3">
                  <p:embed/>
                </p:oleObj>
              </mc:Choice>
              <mc:Fallback>
                <p:oleObj name="Formel" r:id="rId13" imgW="3568680" imgH="507960" progId="Equation.3">
                  <p:embed/>
                  <p:pic>
                    <p:nvPicPr>
                      <p:cNvPr id="0" name="Object 3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55725" y="5583238"/>
                        <a:ext cx="6430963" cy="9144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43</a:t>
            </a:fld>
            <a:endParaRPr lang="en-GB" altLang="de-DE"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C10D442F-C509-44D0-9ED6-985F0D91C5ED}" type="datetime1">
              <a:rPr lang="en-GB" altLang="de-DE" smtClean="0"/>
              <a:t>06/09/2018</a:t>
            </a:fld>
            <a:endParaRPr lang="de-DE" altLang="de-DE"/>
          </a:p>
        </p:txBody>
      </p:sp>
      <p:sp>
        <p:nvSpPr>
          <p:cNvPr id="7"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0642" name="Text Box 2"/>
          <p:cNvSpPr txBox="1">
            <a:spLocks noChangeArrowheads="1"/>
          </p:cNvSpPr>
          <p:nvPr/>
        </p:nvSpPr>
        <p:spPr bwMode="auto">
          <a:xfrm>
            <a:off x="252413" y="968375"/>
            <a:ext cx="863758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GB" altLang="de-DE" sz="2000" b="1">
                <a:solidFill>
                  <a:schemeClr val="accent2"/>
                </a:solidFill>
                <a:latin typeface="Times New Roman" pitchFamily="18" charset="0"/>
              </a:rPr>
              <a:t>The </a:t>
            </a:r>
            <a:r>
              <a:rPr lang="en-GB" altLang="de-DE" sz="2000" b="1">
                <a:solidFill>
                  <a:srgbClr val="A50021"/>
                </a:solidFill>
                <a:latin typeface="Times New Roman" pitchFamily="18" charset="0"/>
              </a:rPr>
              <a:t>radial fluctuation-induced particle flux </a:t>
            </a:r>
            <a:r>
              <a:rPr lang="en-GB" altLang="de-DE" sz="2000" b="1">
                <a:solidFill>
                  <a:srgbClr val="A50021"/>
                </a:solidFill>
                <a:latin typeface="Times New Roman" pitchFamily="18" charset="0"/>
                <a:sym typeface="Symbol" pitchFamily="18" charset="2"/>
              </a:rPr>
              <a:t></a:t>
            </a:r>
            <a:r>
              <a:rPr lang="en-GB" altLang="de-DE" sz="2000" b="1" i="1" baseline="-25000">
                <a:solidFill>
                  <a:srgbClr val="A50021"/>
                </a:solidFill>
                <a:latin typeface="Times New Roman" pitchFamily="18" charset="0"/>
                <a:sym typeface="Symbol" pitchFamily="18" charset="2"/>
              </a:rPr>
              <a:t>r</a:t>
            </a:r>
            <a:r>
              <a:rPr lang="en-GB" altLang="de-DE" sz="2000" b="1">
                <a:solidFill>
                  <a:srgbClr val="A50021"/>
                </a:solidFill>
                <a:latin typeface="Times New Roman" pitchFamily="18" charset="0"/>
                <a:sym typeface="Symbol" pitchFamily="18" charset="2"/>
              </a:rPr>
              <a:t> </a:t>
            </a:r>
            <a:r>
              <a:rPr lang="en-GB" altLang="de-DE" sz="2000" b="1">
                <a:solidFill>
                  <a:schemeClr val="accent2"/>
                </a:solidFill>
                <a:latin typeface="Times New Roman" pitchFamily="18" charset="0"/>
              </a:rPr>
              <a:t>with the velocity </a:t>
            </a:r>
            <a:r>
              <a:rPr lang="en-GB" altLang="de-DE" sz="2000" b="1" i="1">
                <a:solidFill>
                  <a:schemeClr val="accent2"/>
                </a:solidFill>
                <a:latin typeface="Times New Roman" pitchFamily="18" charset="0"/>
              </a:rPr>
              <a:t>v</a:t>
            </a:r>
            <a:r>
              <a:rPr lang="en-GB" altLang="de-DE" sz="2000" b="1" i="1" baseline="-25000">
                <a:solidFill>
                  <a:schemeClr val="accent2"/>
                </a:solidFill>
                <a:latin typeface="Times New Roman" pitchFamily="18" charset="0"/>
              </a:rPr>
              <a:t>r </a:t>
            </a:r>
            <a:r>
              <a:rPr lang="en-GB" altLang="de-DE" sz="2000" b="1">
                <a:solidFill>
                  <a:schemeClr val="accent2"/>
                </a:solidFill>
                <a:latin typeface="Times New Roman" pitchFamily="18" charset="0"/>
              </a:rPr>
              <a:t>, induced by edge fluctuations, is mainly due to an </a:t>
            </a:r>
            <a:r>
              <a:rPr lang="en-GB" altLang="de-DE" sz="2000" b="1" i="1">
                <a:solidFill>
                  <a:schemeClr val="accent2"/>
                </a:solidFill>
                <a:latin typeface="Times New Roman" pitchFamily="18" charset="0"/>
              </a:rPr>
              <a:t>E</a:t>
            </a:r>
            <a:r>
              <a:rPr lang="en-GB" altLang="de-DE" sz="2000" b="1">
                <a:solidFill>
                  <a:schemeClr val="accent2"/>
                </a:solidFill>
                <a:latin typeface="Times New Roman" pitchFamily="18" charset="0"/>
                <a:sym typeface="Symbol" pitchFamily="18" charset="2"/>
              </a:rPr>
              <a:t></a:t>
            </a:r>
            <a:r>
              <a:rPr lang="en-GB" altLang="de-DE" sz="2000" b="1" i="1">
                <a:solidFill>
                  <a:schemeClr val="accent2"/>
                </a:solidFill>
                <a:latin typeface="Times New Roman" pitchFamily="18" charset="0"/>
                <a:sym typeface="Symbol" pitchFamily="18" charset="2"/>
              </a:rPr>
              <a:t>B</a:t>
            </a:r>
            <a:r>
              <a:rPr lang="en-GB" altLang="de-DE" sz="2000" b="1">
                <a:solidFill>
                  <a:schemeClr val="accent2"/>
                </a:solidFill>
                <a:latin typeface="Times New Roman" pitchFamily="18" charset="0"/>
                <a:sym typeface="Symbol" pitchFamily="18" charset="2"/>
              </a:rPr>
              <a:t> drift in the radial direction. A radial </a:t>
            </a:r>
            <a:r>
              <a:rPr lang="en-GB" altLang="de-DE" sz="2000" b="1" i="1">
                <a:solidFill>
                  <a:schemeClr val="accent2"/>
                </a:solidFill>
                <a:latin typeface="Times New Roman" pitchFamily="18" charset="0"/>
              </a:rPr>
              <a:t>E</a:t>
            </a:r>
            <a:r>
              <a:rPr lang="en-GB" altLang="de-DE" sz="2000" b="1">
                <a:solidFill>
                  <a:schemeClr val="accent2"/>
                </a:solidFill>
                <a:latin typeface="Times New Roman" pitchFamily="18" charset="0"/>
                <a:sym typeface="Symbol" pitchFamily="18" charset="2"/>
              </a:rPr>
              <a:t></a:t>
            </a:r>
            <a:r>
              <a:rPr lang="en-GB" altLang="de-DE" sz="2000" b="1" i="1">
                <a:solidFill>
                  <a:schemeClr val="accent2"/>
                </a:solidFill>
                <a:latin typeface="Times New Roman" pitchFamily="18" charset="0"/>
                <a:sym typeface="Symbol" pitchFamily="18" charset="2"/>
              </a:rPr>
              <a:t>B</a:t>
            </a:r>
            <a:r>
              <a:rPr lang="en-GB" altLang="de-DE" sz="2000" b="1">
                <a:solidFill>
                  <a:schemeClr val="accent2"/>
                </a:solidFill>
                <a:latin typeface="Times New Roman" pitchFamily="18" charset="0"/>
                <a:sym typeface="Symbol" pitchFamily="18" charset="2"/>
              </a:rPr>
              <a:t> drift can only be caused by an electric field in the poloidal direction, </a:t>
            </a:r>
            <a:r>
              <a:rPr lang="en-GB" altLang="de-DE" sz="2000" b="1" i="1">
                <a:solidFill>
                  <a:schemeClr val="accent2"/>
                </a:solidFill>
                <a:latin typeface="Times New Roman" pitchFamily="18" charset="0"/>
                <a:sym typeface="Symbol" pitchFamily="18" charset="2"/>
              </a:rPr>
              <a:t>E</a:t>
            </a:r>
            <a:r>
              <a:rPr lang="en-GB" altLang="de-DE" sz="2000" b="1" baseline="-25000">
                <a:solidFill>
                  <a:schemeClr val="accent2"/>
                </a:solidFill>
                <a:latin typeface="Times New Roman" pitchFamily="18" charset="0"/>
                <a:sym typeface="Symbol" pitchFamily="18" charset="2"/>
              </a:rPr>
              <a:t></a:t>
            </a:r>
            <a:r>
              <a:rPr lang="en-GB" altLang="de-DE" sz="2000" b="1">
                <a:solidFill>
                  <a:schemeClr val="accent2"/>
                </a:solidFill>
                <a:latin typeface="Times New Roman" pitchFamily="18" charset="0"/>
                <a:sym typeface="Symbol" pitchFamily="18" charset="2"/>
              </a:rPr>
              <a:t>, respectively by its fluctuations.</a:t>
            </a:r>
            <a:endParaRPr lang="en-GB" altLang="de-DE" sz="2000" b="1">
              <a:solidFill>
                <a:schemeClr val="accent2"/>
              </a:solidFill>
              <a:latin typeface="Times New Roman" pitchFamily="18" charset="0"/>
            </a:endParaRPr>
          </a:p>
        </p:txBody>
      </p:sp>
      <p:sp>
        <p:nvSpPr>
          <p:cNvPr id="240643" name="Text Box 3"/>
          <p:cNvSpPr txBox="1">
            <a:spLocks noChangeArrowheads="1"/>
          </p:cNvSpPr>
          <p:nvPr/>
        </p:nvSpPr>
        <p:spPr bwMode="auto">
          <a:xfrm>
            <a:off x="252413" y="2706688"/>
            <a:ext cx="8637587"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GB" altLang="zh-CN" sz="2000" b="1">
                <a:solidFill>
                  <a:schemeClr val="accent2"/>
                </a:solidFill>
                <a:latin typeface="Times New Roman" pitchFamily="18" charset="0"/>
                <a:ea typeface="SimSun" pitchFamily="2" charset="-122"/>
              </a:rPr>
              <a:t>The </a:t>
            </a:r>
            <a:r>
              <a:rPr lang="en-GB" altLang="zh-CN" sz="2000" b="1">
                <a:solidFill>
                  <a:srgbClr val="A50021"/>
                </a:solidFill>
                <a:latin typeface="Times New Roman" pitchFamily="18" charset="0"/>
                <a:ea typeface="SimSun" pitchFamily="2" charset="-122"/>
              </a:rPr>
              <a:t>Reynolds stress </a:t>
            </a:r>
            <a:r>
              <a:rPr lang="en-GB" altLang="zh-CN" sz="2000" b="1">
                <a:solidFill>
                  <a:srgbClr val="A50021"/>
                </a:solidFill>
                <a:latin typeface="Monotype Corsiva" pitchFamily="66" charset="0"/>
                <a:ea typeface="SimSun" pitchFamily="2" charset="-122"/>
              </a:rPr>
              <a:t>Re</a:t>
            </a:r>
            <a:r>
              <a:rPr lang="en-GB" altLang="zh-CN" sz="2000" b="1">
                <a:solidFill>
                  <a:srgbClr val="A50021"/>
                </a:solidFill>
                <a:latin typeface="Times New Roman" pitchFamily="18" charset="0"/>
                <a:ea typeface="SimSun" pitchFamily="2" charset="-122"/>
              </a:rPr>
              <a:t> </a:t>
            </a:r>
            <a:r>
              <a:rPr lang="en-GB" altLang="zh-CN" sz="2000" b="1">
                <a:solidFill>
                  <a:schemeClr val="accent2"/>
                </a:solidFill>
                <a:latin typeface="Times New Roman" pitchFamily="18" charset="0"/>
                <a:ea typeface="SimSun" pitchFamily="2" charset="-122"/>
              </a:rPr>
              <a:t>is a measure of the anisotropy of the turbulent velocity fluctuations, which produce a stress on the mean flow. This may cause a poloidal flow. If </a:t>
            </a:r>
            <a:r>
              <a:rPr lang="en-GB" altLang="zh-CN" sz="2000" b="1">
                <a:solidFill>
                  <a:schemeClr val="accent2"/>
                </a:solidFill>
                <a:latin typeface="Monotype Corsiva" pitchFamily="66" charset="0"/>
                <a:ea typeface="SimSun" pitchFamily="2" charset="-122"/>
              </a:rPr>
              <a:t>Re</a:t>
            </a:r>
            <a:r>
              <a:rPr lang="en-GB" altLang="zh-CN" sz="2000" b="1">
                <a:solidFill>
                  <a:schemeClr val="accent2"/>
                </a:solidFill>
                <a:latin typeface="Times New Roman" pitchFamily="18" charset="0"/>
                <a:ea typeface="SimSun" pitchFamily="2" charset="-122"/>
              </a:rPr>
              <a:t> has a radial gradient a sheared poloidal flow results. This tends to quench the radial flow since a sheared poloidal flow can tear apart larger eddies at the edge that would cause a strong radial particle transport. </a:t>
            </a:r>
            <a:endParaRPr lang="en-GB" altLang="de-DE" sz="2000" b="1">
              <a:solidFill>
                <a:schemeClr val="accent2"/>
              </a:solidFill>
              <a:latin typeface="Times New Roman" pitchFamily="18" charset="0"/>
            </a:endParaRPr>
          </a:p>
        </p:txBody>
      </p:sp>
      <p:sp>
        <p:nvSpPr>
          <p:cNvPr id="240644" name="Text Box 4"/>
          <p:cNvSpPr txBox="1">
            <a:spLocks noChangeArrowheads="1"/>
          </p:cNvSpPr>
          <p:nvPr/>
        </p:nvSpPr>
        <p:spPr bwMode="auto">
          <a:xfrm>
            <a:off x="252413" y="4689475"/>
            <a:ext cx="863758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GB" altLang="zh-CN" sz="2000" b="1">
                <a:solidFill>
                  <a:schemeClr val="accent2"/>
                </a:solidFill>
                <a:latin typeface="Times New Roman" pitchFamily="18" charset="0"/>
                <a:ea typeface="SimSun" pitchFamily="2" charset="-122"/>
              </a:rPr>
              <a:t>The </a:t>
            </a:r>
            <a:r>
              <a:rPr lang="en-GB" altLang="zh-CN" sz="2000" b="1">
                <a:solidFill>
                  <a:srgbClr val="A50021"/>
                </a:solidFill>
                <a:latin typeface="Times New Roman" pitchFamily="18" charset="0"/>
                <a:ea typeface="SimSun" pitchFamily="2" charset="-122"/>
              </a:rPr>
              <a:t>radial flux of poloidal momentum </a:t>
            </a:r>
            <a:r>
              <a:rPr lang="en-GB" altLang="zh-CN" sz="2000" b="1" i="1">
                <a:solidFill>
                  <a:srgbClr val="A50021"/>
                </a:solidFill>
                <a:latin typeface="Times New Roman" pitchFamily="18" charset="0"/>
                <a:ea typeface="SimSun" pitchFamily="2" charset="-122"/>
              </a:rPr>
              <a:t>M</a:t>
            </a:r>
            <a:r>
              <a:rPr lang="en-GB" altLang="zh-CN" sz="2000" b="1" i="1" baseline="-25000">
                <a:solidFill>
                  <a:srgbClr val="A50021"/>
                </a:solidFill>
                <a:latin typeface="Times New Roman" pitchFamily="18" charset="0"/>
                <a:ea typeface="SimSun" pitchFamily="2" charset="-122"/>
              </a:rPr>
              <a:t>r</a:t>
            </a:r>
            <a:r>
              <a:rPr lang="en-GB" altLang="zh-CN" sz="2000" b="1">
                <a:solidFill>
                  <a:srgbClr val="A50021"/>
                </a:solidFill>
                <a:latin typeface="Times New Roman" pitchFamily="18" charset="0"/>
                <a:ea typeface="SimSun" pitchFamily="2" charset="-122"/>
              </a:rPr>
              <a:t> </a:t>
            </a:r>
            <a:r>
              <a:rPr lang="en-GB" altLang="zh-CN" sz="2000" b="1">
                <a:solidFill>
                  <a:schemeClr val="accent2"/>
                </a:solidFill>
                <a:latin typeface="Times New Roman" pitchFamily="18" charset="0"/>
                <a:ea typeface="SimSun" pitchFamily="2" charset="-122"/>
              </a:rPr>
              <a:t>is also due to the radial loss of plasma and energy. For various reasons the plasma torus shows rotation in toroidal and therewith also in poloidal direction. In H-mode the toroidal rotation is mainly due to </a:t>
            </a:r>
            <a:r>
              <a:rPr lang="en-GB" altLang="zh-CN" sz="2000" b="1" u="sng">
                <a:solidFill>
                  <a:schemeClr val="accent2"/>
                </a:solidFill>
                <a:latin typeface="Times New Roman" pitchFamily="18" charset="0"/>
                <a:ea typeface="SimSun" pitchFamily="2" charset="-122"/>
              </a:rPr>
              <a:t>n</a:t>
            </a:r>
            <a:r>
              <a:rPr lang="en-GB" altLang="zh-CN" sz="2000" b="1">
                <a:solidFill>
                  <a:schemeClr val="accent2"/>
                </a:solidFill>
                <a:latin typeface="Times New Roman" pitchFamily="18" charset="0"/>
                <a:ea typeface="SimSun" pitchFamily="2" charset="-122"/>
              </a:rPr>
              <a:t>eutral </a:t>
            </a:r>
            <a:r>
              <a:rPr lang="en-GB" altLang="zh-CN" sz="2000" b="1" u="sng">
                <a:solidFill>
                  <a:schemeClr val="accent2"/>
                </a:solidFill>
                <a:latin typeface="Times New Roman" pitchFamily="18" charset="0"/>
                <a:ea typeface="SimSun" pitchFamily="2" charset="-122"/>
              </a:rPr>
              <a:t>b</a:t>
            </a:r>
            <a:r>
              <a:rPr lang="en-GB" altLang="zh-CN" sz="2000" b="1">
                <a:solidFill>
                  <a:schemeClr val="accent2"/>
                </a:solidFill>
                <a:latin typeface="Times New Roman" pitchFamily="18" charset="0"/>
                <a:ea typeface="SimSun" pitchFamily="2" charset="-122"/>
              </a:rPr>
              <a:t>eam </a:t>
            </a:r>
            <a:r>
              <a:rPr lang="en-GB" altLang="zh-CN" sz="2000" b="1" u="sng">
                <a:solidFill>
                  <a:schemeClr val="accent2"/>
                </a:solidFill>
                <a:latin typeface="Times New Roman" pitchFamily="18" charset="0"/>
                <a:ea typeface="SimSun" pitchFamily="2" charset="-122"/>
              </a:rPr>
              <a:t>i</a:t>
            </a:r>
            <a:r>
              <a:rPr lang="en-GB" altLang="zh-CN" sz="2000" b="1">
                <a:solidFill>
                  <a:schemeClr val="accent2"/>
                </a:solidFill>
                <a:latin typeface="Times New Roman" pitchFamily="18" charset="0"/>
                <a:ea typeface="SimSun" pitchFamily="2" charset="-122"/>
              </a:rPr>
              <a:t>njection (NBI).  </a:t>
            </a:r>
            <a:endParaRPr lang="en-GB" altLang="de-DE" sz="2000" b="1">
              <a:solidFill>
                <a:schemeClr val="accent2"/>
              </a:solidFill>
              <a:latin typeface="Times New Roman" pitchFamily="18" charset="0"/>
            </a:endParaRPr>
          </a:p>
        </p:txBody>
      </p:sp>
      <p:sp>
        <p:nvSpPr>
          <p:cNvPr id="240646" name="Text Box 6"/>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eaLnBrk="0" hangingPunct="0"/>
            <a:r>
              <a:rPr lang="en-GB" altLang="de-DE" sz="3200" b="1" dirty="0">
                <a:solidFill>
                  <a:schemeClr val="bg1"/>
                </a:solidFill>
                <a:latin typeface="Times New Roman" pitchFamily="18" charset="0"/>
              </a:rPr>
              <a:t>Measurements in ASDEX Upgrade, II</a:t>
            </a:r>
          </a:p>
        </p:txBody>
      </p:sp>
      <p:sp>
        <p:nvSpPr>
          <p:cNvPr id="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44</a:t>
            </a:fld>
            <a:endParaRPr lang="en-GB" altLang="de-DE"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p:cNvSpPr>
            <a:spLocks noGrp="1"/>
          </p:cNvSpPr>
          <p:nvPr>
            <p:ph type="dt" sz="half" idx="10"/>
          </p:nvPr>
        </p:nvSpPr>
        <p:spPr/>
        <p:txBody>
          <a:bodyPr/>
          <a:lstStyle/>
          <a:p>
            <a:fld id="{C2D87407-A9D0-4460-83E1-DC916AC1CFDF}" type="datetime1">
              <a:rPr lang="en-GB" altLang="de-DE" smtClean="0"/>
              <a:t>06/09/2018</a:t>
            </a:fld>
            <a:endParaRPr lang="de-DE" altLang="de-DE"/>
          </a:p>
        </p:txBody>
      </p:sp>
      <p:sp>
        <p:nvSpPr>
          <p:cNvPr id="8"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67266" name="Text Box 2"/>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eaLnBrk="0" hangingPunct="0"/>
            <a:r>
              <a:rPr lang="en-GB" altLang="de-DE" sz="3200" b="1" dirty="0">
                <a:solidFill>
                  <a:schemeClr val="bg1"/>
                </a:solidFill>
                <a:latin typeface="Times New Roman" pitchFamily="18" charset="0"/>
              </a:rPr>
              <a:t>Measurements in ASDEX Upgrade, III</a:t>
            </a:r>
          </a:p>
        </p:txBody>
      </p:sp>
      <p:sp>
        <p:nvSpPr>
          <p:cNvPr id="267267" name="Rectangle 3"/>
          <p:cNvSpPr>
            <a:spLocks noChangeArrowheads="1"/>
          </p:cNvSpPr>
          <p:nvPr/>
        </p:nvSpPr>
        <p:spPr bwMode="auto">
          <a:xfrm>
            <a:off x="250825" y="881925"/>
            <a:ext cx="6165850" cy="3048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dirty="0">
                <a:solidFill>
                  <a:srgbClr val="CC0000"/>
                </a:solidFill>
              </a:rPr>
              <a:t>Comparison of the flux in L-mode and </a:t>
            </a:r>
            <a:r>
              <a:rPr lang="en-US" altLang="de-DE" sz="2000" b="1" dirty="0" err="1">
                <a:solidFill>
                  <a:srgbClr val="CC0000"/>
                </a:solidFill>
              </a:rPr>
              <a:t>ELMy</a:t>
            </a:r>
            <a:r>
              <a:rPr lang="en-US" altLang="de-DE" sz="2000" b="1" dirty="0">
                <a:solidFill>
                  <a:srgbClr val="CC0000"/>
                </a:solidFill>
              </a:rPr>
              <a:t> H-mode :</a:t>
            </a:r>
          </a:p>
        </p:txBody>
      </p:sp>
      <p:sp>
        <p:nvSpPr>
          <p:cNvPr id="267268" name="Text Box 4"/>
          <p:cNvSpPr txBox="1">
            <a:spLocks noChangeArrowheads="1"/>
          </p:cNvSpPr>
          <p:nvPr/>
        </p:nvSpPr>
        <p:spPr bwMode="auto">
          <a:xfrm>
            <a:off x="115747" y="1292825"/>
            <a:ext cx="2170253" cy="4639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eaLnBrk="0" hangingPunct="0">
              <a:spcBef>
                <a:spcPct val="25000"/>
              </a:spcBef>
            </a:pPr>
            <a:r>
              <a:rPr lang="en-US" altLang="de-DE" b="1" dirty="0">
                <a:solidFill>
                  <a:schemeClr val="accent2"/>
                </a:solidFill>
                <a:latin typeface="Times New Roman" pitchFamily="18" charset="0"/>
              </a:rPr>
              <a:t>Temporal evolution of turbulent flux during the times indicated: </a:t>
            </a:r>
          </a:p>
          <a:p>
            <a:pPr eaLnBrk="0" hangingPunct="0">
              <a:spcBef>
                <a:spcPct val="25000"/>
              </a:spcBef>
            </a:pPr>
            <a:r>
              <a:rPr lang="en-GB" altLang="de-DE" b="1" dirty="0">
                <a:solidFill>
                  <a:schemeClr val="accent2"/>
                </a:solidFill>
                <a:latin typeface="Times New Roman" pitchFamily="18" charset="0"/>
                <a:cs typeface="Times New Roman" pitchFamily="18" charset="0"/>
              </a:rPr>
              <a:t>Large type-I ELM events during H-mode shot #</a:t>
            </a:r>
            <a:r>
              <a:rPr lang="en-GB" altLang="de-DE" b="1" dirty="0" smtClean="0">
                <a:solidFill>
                  <a:schemeClr val="accent2"/>
                </a:solidFill>
                <a:latin typeface="Times New Roman" pitchFamily="18" charset="0"/>
                <a:cs typeface="Times New Roman" pitchFamily="18" charset="0"/>
              </a:rPr>
              <a:t>20228 (a). </a:t>
            </a:r>
            <a:endParaRPr lang="en-GB" altLang="de-DE" b="1" dirty="0">
              <a:solidFill>
                <a:schemeClr val="accent2"/>
              </a:solidFill>
              <a:latin typeface="Times New Roman" pitchFamily="18" charset="0"/>
              <a:cs typeface="Times New Roman" pitchFamily="18" charset="0"/>
            </a:endParaRPr>
          </a:p>
          <a:p>
            <a:pPr eaLnBrk="0" hangingPunct="0">
              <a:spcBef>
                <a:spcPct val="25000"/>
              </a:spcBef>
            </a:pPr>
            <a:r>
              <a:rPr lang="en-GB" altLang="de-DE" b="1" dirty="0">
                <a:solidFill>
                  <a:schemeClr val="accent2"/>
                </a:solidFill>
                <a:latin typeface="Times New Roman" pitchFamily="18" charset="0"/>
                <a:cs typeface="Times New Roman" pitchFamily="18" charset="0"/>
              </a:rPr>
              <a:t>L-mode shots #20233 and #20234 do not show such large </a:t>
            </a:r>
            <a:r>
              <a:rPr lang="en-GB" altLang="de-DE" b="1" dirty="0" smtClean="0">
                <a:solidFill>
                  <a:schemeClr val="accent2"/>
                </a:solidFill>
                <a:latin typeface="Times New Roman" pitchFamily="18" charset="0"/>
                <a:cs typeface="Times New Roman" pitchFamily="18" charset="0"/>
              </a:rPr>
              <a:t>events (</a:t>
            </a:r>
            <a:r>
              <a:rPr lang="en-GB" altLang="de-DE" b="1" dirty="0" err="1" smtClean="0">
                <a:solidFill>
                  <a:schemeClr val="accent2"/>
                </a:solidFill>
                <a:latin typeface="Times New Roman" pitchFamily="18" charset="0"/>
                <a:cs typeface="Times New Roman" pitchFamily="18" charset="0"/>
              </a:rPr>
              <a:t>b,c</a:t>
            </a:r>
            <a:r>
              <a:rPr lang="en-GB" altLang="de-DE" b="1" dirty="0" smtClean="0">
                <a:solidFill>
                  <a:schemeClr val="accent2"/>
                </a:solidFill>
                <a:latin typeface="Times New Roman" pitchFamily="18" charset="0"/>
                <a:cs typeface="Times New Roman" pitchFamily="18" charset="0"/>
              </a:rPr>
              <a:t>). </a:t>
            </a:r>
            <a:endParaRPr lang="en-GB" altLang="de-DE" b="1" dirty="0">
              <a:solidFill>
                <a:schemeClr val="accent2"/>
              </a:solidFill>
              <a:latin typeface="Times New Roman" pitchFamily="18" charset="0"/>
              <a:cs typeface="Times New Roman" pitchFamily="18" charset="0"/>
            </a:endParaRPr>
          </a:p>
          <a:p>
            <a:pPr eaLnBrk="0" hangingPunct="0">
              <a:spcBef>
                <a:spcPct val="25000"/>
              </a:spcBef>
            </a:pPr>
            <a:r>
              <a:rPr lang="en-GB" altLang="de-DE" b="1" dirty="0">
                <a:solidFill>
                  <a:schemeClr val="accent2"/>
                </a:solidFill>
                <a:latin typeface="Times New Roman" pitchFamily="18" charset="0"/>
                <a:cs typeface="Times New Roman" pitchFamily="18" charset="0"/>
              </a:rPr>
              <a:t>The inter-ELM intervals </a:t>
            </a:r>
            <a:r>
              <a:rPr lang="en-GB" altLang="de-DE" b="1" dirty="0" smtClean="0">
                <a:solidFill>
                  <a:schemeClr val="accent2"/>
                </a:solidFill>
                <a:latin typeface="Times New Roman" pitchFamily="18" charset="0"/>
                <a:cs typeface="Times New Roman" pitchFamily="18" charset="0"/>
              </a:rPr>
              <a:t>(a) show </a:t>
            </a:r>
            <a:r>
              <a:rPr lang="en-GB" altLang="de-DE" b="1" dirty="0">
                <a:solidFill>
                  <a:schemeClr val="accent2"/>
                </a:solidFill>
                <a:latin typeface="Times New Roman" pitchFamily="18" charset="0"/>
                <a:cs typeface="Times New Roman" pitchFamily="18" charset="0"/>
              </a:rPr>
              <a:t>very small transport compared to the ELMs and even less than during L-mode.</a:t>
            </a:r>
            <a:r>
              <a:rPr lang="en-GB" altLang="de-DE" b="1" dirty="0">
                <a:solidFill>
                  <a:schemeClr val="accent2"/>
                </a:solidFill>
                <a:latin typeface="Times New Roman" pitchFamily="18" charset="0"/>
              </a:rPr>
              <a:t> </a:t>
            </a:r>
            <a:endParaRPr lang="en-US" altLang="de-DE" b="1" dirty="0">
              <a:solidFill>
                <a:schemeClr val="accent2"/>
              </a:solidFill>
              <a:latin typeface="Times New Roman" pitchFamily="18" charset="0"/>
            </a:endParaRPr>
          </a:p>
        </p:txBody>
      </p:sp>
      <p:sp>
        <p:nvSpPr>
          <p:cNvPr id="267269" name="Rectangle 5"/>
          <p:cNvSpPr>
            <a:spLocks noChangeArrowheads="1"/>
          </p:cNvSpPr>
          <p:nvPr/>
        </p:nvSpPr>
        <p:spPr bwMode="auto">
          <a:xfrm>
            <a:off x="0" y="1666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67270" name="Object 6"/>
          <p:cNvGraphicFramePr>
            <a:graphicFrameLocks noChangeAspect="1"/>
          </p:cNvGraphicFramePr>
          <p:nvPr/>
        </p:nvGraphicFramePr>
        <p:xfrm>
          <a:off x="2303463" y="1652588"/>
          <a:ext cx="6678612" cy="4357687"/>
        </p:xfrm>
        <a:graphic>
          <a:graphicData uri="http://schemas.openxmlformats.org/presentationml/2006/ole">
            <mc:AlternateContent xmlns:mc="http://schemas.openxmlformats.org/markup-compatibility/2006">
              <mc:Choice xmlns:v="urn:schemas-microsoft-com:vml" Requires="v">
                <p:oleObj spid="_x0000_s267299" name="Graph" r:id="rId4" imgW="4278173" imgH="3024835" progId="Origin50.Graph">
                  <p:embed/>
                </p:oleObj>
              </mc:Choice>
              <mc:Fallback>
                <p:oleObj name="Graph" r:id="rId4" imgW="4278173" imgH="3024835" progId="Origin50.Graph">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l="252" t="8092" r="2020" b="1666"/>
                      <a:stretch>
                        <a:fillRect/>
                      </a:stretch>
                    </p:blipFill>
                    <p:spPr bwMode="auto">
                      <a:xfrm>
                        <a:off x="2303463" y="1652588"/>
                        <a:ext cx="6678612" cy="4357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45</a:t>
            </a:fld>
            <a:endParaRPr lang="en-GB" altLang="de-DE"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Datumsplatzhalter 1"/>
          <p:cNvSpPr>
            <a:spLocks noGrp="1"/>
          </p:cNvSpPr>
          <p:nvPr>
            <p:ph type="dt" sz="half" idx="10"/>
          </p:nvPr>
        </p:nvSpPr>
        <p:spPr/>
        <p:txBody>
          <a:bodyPr/>
          <a:lstStyle/>
          <a:p>
            <a:fld id="{876061E1-707A-4D64-9524-2E475868362C}" type="datetime1">
              <a:rPr lang="en-GB" altLang="de-DE" smtClean="0"/>
              <a:t>06/09/2018</a:t>
            </a:fld>
            <a:endParaRPr lang="de-DE" altLang="de-DE"/>
          </a:p>
        </p:txBody>
      </p:sp>
      <p:sp>
        <p:nvSpPr>
          <p:cNvPr id="32"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69314" name="Text Box 2"/>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eaLnBrk="0" hangingPunct="0"/>
            <a:r>
              <a:rPr lang="en-GB" altLang="de-DE" sz="3200" b="1" dirty="0">
                <a:solidFill>
                  <a:schemeClr val="bg1"/>
                </a:solidFill>
                <a:latin typeface="Times New Roman" pitchFamily="18" charset="0"/>
              </a:rPr>
              <a:t>Measurements in ASDEX Upgrade, IV</a:t>
            </a:r>
          </a:p>
        </p:txBody>
      </p:sp>
      <p:sp>
        <p:nvSpPr>
          <p:cNvPr id="269315" name="Rectangle 3"/>
          <p:cNvSpPr>
            <a:spLocks noChangeArrowheads="1"/>
          </p:cNvSpPr>
          <p:nvPr/>
        </p:nvSpPr>
        <p:spPr bwMode="auto">
          <a:xfrm>
            <a:off x="250825" y="842963"/>
            <a:ext cx="6656388" cy="609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r>
              <a:rPr lang="en-US" altLang="de-DE" sz="2000" b="1">
                <a:solidFill>
                  <a:srgbClr val="CC0000"/>
                </a:solidFill>
              </a:rPr>
              <a:t>Integrated flux in L-mode and ELMy H-mode during ELMs and in between ELMs:</a:t>
            </a:r>
          </a:p>
        </p:txBody>
      </p:sp>
      <p:sp>
        <p:nvSpPr>
          <p:cNvPr id="269316" name="Text Box 4"/>
          <p:cNvSpPr txBox="1">
            <a:spLocks noChangeArrowheads="1"/>
          </p:cNvSpPr>
          <p:nvPr/>
        </p:nvSpPr>
        <p:spPr bwMode="auto">
          <a:xfrm>
            <a:off x="239713" y="1655763"/>
            <a:ext cx="3027362" cy="391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25000"/>
              </a:spcBef>
            </a:pPr>
            <a:r>
              <a:rPr lang="en-US" altLang="de-DE" b="1">
                <a:solidFill>
                  <a:schemeClr val="accent2"/>
                </a:solidFill>
                <a:latin typeface="Times New Roman" pitchFamily="18" charset="0"/>
              </a:rPr>
              <a:t>Integrated fluctuation-induced flux (fluence) with linear fits of the slopes for the L-mode shots (red and blue) and during the H-mode shot (black). </a:t>
            </a:r>
          </a:p>
          <a:p>
            <a:pPr eaLnBrk="0" hangingPunct="0">
              <a:spcBef>
                <a:spcPct val="25000"/>
              </a:spcBef>
            </a:pPr>
            <a:r>
              <a:rPr lang="en-US" altLang="de-DE" b="1">
                <a:solidFill>
                  <a:schemeClr val="accent2"/>
                </a:solidFill>
                <a:latin typeface="Times New Roman" pitchFamily="18" charset="0"/>
              </a:rPr>
              <a:t>The H-Mode shows large events (ELMs) during which the inte-grated flux increases in large steps, whereas the L-mode has no such steps, but shows more transport than during the inter-ELM intervals, which are very quiet. </a:t>
            </a:r>
          </a:p>
        </p:txBody>
      </p:sp>
      <p:sp>
        <p:nvSpPr>
          <p:cNvPr id="269317" name="Rectangle 5"/>
          <p:cNvSpPr>
            <a:spLocks noChangeArrowheads="1"/>
          </p:cNvSpPr>
          <p:nvPr/>
        </p:nvSpPr>
        <p:spPr bwMode="auto">
          <a:xfrm>
            <a:off x="1990725" y="5756275"/>
            <a:ext cx="29892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r>
              <a:rPr lang="en-GB" altLang="de-DE" b="1">
                <a:solidFill>
                  <a:srgbClr val="FF0000"/>
                </a:solidFill>
                <a:latin typeface="Times New Roman" pitchFamily="18" charset="0"/>
                <a:cs typeface="Times New Roman" pitchFamily="18" charset="0"/>
              </a:rPr>
              <a:t>Gradients of the linear fits are showing the average fluxes:</a:t>
            </a:r>
            <a:endParaRPr lang="de-DE" altLang="de-DE" b="1">
              <a:solidFill>
                <a:srgbClr val="FF0000"/>
              </a:solidFill>
              <a:latin typeface="Times New Roman" pitchFamily="18" charset="0"/>
            </a:endParaRPr>
          </a:p>
        </p:txBody>
      </p:sp>
      <p:sp>
        <p:nvSpPr>
          <p:cNvPr id="269318" name="Rectangle 6"/>
          <p:cNvSpPr>
            <a:spLocks noChangeArrowheads="1"/>
          </p:cNvSpPr>
          <p:nvPr/>
        </p:nvSpPr>
        <p:spPr bwMode="auto">
          <a:xfrm>
            <a:off x="0" y="1905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69319" name="Object 7"/>
          <p:cNvGraphicFramePr>
            <a:graphicFrameLocks noChangeAspect="1"/>
          </p:cNvGraphicFramePr>
          <p:nvPr/>
        </p:nvGraphicFramePr>
        <p:xfrm>
          <a:off x="3481388" y="1228725"/>
          <a:ext cx="5368925" cy="3792538"/>
        </p:xfrm>
        <a:graphic>
          <a:graphicData uri="http://schemas.openxmlformats.org/presentationml/2006/ole">
            <mc:AlternateContent xmlns:mc="http://schemas.openxmlformats.org/markup-compatibility/2006">
              <mc:Choice xmlns:v="urn:schemas-microsoft-com:vml" Requires="v">
                <p:oleObj spid="_x0000_s269371" name="Graph" r:id="rId4" imgW="4276954" imgH="3022397" progId="Origin50.Graph">
                  <p:embed/>
                </p:oleObj>
              </mc:Choice>
              <mc:Fallback>
                <p:oleObj name="Graph" r:id="rId4" imgW="4276954" imgH="3022397" progId="Origin50.Graph">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t="7742" r="10522" b="2858"/>
                      <a:stretch>
                        <a:fillRect/>
                      </a:stretch>
                    </p:blipFill>
                    <p:spPr bwMode="auto">
                      <a:xfrm>
                        <a:off x="3481388" y="1228725"/>
                        <a:ext cx="5368925" cy="3792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9320" name="Group 8"/>
          <p:cNvGraphicFramePr>
            <a:graphicFrameLocks noGrp="1"/>
          </p:cNvGraphicFramePr>
          <p:nvPr/>
        </p:nvGraphicFramePr>
        <p:xfrm>
          <a:off x="5233988" y="5108575"/>
          <a:ext cx="3678237" cy="1469709"/>
        </p:xfrm>
        <a:graphic>
          <a:graphicData uri="http://schemas.openxmlformats.org/drawingml/2006/table">
            <a:tbl>
              <a:tblPr/>
              <a:tblGrid>
                <a:gridCol w="2405062"/>
                <a:gridCol w="1273175"/>
              </a:tblGrid>
              <a:tr h="2032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Shot number, evaluated interval</a:t>
                      </a:r>
                      <a:endParaRPr kumimoji="0" lang="en-GB" altLang="de-DE" sz="1000" b="1" i="0" u="none" strike="noStrike" cap="none" normalizeH="0" baseline="0" smtClean="0">
                        <a:ln>
                          <a:noFill/>
                        </a:ln>
                        <a:solidFill>
                          <a:schemeClr val="tx1"/>
                        </a:solidFill>
                        <a:effectLst/>
                        <a:latin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000" b="1" i="1" u="none" strike="noStrike" cap="none" normalizeH="0" baseline="-30000" smtClean="0">
                          <a:ln>
                            <a:noFill/>
                          </a:ln>
                          <a:solidFill>
                            <a:schemeClr val="tx1"/>
                          </a:solidFill>
                          <a:effectLst/>
                          <a:latin typeface="Times New Roman" pitchFamily="18" charset="0"/>
                          <a:cs typeface="Times New Roman" pitchFamily="18" charset="0"/>
                        </a:rPr>
                        <a:t>r</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 (m</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sym typeface="Symbol" pitchFamily="18" charset="2"/>
                        </a:rPr>
                        <a:t>–2</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s</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sym typeface="Symbol" pitchFamily="18" charset="2"/>
                        </a:rPr>
                        <a:t>–1</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#20228, entire H-mode</a:t>
                      </a:r>
                      <a:endParaRPr kumimoji="0" lang="en-GB" altLang="de-DE" sz="1000" b="1" i="0" u="none" strike="noStrike" cap="none" normalizeH="0" baseline="0" smtClean="0">
                        <a:ln>
                          <a:noFill/>
                        </a:ln>
                        <a:solidFill>
                          <a:schemeClr val="tx1"/>
                        </a:solidFill>
                        <a:effectLst/>
                        <a:latin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3,7</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10</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sym typeface="Symbol" pitchFamily="18" charset="2"/>
                        </a:rPr>
                        <a:t>19</a:t>
                      </a:r>
                      <a:endPar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#20228 H-mode, ELM intervals</a:t>
                      </a:r>
                      <a:endParaRPr kumimoji="0" lang="en-GB" altLang="de-DE" sz="1000" b="1" i="0" u="none" strike="noStrike" cap="none" normalizeH="0" baseline="0" smtClean="0">
                        <a:ln>
                          <a:noFill/>
                        </a:ln>
                        <a:solidFill>
                          <a:schemeClr val="tx1"/>
                        </a:solidFill>
                        <a:effectLst/>
                        <a:latin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5,6</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10</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sym typeface="Symbol" pitchFamily="18" charset="2"/>
                        </a:rPr>
                        <a:t>20</a:t>
                      </a:r>
                      <a:endPar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altLang="de-DE" sz="1000" b="1" i="0" u="none" strike="noStrike" cap="none" normalizeH="0" baseline="0" smtClean="0">
                          <a:ln>
                            <a:noFill/>
                          </a:ln>
                          <a:solidFill>
                            <a:schemeClr val="tx1"/>
                          </a:solidFill>
                          <a:effectLst/>
                          <a:latin typeface="Times New Roman" pitchFamily="18" charset="0"/>
                          <a:cs typeface="Times New Roman" pitchFamily="18" charset="0"/>
                        </a:rPr>
                        <a:t>#20228 H-mode, inter-ELM intervals</a:t>
                      </a:r>
                      <a:endParaRPr kumimoji="0" lang="pt-BR" altLang="de-DE" sz="1000" b="1" i="0" u="none" strike="noStrike" cap="none" normalizeH="0" baseline="0" smtClean="0">
                        <a:ln>
                          <a:noFill/>
                        </a:ln>
                        <a:solidFill>
                          <a:schemeClr val="tx1"/>
                        </a:solidFill>
                        <a:effectLst/>
                        <a:latin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3,2</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10</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sym typeface="Symbol" pitchFamily="18" charset="2"/>
                        </a:rPr>
                        <a:t>18</a:t>
                      </a:r>
                      <a:endPar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891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#20233 L-mode</a:t>
                      </a:r>
                      <a:endParaRPr kumimoji="0" lang="en-GB" altLang="de-DE" sz="1000" b="1" i="0" u="none" strike="noStrike" cap="none" normalizeH="0" baseline="0" smtClean="0">
                        <a:ln>
                          <a:noFill/>
                        </a:ln>
                        <a:solidFill>
                          <a:schemeClr val="tx1"/>
                        </a:solidFill>
                        <a:effectLst/>
                        <a:latin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1,6×10</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rPr>
                        <a:t>19</a:t>
                      </a:r>
                      <a:endParaRPr kumimoji="0" lang="en-GB" altLang="de-DE" sz="10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891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#20234 L-mode</a:t>
                      </a:r>
                      <a:endParaRPr kumimoji="0" lang="en-GB" altLang="de-DE" sz="1000" b="1" i="0" u="none" strike="noStrike" cap="none" normalizeH="0" baseline="0" smtClean="0">
                        <a:ln>
                          <a:noFill/>
                        </a:ln>
                        <a:solidFill>
                          <a:schemeClr val="tx1"/>
                        </a:solidFill>
                        <a:effectLst/>
                        <a:latin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9,1</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rPr>
                        <a:t>10</a:t>
                      </a:r>
                      <a:r>
                        <a:rPr kumimoji="0" lang="en-GB" altLang="de-DE" sz="1000" b="1" i="0" u="none" strike="noStrike" cap="none" normalizeH="0" baseline="30000" smtClean="0">
                          <a:ln>
                            <a:noFill/>
                          </a:ln>
                          <a:solidFill>
                            <a:schemeClr val="tx1"/>
                          </a:solidFill>
                          <a:effectLst/>
                          <a:latin typeface="Times New Roman" pitchFamily="18" charset="0"/>
                          <a:cs typeface="Times New Roman" pitchFamily="18" charset="0"/>
                          <a:sym typeface="Symbol" pitchFamily="18" charset="2"/>
                        </a:rPr>
                        <a:t>18</a:t>
                      </a:r>
                      <a:endParaRPr kumimoji="0" lang="en-GB" altLang="de-DE" sz="10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2"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46</a:t>
            </a:fld>
            <a:endParaRPr lang="en-GB" altLang="de-DE"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Datumsplatzhalter 3"/>
          <p:cNvSpPr>
            <a:spLocks noGrp="1"/>
          </p:cNvSpPr>
          <p:nvPr>
            <p:ph type="dt" sz="half" idx="10"/>
          </p:nvPr>
        </p:nvSpPr>
        <p:spPr/>
        <p:txBody>
          <a:bodyPr/>
          <a:lstStyle/>
          <a:p>
            <a:fld id="{A821BE17-92C0-4FF8-B734-057E71B9E345}" type="datetime1">
              <a:rPr lang="en-GB" altLang="de-DE" smtClean="0"/>
              <a:t>06/09/2018</a:t>
            </a:fld>
            <a:endParaRPr lang="de-DE" altLang="de-DE"/>
          </a:p>
        </p:txBody>
      </p:sp>
      <p:sp>
        <p:nvSpPr>
          <p:cNvPr id="37"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36546"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6547"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6548"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6549" name="Rectangle 5"/>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6550" name="Rectangle 6"/>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6551" name="Text Box 7"/>
          <p:cNvSpPr txBox="1">
            <a:spLocks noChangeArrowheads="1"/>
          </p:cNvSpPr>
          <p:nvPr/>
        </p:nvSpPr>
        <p:spPr bwMode="auto">
          <a:xfrm>
            <a:off x="792000" y="179388"/>
            <a:ext cx="7560000"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New probe head for electric and magnetic signals in AUG, I</a:t>
            </a:r>
          </a:p>
        </p:txBody>
      </p:sp>
      <p:sp>
        <p:nvSpPr>
          <p:cNvPr id="236552" name="Text Box 8"/>
          <p:cNvSpPr txBox="1">
            <a:spLocks noChangeArrowheads="1"/>
          </p:cNvSpPr>
          <p:nvPr/>
        </p:nvSpPr>
        <p:spPr bwMode="auto">
          <a:xfrm>
            <a:off x="211138" y="1460500"/>
            <a:ext cx="2614612"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spcAft>
                <a:spcPct val="20000"/>
              </a:spcAft>
            </a:pPr>
            <a:r>
              <a:rPr lang="en-US" altLang="de-DE" sz="1600" b="1">
                <a:solidFill>
                  <a:schemeClr val="accent2"/>
                </a:solidFill>
                <a:latin typeface="Times New Roman" pitchFamily="18" charset="0"/>
              </a:rPr>
              <a:t>Six Langmuir probes and one magnetic triple sensor. </a:t>
            </a:r>
          </a:p>
          <a:p>
            <a:pPr eaLnBrk="0" hangingPunct="0">
              <a:spcAft>
                <a:spcPct val="20000"/>
              </a:spcAft>
            </a:pPr>
            <a:r>
              <a:rPr lang="en-GB" altLang="de-DE" sz="1600" b="1">
                <a:solidFill>
                  <a:schemeClr val="accent2"/>
                </a:solidFill>
                <a:latin typeface="Times New Roman" pitchFamily="18" charset="0"/>
              </a:rPr>
              <a:t>The </a:t>
            </a:r>
            <a:r>
              <a:rPr lang="en-GB" altLang="de-DE" sz="1600" b="1" u="sng">
                <a:solidFill>
                  <a:schemeClr val="accent2"/>
                </a:solidFill>
                <a:latin typeface="Times New Roman" pitchFamily="18" charset="0"/>
              </a:rPr>
              <a:t>magnetic triple</a:t>
            </a:r>
            <a:r>
              <a:rPr lang="en-GB" altLang="de-DE" sz="1600" b="1">
                <a:solidFill>
                  <a:schemeClr val="accent2"/>
                </a:solidFill>
                <a:latin typeface="Times New Roman" pitchFamily="18" charset="0"/>
              </a:rPr>
              <a:t> pick-up coil is sensitive to magnetic field fluctuations </a:t>
            </a:r>
            <a:r>
              <a:rPr lang="en-GB" altLang="de-DE" sz="1600" b="1" i="1">
                <a:solidFill>
                  <a:schemeClr val="accent2"/>
                </a:solidFill>
                <a:latin typeface="Times New Roman" pitchFamily="18" charset="0"/>
              </a:rPr>
              <a:t>b</a:t>
            </a:r>
            <a:r>
              <a:rPr lang="en-GB" altLang="de-DE" sz="1600" b="1" i="1" baseline="-25000">
                <a:solidFill>
                  <a:schemeClr val="accent2"/>
                </a:solidFill>
                <a:latin typeface="Times New Roman" pitchFamily="18" charset="0"/>
              </a:rPr>
              <a:t>r</a:t>
            </a:r>
            <a:r>
              <a:rPr lang="en-GB" altLang="de-DE" sz="1600" b="1">
                <a:solidFill>
                  <a:schemeClr val="accent2"/>
                </a:solidFill>
                <a:latin typeface="Times New Roman" pitchFamily="18" charset="0"/>
              </a:rPr>
              <a:t>, </a:t>
            </a:r>
            <a:r>
              <a:rPr lang="en-GB" altLang="de-DE" sz="1600" b="1" i="1">
                <a:solidFill>
                  <a:schemeClr val="accent2"/>
                </a:solidFill>
                <a:latin typeface="Times New Roman" pitchFamily="18" charset="0"/>
              </a:rPr>
              <a:t>b</a:t>
            </a:r>
            <a:r>
              <a:rPr lang="en-GB" altLang="de-DE" sz="1600" b="1" baseline="-25000">
                <a:solidFill>
                  <a:schemeClr val="accent2"/>
                </a:solidFill>
                <a:latin typeface="Times New Roman" pitchFamily="18" charset="0"/>
                <a:sym typeface="Symbol" pitchFamily="18" charset="2"/>
              </a:rPr>
              <a:t></a:t>
            </a:r>
            <a:r>
              <a:rPr lang="en-GB" altLang="de-DE" sz="1600" b="1">
                <a:solidFill>
                  <a:schemeClr val="accent2"/>
                </a:solidFill>
                <a:latin typeface="Times New Roman" pitchFamily="18" charset="0"/>
              </a:rPr>
              <a:t>, </a:t>
            </a:r>
            <a:r>
              <a:rPr lang="en-GB" altLang="de-DE" sz="1600" b="1" i="1">
                <a:solidFill>
                  <a:schemeClr val="accent2"/>
                </a:solidFill>
                <a:latin typeface="Times New Roman" pitchFamily="18" charset="0"/>
              </a:rPr>
              <a:t>b</a:t>
            </a:r>
            <a:r>
              <a:rPr lang="en-GB" altLang="de-DE" sz="1600" b="1" baseline="-25000">
                <a:solidFill>
                  <a:schemeClr val="accent2"/>
                </a:solidFill>
                <a:latin typeface="Times New Roman" pitchFamily="18" charset="0"/>
                <a:sym typeface="Symbol" pitchFamily="18" charset="2"/>
              </a:rPr>
              <a:t></a:t>
            </a:r>
            <a:r>
              <a:rPr lang="en-GB" altLang="de-DE" sz="1600" b="1">
                <a:solidFill>
                  <a:schemeClr val="accent2"/>
                </a:solidFill>
                <a:latin typeface="Times New Roman" pitchFamily="18" charset="0"/>
              </a:rPr>
              <a:t>, in radial, toroidal and poloidal direction. </a:t>
            </a:r>
            <a:endParaRPr lang="en-US" altLang="de-DE" sz="1600" b="1">
              <a:solidFill>
                <a:schemeClr val="accent2"/>
              </a:solidFill>
              <a:latin typeface="Times New Roman" pitchFamily="18" charset="0"/>
            </a:endParaRPr>
          </a:p>
        </p:txBody>
      </p:sp>
      <p:pic>
        <p:nvPicPr>
          <p:cNvPr id="236553" name="Picture 9" descr="IMG_2931"/>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35655" t="10512" r="22766" b="37440"/>
          <a:stretch>
            <a:fillRect/>
          </a:stretch>
        </p:blipFill>
        <p:spPr bwMode="auto">
          <a:xfrm>
            <a:off x="266700" y="3609975"/>
            <a:ext cx="2798763" cy="2640013"/>
          </a:xfrm>
          <a:prstGeom prst="rect">
            <a:avLst/>
          </a:prstGeom>
          <a:noFill/>
          <a:extLst>
            <a:ext uri="{909E8E84-426E-40DD-AFC4-6F175D3DCCD1}">
              <a14:hiddenFill xmlns:a14="http://schemas.microsoft.com/office/drawing/2010/main">
                <a:solidFill>
                  <a:srgbClr val="FFFFFF"/>
                </a:solidFill>
              </a14:hiddenFill>
            </a:ext>
          </a:extLst>
        </p:spPr>
      </p:pic>
      <p:sp>
        <p:nvSpPr>
          <p:cNvPr id="236554" name="Line 10"/>
          <p:cNvSpPr>
            <a:spLocks noChangeShapeType="1"/>
          </p:cNvSpPr>
          <p:nvPr/>
        </p:nvSpPr>
        <p:spPr bwMode="auto">
          <a:xfrm>
            <a:off x="1277938" y="2230438"/>
            <a:ext cx="458787" cy="2468562"/>
          </a:xfrm>
          <a:prstGeom prst="line">
            <a:avLst/>
          </a:prstGeom>
          <a:noFill/>
          <a:ln w="25400">
            <a:solidFill>
              <a:schemeClr val="accent2"/>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36555" name="Text Box 11"/>
          <p:cNvSpPr txBox="1">
            <a:spLocks noChangeArrowheads="1"/>
          </p:cNvSpPr>
          <p:nvPr/>
        </p:nvSpPr>
        <p:spPr bwMode="auto">
          <a:xfrm>
            <a:off x="4238625" y="1639888"/>
            <a:ext cx="1006475" cy="558800"/>
          </a:xfrm>
          <a:prstGeom prst="rect">
            <a:avLst/>
          </a:prstGeom>
          <a:solidFill>
            <a:srgbClr val="FFFFFF"/>
          </a:solidFill>
          <a:ln w="9525">
            <a:solidFill>
              <a:srgbClr val="FF0000"/>
            </a:solidFill>
            <a:miter lim="800000"/>
            <a:headEnd/>
            <a:tailEnd/>
          </a:ln>
        </p:spPr>
        <p:txBody>
          <a:bodyPr lIns="0" tIns="0" rIns="0" bIns="0">
            <a:spAutoFit/>
          </a:bodyPr>
          <a:lstStyle/>
          <a:p>
            <a:pPr algn="ctr" eaLnBrk="0" hangingPunct="0"/>
            <a:r>
              <a:rPr lang="de-AT" altLang="de-DE">
                <a:solidFill>
                  <a:srgbClr val="FF3300"/>
                </a:solidFill>
                <a:latin typeface="Times New Roman" pitchFamily="18" charset="0"/>
              </a:rPr>
              <a:t>Plasma current</a:t>
            </a:r>
            <a:endParaRPr lang="en-US" altLang="de-DE">
              <a:solidFill>
                <a:srgbClr val="FF3300"/>
              </a:solidFill>
              <a:latin typeface="Times New Roman" pitchFamily="18" charset="0"/>
            </a:endParaRPr>
          </a:p>
        </p:txBody>
      </p:sp>
      <p:pic>
        <p:nvPicPr>
          <p:cNvPr id="236556" name="Picture 12"/>
          <p:cNvPicPr>
            <a:picLocks noChangeAspect="1" noChangeArrowheads="1"/>
          </p:cNvPicPr>
          <p:nvPr/>
        </p:nvPicPr>
        <p:blipFill>
          <a:blip r:embed="rId4">
            <a:extLst>
              <a:ext uri="{28A0092B-C50C-407E-A947-70E740481C1C}">
                <a14:useLocalDpi xmlns:a14="http://schemas.microsoft.com/office/drawing/2010/main" val="0"/>
              </a:ext>
            </a:extLst>
          </a:blip>
          <a:srcRect b="2531"/>
          <a:stretch>
            <a:fillRect/>
          </a:stretch>
        </p:blipFill>
        <p:spPr bwMode="auto">
          <a:xfrm>
            <a:off x="3608388" y="2616200"/>
            <a:ext cx="515937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57" name="Text Box 13"/>
          <p:cNvSpPr txBox="1">
            <a:spLocks noChangeArrowheads="1"/>
          </p:cNvSpPr>
          <p:nvPr/>
        </p:nvSpPr>
        <p:spPr bwMode="auto">
          <a:xfrm>
            <a:off x="5326063" y="2138363"/>
            <a:ext cx="250825" cy="733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AT" altLang="de-DE" sz="1600" b="1">
                <a:latin typeface="Times New Roman" pitchFamily="18" charset="0"/>
              </a:rPr>
              <a:t>1</a:t>
            </a:r>
            <a:br>
              <a:rPr lang="de-AT" altLang="de-DE" sz="1600" b="1">
                <a:latin typeface="Times New Roman" pitchFamily="18" charset="0"/>
              </a:rPr>
            </a:br>
            <a:r>
              <a:rPr lang="de-AT" altLang="de-DE" sz="1600" b="1">
                <a:latin typeface="Times New Roman" pitchFamily="18" charset="0"/>
              </a:rPr>
              <a:t>2</a:t>
            </a:r>
            <a:br>
              <a:rPr lang="de-AT" altLang="de-DE" sz="1600" b="1">
                <a:latin typeface="Times New Roman" pitchFamily="18" charset="0"/>
              </a:rPr>
            </a:br>
            <a:r>
              <a:rPr lang="de-AT" altLang="de-DE" sz="1600" b="1">
                <a:latin typeface="Times New Roman" pitchFamily="18" charset="0"/>
              </a:rPr>
              <a:t>3</a:t>
            </a:r>
            <a:endParaRPr lang="en-US" altLang="de-DE" sz="1600" b="1">
              <a:latin typeface="Times New Roman" pitchFamily="18" charset="0"/>
            </a:endParaRPr>
          </a:p>
        </p:txBody>
      </p:sp>
      <p:sp>
        <p:nvSpPr>
          <p:cNvPr id="236558" name="Line 14"/>
          <p:cNvSpPr>
            <a:spLocks noChangeShapeType="1"/>
          </p:cNvSpPr>
          <p:nvPr/>
        </p:nvSpPr>
        <p:spPr bwMode="auto">
          <a:xfrm flipH="1">
            <a:off x="4433888" y="2270125"/>
            <a:ext cx="944562" cy="482600"/>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59" name="Text Box 15"/>
          <p:cNvSpPr txBox="1">
            <a:spLocks noChangeArrowheads="1"/>
          </p:cNvSpPr>
          <p:nvPr/>
        </p:nvSpPr>
        <p:spPr bwMode="auto">
          <a:xfrm>
            <a:off x="3154363" y="3000375"/>
            <a:ext cx="250825" cy="733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de-AT" altLang="de-DE" sz="1600" b="1">
                <a:latin typeface="Times New Roman" pitchFamily="18" charset="0"/>
              </a:rPr>
              <a:t>4</a:t>
            </a:r>
            <a:br>
              <a:rPr lang="de-AT" altLang="de-DE" sz="1600" b="1">
                <a:latin typeface="Times New Roman" pitchFamily="18" charset="0"/>
              </a:rPr>
            </a:br>
            <a:r>
              <a:rPr lang="de-AT" altLang="de-DE" sz="1600" b="1">
                <a:latin typeface="Times New Roman" pitchFamily="18" charset="0"/>
              </a:rPr>
              <a:t>5</a:t>
            </a:r>
            <a:br>
              <a:rPr lang="de-AT" altLang="de-DE" sz="1600" b="1">
                <a:latin typeface="Times New Roman" pitchFamily="18" charset="0"/>
              </a:rPr>
            </a:br>
            <a:r>
              <a:rPr lang="de-AT" altLang="de-DE" sz="1600" b="1">
                <a:latin typeface="Times New Roman" pitchFamily="18" charset="0"/>
              </a:rPr>
              <a:t>6</a:t>
            </a:r>
            <a:endParaRPr lang="en-US" altLang="de-DE" sz="1600" b="1">
              <a:latin typeface="Times New Roman" pitchFamily="18" charset="0"/>
            </a:endParaRPr>
          </a:p>
        </p:txBody>
      </p:sp>
      <p:sp>
        <p:nvSpPr>
          <p:cNvPr id="236560" name="Line 16"/>
          <p:cNvSpPr>
            <a:spLocks noChangeShapeType="1"/>
          </p:cNvSpPr>
          <p:nvPr/>
        </p:nvSpPr>
        <p:spPr bwMode="auto">
          <a:xfrm flipH="1">
            <a:off x="4633913" y="2495550"/>
            <a:ext cx="747712" cy="438150"/>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61" name="Line 17"/>
          <p:cNvSpPr>
            <a:spLocks noChangeShapeType="1"/>
          </p:cNvSpPr>
          <p:nvPr/>
        </p:nvSpPr>
        <p:spPr bwMode="auto">
          <a:xfrm flipH="1">
            <a:off x="4779963" y="2714625"/>
            <a:ext cx="595312" cy="304800"/>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62" name="Line 18"/>
          <p:cNvSpPr>
            <a:spLocks noChangeShapeType="1"/>
          </p:cNvSpPr>
          <p:nvPr/>
        </p:nvSpPr>
        <p:spPr bwMode="auto">
          <a:xfrm flipV="1">
            <a:off x="3352800" y="2960688"/>
            <a:ext cx="823913" cy="142875"/>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63" name="Line 19"/>
          <p:cNvSpPr>
            <a:spLocks noChangeShapeType="1"/>
          </p:cNvSpPr>
          <p:nvPr/>
        </p:nvSpPr>
        <p:spPr bwMode="auto">
          <a:xfrm flipV="1">
            <a:off x="3360738" y="3062288"/>
            <a:ext cx="977900" cy="274637"/>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64" name="Line 20"/>
          <p:cNvSpPr>
            <a:spLocks noChangeShapeType="1"/>
          </p:cNvSpPr>
          <p:nvPr/>
        </p:nvSpPr>
        <p:spPr bwMode="auto">
          <a:xfrm flipV="1">
            <a:off x="3343275" y="3182938"/>
            <a:ext cx="1195388" cy="401637"/>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65" name="Text Box 21"/>
          <p:cNvSpPr txBox="1">
            <a:spLocks noChangeArrowheads="1"/>
          </p:cNvSpPr>
          <p:nvPr/>
        </p:nvSpPr>
        <p:spPr bwMode="auto">
          <a:xfrm>
            <a:off x="5784850" y="1931988"/>
            <a:ext cx="1006475" cy="558800"/>
          </a:xfrm>
          <a:prstGeom prst="rect">
            <a:avLst/>
          </a:prstGeom>
          <a:solidFill>
            <a:srgbClr val="FFFFFF"/>
          </a:solidFill>
          <a:ln w="9525">
            <a:solidFill>
              <a:srgbClr val="008000"/>
            </a:solidFill>
            <a:miter lim="800000"/>
            <a:headEnd/>
            <a:tailEnd/>
          </a:ln>
        </p:spPr>
        <p:txBody>
          <a:bodyPr lIns="0" tIns="0" rIns="0" bIns="0">
            <a:spAutoFit/>
          </a:bodyPr>
          <a:lstStyle/>
          <a:p>
            <a:pPr algn="ctr" eaLnBrk="0" hangingPunct="0"/>
            <a:r>
              <a:rPr lang="de-AT" altLang="de-DE">
                <a:solidFill>
                  <a:srgbClr val="008000"/>
                </a:solidFill>
                <a:latin typeface="Times New Roman" pitchFamily="18" charset="0"/>
              </a:rPr>
              <a:t>Electron current</a:t>
            </a:r>
            <a:endParaRPr lang="en-US" altLang="de-DE">
              <a:solidFill>
                <a:srgbClr val="008000"/>
              </a:solidFill>
              <a:latin typeface="Times New Roman" pitchFamily="18" charset="0"/>
            </a:endParaRPr>
          </a:p>
        </p:txBody>
      </p:sp>
      <p:sp>
        <p:nvSpPr>
          <p:cNvPr id="236566" name="Line 22"/>
          <p:cNvSpPr>
            <a:spLocks noChangeShapeType="1"/>
          </p:cNvSpPr>
          <p:nvPr/>
        </p:nvSpPr>
        <p:spPr bwMode="auto">
          <a:xfrm flipH="1">
            <a:off x="5459413" y="2514600"/>
            <a:ext cx="411162" cy="793750"/>
          </a:xfrm>
          <a:prstGeom prst="line">
            <a:avLst/>
          </a:prstGeom>
          <a:noFill/>
          <a:ln w="19050">
            <a:solidFill>
              <a:srgbClr val="008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grpSp>
        <p:nvGrpSpPr>
          <p:cNvPr id="236567" name="Group 23"/>
          <p:cNvGrpSpPr>
            <a:grpSpLocks/>
          </p:cNvGrpSpPr>
          <p:nvPr/>
        </p:nvGrpSpPr>
        <p:grpSpPr bwMode="auto">
          <a:xfrm rot="-132400">
            <a:off x="2878138" y="2114550"/>
            <a:ext cx="2871787" cy="1647825"/>
            <a:chOff x="1813" y="1412"/>
            <a:chExt cx="1809" cy="1038"/>
          </a:xfrm>
        </p:grpSpPr>
        <p:sp>
          <p:nvSpPr>
            <p:cNvPr id="236568" name="AutoShape 24"/>
            <p:cNvSpPr>
              <a:spLocks noChangeArrowheads="1"/>
            </p:cNvSpPr>
            <p:nvPr/>
          </p:nvSpPr>
          <p:spPr bwMode="auto">
            <a:xfrm rot="1460332">
              <a:off x="1864" y="1588"/>
              <a:ext cx="660" cy="237"/>
            </a:xfrm>
            <a:prstGeom prst="rightArrow">
              <a:avLst>
                <a:gd name="adj1" fmla="val 50000"/>
                <a:gd name="adj2" fmla="val 69620"/>
              </a:avLst>
            </a:prstGeom>
            <a:solidFill>
              <a:srgbClr val="FF0000"/>
            </a:solidFill>
            <a:ln w="9525">
              <a:solidFill>
                <a:srgbClr val="000000"/>
              </a:solidFill>
              <a:miter lim="800000"/>
              <a:headEnd/>
              <a:tailEnd/>
            </a:ln>
          </p:spPr>
          <p:txBody>
            <a:bodyPr/>
            <a:lstStyle/>
            <a:p>
              <a:endParaRPr lang="de-AT"/>
            </a:p>
          </p:txBody>
        </p:sp>
        <p:sp>
          <p:nvSpPr>
            <p:cNvPr id="236569" name="AutoShape 25"/>
            <p:cNvSpPr>
              <a:spLocks noChangeArrowheads="1"/>
            </p:cNvSpPr>
            <p:nvPr/>
          </p:nvSpPr>
          <p:spPr bwMode="auto">
            <a:xfrm rot="12254081">
              <a:off x="3037" y="2092"/>
              <a:ext cx="585" cy="237"/>
            </a:xfrm>
            <a:prstGeom prst="rightArrow">
              <a:avLst>
                <a:gd name="adj1" fmla="val 50000"/>
                <a:gd name="adj2" fmla="val 61709"/>
              </a:avLst>
            </a:prstGeom>
            <a:solidFill>
              <a:srgbClr val="00FF00"/>
            </a:solidFill>
            <a:ln w="9525">
              <a:solidFill>
                <a:srgbClr val="000000"/>
              </a:solidFill>
              <a:miter lim="800000"/>
              <a:headEnd/>
              <a:tailEnd/>
            </a:ln>
          </p:spPr>
          <p:txBody>
            <a:bodyPr/>
            <a:lstStyle/>
            <a:p>
              <a:endParaRPr lang="de-AT"/>
            </a:p>
          </p:txBody>
        </p:sp>
        <p:sp>
          <p:nvSpPr>
            <p:cNvPr id="236570" name="Line 26"/>
            <p:cNvSpPr>
              <a:spLocks noChangeShapeType="1"/>
            </p:cNvSpPr>
            <p:nvPr/>
          </p:nvSpPr>
          <p:spPr bwMode="auto">
            <a:xfrm rot="-386341">
              <a:off x="1813" y="1412"/>
              <a:ext cx="1775" cy="1038"/>
            </a:xfrm>
            <a:prstGeom prst="line">
              <a:avLst/>
            </a:prstGeom>
            <a:noFill/>
            <a:ln w="25400">
              <a:solidFill>
                <a:srgbClr val="0000FF"/>
              </a:solidFill>
              <a:round/>
              <a:headEnd type="arrow" w="sm" len="sm"/>
              <a:tailEnd/>
            </a:ln>
            <a:extLst>
              <a:ext uri="{909E8E84-426E-40DD-AFC4-6F175D3DCCD1}">
                <a14:hiddenFill xmlns:a14="http://schemas.microsoft.com/office/drawing/2010/main">
                  <a:noFill/>
                </a14:hiddenFill>
              </a:ext>
            </a:extLst>
          </p:spPr>
          <p:txBody>
            <a:bodyPr/>
            <a:lstStyle/>
            <a:p>
              <a:endParaRPr lang="de-AT"/>
            </a:p>
          </p:txBody>
        </p:sp>
      </p:grpSp>
      <p:sp>
        <p:nvSpPr>
          <p:cNvPr id="236571" name="Text Box 27"/>
          <p:cNvSpPr txBox="1">
            <a:spLocks noChangeArrowheads="1"/>
          </p:cNvSpPr>
          <p:nvPr/>
        </p:nvSpPr>
        <p:spPr bwMode="auto">
          <a:xfrm>
            <a:off x="3151188" y="1438275"/>
            <a:ext cx="895350" cy="558800"/>
          </a:xfrm>
          <a:prstGeom prst="rect">
            <a:avLst/>
          </a:prstGeom>
          <a:solidFill>
            <a:srgbClr val="FFFFFF"/>
          </a:solidFill>
          <a:ln w="9525">
            <a:solidFill>
              <a:srgbClr val="0000FF"/>
            </a:solidFill>
            <a:miter lim="800000"/>
            <a:headEnd/>
            <a:tailEnd/>
          </a:ln>
        </p:spPr>
        <p:txBody>
          <a:bodyPr lIns="0" tIns="0" rIns="0" bIns="0">
            <a:spAutoFit/>
          </a:bodyPr>
          <a:lstStyle/>
          <a:p>
            <a:pPr algn="ctr" eaLnBrk="0" hangingPunct="0"/>
            <a:r>
              <a:rPr lang="de-AT" altLang="de-DE">
                <a:solidFill>
                  <a:schemeClr val="accent2"/>
                </a:solidFill>
                <a:latin typeface="Times New Roman" pitchFamily="18" charset="0"/>
              </a:rPr>
              <a:t>Toroidal direction</a:t>
            </a:r>
            <a:endParaRPr lang="en-US" altLang="de-DE">
              <a:solidFill>
                <a:schemeClr val="accent2"/>
              </a:solidFill>
              <a:latin typeface="Times New Roman" pitchFamily="18" charset="0"/>
            </a:endParaRPr>
          </a:p>
        </p:txBody>
      </p:sp>
      <p:sp>
        <p:nvSpPr>
          <p:cNvPr id="236572" name="Text Box 28"/>
          <p:cNvSpPr txBox="1">
            <a:spLocks noChangeArrowheads="1"/>
          </p:cNvSpPr>
          <p:nvPr/>
        </p:nvSpPr>
        <p:spPr bwMode="auto">
          <a:xfrm>
            <a:off x="7251700" y="1798638"/>
            <a:ext cx="1628775" cy="558800"/>
          </a:xfrm>
          <a:prstGeom prst="rect">
            <a:avLst/>
          </a:prstGeom>
          <a:solidFill>
            <a:srgbClr val="FFFFFF"/>
          </a:solidFill>
          <a:ln w="9525">
            <a:solidFill>
              <a:schemeClr val="tx1"/>
            </a:solidFill>
            <a:miter lim="800000"/>
            <a:headEnd/>
            <a:tailEnd/>
          </a:ln>
        </p:spPr>
        <p:txBody>
          <a:bodyPr lIns="0" tIns="0" rIns="0" bIns="0">
            <a:spAutoFit/>
          </a:bodyPr>
          <a:lstStyle/>
          <a:p>
            <a:pPr algn="ctr" eaLnBrk="0" hangingPunct="0"/>
            <a:r>
              <a:rPr lang="de-AT" altLang="de-DE">
                <a:latin typeface="Times New Roman" pitchFamily="18" charset="0"/>
              </a:rPr>
              <a:t>Triple magnetic pick-up coil</a:t>
            </a:r>
            <a:endParaRPr lang="en-US" altLang="de-DE">
              <a:latin typeface="Times New Roman" pitchFamily="18" charset="0"/>
            </a:endParaRPr>
          </a:p>
        </p:txBody>
      </p:sp>
      <p:sp>
        <p:nvSpPr>
          <p:cNvPr id="236573" name="Line 29"/>
          <p:cNvSpPr>
            <a:spLocks noChangeShapeType="1"/>
          </p:cNvSpPr>
          <p:nvPr/>
        </p:nvSpPr>
        <p:spPr bwMode="auto">
          <a:xfrm flipH="1">
            <a:off x="7966075" y="2387600"/>
            <a:ext cx="38100" cy="871538"/>
          </a:xfrm>
          <a:prstGeom prst="line">
            <a:avLst/>
          </a:prstGeom>
          <a:noFill/>
          <a:ln w="1905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36574" name="Line 30"/>
          <p:cNvSpPr>
            <a:spLocks noChangeShapeType="1"/>
          </p:cNvSpPr>
          <p:nvPr/>
        </p:nvSpPr>
        <p:spPr bwMode="auto">
          <a:xfrm flipH="1">
            <a:off x="3584575" y="2103438"/>
            <a:ext cx="625475" cy="350837"/>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36575" name="Line 31"/>
          <p:cNvSpPr>
            <a:spLocks noChangeShapeType="1"/>
          </p:cNvSpPr>
          <p:nvPr/>
        </p:nvSpPr>
        <p:spPr bwMode="auto">
          <a:xfrm flipH="1">
            <a:off x="2957513" y="2028825"/>
            <a:ext cx="527050" cy="2254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36576" name="Line 32"/>
          <p:cNvSpPr>
            <a:spLocks noChangeShapeType="1"/>
          </p:cNvSpPr>
          <p:nvPr/>
        </p:nvSpPr>
        <p:spPr bwMode="auto">
          <a:xfrm flipH="1">
            <a:off x="2940050" y="2006600"/>
            <a:ext cx="209550" cy="304800"/>
          </a:xfrm>
          <a:prstGeom prst="line">
            <a:avLst/>
          </a:prstGeom>
          <a:noFill/>
          <a:ln w="19050">
            <a:solidFill>
              <a:srgbClr val="0000FF"/>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nvGrpSpPr>
          <p:cNvPr id="236578" name="Group 34"/>
          <p:cNvGrpSpPr>
            <a:grpSpLocks/>
          </p:cNvGrpSpPr>
          <p:nvPr/>
        </p:nvGrpSpPr>
        <p:grpSpPr bwMode="auto">
          <a:xfrm>
            <a:off x="2171700" y="3432175"/>
            <a:ext cx="6646863" cy="2705100"/>
            <a:chOff x="1368" y="2162"/>
            <a:chExt cx="4187" cy="1704"/>
          </a:xfrm>
        </p:grpSpPr>
        <p:sp>
          <p:nvSpPr>
            <p:cNvPr id="236579" name="Line 35"/>
            <p:cNvSpPr>
              <a:spLocks noChangeShapeType="1"/>
            </p:cNvSpPr>
            <p:nvPr/>
          </p:nvSpPr>
          <p:spPr bwMode="auto">
            <a:xfrm flipV="1">
              <a:off x="1368" y="2248"/>
              <a:ext cx="1264" cy="800"/>
            </a:xfrm>
            <a:prstGeom prst="line">
              <a:avLst/>
            </a:prstGeom>
            <a:noFill/>
            <a:ln w="25400">
              <a:solidFill>
                <a:srgbClr val="000080"/>
              </a:solidFill>
              <a:round/>
              <a:headEnd/>
              <a:tailEnd type="arrow"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endParaRPr lang="de-AT"/>
            </a:p>
          </p:txBody>
        </p:sp>
        <p:sp>
          <p:nvSpPr>
            <p:cNvPr id="236580" name="Freeform 36"/>
            <p:cNvSpPr>
              <a:spLocks/>
            </p:cNvSpPr>
            <p:nvPr/>
          </p:nvSpPr>
          <p:spPr bwMode="auto">
            <a:xfrm>
              <a:off x="1562" y="2162"/>
              <a:ext cx="3993" cy="1704"/>
            </a:xfrm>
            <a:custGeom>
              <a:avLst/>
              <a:gdLst>
                <a:gd name="T0" fmla="*/ 0 w 3993"/>
                <a:gd name="T1" fmla="*/ 1168 h 1704"/>
                <a:gd name="T2" fmla="*/ 537 w 3993"/>
                <a:gd name="T3" fmla="*/ 1673 h 1704"/>
                <a:gd name="T4" fmla="*/ 1642 w 3993"/>
                <a:gd name="T5" fmla="*/ 1704 h 1704"/>
                <a:gd name="T6" fmla="*/ 3993 w 3993"/>
                <a:gd name="T7" fmla="*/ 1641 h 1704"/>
                <a:gd name="T8" fmla="*/ 3977 w 3993"/>
                <a:gd name="T9" fmla="*/ 79 h 1704"/>
                <a:gd name="T10" fmla="*/ 3519 w 3993"/>
                <a:gd name="T11" fmla="*/ 0 h 1704"/>
              </a:gdLst>
              <a:ahLst/>
              <a:cxnLst>
                <a:cxn ang="0">
                  <a:pos x="T0" y="T1"/>
                </a:cxn>
                <a:cxn ang="0">
                  <a:pos x="T2" y="T3"/>
                </a:cxn>
                <a:cxn ang="0">
                  <a:pos x="T4" y="T5"/>
                </a:cxn>
                <a:cxn ang="0">
                  <a:pos x="T6" y="T7"/>
                </a:cxn>
                <a:cxn ang="0">
                  <a:pos x="T8" y="T9"/>
                </a:cxn>
                <a:cxn ang="0">
                  <a:pos x="T10" y="T11"/>
                </a:cxn>
              </a:cxnLst>
              <a:rect l="0" t="0" r="r" b="b"/>
              <a:pathLst>
                <a:path w="3993" h="1704">
                  <a:moveTo>
                    <a:pt x="0" y="1168"/>
                  </a:moveTo>
                  <a:lnTo>
                    <a:pt x="537" y="1673"/>
                  </a:lnTo>
                  <a:lnTo>
                    <a:pt x="1642" y="1704"/>
                  </a:lnTo>
                  <a:lnTo>
                    <a:pt x="3993" y="1641"/>
                  </a:lnTo>
                  <a:lnTo>
                    <a:pt x="3977" y="79"/>
                  </a:lnTo>
                  <a:lnTo>
                    <a:pt x="3519" y="0"/>
                  </a:lnTo>
                </a:path>
              </a:pathLst>
            </a:custGeom>
            <a:noFill/>
            <a:ln w="25400" cap="flat" cmpd="sng">
              <a:solidFill>
                <a:schemeClr val="accent2"/>
              </a:solidFill>
              <a:prstDash val="solid"/>
              <a:round/>
              <a:headEnd type="none" w="med" len="med"/>
              <a:tailEnd type="arrow"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39"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47</a:t>
            </a:fld>
            <a:endParaRPr lang="en-GB" altLang="de-DE"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Datumsplatzhalter 3"/>
          <p:cNvSpPr>
            <a:spLocks noGrp="1"/>
          </p:cNvSpPr>
          <p:nvPr>
            <p:ph type="dt" sz="half" idx="10"/>
          </p:nvPr>
        </p:nvSpPr>
        <p:spPr/>
        <p:txBody>
          <a:bodyPr/>
          <a:lstStyle/>
          <a:p>
            <a:fld id="{1EF17725-28D9-41EC-AB96-950A0C36CD5C}" type="datetime1">
              <a:rPr lang="en-GB" altLang="de-DE" smtClean="0"/>
              <a:t>06/09/2018</a:t>
            </a:fld>
            <a:endParaRPr lang="de-DE" altLang="de-DE"/>
          </a:p>
        </p:txBody>
      </p:sp>
      <p:sp>
        <p:nvSpPr>
          <p:cNvPr id="42"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38594"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8595"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8596"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8597" name="Rectangle 5"/>
          <p:cNvSpPr>
            <a:spLocks noChangeArrowheads="1"/>
          </p:cNvSpPr>
          <p:nvPr/>
        </p:nvSpPr>
        <p:spPr bwMode="auto">
          <a:xfrm>
            <a:off x="314325"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en-GB" altLang="de-DE" sz="2400">
              <a:solidFill>
                <a:schemeClr val="accent2"/>
              </a:solidFill>
            </a:endParaRPr>
          </a:p>
        </p:txBody>
      </p:sp>
      <p:sp>
        <p:nvSpPr>
          <p:cNvPr id="238598" name="Rectangle 6"/>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38599" name="Rectangle 7"/>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pic>
        <p:nvPicPr>
          <p:cNvPr id="238600" name="Picture 8" descr="DSC00048_klein"/>
          <p:cNvPicPr>
            <a:picLocks noChangeAspect="1" noChangeArrowheads="1"/>
          </p:cNvPicPr>
          <p:nvPr/>
        </p:nvPicPr>
        <p:blipFill>
          <a:blip r:embed="rId3">
            <a:extLst>
              <a:ext uri="{28A0092B-C50C-407E-A947-70E740481C1C}">
                <a14:useLocalDpi xmlns:a14="http://schemas.microsoft.com/office/drawing/2010/main" val="0"/>
              </a:ext>
            </a:extLst>
          </a:blip>
          <a:srcRect l="19063" t="5156" r="23750" b="9843"/>
          <a:stretch>
            <a:fillRect/>
          </a:stretch>
        </p:blipFill>
        <p:spPr bwMode="auto">
          <a:xfrm>
            <a:off x="6348413" y="1298575"/>
            <a:ext cx="2514600" cy="4991100"/>
          </a:xfrm>
          <a:prstGeom prst="rect">
            <a:avLst/>
          </a:prstGeom>
          <a:noFill/>
          <a:extLst>
            <a:ext uri="{909E8E84-426E-40DD-AFC4-6F175D3DCCD1}">
              <a14:hiddenFill xmlns:a14="http://schemas.microsoft.com/office/drawing/2010/main">
                <a:solidFill>
                  <a:srgbClr val="FFFFFF"/>
                </a:solidFill>
              </a14:hiddenFill>
            </a:ext>
          </a:extLst>
        </p:spPr>
      </p:pic>
      <p:sp>
        <p:nvSpPr>
          <p:cNvPr id="238601" name="Text Box 9"/>
          <p:cNvSpPr txBox="1">
            <a:spLocks noChangeArrowheads="1"/>
          </p:cNvSpPr>
          <p:nvPr/>
        </p:nvSpPr>
        <p:spPr bwMode="auto">
          <a:xfrm>
            <a:off x="250825" y="1460500"/>
            <a:ext cx="2616200" cy="2601913"/>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2000" tIns="36000" rIns="72000" bIns="36000">
            <a:spAutoFit/>
          </a:bodyPr>
          <a:lstStyle>
            <a:lvl1pPr marL="990600" indent="-990600">
              <a:defRPr>
                <a:solidFill>
                  <a:schemeClr val="tx1"/>
                </a:solidFill>
                <a:latin typeface="Arial" pitchFamily="34" charset="0"/>
              </a:defRPr>
            </a:lvl1pPr>
            <a:lvl2pPr marL="1169988">
              <a:defRPr>
                <a:solidFill>
                  <a:schemeClr val="tx1"/>
                </a:solidFill>
                <a:latin typeface="Arial" pitchFamily="34" charset="0"/>
              </a:defRPr>
            </a:lvl2pPr>
            <a:lvl3pPr marL="1349375">
              <a:defRPr>
                <a:solidFill>
                  <a:schemeClr val="tx1"/>
                </a:solidFill>
                <a:latin typeface="Arial" pitchFamily="34" charset="0"/>
              </a:defRPr>
            </a:lvl3pPr>
            <a:lvl4pPr marL="1528763">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Bef>
                <a:spcPct val="25000"/>
              </a:spcBef>
            </a:pPr>
            <a:r>
              <a:rPr lang="en-US" altLang="de-DE" sz="1600" b="1">
                <a:solidFill>
                  <a:srgbClr val="0033CC"/>
                </a:solidFill>
                <a:latin typeface="Times New Roman" pitchFamily="18" charset="0"/>
              </a:rPr>
              <a:t>Probe 1:	floating, radially protruding by </a:t>
            </a:r>
            <a:br>
              <a:rPr lang="en-US" altLang="de-DE" sz="1600" b="1">
                <a:solidFill>
                  <a:srgbClr val="0033CC"/>
                </a:solidFill>
                <a:latin typeface="Times New Roman" pitchFamily="18" charset="0"/>
              </a:rPr>
            </a:br>
            <a:r>
              <a:rPr lang="en-US" altLang="de-DE" sz="1600" b="1">
                <a:solidFill>
                  <a:srgbClr val="0033CC"/>
                </a:solidFill>
                <a:latin typeface="Times New Roman" pitchFamily="18" charset="0"/>
              </a:rPr>
              <a:t>3 mm, </a:t>
            </a:r>
            <a:r>
              <a:rPr lang="en-US" altLang="de-DE" sz="1600" b="1" i="1">
                <a:solidFill>
                  <a:srgbClr val="0033CC"/>
                </a:solidFill>
                <a:latin typeface="Times New Roman" pitchFamily="18" charset="0"/>
              </a:rPr>
              <a:t>V</a:t>
            </a:r>
            <a:r>
              <a:rPr lang="en-US" altLang="de-DE" sz="1600" b="1" i="1" baseline="-25000">
                <a:solidFill>
                  <a:srgbClr val="0033CC"/>
                </a:solidFill>
                <a:latin typeface="Times New Roman" pitchFamily="18" charset="0"/>
              </a:rPr>
              <a:t>fl</a:t>
            </a:r>
            <a:r>
              <a:rPr lang="en-US" altLang="de-DE" sz="1600" b="1" baseline="-25000">
                <a:solidFill>
                  <a:srgbClr val="0033CC"/>
                </a:solidFill>
                <a:latin typeface="Times New Roman" pitchFamily="18" charset="0"/>
              </a:rPr>
              <a:t>,1</a:t>
            </a:r>
          </a:p>
          <a:p>
            <a:pPr eaLnBrk="0" hangingPunct="0">
              <a:spcBef>
                <a:spcPct val="25000"/>
              </a:spcBef>
            </a:pPr>
            <a:r>
              <a:rPr lang="en-US" altLang="de-DE" sz="1600" b="1">
                <a:solidFill>
                  <a:srgbClr val="0033CC"/>
                </a:solidFill>
                <a:latin typeface="Times New Roman" pitchFamily="18" charset="0"/>
              </a:rPr>
              <a:t>Probe 2:	floating, </a:t>
            </a:r>
            <a:r>
              <a:rPr lang="en-US" altLang="de-DE" sz="1600" b="1" i="1">
                <a:solidFill>
                  <a:srgbClr val="0033CC"/>
                </a:solidFill>
                <a:latin typeface="Times New Roman" pitchFamily="18" charset="0"/>
              </a:rPr>
              <a:t>V</a:t>
            </a:r>
            <a:r>
              <a:rPr lang="en-US" altLang="de-DE" sz="1600" b="1" i="1" baseline="-25000">
                <a:solidFill>
                  <a:srgbClr val="0033CC"/>
                </a:solidFill>
                <a:latin typeface="Times New Roman" pitchFamily="18" charset="0"/>
              </a:rPr>
              <a:t>fl</a:t>
            </a:r>
            <a:r>
              <a:rPr lang="en-US" altLang="de-DE" sz="1600" b="1" baseline="-25000">
                <a:solidFill>
                  <a:srgbClr val="0033CC"/>
                </a:solidFill>
                <a:latin typeface="Times New Roman" pitchFamily="18" charset="0"/>
              </a:rPr>
              <a:t>,2</a:t>
            </a:r>
          </a:p>
          <a:p>
            <a:pPr eaLnBrk="0" hangingPunct="0">
              <a:spcBef>
                <a:spcPct val="25000"/>
              </a:spcBef>
            </a:pPr>
            <a:r>
              <a:rPr lang="en-US" altLang="de-DE" sz="1600" b="1">
                <a:solidFill>
                  <a:srgbClr val="0033CC"/>
                </a:solidFill>
                <a:latin typeface="Times New Roman" pitchFamily="18" charset="0"/>
              </a:rPr>
              <a:t>Probe 3:	floating, </a:t>
            </a:r>
            <a:r>
              <a:rPr lang="en-US" altLang="de-DE" sz="1600" b="1" i="1">
                <a:solidFill>
                  <a:srgbClr val="0033CC"/>
                </a:solidFill>
                <a:latin typeface="Times New Roman" pitchFamily="18" charset="0"/>
              </a:rPr>
              <a:t>V</a:t>
            </a:r>
            <a:r>
              <a:rPr lang="en-US" altLang="de-DE" sz="1600" b="1" i="1" baseline="-25000">
                <a:solidFill>
                  <a:srgbClr val="0033CC"/>
                </a:solidFill>
                <a:latin typeface="Times New Roman" pitchFamily="18" charset="0"/>
              </a:rPr>
              <a:t>fl</a:t>
            </a:r>
            <a:r>
              <a:rPr lang="en-US" altLang="de-DE" sz="1600" b="1" baseline="-25000">
                <a:solidFill>
                  <a:srgbClr val="0033CC"/>
                </a:solidFill>
                <a:latin typeface="Times New Roman" pitchFamily="18" charset="0"/>
              </a:rPr>
              <a:t>,3</a:t>
            </a:r>
          </a:p>
          <a:p>
            <a:pPr eaLnBrk="0" hangingPunct="0">
              <a:spcBef>
                <a:spcPct val="25000"/>
              </a:spcBef>
            </a:pPr>
            <a:r>
              <a:rPr lang="en-US" altLang="de-DE" sz="1600" b="1">
                <a:solidFill>
                  <a:srgbClr val="0033CC"/>
                </a:solidFill>
                <a:latin typeface="Times New Roman" pitchFamily="18" charset="0"/>
              </a:rPr>
              <a:t>Probe 4:	negatively biased, </a:t>
            </a:r>
            <a:r>
              <a:rPr lang="en-US" altLang="de-DE" sz="1600" b="1" i="1">
                <a:solidFill>
                  <a:srgbClr val="0033CC"/>
                </a:solidFill>
                <a:latin typeface="Times New Roman" pitchFamily="18" charset="0"/>
              </a:rPr>
              <a:t>I</a:t>
            </a:r>
            <a:r>
              <a:rPr lang="en-US" altLang="de-DE" sz="1600" b="1" i="1" baseline="-25000">
                <a:solidFill>
                  <a:srgbClr val="0033CC"/>
                </a:solidFill>
                <a:latin typeface="Times New Roman" pitchFamily="18" charset="0"/>
              </a:rPr>
              <a:t>is,</a:t>
            </a:r>
            <a:r>
              <a:rPr lang="en-US" altLang="de-DE" sz="1600" b="1" baseline="-25000">
                <a:solidFill>
                  <a:srgbClr val="0033CC"/>
                </a:solidFill>
                <a:latin typeface="Times New Roman" pitchFamily="18" charset="0"/>
              </a:rPr>
              <a:t>4</a:t>
            </a:r>
          </a:p>
          <a:p>
            <a:pPr eaLnBrk="0" hangingPunct="0">
              <a:spcBef>
                <a:spcPct val="25000"/>
              </a:spcBef>
            </a:pPr>
            <a:r>
              <a:rPr lang="en-US" altLang="de-DE" sz="1600" b="1">
                <a:solidFill>
                  <a:srgbClr val="0033CC"/>
                </a:solidFill>
                <a:latin typeface="Times New Roman" pitchFamily="18" charset="0"/>
              </a:rPr>
              <a:t>Probe 5:	swept, </a:t>
            </a:r>
            <a:r>
              <a:rPr lang="en-US" altLang="de-DE" sz="1600" b="1" i="1">
                <a:solidFill>
                  <a:srgbClr val="0033CC"/>
                </a:solidFill>
                <a:latin typeface="Times New Roman" pitchFamily="18" charset="0"/>
              </a:rPr>
              <a:t>T</a:t>
            </a:r>
            <a:r>
              <a:rPr lang="en-US" altLang="de-DE" sz="1600" b="1" i="1" baseline="-25000">
                <a:solidFill>
                  <a:srgbClr val="0033CC"/>
                </a:solidFill>
                <a:latin typeface="Times New Roman" pitchFamily="18" charset="0"/>
              </a:rPr>
              <a:t>e</a:t>
            </a:r>
          </a:p>
          <a:p>
            <a:pPr eaLnBrk="0" hangingPunct="0">
              <a:spcBef>
                <a:spcPct val="25000"/>
              </a:spcBef>
            </a:pPr>
            <a:r>
              <a:rPr lang="en-US" altLang="de-DE" sz="1600" b="1">
                <a:solidFill>
                  <a:srgbClr val="0033CC"/>
                </a:solidFill>
                <a:latin typeface="Times New Roman" pitchFamily="18" charset="0"/>
              </a:rPr>
              <a:t>Probe 6:	floating, </a:t>
            </a:r>
            <a:r>
              <a:rPr lang="en-US" altLang="de-DE" sz="1600" b="1" i="1">
                <a:solidFill>
                  <a:srgbClr val="0033CC"/>
                </a:solidFill>
                <a:latin typeface="Times New Roman" pitchFamily="18" charset="0"/>
              </a:rPr>
              <a:t>V</a:t>
            </a:r>
            <a:r>
              <a:rPr lang="en-US" altLang="de-DE" sz="1600" b="1" i="1" baseline="-25000">
                <a:solidFill>
                  <a:srgbClr val="0033CC"/>
                </a:solidFill>
                <a:latin typeface="Times New Roman" pitchFamily="18" charset="0"/>
              </a:rPr>
              <a:t>fl</a:t>
            </a:r>
            <a:r>
              <a:rPr lang="en-US" altLang="de-DE" sz="1600" b="1" baseline="-25000">
                <a:solidFill>
                  <a:srgbClr val="0033CC"/>
                </a:solidFill>
                <a:latin typeface="Times New Roman" pitchFamily="18" charset="0"/>
              </a:rPr>
              <a:t>,6</a:t>
            </a:r>
          </a:p>
        </p:txBody>
      </p:sp>
      <p:sp>
        <p:nvSpPr>
          <p:cNvPr id="238602" name="Text Box 10"/>
          <p:cNvSpPr txBox="1">
            <a:spLocks noChangeArrowheads="1"/>
          </p:cNvSpPr>
          <p:nvPr/>
        </p:nvSpPr>
        <p:spPr bwMode="auto">
          <a:xfrm>
            <a:off x="439738" y="4638675"/>
            <a:ext cx="1789112"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b="1">
                <a:solidFill>
                  <a:srgbClr val="0033CC"/>
                </a:solidFill>
                <a:latin typeface="Times New Roman" pitchFamily="18" charset="0"/>
              </a:rPr>
              <a:t>Front view of the probe head</a:t>
            </a:r>
            <a:br>
              <a:rPr lang="en-US" altLang="de-DE" b="1">
                <a:solidFill>
                  <a:srgbClr val="0033CC"/>
                </a:solidFill>
                <a:latin typeface="Times New Roman" pitchFamily="18" charset="0"/>
              </a:rPr>
            </a:br>
            <a:r>
              <a:rPr lang="en-US" altLang="de-DE" b="1">
                <a:solidFill>
                  <a:srgbClr val="0033CC"/>
                </a:solidFill>
                <a:latin typeface="Times New Roman" pitchFamily="18" charset="0"/>
              </a:rPr>
              <a:t>(as seen from the plasma): </a:t>
            </a:r>
          </a:p>
        </p:txBody>
      </p:sp>
      <p:sp>
        <p:nvSpPr>
          <p:cNvPr id="238603" name="Text Box 11"/>
          <p:cNvSpPr txBox="1">
            <a:spLocks noChangeArrowheads="1"/>
          </p:cNvSpPr>
          <p:nvPr/>
        </p:nvSpPr>
        <p:spPr bwMode="auto">
          <a:xfrm>
            <a:off x="3813175" y="1865313"/>
            <a:ext cx="21463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b="1">
                <a:solidFill>
                  <a:schemeClr val="accent2"/>
                </a:solidFill>
                <a:latin typeface="Times New Roman" pitchFamily="18" charset="0"/>
              </a:rPr>
              <a:t>Probe head mounted on the midplane manipulator of AUG</a:t>
            </a:r>
          </a:p>
        </p:txBody>
      </p:sp>
      <p:sp>
        <p:nvSpPr>
          <p:cNvPr id="238632" name="Rectangle 40"/>
          <p:cNvSpPr>
            <a:spLocks noChangeArrowheads="1"/>
          </p:cNvSpPr>
          <p:nvPr/>
        </p:nvSpPr>
        <p:spPr bwMode="auto">
          <a:xfrm>
            <a:off x="3328988" y="4395788"/>
            <a:ext cx="38100" cy="182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tabLst>
                <a:tab pos="539750" algn="l"/>
              </a:tabLst>
              <a:defRPr>
                <a:solidFill>
                  <a:schemeClr val="tx1"/>
                </a:solidFill>
                <a:latin typeface="Arial" pitchFamily="34" charset="0"/>
              </a:defRPr>
            </a:lvl1pPr>
            <a:lvl2pPr>
              <a:tabLst>
                <a:tab pos="539750" algn="l"/>
              </a:tabLst>
              <a:defRPr>
                <a:solidFill>
                  <a:schemeClr val="tx1"/>
                </a:solidFill>
                <a:latin typeface="Arial" pitchFamily="34" charset="0"/>
              </a:defRPr>
            </a:lvl2pPr>
            <a:lvl3pPr>
              <a:tabLst>
                <a:tab pos="539750" algn="l"/>
              </a:tabLst>
              <a:defRPr>
                <a:solidFill>
                  <a:schemeClr val="tx1"/>
                </a:solidFill>
                <a:latin typeface="Arial" pitchFamily="34" charset="0"/>
              </a:defRPr>
            </a:lvl3pPr>
            <a:lvl4pPr>
              <a:tabLst>
                <a:tab pos="539750" algn="l"/>
              </a:tabLst>
              <a:defRPr>
                <a:solidFill>
                  <a:schemeClr val="tx1"/>
                </a:solidFill>
                <a:latin typeface="Arial" pitchFamily="34" charset="0"/>
              </a:defRPr>
            </a:lvl4pPr>
            <a:lvl5pPr>
              <a:tabLst>
                <a:tab pos="539750" algn="l"/>
              </a:tabLst>
              <a:defRPr>
                <a:solidFill>
                  <a:schemeClr val="tx1"/>
                </a:solidFill>
                <a:latin typeface="Arial" pitchFamily="34" charset="0"/>
              </a:defRPr>
            </a:lvl5pPr>
            <a:lvl6pPr fontAlgn="base">
              <a:spcBef>
                <a:spcPct val="0"/>
              </a:spcBef>
              <a:spcAft>
                <a:spcPct val="0"/>
              </a:spcAft>
              <a:tabLst>
                <a:tab pos="539750" algn="l"/>
              </a:tabLst>
              <a:defRPr>
                <a:solidFill>
                  <a:schemeClr val="tx1"/>
                </a:solidFill>
                <a:latin typeface="Arial" pitchFamily="34" charset="0"/>
              </a:defRPr>
            </a:lvl6pPr>
            <a:lvl7pPr fontAlgn="base">
              <a:spcBef>
                <a:spcPct val="0"/>
              </a:spcBef>
              <a:spcAft>
                <a:spcPct val="0"/>
              </a:spcAft>
              <a:tabLst>
                <a:tab pos="539750" algn="l"/>
              </a:tabLst>
              <a:defRPr>
                <a:solidFill>
                  <a:schemeClr val="tx1"/>
                </a:solidFill>
                <a:latin typeface="Arial" pitchFamily="34" charset="0"/>
              </a:defRPr>
            </a:lvl7pPr>
            <a:lvl8pPr fontAlgn="base">
              <a:spcBef>
                <a:spcPct val="0"/>
              </a:spcBef>
              <a:spcAft>
                <a:spcPct val="0"/>
              </a:spcAft>
              <a:tabLst>
                <a:tab pos="539750" algn="l"/>
              </a:tabLst>
              <a:defRPr>
                <a:solidFill>
                  <a:schemeClr val="tx1"/>
                </a:solidFill>
                <a:latin typeface="Arial" pitchFamily="34" charset="0"/>
              </a:defRPr>
            </a:lvl8pPr>
            <a:lvl9pPr fontAlgn="base">
              <a:spcBef>
                <a:spcPct val="0"/>
              </a:spcBef>
              <a:spcAft>
                <a:spcPct val="0"/>
              </a:spcAft>
              <a:tabLst>
                <a:tab pos="539750" algn="l"/>
              </a:tabLst>
              <a:defRPr>
                <a:solidFill>
                  <a:schemeClr val="tx1"/>
                </a:solidFill>
                <a:latin typeface="Arial" pitchFamily="34" charset="0"/>
              </a:defRPr>
            </a:lvl9pPr>
          </a:lstStyle>
          <a:p>
            <a:pPr eaLnBrk="0" hangingPunct="0"/>
            <a:r>
              <a:rPr lang="en-GB" altLang="de-DE" sz="1200">
                <a:latin typeface="Times New Roman" pitchFamily="18" charset="0"/>
                <a:cs typeface="Times New Roman" pitchFamily="18" charset="0"/>
              </a:rPr>
              <a:t> </a:t>
            </a:r>
            <a:endParaRPr lang="en-GB" altLang="de-DE" sz="2400">
              <a:latin typeface="Times New Roman" pitchFamily="18" charset="0"/>
            </a:endParaRPr>
          </a:p>
        </p:txBody>
      </p:sp>
      <p:sp>
        <p:nvSpPr>
          <p:cNvPr id="238633" name="Text Box 41"/>
          <p:cNvSpPr txBox="1">
            <a:spLocks noChangeArrowheads="1"/>
          </p:cNvSpPr>
          <p:nvPr/>
        </p:nvSpPr>
        <p:spPr bwMode="auto">
          <a:xfrm>
            <a:off x="792000" y="179388"/>
            <a:ext cx="7560000"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New probe head for electric and magnetic signals in AUG, II</a:t>
            </a:r>
          </a:p>
        </p:txBody>
      </p:sp>
      <p:sp>
        <p:nvSpPr>
          <p:cNvPr id="44"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48</a:t>
            </a:fld>
            <a:endParaRPr lang="en-GB" altLang="de-DE" dirty="0"/>
          </a:p>
        </p:txBody>
      </p:sp>
      <p:grpSp>
        <p:nvGrpSpPr>
          <p:cNvPr id="45" name="Gruppieren 44"/>
          <p:cNvGrpSpPr>
            <a:grpSpLocks noChangeAspect="1"/>
          </p:cNvGrpSpPr>
          <p:nvPr/>
        </p:nvGrpSpPr>
        <p:grpSpPr>
          <a:xfrm>
            <a:off x="3189793" y="3914837"/>
            <a:ext cx="2649407" cy="2187584"/>
            <a:chOff x="3056255" y="4271708"/>
            <a:chExt cx="2491740" cy="2057400"/>
          </a:xfrm>
        </p:grpSpPr>
        <p:pic>
          <p:nvPicPr>
            <p:cNvPr id="46" name="Grafik 45"/>
            <p:cNvPicPr/>
            <p:nvPr/>
          </p:nvPicPr>
          <p:blipFill rotWithShape="1">
            <a:blip r:embed="rId4">
              <a:extLst>
                <a:ext uri="{28A0092B-C50C-407E-A947-70E740481C1C}">
                  <a14:useLocalDpi xmlns:a14="http://schemas.microsoft.com/office/drawing/2010/main" val="0"/>
                </a:ext>
              </a:extLst>
            </a:blip>
            <a:srcRect l="20031" t="68511" r="63721" b="9240"/>
            <a:stretch/>
          </p:blipFill>
          <p:spPr bwMode="auto">
            <a:xfrm>
              <a:off x="3289935" y="4271708"/>
              <a:ext cx="1856740" cy="1802130"/>
            </a:xfrm>
            <a:prstGeom prst="rect">
              <a:avLst/>
            </a:prstGeom>
            <a:ln>
              <a:noFill/>
            </a:ln>
            <a:extLst>
              <a:ext uri="{53640926-AAD7-44D8-BBD7-CCE9431645EC}">
                <a14:shadowObscured xmlns:a14="http://schemas.microsoft.com/office/drawing/2010/main"/>
              </a:ext>
            </a:extLst>
          </p:spPr>
        </p:pic>
        <p:sp>
          <p:nvSpPr>
            <p:cNvPr id="47" name="Textfeld 17"/>
            <p:cNvSpPr txBox="1"/>
            <p:nvPr/>
          </p:nvSpPr>
          <p:spPr>
            <a:xfrm>
              <a:off x="4223385" y="4880038"/>
              <a:ext cx="324717" cy="1447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l">
                <a:spcAft>
                  <a:spcPts val="0"/>
                </a:spcAft>
              </a:pPr>
              <a:r>
                <a:rPr lang="de-DE" sz="1000" b="1" dirty="0" smtClean="0">
                  <a:effectLst/>
                  <a:latin typeface="Arial"/>
                  <a:ea typeface="Times New Roman"/>
                </a:rPr>
                <a:t>2     3</a:t>
              </a:r>
              <a:endParaRPr lang="de-AT" sz="1000" dirty="0">
                <a:effectLst/>
                <a:latin typeface="Times New Roman"/>
                <a:ea typeface="Times New Roman"/>
              </a:endParaRPr>
            </a:p>
          </p:txBody>
        </p:sp>
        <p:sp>
          <p:nvSpPr>
            <p:cNvPr id="48" name="Textfeld 26"/>
            <p:cNvSpPr txBox="1"/>
            <p:nvPr/>
          </p:nvSpPr>
          <p:spPr>
            <a:xfrm>
              <a:off x="3860707" y="5386133"/>
              <a:ext cx="486410" cy="1447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l">
                <a:spcAft>
                  <a:spcPts val="0"/>
                </a:spcAft>
              </a:pPr>
              <a:r>
                <a:rPr lang="de-DE" sz="1000" b="1" dirty="0" smtClean="0">
                  <a:effectLst/>
                  <a:latin typeface="Arial"/>
                  <a:ea typeface="Times New Roman"/>
                </a:rPr>
                <a:t>4       5</a:t>
              </a:r>
              <a:endParaRPr lang="de-AT" sz="1000" dirty="0">
                <a:effectLst/>
                <a:latin typeface="Times New Roman"/>
                <a:ea typeface="Times New Roman"/>
              </a:endParaRPr>
            </a:p>
          </p:txBody>
        </p:sp>
        <p:sp>
          <p:nvSpPr>
            <p:cNvPr id="49" name="Textfeld 46"/>
            <p:cNvSpPr txBox="1"/>
            <p:nvPr/>
          </p:nvSpPr>
          <p:spPr>
            <a:xfrm>
              <a:off x="3893820" y="4824158"/>
              <a:ext cx="103505" cy="1447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l">
                <a:spcAft>
                  <a:spcPts val="0"/>
                </a:spcAft>
              </a:pPr>
              <a:r>
                <a:rPr lang="de-DE" sz="1000" b="1" dirty="0" smtClean="0">
                  <a:effectLst/>
                  <a:latin typeface="Arial"/>
                  <a:ea typeface="Times New Roman"/>
                </a:rPr>
                <a:t>1</a:t>
              </a:r>
              <a:endParaRPr lang="de-AT" sz="1000" dirty="0">
                <a:effectLst/>
                <a:latin typeface="Times New Roman"/>
                <a:ea typeface="Times New Roman"/>
              </a:endParaRPr>
            </a:p>
          </p:txBody>
        </p:sp>
        <p:cxnSp>
          <p:nvCxnSpPr>
            <p:cNvPr id="50" name="Gerade Verbindung 49"/>
            <p:cNvCxnSpPr/>
            <p:nvPr/>
          </p:nvCxnSpPr>
          <p:spPr>
            <a:xfrm flipV="1">
              <a:off x="3856355" y="5047043"/>
              <a:ext cx="1691640" cy="0"/>
            </a:xfrm>
            <a:prstGeom prst="line">
              <a:avLst/>
            </a:prstGeom>
            <a:ln w="63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1" name="Gerade Verbindung 50"/>
            <p:cNvCxnSpPr/>
            <p:nvPr/>
          </p:nvCxnSpPr>
          <p:spPr>
            <a:xfrm flipV="1">
              <a:off x="3856355" y="5325808"/>
              <a:ext cx="1691640" cy="0"/>
            </a:xfrm>
            <a:prstGeom prst="line">
              <a:avLst/>
            </a:prstGeom>
            <a:ln w="63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flipV="1">
              <a:off x="3935730" y="4996243"/>
              <a:ext cx="0" cy="1332865"/>
            </a:xfrm>
            <a:prstGeom prst="line">
              <a:avLst/>
            </a:prstGeom>
            <a:ln w="63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3" name="Gerade Verbindung 52"/>
            <p:cNvCxnSpPr/>
            <p:nvPr/>
          </p:nvCxnSpPr>
          <p:spPr>
            <a:xfrm flipV="1">
              <a:off x="4483100" y="4996243"/>
              <a:ext cx="0" cy="1332865"/>
            </a:xfrm>
            <a:prstGeom prst="line">
              <a:avLst/>
            </a:prstGeom>
            <a:ln w="63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54" name="Textfeld 53"/>
            <p:cNvSpPr txBox="1"/>
            <p:nvPr/>
          </p:nvSpPr>
          <p:spPr>
            <a:xfrm>
              <a:off x="5156200" y="5125783"/>
              <a:ext cx="366395" cy="11578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ctr">
                <a:spcAft>
                  <a:spcPts val="0"/>
                </a:spcAft>
              </a:pPr>
              <a:r>
                <a:rPr lang="de-AT" sz="800" dirty="0">
                  <a:effectLst/>
                  <a:latin typeface="Times New Roman"/>
                  <a:ea typeface="Times New Roman"/>
                </a:rPr>
                <a:t>10 mm</a:t>
              </a:r>
            </a:p>
          </p:txBody>
        </p:sp>
        <p:sp>
          <p:nvSpPr>
            <p:cNvPr id="55" name="Textfeld 55"/>
            <p:cNvSpPr txBox="1"/>
            <p:nvPr/>
          </p:nvSpPr>
          <p:spPr>
            <a:xfrm>
              <a:off x="4246245" y="6064313"/>
              <a:ext cx="199390" cy="23156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ctr">
                <a:spcAft>
                  <a:spcPts val="0"/>
                </a:spcAft>
              </a:pPr>
              <a:r>
                <a:rPr lang="de-AT" sz="800" dirty="0">
                  <a:effectLst/>
                  <a:latin typeface="Times New Roman"/>
                  <a:ea typeface="Times New Roman"/>
                </a:rPr>
                <a:t>10 mm</a:t>
              </a:r>
            </a:p>
          </p:txBody>
        </p:sp>
        <p:sp>
          <p:nvSpPr>
            <p:cNvPr id="56" name="Textfeld 56"/>
            <p:cNvSpPr txBox="1"/>
            <p:nvPr/>
          </p:nvSpPr>
          <p:spPr>
            <a:xfrm>
              <a:off x="3972560" y="6064313"/>
              <a:ext cx="199390" cy="23156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ctr">
                <a:spcAft>
                  <a:spcPts val="0"/>
                </a:spcAft>
              </a:pPr>
              <a:r>
                <a:rPr lang="de-AT" sz="800" dirty="0">
                  <a:effectLst/>
                  <a:latin typeface="Times New Roman"/>
                  <a:ea typeface="Times New Roman"/>
                </a:rPr>
                <a:t>10 mm</a:t>
              </a:r>
            </a:p>
          </p:txBody>
        </p:sp>
        <p:sp>
          <p:nvSpPr>
            <p:cNvPr id="57" name="Textfeld 57"/>
            <p:cNvSpPr txBox="1"/>
            <p:nvPr/>
          </p:nvSpPr>
          <p:spPr>
            <a:xfrm>
              <a:off x="4358237" y="5386133"/>
              <a:ext cx="189865" cy="1447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ctr">
                <a:spcAft>
                  <a:spcPts val="0"/>
                </a:spcAft>
              </a:pPr>
              <a:r>
                <a:rPr lang="de-DE" sz="1000" b="1" dirty="0" smtClean="0">
                  <a:effectLst/>
                  <a:latin typeface="Arial"/>
                  <a:ea typeface="Times New Roman"/>
                </a:rPr>
                <a:t>6</a:t>
              </a:r>
              <a:endParaRPr lang="de-AT" sz="1000" dirty="0">
                <a:effectLst/>
                <a:latin typeface="Times New Roman"/>
                <a:ea typeface="Times New Roman"/>
              </a:endParaRPr>
            </a:p>
          </p:txBody>
        </p:sp>
        <p:cxnSp>
          <p:nvCxnSpPr>
            <p:cNvPr id="58" name="Gerade Verbindung mit Pfeil 57"/>
            <p:cNvCxnSpPr/>
            <p:nvPr/>
          </p:nvCxnSpPr>
          <p:spPr>
            <a:xfrm flipH="1" flipV="1">
              <a:off x="3218815" y="4624133"/>
              <a:ext cx="100965" cy="922020"/>
            </a:xfrm>
            <a:prstGeom prst="straightConnector1">
              <a:avLst/>
            </a:prstGeom>
            <a:ln w="1905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sp>
          <p:nvSpPr>
            <p:cNvPr id="59" name="Textfeld 59"/>
            <p:cNvSpPr txBox="1"/>
            <p:nvPr/>
          </p:nvSpPr>
          <p:spPr>
            <a:xfrm>
              <a:off x="3056255" y="4342828"/>
              <a:ext cx="431800" cy="28946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ctr">
                <a:spcAft>
                  <a:spcPts val="0"/>
                </a:spcAft>
              </a:pPr>
              <a:r>
                <a:rPr lang="de-AT" sz="1000" dirty="0">
                  <a:effectLst/>
                  <a:latin typeface="Times New Roman"/>
                  <a:ea typeface="Times New Roman"/>
                </a:rPr>
                <a:t>Poloidal </a:t>
              </a:r>
              <a:r>
                <a:rPr lang="de-AT" sz="1000" dirty="0" err="1">
                  <a:effectLst/>
                  <a:latin typeface="Times New Roman"/>
                  <a:ea typeface="Times New Roman"/>
                </a:rPr>
                <a:t>direction</a:t>
              </a:r>
              <a:endParaRPr lang="de-AT" sz="1000" dirty="0">
                <a:effectLst/>
                <a:latin typeface="Times New Roman"/>
                <a:ea typeface="Times New Roman"/>
              </a:endParaRPr>
            </a:p>
          </p:txBody>
        </p:sp>
        <p:cxnSp>
          <p:nvCxnSpPr>
            <p:cNvPr id="60" name="Gerade Verbindung mit Pfeil 59"/>
            <p:cNvCxnSpPr/>
            <p:nvPr/>
          </p:nvCxnSpPr>
          <p:spPr>
            <a:xfrm>
              <a:off x="5311775" y="4830508"/>
              <a:ext cx="0" cy="215900"/>
            </a:xfrm>
            <a:prstGeom prst="straightConnector1">
              <a:avLst/>
            </a:prstGeom>
            <a:ln w="1270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1" name="Gerade Verbindung mit Pfeil 60"/>
            <p:cNvCxnSpPr/>
            <p:nvPr/>
          </p:nvCxnSpPr>
          <p:spPr>
            <a:xfrm>
              <a:off x="5311775" y="5323903"/>
              <a:ext cx="0" cy="215900"/>
            </a:xfrm>
            <a:prstGeom prst="straightConnector1">
              <a:avLst/>
            </a:prstGeom>
            <a:ln w="12700">
              <a:solidFill>
                <a:schemeClr val="tx1"/>
              </a:solidFill>
              <a:headEnd type="arrow" w="sm" len="sm"/>
              <a:tailEnd type="none" w="sm" len="sm"/>
            </a:ln>
          </p:spPr>
          <p:style>
            <a:lnRef idx="1">
              <a:schemeClr val="accent1"/>
            </a:lnRef>
            <a:fillRef idx="0">
              <a:schemeClr val="accent1"/>
            </a:fillRef>
            <a:effectRef idx="0">
              <a:schemeClr val="accent1"/>
            </a:effectRef>
            <a:fontRef idx="minor">
              <a:schemeClr val="tx1"/>
            </a:fontRef>
          </p:style>
        </p:cxnSp>
        <p:cxnSp>
          <p:nvCxnSpPr>
            <p:cNvPr id="62" name="Gerade Verbindung mit Pfeil 61"/>
            <p:cNvCxnSpPr/>
            <p:nvPr/>
          </p:nvCxnSpPr>
          <p:spPr>
            <a:xfrm>
              <a:off x="3713480" y="6181788"/>
              <a:ext cx="215900" cy="0"/>
            </a:xfrm>
            <a:prstGeom prst="straightConnector1">
              <a:avLst/>
            </a:prstGeom>
            <a:ln w="1270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3" name="Gerade Verbindung mit Pfeil 62"/>
            <p:cNvCxnSpPr/>
            <p:nvPr/>
          </p:nvCxnSpPr>
          <p:spPr>
            <a:xfrm>
              <a:off x="4480560" y="6181788"/>
              <a:ext cx="215900" cy="0"/>
            </a:xfrm>
            <a:prstGeom prst="straightConnector1">
              <a:avLst/>
            </a:prstGeom>
            <a:ln w="12700">
              <a:solidFill>
                <a:schemeClr val="tx1"/>
              </a:solidFill>
              <a:headEnd type="arrow" w="sm" len="sm"/>
              <a:tailEnd type="none" w="sm" len="sm"/>
            </a:ln>
          </p:spPr>
          <p:style>
            <a:lnRef idx="1">
              <a:schemeClr val="accent1"/>
            </a:lnRef>
            <a:fillRef idx="0">
              <a:schemeClr val="accent1"/>
            </a:fillRef>
            <a:effectRef idx="0">
              <a:schemeClr val="accent1"/>
            </a:effectRef>
            <a:fontRef idx="minor">
              <a:schemeClr val="tx1"/>
            </a:fontRef>
          </p:style>
        </p:cxnSp>
        <p:cxnSp>
          <p:nvCxnSpPr>
            <p:cNvPr id="64" name="Gerade Verbindung mit Pfeil 63"/>
            <p:cNvCxnSpPr/>
            <p:nvPr/>
          </p:nvCxnSpPr>
          <p:spPr>
            <a:xfrm>
              <a:off x="3261360" y="5685853"/>
              <a:ext cx="19685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 name="Textfeld 7"/>
            <p:cNvSpPr txBox="1"/>
            <p:nvPr/>
          </p:nvSpPr>
          <p:spPr>
            <a:xfrm>
              <a:off x="4918710" y="5762053"/>
              <a:ext cx="431165" cy="20262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lgn="ctr">
                <a:spcAft>
                  <a:spcPts val="0"/>
                </a:spcAft>
              </a:pPr>
              <a:r>
                <a:rPr lang="de-DE" sz="1400" b="1" i="1" dirty="0" err="1">
                  <a:effectLst/>
                  <a:latin typeface="Times New Roman"/>
                  <a:ea typeface="Times New Roman"/>
                </a:rPr>
                <a:t>B</a:t>
              </a:r>
              <a:r>
                <a:rPr lang="de-DE" sz="1400" i="1" baseline="-25000" dirty="0" err="1">
                  <a:effectLst/>
                  <a:latin typeface="Times New Roman"/>
                  <a:ea typeface="Times New Roman"/>
                </a:rPr>
                <a:t>total</a:t>
              </a:r>
              <a:endParaRPr lang="de-AT" sz="1400" dirty="0">
                <a:effectLst/>
                <a:latin typeface="Times New Roman"/>
                <a:ea typeface="Times New Roman"/>
              </a:endParaRPr>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atumsplatzhalter 3"/>
          <p:cNvSpPr>
            <a:spLocks noGrp="1"/>
          </p:cNvSpPr>
          <p:nvPr>
            <p:ph type="dt" sz="half" idx="10"/>
          </p:nvPr>
        </p:nvSpPr>
        <p:spPr/>
        <p:txBody>
          <a:bodyPr/>
          <a:lstStyle/>
          <a:p>
            <a:fld id="{C1499968-4A17-4DF6-A39B-C1311728219D}" type="datetime1">
              <a:rPr lang="en-GB" altLang="de-DE" smtClean="0"/>
              <a:t>06/09/2018</a:t>
            </a:fld>
            <a:endParaRPr lang="de-DE" altLang="de-DE"/>
          </a:p>
        </p:txBody>
      </p:sp>
      <p:sp>
        <p:nvSpPr>
          <p:cNvPr id="21"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01730" name="Text Box 2"/>
          <p:cNvSpPr txBox="1">
            <a:spLocks noChangeArrowheads="1"/>
          </p:cNvSpPr>
          <p:nvPr/>
        </p:nvSpPr>
        <p:spPr bwMode="auto">
          <a:xfrm>
            <a:off x="254000" y="1028700"/>
            <a:ext cx="8637588"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US" altLang="de-DE" sz="2400" b="1">
                <a:solidFill>
                  <a:srgbClr val="CC0000"/>
                </a:solidFill>
                <a:latin typeface="Times New Roman" pitchFamily="18" charset="0"/>
              </a:rPr>
              <a:t>This probe head is mounted on the midplane manipulator and inserted up to three times during an average AUG shot of 7 s length:</a:t>
            </a:r>
          </a:p>
        </p:txBody>
      </p:sp>
      <p:sp>
        <p:nvSpPr>
          <p:cNvPr id="201731" name="Text Box 3"/>
          <p:cNvSpPr txBox="1">
            <a:spLocks noChangeAspect="1" noChangeArrowheads="1"/>
          </p:cNvSpPr>
          <p:nvPr/>
        </p:nvSpPr>
        <p:spPr bwMode="auto">
          <a:xfrm>
            <a:off x="250825" y="2205038"/>
            <a:ext cx="31575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66775">
              <a:defRPr>
                <a:solidFill>
                  <a:schemeClr val="tx1"/>
                </a:solidFill>
                <a:latin typeface="Arial" pitchFamily="34" charset="0"/>
              </a:defRPr>
            </a:lvl1pPr>
            <a:lvl2pPr defTabSz="866775">
              <a:defRPr>
                <a:solidFill>
                  <a:schemeClr val="tx1"/>
                </a:solidFill>
                <a:latin typeface="Arial" pitchFamily="34" charset="0"/>
              </a:defRPr>
            </a:lvl2pPr>
            <a:lvl3pPr defTabSz="866775">
              <a:defRPr>
                <a:solidFill>
                  <a:schemeClr val="tx1"/>
                </a:solidFill>
                <a:latin typeface="Arial" pitchFamily="34" charset="0"/>
              </a:defRPr>
            </a:lvl3pPr>
            <a:lvl4pPr defTabSz="866775">
              <a:defRPr>
                <a:solidFill>
                  <a:schemeClr val="tx1"/>
                </a:solidFill>
                <a:latin typeface="Arial" pitchFamily="34" charset="0"/>
              </a:defRPr>
            </a:lvl4pPr>
            <a:lvl5pPr defTabSz="866775">
              <a:defRPr>
                <a:solidFill>
                  <a:schemeClr val="tx1"/>
                </a:solidFill>
                <a:latin typeface="Arial" pitchFamily="34" charset="0"/>
              </a:defRPr>
            </a:lvl5pPr>
            <a:lvl6pPr defTabSz="866775" fontAlgn="base">
              <a:spcBef>
                <a:spcPct val="0"/>
              </a:spcBef>
              <a:spcAft>
                <a:spcPct val="0"/>
              </a:spcAft>
              <a:defRPr>
                <a:solidFill>
                  <a:schemeClr val="tx1"/>
                </a:solidFill>
                <a:latin typeface="Arial" pitchFamily="34" charset="0"/>
              </a:defRPr>
            </a:lvl6pPr>
            <a:lvl7pPr defTabSz="866775" fontAlgn="base">
              <a:spcBef>
                <a:spcPct val="0"/>
              </a:spcBef>
              <a:spcAft>
                <a:spcPct val="0"/>
              </a:spcAft>
              <a:defRPr>
                <a:solidFill>
                  <a:schemeClr val="tx1"/>
                </a:solidFill>
                <a:latin typeface="Arial" pitchFamily="34" charset="0"/>
              </a:defRPr>
            </a:lvl7pPr>
            <a:lvl8pPr defTabSz="866775" fontAlgn="base">
              <a:spcBef>
                <a:spcPct val="0"/>
              </a:spcBef>
              <a:spcAft>
                <a:spcPct val="0"/>
              </a:spcAft>
              <a:defRPr>
                <a:solidFill>
                  <a:schemeClr val="tx1"/>
                </a:solidFill>
                <a:latin typeface="Arial" pitchFamily="34" charset="0"/>
              </a:defRPr>
            </a:lvl8pPr>
            <a:lvl9pPr defTabSz="866775" fontAlgn="base">
              <a:spcBef>
                <a:spcPct val="0"/>
              </a:spcBef>
              <a:spcAft>
                <a:spcPct val="0"/>
              </a:spcAft>
              <a:defRPr>
                <a:solidFill>
                  <a:schemeClr val="tx1"/>
                </a:solidFill>
                <a:latin typeface="Arial" pitchFamily="34" charset="0"/>
              </a:defRPr>
            </a:lvl9pPr>
          </a:lstStyle>
          <a:p>
            <a:pPr algn="ctr" eaLnBrk="0" hangingPunct="0">
              <a:spcBef>
                <a:spcPct val="50000"/>
              </a:spcBef>
            </a:pPr>
            <a:r>
              <a:rPr lang="en-GB" altLang="de-DE" b="1">
                <a:solidFill>
                  <a:srgbClr val="000066"/>
                </a:solidFill>
                <a:latin typeface="Times New Roman" pitchFamily="18" charset="0"/>
              </a:rPr>
              <a:t>Experimental arrangement</a:t>
            </a:r>
          </a:p>
        </p:txBody>
      </p:sp>
      <p:pic>
        <p:nvPicPr>
          <p:cNvPr id="201732" name="Picture 4"/>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517775"/>
            <a:ext cx="2901950" cy="370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1733" name="Text Box 5"/>
          <p:cNvSpPr txBox="1">
            <a:spLocks noChangeAspect="1" noChangeArrowheads="1"/>
          </p:cNvSpPr>
          <p:nvPr/>
        </p:nvSpPr>
        <p:spPr bwMode="auto">
          <a:xfrm>
            <a:off x="3625850" y="2205038"/>
            <a:ext cx="27527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GB" altLang="de-DE" b="1">
                <a:solidFill>
                  <a:srgbClr val="000066"/>
                </a:solidFill>
                <a:latin typeface="Times New Roman" pitchFamily="18" charset="0"/>
              </a:rPr>
              <a:t>Distances between probe head and separatrix:</a:t>
            </a:r>
          </a:p>
        </p:txBody>
      </p:sp>
      <p:sp>
        <p:nvSpPr>
          <p:cNvPr id="201734" name="Rectangle 6"/>
          <p:cNvSpPr>
            <a:spLocks noChangeAspect="1" noChangeArrowheads="1"/>
          </p:cNvSpPr>
          <p:nvPr/>
        </p:nvSpPr>
        <p:spPr bwMode="auto">
          <a:xfrm>
            <a:off x="5148263" y="-139700"/>
            <a:ext cx="4027487" cy="1428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pPr algn="l"/>
            <a:endParaRPr lang="en-US" altLang="de-DE" sz="1800" b="1">
              <a:solidFill>
                <a:srgbClr val="CC0000"/>
              </a:solidFill>
            </a:endParaRPr>
          </a:p>
        </p:txBody>
      </p:sp>
      <p:grpSp>
        <p:nvGrpSpPr>
          <p:cNvPr id="201735" name="Group 7"/>
          <p:cNvGrpSpPr>
            <a:grpSpLocks noChangeAspect="1"/>
          </p:cNvGrpSpPr>
          <p:nvPr/>
        </p:nvGrpSpPr>
        <p:grpSpPr bwMode="auto">
          <a:xfrm>
            <a:off x="6391275" y="3203575"/>
            <a:ext cx="2532063" cy="1892300"/>
            <a:chOff x="3984" y="1850"/>
            <a:chExt cx="1605" cy="1199"/>
          </a:xfrm>
        </p:grpSpPr>
        <p:pic>
          <p:nvPicPr>
            <p:cNvPr id="20173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 y="1850"/>
              <a:ext cx="1605" cy="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7" name="Text Box 9"/>
            <p:cNvSpPr txBox="1">
              <a:spLocks noChangeAspect="1" noChangeArrowheads="1"/>
            </p:cNvSpPr>
            <p:nvPr/>
          </p:nvSpPr>
          <p:spPr bwMode="auto">
            <a:xfrm>
              <a:off x="5124" y="2662"/>
              <a:ext cx="317"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en-US" altLang="de-DE" sz="1600" b="1">
                  <a:solidFill>
                    <a:srgbClr val="990000"/>
                  </a:solidFill>
                  <a:latin typeface="Times New Roman" pitchFamily="18" charset="0"/>
                </a:rPr>
                <a:t>SOL</a:t>
              </a:r>
            </a:p>
          </p:txBody>
        </p:sp>
        <p:grpSp>
          <p:nvGrpSpPr>
            <p:cNvPr id="201738" name="Group 10"/>
            <p:cNvGrpSpPr>
              <a:grpSpLocks noChangeAspect="1"/>
            </p:cNvGrpSpPr>
            <p:nvPr/>
          </p:nvGrpSpPr>
          <p:grpSpPr bwMode="auto">
            <a:xfrm>
              <a:off x="4115" y="2180"/>
              <a:ext cx="1442" cy="310"/>
              <a:chOff x="4115" y="2180"/>
              <a:chExt cx="1442" cy="310"/>
            </a:xfrm>
          </p:grpSpPr>
          <p:sp>
            <p:nvSpPr>
              <p:cNvPr id="201739" name="Line 11"/>
              <p:cNvSpPr>
                <a:spLocks noChangeAspect="1" noChangeShapeType="1"/>
              </p:cNvSpPr>
              <p:nvPr/>
            </p:nvSpPr>
            <p:spPr bwMode="auto">
              <a:xfrm>
                <a:off x="4115" y="2340"/>
                <a:ext cx="1442" cy="0"/>
              </a:xfrm>
              <a:prstGeom prst="line">
                <a:avLst/>
              </a:prstGeom>
              <a:noFill/>
              <a:ln w="444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01740" name="Text Box 12"/>
              <p:cNvSpPr txBox="1">
                <a:spLocks noChangeAspect="1" noChangeArrowheads="1"/>
              </p:cNvSpPr>
              <p:nvPr/>
            </p:nvSpPr>
            <p:spPr bwMode="auto">
              <a:xfrm>
                <a:off x="4919" y="2180"/>
                <a:ext cx="611"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spcBef>
                    <a:spcPct val="50000"/>
                  </a:spcBef>
                </a:pPr>
                <a:r>
                  <a:rPr lang="en-US" altLang="de-DE" sz="1600" b="1">
                    <a:solidFill>
                      <a:srgbClr val="FF0000"/>
                    </a:solidFill>
                    <a:latin typeface="Times New Roman" pitchFamily="18" charset="0"/>
                  </a:rPr>
                  <a:t>Limiter shadow</a:t>
                </a:r>
              </a:p>
            </p:txBody>
          </p:sp>
        </p:grpSp>
      </p:grpSp>
      <p:sp>
        <p:nvSpPr>
          <p:cNvPr id="201741" name="Text Box 13"/>
          <p:cNvSpPr txBox="1">
            <a:spLocks noChangeAspect="1" noChangeArrowheads="1"/>
          </p:cNvSpPr>
          <p:nvPr/>
        </p:nvSpPr>
        <p:spPr bwMode="auto">
          <a:xfrm>
            <a:off x="6588125" y="2205038"/>
            <a:ext cx="2352675"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25000"/>
              </a:spcBef>
            </a:pPr>
            <a:r>
              <a:rPr lang="en-US" altLang="de-DE" b="1">
                <a:solidFill>
                  <a:srgbClr val="000066"/>
                </a:solidFill>
                <a:latin typeface="Times New Roman" pitchFamily="18" charset="0"/>
              </a:rPr>
              <a:t>Penetration of the probe into the scrape-off layer (SOL) </a:t>
            </a:r>
          </a:p>
        </p:txBody>
      </p:sp>
      <p:sp>
        <p:nvSpPr>
          <p:cNvPr id="201742" name="Text Box 14"/>
          <p:cNvSpPr txBox="1">
            <a:spLocks noChangeAspect="1" noChangeArrowheads="1"/>
          </p:cNvSpPr>
          <p:nvPr/>
        </p:nvSpPr>
        <p:spPr bwMode="auto">
          <a:xfrm>
            <a:off x="3424238" y="5508625"/>
            <a:ext cx="3087687"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5000"/>
              </a:spcBef>
            </a:pPr>
            <a:r>
              <a:rPr lang="en-GB" altLang="de-DE" sz="1600" b="1">
                <a:solidFill>
                  <a:srgbClr val="333399"/>
                </a:solidFill>
                <a:latin typeface="Times New Roman" pitchFamily="18" charset="0"/>
              </a:rPr>
              <a:t>Last closed flux surface during a typical H-mode shot; probe head is about 5 cm in front of the LCFS.</a:t>
            </a:r>
          </a:p>
          <a:p>
            <a:pPr>
              <a:spcBef>
                <a:spcPct val="25000"/>
              </a:spcBef>
            </a:pPr>
            <a:r>
              <a:rPr lang="en-GB" altLang="de-DE" sz="1600" b="1">
                <a:solidFill>
                  <a:srgbClr val="333399"/>
                </a:solidFill>
                <a:latin typeface="Times New Roman" pitchFamily="18" charset="0"/>
              </a:rPr>
              <a:t>Same for a L-mode shot: 8 cm</a:t>
            </a:r>
          </a:p>
        </p:txBody>
      </p:sp>
      <p:pic>
        <p:nvPicPr>
          <p:cNvPr id="201743" name="Picture 15" descr="zoom_limi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0925" y="2903538"/>
            <a:ext cx="2527300" cy="2471737"/>
          </a:xfrm>
          <a:prstGeom prst="rect">
            <a:avLst/>
          </a:prstGeom>
          <a:noFill/>
          <a:extLst>
            <a:ext uri="{909E8E84-426E-40DD-AFC4-6F175D3DCCD1}">
              <a14:hiddenFill xmlns:a14="http://schemas.microsoft.com/office/drawing/2010/main">
                <a:solidFill>
                  <a:srgbClr val="FFFFFF"/>
                </a:solidFill>
              </a14:hiddenFill>
            </a:ext>
          </a:extLst>
        </p:spPr>
      </p:pic>
      <p:sp>
        <p:nvSpPr>
          <p:cNvPr id="201744" name="Freeform 16"/>
          <p:cNvSpPr>
            <a:spLocks noChangeAspect="1"/>
          </p:cNvSpPr>
          <p:nvPr/>
        </p:nvSpPr>
        <p:spPr bwMode="auto">
          <a:xfrm>
            <a:off x="3149600" y="3251200"/>
            <a:ext cx="938213" cy="2286000"/>
          </a:xfrm>
          <a:custGeom>
            <a:avLst/>
            <a:gdLst>
              <a:gd name="T0" fmla="*/ 80 w 328"/>
              <a:gd name="T1" fmla="*/ 800 h 800"/>
              <a:gd name="T2" fmla="*/ 0 w 328"/>
              <a:gd name="T3" fmla="*/ 800 h 800"/>
              <a:gd name="T4" fmla="*/ 328 w 328"/>
              <a:gd name="T5" fmla="*/ 0 h 800"/>
            </a:gdLst>
            <a:ahLst/>
            <a:cxnLst>
              <a:cxn ang="0">
                <a:pos x="T0" y="T1"/>
              </a:cxn>
              <a:cxn ang="0">
                <a:pos x="T2" y="T3"/>
              </a:cxn>
              <a:cxn ang="0">
                <a:pos x="T4" y="T5"/>
              </a:cxn>
            </a:cxnLst>
            <a:rect l="0" t="0" r="r" b="b"/>
            <a:pathLst>
              <a:path w="328" h="800">
                <a:moveTo>
                  <a:pt x="80" y="800"/>
                </a:moveTo>
                <a:lnTo>
                  <a:pt x="0" y="800"/>
                </a:lnTo>
                <a:lnTo>
                  <a:pt x="328" y="0"/>
                </a:lnTo>
              </a:path>
            </a:pathLst>
          </a:custGeom>
          <a:noFill/>
          <a:ln w="12700" cap="flat" cmpd="sng">
            <a:solidFill>
              <a:srgbClr val="800000"/>
            </a:solidFill>
            <a:prstDash val="solid"/>
            <a:round/>
            <a:headEn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67487" rIns="0" bIns="67487">
            <a:spAutoFit/>
          </a:bodyPr>
          <a:lstStyle/>
          <a:p>
            <a:endParaRPr lang="de-AT"/>
          </a:p>
        </p:txBody>
      </p:sp>
      <p:sp>
        <p:nvSpPr>
          <p:cNvPr id="201745" name="Rectangle 17"/>
          <p:cNvSpPr>
            <a:spLocks noChangeArrowheads="1"/>
          </p:cNvSpPr>
          <p:nvPr/>
        </p:nvSpPr>
        <p:spPr bwMode="auto">
          <a:xfrm>
            <a:off x="6680200" y="5508625"/>
            <a:ext cx="22606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sz="1600" b="1">
                <a:solidFill>
                  <a:schemeClr val="accent2"/>
                </a:solidFill>
                <a:latin typeface="Times New Roman" pitchFamily="18" charset="0"/>
              </a:rPr>
              <a:t>Radial position of the probe head with respect to the rest position:</a:t>
            </a:r>
          </a:p>
        </p:txBody>
      </p:sp>
      <p:sp>
        <p:nvSpPr>
          <p:cNvPr id="201746" name="Freeform 18"/>
          <p:cNvSpPr>
            <a:spLocks/>
          </p:cNvSpPr>
          <p:nvPr/>
        </p:nvSpPr>
        <p:spPr bwMode="auto">
          <a:xfrm>
            <a:off x="2940050" y="3930650"/>
            <a:ext cx="1238250" cy="2286000"/>
          </a:xfrm>
          <a:custGeom>
            <a:avLst/>
            <a:gdLst>
              <a:gd name="T0" fmla="*/ 260 w 780"/>
              <a:gd name="T1" fmla="*/ 1440 h 1440"/>
              <a:gd name="T2" fmla="*/ 0 w 780"/>
              <a:gd name="T3" fmla="*/ 1412 h 1440"/>
              <a:gd name="T4" fmla="*/ 160 w 780"/>
              <a:gd name="T5" fmla="*/ 472 h 1440"/>
              <a:gd name="T6" fmla="*/ 780 w 780"/>
              <a:gd name="T7" fmla="*/ 0 h 1440"/>
            </a:gdLst>
            <a:ahLst/>
            <a:cxnLst>
              <a:cxn ang="0">
                <a:pos x="T0" y="T1"/>
              </a:cxn>
              <a:cxn ang="0">
                <a:pos x="T2" y="T3"/>
              </a:cxn>
              <a:cxn ang="0">
                <a:pos x="T4" y="T5"/>
              </a:cxn>
              <a:cxn ang="0">
                <a:pos x="T6" y="T7"/>
              </a:cxn>
            </a:cxnLst>
            <a:rect l="0" t="0" r="r" b="b"/>
            <a:pathLst>
              <a:path w="780" h="1440">
                <a:moveTo>
                  <a:pt x="260" y="1440"/>
                </a:moveTo>
                <a:lnTo>
                  <a:pt x="0" y="1412"/>
                </a:lnTo>
                <a:lnTo>
                  <a:pt x="160" y="472"/>
                </a:lnTo>
                <a:lnTo>
                  <a:pt x="780" y="0"/>
                </a:lnTo>
              </a:path>
            </a:pathLst>
          </a:custGeom>
          <a:noFill/>
          <a:ln w="12700">
            <a:solidFill>
              <a:srgbClr val="990000"/>
            </a:solidFill>
            <a:round/>
            <a:headEn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01747" name="Rectangle 19"/>
          <p:cNvSpPr>
            <a:spLocks noChangeArrowheads="1"/>
          </p:cNvSpPr>
          <p:nvPr/>
        </p:nvSpPr>
        <p:spPr bwMode="auto">
          <a:xfrm>
            <a:off x="792000" y="179388"/>
            <a:ext cx="7560000" cy="5143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lnSpc>
                <a:spcPts val="3400"/>
              </a:lnSpc>
              <a:spcAft>
                <a:spcPct val="60000"/>
              </a:spcAft>
            </a:pPr>
            <a:r>
              <a:rPr lang="en-US" altLang="de-DE" sz="3200" b="1" dirty="0">
                <a:solidFill>
                  <a:schemeClr val="bg1"/>
                </a:solidFill>
                <a:latin typeface="Times New Roman" pitchFamily="18" charset="0"/>
              </a:rPr>
              <a:t>New probe head for ASDEX Upgrade, III</a:t>
            </a:r>
            <a:endParaRPr lang="en-US" altLang="de-DE" sz="3200" dirty="0">
              <a:solidFill>
                <a:schemeClr val="bg1"/>
              </a:solidFill>
              <a:latin typeface="Times New Roman" pitchFamily="18" charset="0"/>
              <a:sym typeface="Symbol" pitchFamily="18" charset="2"/>
            </a:endParaRPr>
          </a:p>
        </p:txBody>
      </p:sp>
      <p:sp>
        <p:nvSpPr>
          <p:cNvPr id="23"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49</a:t>
            </a:fld>
            <a:endParaRPr lang="en-GB" altLang="de-DE"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umsplatzhalter 1"/>
          <p:cNvSpPr>
            <a:spLocks noGrp="1"/>
          </p:cNvSpPr>
          <p:nvPr>
            <p:ph type="dt" sz="half" idx="10"/>
          </p:nvPr>
        </p:nvSpPr>
        <p:spPr/>
        <p:txBody>
          <a:bodyPr/>
          <a:lstStyle/>
          <a:p>
            <a:fld id="{97FB06F4-0EEE-4BB3-BD70-0CB0183CD2C8}" type="datetime1">
              <a:rPr lang="en-GB" altLang="de-DE" smtClean="0"/>
              <a:t>06/09/2018</a:t>
            </a:fld>
            <a:endParaRPr lang="de-DE" altLang="de-DE"/>
          </a:p>
        </p:txBody>
      </p:sp>
      <p:sp>
        <p:nvSpPr>
          <p:cNvPr id="12"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13" name="Foliennummernplatzhalter 3"/>
          <p:cNvSpPr>
            <a:spLocks noGrp="1"/>
          </p:cNvSpPr>
          <p:nvPr>
            <p:ph type="sldNum" sz="quarter" idx="4"/>
          </p:nvPr>
        </p:nvSpPr>
        <p:spPr>
          <a:xfrm>
            <a:off x="8218025" y="6667018"/>
            <a:ext cx="862475" cy="215444"/>
          </a:xfrm>
        </p:spPr>
        <p:txBody>
          <a:bodyPr/>
          <a:lstStyle/>
          <a:p>
            <a:fld id="{398D243E-BBC0-4747-A752-3C361C999AC3}" type="slidenum">
              <a:rPr lang="de-DE" altLang="de-DE"/>
              <a:pPr/>
              <a:t>5</a:t>
            </a:fld>
            <a:endParaRPr lang="de-DE" altLang="de-DE"/>
          </a:p>
        </p:txBody>
      </p:sp>
      <p:sp>
        <p:nvSpPr>
          <p:cNvPr id="188418" name="Text Box 2"/>
          <p:cNvSpPr txBox="1">
            <a:spLocks noChangeArrowheads="1"/>
          </p:cNvSpPr>
          <p:nvPr/>
        </p:nvSpPr>
        <p:spPr bwMode="auto">
          <a:xfrm>
            <a:off x="2108200" y="2314575"/>
            <a:ext cx="5038725" cy="401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200">
                <a:solidFill>
                  <a:srgbClr val="990000"/>
                </a:solidFill>
                <a:latin typeface="Times New Roman" pitchFamily="18" charset="0"/>
              </a:rPr>
              <a:t>It seems plasma probes were already used by Sir William Crookes (1832-1919) in some of the first experiments in ionized gases. He called them the "fourth state of matter". Later the most important pioneer of plasma physics, Irving Langmuir, called ionized gases "plasmas". He also made probe diagnostic of plasmas one of the most powerful means of plasma diagnostic</a:t>
            </a:r>
            <a:r>
              <a:rPr lang="en-US" altLang="de-DE" sz="2200">
                <a:latin typeface="Times New Roman" pitchFamily="18" charset="0"/>
              </a:rPr>
              <a:t>. </a:t>
            </a:r>
            <a:endParaRPr lang="de-DE" altLang="de-DE" sz="2200">
              <a:latin typeface="Times New Roman" pitchFamily="18" charset="0"/>
            </a:endParaRPr>
          </a:p>
          <a:p>
            <a:pPr eaLnBrk="0" hangingPunct="0">
              <a:spcAft>
                <a:spcPct val="25000"/>
              </a:spcAft>
            </a:pPr>
            <a:r>
              <a:rPr lang="en-US" altLang="de-DE" sz="2000" i="1">
                <a:solidFill>
                  <a:srgbClr val="990000"/>
                </a:solidFill>
                <a:latin typeface="Times New Roman" pitchFamily="18" charset="0"/>
              </a:rPr>
              <a:t>See I. Langmuir, "The Collected Works of Irving Langmuir", Pergamon Press, Inc., New York, 1961. </a:t>
            </a:r>
          </a:p>
        </p:txBody>
      </p:sp>
      <p:sp>
        <p:nvSpPr>
          <p:cNvPr id="188419" name="Text Box 3"/>
          <p:cNvSpPr txBox="1">
            <a:spLocks noChangeArrowheads="1"/>
          </p:cNvSpPr>
          <p:nvPr/>
        </p:nvSpPr>
        <p:spPr bwMode="auto">
          <a:xfrm>
            <a:off x="1331913" y="179388"/>
            <a:ext cx="6478587"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r>
              <a:rPr lang="en-GB" altLang="de-DE" sz="3200" b="1">
                <a:solidFill>
                  <a:schemeClr val="bg1"/>
                </a:solidFill>
                <a:latin typeface="Times New Roman" pitchFamily="18" charset="0"/>
              </a:rPr>
              <a:t>About probes, I</a:t>
            </a:r>
          </a:p>
        </p:txBody>
      </p:sp>
      <p:sp>
        <p:nvSpPr>
          <p:cNvPr id="188420" name="Text Box 4"/>
          <p:cNvSpPr txBox="1">
            <a:spLocks noChangeArrowheads="1"/>
          </p:cNvSpPr>
          <p:nvPr/>
        </p:nvSpPr>
        <p:spPr bwMode="auto">
          <a:xfrm>
            <a:off x="252413" y="981075"/>
            <a:ext cx="8637587"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Aft>
                <a:spcPct val="25000"/>
              </a:spcAft>
            </a:pPr>
            <a:r>
              <a:rPr lang="en-US" altLang="de-DE" sz="2400" b="1">
                <a:solidFill>
                  <a:schemeClr val="accent2"/>
                </a:solidFill>
                <a:latin typeface="Times New Roman" pitchFamily="18" charset="0"/>
              </a:rPr>
              <a:t>A small electrode inserted into the plasma, biased with respect to the reference electrode </a:t>
            </a:r>
            <a:r>
              <a:rPr lang="en-US" altLang="de-DE" sz="2400">
                <a:solidFill>
                  <a:schemeClr val="accent2"/>
                </a:solidFill>
                <a:latin typeface="Times New Roman" pitchFamily="18" charset="0"/>
              </a:rPr>
              <a:t>(usually the electronic ground) </a:t>
            </a:r>
            <a:r>
              <a:rPr lang="en-US" altLang="de-DE" sz="2400" b="1">
                <a:solidFill>
                  <a:schemeClr val="accent2"/>
                </a:solidFill>
                <a:latin typeface="Times New Roman" pitchFamily="18" charset="0"/>
              </a:rPr>
              <a:t>and thus also with respect to the unknown plasma potential </a:t>
            </a:r>
            <a:r>
              <a:rPr lang="en-US" altLang="de-DE" sz="2400" b="1">
                <a:solidFill>
                  <a:schemeClr val="accent2"/>
                </a:solidFill>
                <a:latin typeface="Times New Roman" pitchFamily="18" charset="0"/>
                <a:sym typeface="Symbol" pitchFamily="18" charset="2"/>
              </a:rPr>
              <a:t></a:t>
            </a:r>
            <a:r>
              <a:rPr lang="en-US" altLang="de-DE" sz="2400" b="1" i="1" baseline="-25000">
                <a:solidFill>
                  <a:schemeClr val="accent2"/>
                </a:solidFill>
                <a:latin typeface="Times New Roman" pitchFamily="18" charset="0"/>
                <a:sym typeface="Symbol" pitchFamily="18" charset="2"/>
              </a:rPr>
              <a:t>pl</a:t>
            </a:r>
            <a:r>
              <a:rPr lang="en-US" altLang="de-DE" sz="2400" b="1">
                <a:solidFill>
                  <a:schemeClr val="accent2"/>
                </a:solidFill>
                <a:latin typeface="Times New Roman" pitchFamily="18" charset="0"/>
              </a:rPr>
              <a:t>! </a:t>
            </a:r>
          </a:p>
        </p:txBody>
      </p:sp>
      <p:pic>
        <p:nvPicPr>
          <p:cNvPr id="188421" name="Picture 5" descr="Crookes_Willi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50" y="2878138"/>
            <a:ext cx="1738313" cy="2644775"/>
          </a:xfrm>
          <a:prstGeom prst="rect">
            <a:avLst/>
          </a:prstGeom>
          <a:noFill/>
          <a:extLst>
            <a:ext uri="{909E8E84-426E-40DD-AFC4-6F175D3DCCD1}">
              <a14:hiddenFill xmlns:a14="http://schemas.microsoft.com/office/drawing/2010/main">
                <a:solidFill>
                  <a:srgbClr val="FFFFFF"/>
                </a:solidFill>
              </a14:hiddenFill>
            </a:ext>
          </a:extLst>
        </p:spPr>
      </p:pic>
      <p:pic>
        <p:nvPicPr>
          <p:cNvPr id="188422" name="Picture 6" descr="Langmuir-sit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2663" y="2878138"/>
            <a:ext cx="1627187" cy="2647950"/>
          </a:xfrm>
          <a:prstGeom prst="rect">
            <a:avLst/>
          </a:prstGeom>
          <a:noFill/>
          <a:extLst>
            <a:ext uri="{909E8E84-426E-40DD-AFC4-6F175D3DCCD1}">
              <a14:hiddenFill xmlns:a14="http://schemas.microsoft.com/office/drawing/2010/main">
                <a:solidFill>
                  <a:srgbClr val="FFFFFF"/>
                </a:solidFill>
              </a14:hiddenFill>
            </a:ext>
          </a:extLst>
        </p:spPr>
      </p:pic>
      <p:sp>
        <p:nvSpPr>
          <p:cNvPr id="188426" name="Text Box 10"/>
          <p:cNvSpPr txBox="1">
            <a:spLocks noChangeArrowheads="1"/>
          </p:cNvSpPr>
          <p:nvPr/>
        </p:nvSpPr>
        <p:spPr bwMode="auto">
          <a:xfrm>
            <a:off x="371475" y="357189"/>
            <a:ext cx="295275"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800" dirty="0" smtClean="0">
                <a:solidFill>
                  <a:schemeClr val="bg1"/>
                </a:solidFill>
                <a:latin typeface="Times New Roman" pitchFamily="18" charset="0"/>
              </a:rPr>
              <a:t>IPPG</a:t>
            </a:r>
            <a:endParaRPr lang="en-GB" altLang="de-DE" sz="800" dirty="0">
              <a:solidFill>
                <a:schemeClr val="bg1"/>
              </a:solidFill>
              <a:latin typeface="Times New Roman" pitchFamily="18" charset="0"/>
            </a:endParaRPr>
          </a:p>
        </p:txBody>
      </p:sp>
      <p:sp>
        <p:nvSpPr>
          <p:cNvPr id="14" name="Rectangle 6"/>
          <p:cNvSpPr txBox="1">
            <a:spLocks noChangeArrowheads="1"/>
          </p:cNvSpPr>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de-DE"/>
            </a:defPPr>
            <a:lvl1pPr algn="r" rtl="0" fontAlgn="base">
              <a:spcBef>
                <a:spcPct val="0"/>
              </a:spcBef>
              <a:spcAft>
                <a:spcPct val="0"/>
              </a:spcAft>
              <a:defRPr sz="14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68DCF67E-5427-405F-B70B-BA93324D11DF}" type="slidenum">
              <a:rPr lang="en-GB" altLang="de-DE" smtClean="0"/>
              <a:pPr/>
              <a:t>5</a:t>
            </a:fld>
            <a:endParaRPr lang="en-GB" altLang="de-DE"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atumsplatzhalter 2"/>
          <p:cNvSpPr>
            <a:spLocks noGrp="1"/>
          </p:cNvSpPr>
          <p:nvPr>
            <p:ph type="dt" sz="half" idx="10"/>
          </p:nvPr>
        </p:nvSpPr>
        <p:spPr/>
        <p:txBody>
          <a:bodyPr/>
          <a:lstStyle/>
          <a:p>
            <a:fld id="{0BF9A534-E09E-49F0-8624-0F310879A5FC}" type="datetime1">
              <a:rPr lang="en-GB" altLang="de-DE" smtClean="0"/>
              <a:t>06/09/2018</a:t>
            </a:fld>
            <a:endParaRPr lang="de-DE" altLang="de-DE"/>
          </a:p>
        </p:txBody>
      </p:sp>
      <p:sp>
        <p:nvSpPr>
          <p:cNvPr id="23" name="Fußzeilenplatzhalter 3"/>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42690"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42691"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42692"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42693" name="Rectangle 5"/>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en-GB" altLang="de-DE" sz="2400">
              <a:solidFill>
                <a:schemeClr val="accent2"/>
              </a:solidFill>
            </a:endParaRPr>
          </a:p>
        </p:txBody>
      </p:sp>
      <p:sp>
        <p:nvSpPr>
          <p:cNvPr id="242694" name="Rectangle 6"/>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42695" name="Rectangle 7"/>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uk-UA" altLang="de-DE"/>
          </a:p>
        </p:txBody>
      </p:sp>
      <p:sp>
        <p:nvSpPr>
          <p:cNvPr id="242696" name="Text Box 8"/>
          <p:cNvSpPr txBox="1">
            <a:spLocks noChangeArrowheads="1"/>
          </p:cNvSpPr>
          <p:nvPr/>
        </p:nvSpPr>
        <p:spPr bwMode="auto">
          <a:xfrm>
            <a:off x="254000" y="788988"/>
            <a:ext cx="86375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b="1">
                <a:solidFill>
                  <a:srgbClr val="0000FF"/>
                </a:solidFill>
                <a:latin typeface="Times New Roman" pitchFamily="18" charset="0"/>
              </a:rPr>
              <a:t>This probe arrangement allows the determination of poloidal and radial electric field and plasma density (</a:t>
            </a:r>
            <a:r>
              <a:rPr lang="en-US" altLang="de-DE" b="1" i="1">
                <a:solidFill>
                  <a:srgbClr val="0000FF"/>
                </a:solidFill>
                <a:latin typeface="Times New Roman" pitchFamily="18" charset="0"/>
              </a:rPr>
              <a:t>d</a:t>
            </a:r>
            <a:r>
              <a:rPr lang="en-US" altLang="de-DE" b="1" baseline="-25000">
                <a:solidFill>
                  <a:srgbClr val="0000FF"/>
                </a:solidFill>
                <a:latin typeface="Times New Roman" pitchFamily="18" charset="0"/>
              </a:rPr>
              <a:t>36</a:t>
            </a:r>
            <a:r>
              <a:rPr lang="en-US" altLang="de-DE" b="1">
                <a:solidFill>
                  <a:srgbClr val="0000FF"/>
                </a:solidFill>
                <a:latin typeface="Times New Roman" pitchFamily="18" charset="0"/>
              </a:rPr>
              <a:t> = 10 mm, </a:t>
            </a:r>
            <a:r>
              <a:rPr lang="en-US" altLang="de-DE" b="1" i="1">
                <a:solidFill>
                  <a:srgbClr val="0000FF"/>
                </a:solidFill>
                <a:latin typeface="Times New Roman" pitchFamily="18" charset="0"/>
              </a:rPr>
              <a:t>d</a:t>
            </a:r>
            <a:r>
              <a:rPr lang="en-US" altLang="de-DE" b="1" baseline="-25000">
                <a:solidFill>
                  <a:srgbClr val="0000FF"/>
                </a:solidFill>
                <a:latin typeface="Times New Roman" pitchFamily="18" charset="0"/>
              </a:rPr>
              <a:t>12</a:t>
            </a:r>
            <a:r>
              <a:rPr lang="en-US" altLang="de-DE" b="1">
                <a:solidFill>
                  <a:srgbClr val="0000FF"/>
                </a:solidFill>
                <a:latin typeface="Times New Roman" pitchFamily="18" charset="0"/>
              </a:rPr>
              <a:t> = 3 mm):</a:t>
            </a:r>
          </a:p>
        </p:txBody>
      </p:sp>
      <p:grpSp>
        <p:nvGrpSpPr>
          <p:cNvPr id="242697" name="Group 9"/>
          <p:cNvGrpSpPr>
            <a:grpSpLocks/>
          </p:cNvGrpSpPr>
          <p:nvPr/>
        </p:nvGrpSpPr>
        <p:grpSpPr bwMode="auto">
          <a:xfrm>
            <a:off x="914400" y="1449388"/>
            <a:ext cx="7315200" cy="865187"/>
            <a:chOff x="576" y="913"/>
            <a:chExt cx="4608" cy="545"/>
          </a:xfrm>
        </p:grpSpPr>
        <p:graphicFrame>
          <p:nvGraphicFramePr>
            <p:cNvPr id="242698" name="Object 10"/>
            <p:cNvGraphicFramePr>
              <a:graphicFrameLocks noChangeAspect="1"/>
            </p:cNvGraphicFramePr>
            <p:nvPr/>
          </p:nvGraphicFramePr>
          <p:xfrm>
            <a:off x="576" y="930"/>
            <a:ext cx="1147" cy="504"/>
          </p:xfrm>
          <a:graphic>
            <a:graphicData uri="http://schemas.openxmlformats.org/presentationml/2006/ole">
              <mc:AlternateContent xmlns:mc="http://schemas.openxmlformats.org/markup-compatibility/2006">
                <mc:Choice xmlns:v="urn:schemas-microsoft-com:vml" Requires="v">
                  <p:oleObj spid="_x0000_s242913" name="Formel" r:id="rId4" imgW="1041120" imgH="457200" progId="Equation.3">
                    <p:embed/>
                  </p:oleObj>
                </mc:Choice>
                <mc:Fallback>
                  <p:oleObj name="Formel" r:id="rId4" imgW="1041120" imgH="45720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 y="930"/>
                          <a:ext cx="1147" cy="504"/>
                        </a:xfrm>
                        <a:prstGeom prst="rect">
                          <a:avLst/>
                        </a:prstGeom>
                        <a:solidFill>
                          <a:srgbClr val="FFFF99"/>
                        </a:solidFill>
                      </p:spPr>
                    </p:pic>
                  </p:oleObj>
                </mc:Fallback>
              </mc:AlternateContent>
            </a:graphicData>
          </a:graphic>
        </p:graphicFrame>
        <p:graphicFrame>
          <p:nvGraphicFramePr>
            <p:cNvPr id="242699" name="Object 11"/>
            <p:cNvGraphicFramePr>
              <a:graphicFrameLocks noChangeAspect="1"/>
            </p:cNvGraphicFramePr>
            <p:nvPr/>
          </p:nvGraphicFramePr>
          <p:xfrm>
            <a:off x="2299" y="931"/>
            <a:ext cx="1133" cy="504"/>
          </p:xfrm>
          <a:graphic>
            <a:graphicData uri="http://schemas.openxmlformats.org/presentationml/2006/ole">
              <mc:AlternateContent xmlns:mc="http://schemas.openxmlformats.org/markup-compatibility/2006">
                <mc:Choice xmlns:v="urn:schemas-microsoft-com:vml" Requires="v">
                  <p:oleObj spid="_x0000_s242914" name="Formel" r:id="rId6" imgW="1028520" imgH="457200" progId="Equation.3">
                    <p:embed/>
                  </p:oleObj>
                </mc:Choice>
                <mc:Fallback>
                  <p:oleObj name="Formel" r:id="rId6" imgW="1028520" imgH="4572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9" y="931"/>
                          <a:ext cx="1133" cy="504"/>
                        </a:xfrm>
                        <a:prstGeom prst="rect">
                          <a:avLst/>
                        </a:prstGeom>
                        <a:solidFill>
                          <a:srgbClr val="FFFF99"/>
                        </a:solidFill>
                      </p:spPr>
                    </p:pic>
                  </p:oleObj>
                </mc:Fallback>
              </mc:AlternateContent>
            </a:graphicData>
          </a:graphic>
        </p:graphicFrame>
        <p:graphicFrame>
          <p:nvGraphicFramePr>
            <p:cNvPr id="242700" name="Object 12"/>
            <p:cNvGraphicFramePr>
              <a:graphicFrameLocks noChangeAspect="1"/>
            </p:cNvGraphicFramePr>
            <p:nvPr/>
          </p:nvGraphicFramePr>
          <p:xfrm>
            <a:off x="4009" y="913"/>
            <a:ext cx="1175" cy="545"/>
          </p:xfrm>
          <a:graphic>
            <a:graphicData uri="http://schemas.openxmlformats.org/presentationml/2006/ole">
              <mc:AlternateContent xmlns:mc="http://schemas.openxmlformats.org/markup-compatibility/2006">
                <mc:Choice xmlns:v="urn:schemas-microsoft-com:vml" Requires="v">
                  <p:oleObj spid="_x0000_s242915" name="Formel" r:id="rId8" imgW="1066680" imgH="495000" progId="Equation.3">
                    <p:embed/>
                  </p:oleObj>
                </mc:Choice>
                <mc:Fallback>
                  <p:oleObj name="Formel" r:id="rId8" imgW="1066680" imgH="495000"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9" y="913"/>
                          <a:ext cx="1175" cy="54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42701" name="Text Box 13"/>
          <p:cNvSpPr txBox="1">
            <a:spLocks noChangeArrowheads="1"/>
          </p:cNvSpPr>
          <p:nvPr/>
        </p:nvSpPr>
        <p:spPr bwMode="auto">
          <a:xfrm>
            <a:off x="236538" y="2368550"/>
            <a:ext cx="8637587"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Aft>
                <a:spcPct val="20000"/>
              </a:spcAft>
            </a:pPr>
            <a:r>
              <a:rPr lang="en-US" altLang="de-DE" b="1">
                <a:solidFill>
                  <a:srgbClr val="A50021"/>
                </a:solidFill>
                <a:latin typeface="Times New Roman" pitchFamily="18" charset="0"/>
              </a:rPr>
              <a:t>Of course, here we have to assume that the electron temperature is the same on all probe pin positions.</a:t>
            </a:r>
          </a:p>
          <a:p>
            <a:pPr eaLnBrk="0" hangingPunct="0">
              <a:spcAft>
                <a:spcPct val="20000"/>
              </a:spcAft>
            </a:pPr>
            <a:r>
              <a:rPr lang="en-US" altLang="de-DE" b="1">
                <a:solidFill>
                  <a:srgbClr val="0000FF"/>
                </a:solidFill>
                <a:latin typeface="Times New Roman" pitchFamily="18" charset="0"/>
              </a:rPr>
              <a:t>From these results, </a:t>
            </a:r>
            <a:r>
              <a:rPr lang="en-US" altLang="de-DE" b="1">
                <a:solidFill>
                  <a:srgbClr val="A50021"/>
                </a:solidFill>
                <a:latin typeface="Times New Roman" pitchFamily="18" charset="0"/>
              </a:rPr>
              <a:t>radial particle transport </a:t>
            </a:r>
            <a:r>
              <a:rPr lang="en-US" altLang="de-DE" b="1">
                <a:solidFill>
                  <a:srgbClr val="A50021"/>
                </a:solidFill>
                <a:latin typeface="Times New Roman" pitchFamily="18" charset="0"/>
                <a:sym typeface="Symbol" pitchFamily="18" charset="2"/>
              </a:rPr>
              <a:t></a:t>
            </a:r>
            <a:r>
              <a:rPr lang="en-US" altLang="de-DE" b="1" i="1" baseline="-25000">
                <a:solidFill>
                  <a:srgbClr val="A50021"/>
                </a:solidFill>
                <a:latin typeface="Times New Roman" pitchFamily="18" charset="0"/>
                <a:sym typeface="Symbol" pitchFamily="18" charset="2"/>
              </a:rPr>
              <a:t>r </a:t>
            </a:r>
            <a:r>
              <a:rPr lang="en-US" altLang="de-DE" b="1">
                <a:solidFill>
                  <a:srgbClr val="0000FF"/>
                </a:solidFill>
                <a:latin typeface="Times New Roman" pitchFamily="18" charset="0"/>
              </a:rPr>
              <a:t>, </a:t>
            </a:r>
            <a:r>
              <a:rPr lang="en-US" altLang="de-DE" b="1">
                <a:solidFill>
                  <a:srgbClr val="A50021"/>
                </a:solidFill>
                <a:latin typeface="Times New Roman" pitchFamily="18" charset="0"/>
              </a:rPr>
              <a:t>Reynolds stress </a:t>
            </a:r>
            <a:r>
              <a:rPr lang="en-US" altLang="de-DE" b="1">
                <a:solidFill>
                  <a:srgbClr val="A50021"/>
                </a:solidFill>
                <a:latin typeface="Monotype Corsiva" pitchFamily="66" charset="0"/>
              </a:rPr>
              <a:t>Re</a:t>
            </a:r>
            <a:r>
              <a:rPr lang="en-US" altLang="de-DE" b="1">
                <a:solidFill>
                  <a:srgbClr val="A50021"/>
                </a:solidFill>
                <a:latin typeface="Times New Roman" pitchFamily="18" charset="0"/>
              </a:rPr>
              <a:t> </a:t>
            </a:r>
            <a:r>
              <a:rPr lang="en-US" altLang="de-DE" b="1">
                <a:solidFill>
                  <a:srgbClr val="0000FF"/>
                </a:solidFill>
                <a:latin typeface="Times New Roman" pitchFamily="18" charset="0"/>
              </a:rPr>
              <a:t>and </a:t>
            </a:r>
            <a:r>
              <a:rPr lang="en-US" altLang="de-DE" b="1">
                <a:solidFill>
                  <a:srgbClr val="A50021"/>
                </a:solidFill>
                <a:latin typeface="Times New Roman" pitchFamily="18" charset="0"/>
              </a:rPr>
              <a:t>radial flux of poloidal momentum </a:t>
            </a:r>
            <a:r>
              <a:rPr lang="en-US" altLang="de-DE" b="1" i="1">
                <a:solidFill>
                  <a:srgbClr val="A50021"/>
                </a:solidFill>
                <a:latin typeface="Times New Roman" pitchFamily="18" charset="0"/>
              </a:rPr>
              <a:t>M</a:t>
            </a:r>
            <a:r>
              <a:rPr lang="en-US" altLang="de-DE" b="1" i="1" baseline="-25000">
                <a:solidFill>
                  <a:srgbClr val="A50021"/>
                </a:solidFill>
                <a:latin typeface="Times New Roman" pitchFamily="18" charset="0"/>
              </a:rPr>
              <a:t>r</a:t>
            </a:r>
            <a:r>
              <a:rPr lang="en-US" altLang="de-DE" b="1">
                <a:solidFill>
                  <a:srgbClr val="A50021"/>
                </a:solidFill>
                <a:latin typeface="Times New Roman" pitchFamily="18" charset="0"/>
              </a:rPr>
              <a:t> </a:t>
            </a:r>
            <a:r>
              <a:rPr lang="en-US" altLang="de-DE" b="1">
                <a:solidFill>
                  <a:srgbClr val="0000FF"/>
                </a:solidFill>
                <a:latin typeface="Times New Roman" pitchFamily="18" charset="0"/>
              </a:rPr>
              <a:t>can be derived:  </a:t>
            </a:r>
          </a:p>
        </p:txBody>
      </p:sp>
      <p:sp>
        <p:nvSpPr>
          <p:cNvPr id="242702" name="Text Box 14"/>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sz="3200" b="1" dirty="0">
                <a:solidFill>
                  <a:schemeClr val="bg1"/>
                </a:solidFill>
                <a:latin typeface="Times New Roman" pitchFamily="18" charset="0"/>
              </a:rPr>
              <a:t>Measurements of electric signals in AUG</a:t>
            </a:r>
          </a:p>
        </p:txBody>
      </p:sp>
      <p:graphicFrame>
        <p:nvGraphicFramePr>
          <p:cNvPr id="242703" name="Object 15"/>
          <p:cNvGraphicFramePr>
            <a:graphicFrameLocks noChangeAspect="1"/>
          </p:cNvGraphicFramePr>
          <p:nvPr/>
        </p:nvGraphicFramePr>
        <p:xfrm>
          <a:off x="862013" y="3656013"/>
          <a:ext cx="1763712" cy="823912"/>
        </p:xfrm>
        <a:graphic>
          <a:graphicData uri="http://schemas.openxmlformats.org/presentationml/2006/ole">
            <mc:AlternateContent xmlns:mc="http://schemas.openxmlformats.org/markup-compatibility/2006">
              <mc:Choice xmlns:v="urn:schemas-microsoft-com:vml" Requires="v">
                <p:oleObj spid="_x0000_s242916" name="Formel" r:id="rId10" imgW="990360" imgH="469800" progId="Equation.3">
                  <p:embed/>
                </p:oleObj>
              </mc:Choice>
              <mc:Fallback>
                <p:oleObj name="Formel" r:id="rId10" imgW="990360" imgH="469800" progId="Equation.3">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2013" y="3656013"/>
                        <a:ext cx="1763712" cy="823912"/>
                      </a:xfrm>
                      <a:prstGeom prst="rect">
                        <a:avLst/>
                      </a:prstGeom>
                      <a:solidFill>
                        <a:srgbClr val="FFFF99"/>
                      </a:solidFill>
                    </p:spPr>
                  </p:pic>
                </p:oleObj>
              </mc:Fallback>
            </mc:AlternateContent>
          </a:graphicData>
        </a:graphic>
      </p:graphicFrame>
      <p:graphicFrame>
        <p:nvGraphicFramePr>
          <p:cNvPr id="242704" name="Object 16"/>
          <p:cNvGraphicFramePr>
            <a:graphicFrameLocks noChangeAspect="1"/>
          </p:cNvGraphicFramePr>
          <p:nvPr/>
        </p:nvGraphicFramePr>
        <p:xfrm>
          <a:off x="3521075" y="3660775"/>
          <a:ext cx="2309813" cy="819150"/>
        </p:xfrm>
        <a:graphic>
          <a:graphicData uri="http://schemas.openxmlformats.org/presentationml/2006/ole">
            <mc:AlternateContent xmlns:mc="http://schemas.openxmlformats.org/markup-compatibility/2006">
              <mc:Choice xmlns:v="urn:schemas-microsoft-com:vml" Requires="v">
                <p:oleObj spid="_x0000_s242917" name="Formel" r:id="rId12" imgW="1320480" imgH="469800" progId="Equation.3">
                  <p:embed/>
                </p:oleObj>
              </mc:Choice>
              <mc:Fallback>
                <p:oleObj name="Formel" r:id="rId12" imgW="1320480" imgH="469800"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21075" y="3660775"/>
                        <a:ext cx="2309813" cy="819150"/>
                      </a:xfrm>
                      <a:prstGeom prst="rect">
                        <a:avLst/>
                      </a:prstGeom>
                      <a:solidFill>
                        <a:srgbClr val="FFFF99"/>
                      </a:solidFill>
                    </p:spPr>
                  </p:pic>
                </p:oleObj>
              </mc:Fallback>
            </mc:AlternateContent>
          </a:graphicData>
        </a:graphic>
      </p:graphicFrame>
      <p:graphicFrame>
        <p:nvGraphicFramePr>
          <p:cNvPr id="242705" name="Object 17"/>
          <p:cNvGraphicFramePr>
            <a:graphicFrameLocks noChangeAspect="1"/>
          </p:cNvGraphicFramePr>
          <p:nvPr/>
        </p:nvGraphicFramePr>
        <p:xfrm>
          <a:off x="6792913" y="3683000"/>
          <a:ext cx="1422400" cy="774700"/>
        </p:xfrm>
        <a:graphic>
          <a:graphicData uri="http://schemas.openxmlformats.org/presentationml/2006/ole">
            <mc:AlternateContent xmlns:mc="http://schemas.openxmlformats.org/markup-compatibility/2006">
              <mc:Choice xmlns:v="urn:schemas-microsoft-com:vml" Requires="v">
                <p:oleObj spid="_x0000_s242918" name="Formel" r:id="rId14" imgW="812520" imgH="444240" progId="Equation.3">
                  <p:embed/>
                </p:oleObj>
              </mc:Choice>
              <mc:Fallback>
                <p:oleObj name="Formel" r:id="rId14" imgW="812520" imgH="444240" progId="Equation.3">
                  <p:embed/>
                  <p:pic>
                    <p:nvPicPr>
                      <p:cNvPr id="0" name="Object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92913" y="3683000"/>
                        <a:ext cx="1422400" cy="774700"/>
                      </a:xfrm>
                      <a:prstGeom prst="rect">
                        <a:avLst/>
                      </a:prstGeom>
                      <a:solidFill>
                        <a:srgbClr val="FFFF99"/>
                      </a:solidFill>
                    </p:spPr>
                  </p:pic>
                </p:oleObj>
              </mc:Fallback>
            </mc:AlternateContent>
          </a:graphicData>
        </a:graphic>
      </p:graphicFrame>
      <p:sp>
        <p:nvSpPr>
          <p:cNvPr id="242706" name="Rectangle 18"/>
          <p:cNvSpPr>
            <a:spLocks noChangeArrowheads="1"/>
          </p:cNvSpPr>
          <p:nvPr/>
        </p:nvSpPr>
        <p:spPr bwMode="auto">
          <a:xfrm>
            <a:off x="3328988" y="4395788"/>
            <a:ext cx="38100" cy="182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tabLst>
                <a:tab pos="539750" algn="l"/>
              </a:tabLst>
              <a:defRPr>
                <a:solidFill>
                  <a:schemeClr val="tx1"/>
                </a:solidFill>
                <a:latin typeface="Arial" pitchFamily="34" charset="0"/>
              </a:defRPr>
            </a:lvl1pPr>
            <a:lvl2pPr>
              <a:tabLst>
                <a:tab pos="539750" algn="l"/>
              </a:tabLst>
              <a:defRPr>
                <a:solidFill>
                  <a:schemeClr val="tx1"/>
                </a:solidFill>
                <a:latin typeface="Arial" pitchFamily="34" charset="0"/>
              </a:defRPr>
            </a:lvl2pPr>
            <a:lvl3pPr>
              <a:tabLst>
                <a:tab pos="539750" algn="l"/>
              </a:tabLst>
              <a:defRPr>
                <a:solidFill>
                  <a:schemeClr val="tx1"/>
                </a:solidFill>
                <a:latin typeface="Arial" pitchFamily="34" charset="0"/>
              </a:defRPr>
            </a:lvl3pPr>
            <a:lvl4pPr>
              <a:tabLst>
                <a:tab pos="539750" algn="l"/>
              </a:tabLst>
              <a:defRPr>
                <a:solidFill>
                  <a:schemeClr val="tx1"/>
                </a:solidFill>
                <a:latin typeface="Arial" pitchFamily="34" charset="0"/>
              </a:defRPr>
            </a:lvl4pPr>
            <a:lvl5pPr>
              <a:tabLst>
                <a:tab pos="539750" algn="l"/>
              </a:tabLst>
              <a:defRPr>
                <a:solidFill>
                  <a:schemeClr val="tx1"/>
                </a:solidFill>
                <a:latin typeface="Arial" pitchFamily="34" charset="0"/>
              </a:defRPr>
            </a:lvl5pPr>
            <a:lvl6pPr fontAlgn="base">
              <a:spcBef>
                <a:spcPct val="0"/>
              </a:spcBef>
              <a:spcAft>
                <a:spcPct val="0"/>
              </a:spcAft>
              <a:tabLst>
                <a:tab pos="539750" algn="l"/>
              </a:tabLst>
              <a:defRPr>
                <a:solidFill>
                  <a:schemeClr val="tx1"/>
                </a:solidFill>
                <a:latin typeface="Arial" pitchFamily="34" charset="0"/>
              </a:defRPr>
            </a:lvl6pPr>
            <a:lvl7pPr fontAlgn="base">
              <a:spcBef>
                <a:spcPct val="0"/>
              </a:spcBef>
              <a:spcAft>
                <a:spcPct val="0"/>
              </a:spcAft>
              <a:tabLst>
                <a:tab pos="539750" algn="l"/>
              </a:tabLst>
              <a:defRPr>
                <a:solidFill>
                  <a:schemeClr val="tx1"/>
                </a:solidFill>
                <a:latin typeface="Arial" pitchFamily="34" charset="0"/>
              </a:defRPr>
            </a:lvl7pPr>
            <a:lvl8pPr fontAlgn="base">
              <a:spcBef>
                <a:spcPct val="0"/>
              </a:spcBef>
              <a:spcAft>
                <a:spcPct val="0"/>
              </a:spcAft>
              <a:tabLst>
                <a:tab pos="539750" algn="l"/>
              </a:tabLst>
              <a:defRPr>
                <a:solidFill>
                  <a:schemeClr val="tx1"/>
                </a:solidFill>
                <a:latin typeface="Arial" pitchFamily="34" charset="0"/>
              </a:defRPr>
            </a:lvl8pPr>
            <a:lvl9pPr fontAlgn="base">
              <a:spcBef>
                <a:spcPct val="0"/>
              </a:spcBef>
              <a:spcAft>
                <a:spcPct val="0"/>
              </a:spcAft>
              <a:tabLst>
                <a:tab pos="539750" algn="l"/>
              </a:tabLst>
              <a:defRPr>
                <a:solidFill>
                  <a:schemeClr val="tx1"/>
                </a:solidFill>
                <a:latin typeface="Arial" pitchFamily="34" charset="0"/>
              </a:defRPr>
            </a:lvl9pPr>
          </a:lstStyle>
          <a:p>
            <a:pPr eaLnBrk="0" hangingPunct="0"/>
            <a:r>
              <a:rPr lang="en-GB" altLang="de-DE" sz="1200">
                <a:latin typeface="Times New Roman" pitchFamily="18" charset="0"/>
                <a:cs typeface="Times New Roman" pitchFamily="18" charset="0"/>
              </a:rPr>
              <a:t> </a:t>
            </a:r>
            <a:endParaRPr lang="en-GB" altLang="de-DE" sz="2400">
              <a:latin typeface="Times New Roman" pitchFamily="18" charset="0"/>
            </a:endParaRPr>
          </a:p>
        </p:txBody>
      </p:sp>
      <p:sp>
        <p:nvSpPr>
          <p:cNvPr id="242707" name="Text Box 19"/>
          <p:cNvSpPr txBox="1">
            <a:spLocks noChangeArrowheads="1"/>
          </p:cNvSpPr>
          <p:nvPr/>
        </p:nvSpPr>
        <p:spPr bwMode="auto">
          <a:xfrm>
            <a:off x="252413" y="4529138"/>
            <a:ext cx="8637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b="1">
                <a:solidFill>
                  <a:srgbClr val="0000FF"/>
                </a:solidFill>
                <a:latin typeface="Times New Roman" pitchFamily="18" charset="0"/>
              </a:rPr>
              <a:t>With </a:t>
            </a:r>
            <a:r>
              <a:rPr lang="en-US" altLang="de-DE" b="1" i="1">
                <a:solidFill>
                  <a:srgbClr val="0000FF"/>
                </a:solidFill>
                <a:latin typeface="Times New Roman" pitchFamily="18" charset="0"/>
              </a:rPr>
              <a:t>n</a:t>
            </a:r>
            <a:r>
              <a:rPr lang="en-US" altLang="de-DE" b="1">
                <a:solidFill>
                  <a:srgbClr val="0000FF"/>
                </a:solidFill>
                <a:latin typeface="Times New Roman" pitchFamily="18" charset="0"/>
              </a:rPr>
              <a:t> and </a:t>
            </a:r>
            <a:r>
              <a:rPr lang="en-US" altLang="de-DE" b="1" i="1">
                <a:solidFill>
                  <a:srgbClr val="0000FF"/>
                </a:solidFill>
                <a:latin typeface="Times New Roman" pitchFamily="18" charset="0"/>
              </a:rPr>
              <a:t>v</a:t>
            </a:r>
            <a:r>
              <a:rPr lang="en-US" altLang="de-DE" b="1" i="1" baseline="-25000">
                <a:solidFill>
                  <a:srgbClr val="0000FF"/>
                </a:solidFill>
                <a:latin typeface="Times New Roman" pitchFamily="18" charset="0"/>
              </a:rPr>
              <a:t>r</a:t>
            </a:r>
            <a:r>
              <a:rPr lang="en-US" altLang="de-DE" b="1" baseline="-25000">
                <a:solidFill>
                  <a:srgbClr val="0000FF"/>
                </a:solidFill>
                <a:latin typeface="Times New Roman" pitchFamily="18" charset="0"/>
              </a:rPr>
              <a:t>,</a:t>
            </a:r>
            <a:r>
              <a:rPr lang="en-US" altLang="de-DE" b="1" baseline="-25000">
                <a:solidFill>
                  <a:srgbClr val="0000FF"/>
                </a:solidFill>
                <a:latin typeface="Times New Roman" pitchFamily="18" charset="0"/>
                <a:sym typeface="Symbol" pitchFamily="18" charset="2"/>
              </a:rPr>
              <a:t></a:t>
            </a:r>
            <a:r>
              <a:rPr lang="en-US" altLang="de-DE" b="1">
                <a:solidFill>
                  <a:srgbClr val="0000FF"/>
                </a:solidFill>
                <a:latin typeface="Times New Roman" pitchFamily="18" charset="0"/>
              </a:rPr>
              <a:t> being defined as </a:t>
            </a:r>
            <a:r>
              <a:rPr lang="en-US" altLang="de-DE" b="1" i="1">
                <a:solidFill>
                  <a:srgbClr val="0000FF"/>
                </a:solidFill>
                <a:latin typeface="Times New Roman" pitchFamily="18" charset="0"/>
              </a:rPr>
              <a:t>X</a:t>
            </a:r>
            <a:r>
              <a:rPr lang="en-US" altLang="de-DE" b="1">
                <a:solidFill>
                  <a:srgbClr val="0000FF"/>
                </a:solidFill>
                <a:latin typeface="Times New Roman" pitchFamily="18" charset="0"/>
              </a:rPr>
              <a:t> = </a:t>
            </a:r>
            <a:r>
              <a:rPr lang="en-US" altLang="de-DE" b="1" i="1">
                <a:solidFill>
                  <a:srgbClr val="0000FF"/>
                </a:solidFill>
                <a:latin typeface="Times New Roman" pitchFamily="18" charset="0"/>
              </a:rPr>
              <a:t>X</a:t>
            </a:r>
            <a:r>
              <a:rPr lang="en-US" altLang="de-DE" b="1" baseline="-25000">
                <a:solidFill>
                  <a:srgbClr val="0000FF"/>
                </a:solidFill>
                <a:latin typeface="Times New Roman" pitchFamily="18" charset="0"/>
              </a:rPr>
              <a:t>0</a:t>
            </a:r>
            <a:r>
              <a:rPr lang="en-US" altLang="de-DE" b="1">
                <a:solidFill>
                  <a:srgbClr val="0000FF"/>
                </a:solidFill>
                <a:latin typeface="Times New Roman" pitchFamily="18" charset="0"/>
              </a:rPr>
              <a:t> + </a:t>
            </a:r>
            <a:r>
              <a:rPr lang="en-US" altLang="de-DE" b="1" i="1">
                <a:solidFill>
                  <a:srgbClr val="0000FF"/>
                </a:solidFill>
                <a:latin typeface="Times New Roman" pitchFamily="18" charset="0"/>
              </a:rPr>
              <a:t>X</a:t>
            </a:r>
            <a:r>
              <a:rPr lang="en-US" altLang="de-DE" b="1" baseline="-25000">
                <a:solidFill>
                  <a:srgbClr val="0000FF"/>
                </a:solidFill>
                <a:latin typeface="Times New Roman" pitchFamily="18" charset="0"/>
              </a:rPr>
              <a:t>fl</a:t>
            </a:r>
            <a:r>
              <a:rPr lang="en-US" altLang="de-DE" b="1">
                <a:solidFill>
                  <a:srgbClr val="0000FF"/>
                </a:solidFill>
                <a:latin typeface="Times New Roman" pitchFamily="18" charset="0"/>
              </a:rPr>
              <a:t>, </a:t>
            </a:r>
            <a:r>
              <a:rPr lang="en-GB" altLang="de-DE" b="1">
                <a:solidFill>
                  <a:srgbClr val="0000FF"/>
                </a:solidFill>
                <a:latin typeface="Times New Roman" pitchFamily="18" charset="0"/>
              </a:rPr>
              <a:t>the momentum flux splits up into four contributions:</a:t>
            </a:r>
            <a:endParaRPr lang="en-US" altLang="de-DE" b="1">
              <a:solidFill>
                <a:srgbClr val="0000FF"/>
              </a:solidFill>
              <a:latin typeface="Times New Roman" pitchFamily="18" charset="0"/>
            </a:endParaRPr>
          </a:p>
        </p:txBody>
      </p:sp>
      <p:graphicFrame>
        <p:nvGraphicFramePr>
          <p:cNvPr id="242708" name="Object 20"/>
          <p:cNvGraphicFramePr>
            <a:graphicFrameLocks noGrp="1" noChangeAspect="1"/>
          </p:cNvGraphicFramePr>
          <p:nvPr>
            <p:ph/>
          </p:nvPr>
        </p:nvGraphicFramePr>
        <p:xfrm>
          <a:off x="2276475" y="4956175"/>
          <a:ext cx="4503738" cy="449263"/>
        </p:xfrm>
        <a:graphic>
          <a:graphicData uri="http://schemas.openxmlformats.org/presentationml/2006/ole">
            <mc:AlternateContent xmlns:mc="http://schemas.openxmlformats.org/markup-compatibility/2006">
              <mc:Choice xmlns:v="urn:schemas-microsoft-com:vml" Requires="v">
                <p:oleObj spid="_x0000_s242919" name="Formel" r:id="rId16" imgW="2438280" imgH="241200" progId="Equation.3">
                  <p:embed/>
                </p:oleObj>
              </mc:Choice>
              <mc:Fallback>
                <p:oleObj name="Formel" r:id="rId16" imgW="2438280" imgH="241200" progId="Equation.3">
                  <p:embed/>
                  <p:pic>
                    <p:nvPicPr>
                      <p:cNvPr id="0" name="Object 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76475" y="4956175"/>
                        <a:ext cx="4503738" cy="449263"/>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2709" name="Rectangle 21"/>
          <p:cNvSpPr>
            <a:spLocks noChangeArrowheads="1"/>
          </p:cNvSpPr>
          <p:nvPr/>
        </p:nvSpPr>
        <p:spPr bwMode="auto">
          <a:xfrm>
            <a:off x="252413" y="5505450"/>
            <a:ext cx="8637587" cy="977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spcBef>
                <a:spcPct val="50000"/>
              </a:spcBef>
            </a:pPr>
            <a:r>
              <a:rPr lang="en-GB" altLang="de-DE" sz="1600" b="1">
                <a:solidFill>
                  <a:srgbClr val="CC0000"/>
                </a:solidFill>
                <a:latin typeface="Times New Roman" pitchFamily="18" charset="0"/>
              </a:rPr>
              <a:t>The first term of </a:t>
            </a:r>
            <a:r>
              <a:rPr lang="en-GB" altLang="de-DE" sz="1600" b="1" i="1">
                <a:solidFill>
                  <a:srgbClr val="CC0000"/>
                </a:solidFill>
                <a:latin typeface="Times New Roman" pitchFamily="18" charset="0"/>
              </a:rPr>
              <a:t>M</a:t>
            </a:r>
            <a:r>
              <a:rPr lang="en-GB" altLang="de-DE" sz="1600" b="1" i="1" baseline="-25000">
                <a:solidFill>
                  <a:srgbClr val="CC0000"/>
                </a:solidFill>
                <a:latin typeface="Times New Roman" pitchFamily="18" charset="0"/>
              </a:rPr>
              <a:t>r</a:t>
            </a:r>
            <a:r>
              <a:rPr lang="en-GB" altLang="de-DE" sz="1600" b="1" i="1">
                <a:solidFill>
                  <a:srgbClr val="CC0000"/>
                </a:solidFill>
                <a:latin typeface="Times New Roman" pitchFamily="18" charset="0"/>
              </a:rPr>
              <a:t> </a:t>
            </a:r>
            <a:r>
              <a:rPr lang="en-GB" altLang="de-DE" sz="1600" b="1">
                <a:solidFill>
                  <a:srgbClr val="CC0000"/>
                </a:solidFill>
                <a:latin typeface="Times New Roman" pitchFamily="18" charset="0"/>
              </a:rPr>
              <a:t>contains the Reynolds stress and the second one is the convective momentum flux containing the radial particle flux. The third term is composed of only fluctuating quantities. The fourth term of </a:t>
            </a:r>
            <a:r>
              <a:rPr lang="en-GB" altLang="de-DE" sz="1600" b="1" i="1">
                <a:solidFill>
                  <a:srgbClr val="CC0000"/>
                </a:solidFill>
                <a:latin typeface="Times New Roman" pitchFamily="18" charset="0"/>
              </a:rPr>
              <a:t>M</a:t>
            </a:r>
            <a:r>
              <a:rPr lang="en-GB" altLang="de-DE" sz="1600" b="1" i="1" baseline="-25000">
                <a:solidFill>
                  <a:srgbClr val="CC0000"/>
                </a:solidFill>
                <a:latin typeface="Times New Roman" pitchFamily="18" charset="0"/>
              </a:rPr>
              <a:t>r</a:t>
            </a:r>
            <a:r>
              <a:rPr lang="en-GB" altLang="de-DE" sz="1600" b="1" i="1">
                <a:solidFill>
                  <a:srgbClr val="CC0000"/>
                </a:solidFill>
                <a:latin typeface="Times New Roman" pitchFamily="18" charset="0"/>
              </a:rPr>
              <a:t> </a:t>
            </a:r>
            <a:r>
              <a:rPr lang="en-GB" altLang="de-DE" sz="1600" b="1">
                <a:solidFill>
                  <a:srgbClr val="CC0000"/>
                </a:solidFill>
                <a:latin typeface="Times New Roman" pitchFamily="18" charset="0"/>
              </a:rPr>
              <a:t>does not contribute on average, because if the average is taken over the entire time, we see that </a:t>
            </a:r>
            <a:r>
              <a:rPr lang="en-GB" altLang="de-DE" sz="1600" b="1">
                <a:solidFill>
                  <a:srgbClr val="CC0000"/>
                </a:solidFill>
                <a:latin typeface="Times New Roman" pitchFamily="18" charset="0"/>
                <a:sym typeface="Symbol" pitchFamily="18" charset="2"/>
              </a:rPr>
              <a:t></a:t>
            </a:r>
            <a:r>
              <a:rPr lang="en-GB" altLang="de-DE" sz="1600" b="1" i="1">
                <a:solidFill>
                  <a:srgbClr val="CC0000"/>
                </a:solidFill>
                <a:latin typeface="Times New Roman" pitchFamily="18" charset="0"/>
              </a:rPr>
              <a:t>n</a:t>
            </a:r>
            <a:r>
              <a:rPr lang="en-GB" altLang="de-DE" sz="1600" b="1" baseline="-25000">
                <a:solidFill>
                  <a:srgbClr val="CC0000"/>
                </a:solidFill>
                <a:latin typeface="Times New Roman" pitchFamily="18" charset="0"/>
              </a:rPr>
              <a:t>0</a:t>
            </a:r>
            <a:r>
              <a:rPr lang="en-GB" altLang="de-DE" sz="1600" b="1" i="1">
                <a:solidFill>
                  <a:srgbClr val="CC0000"/>
                </a:solidFill>
                <a:latin typeface="Times New Roman" pitchFamily="18" charset="0"/>
              </a:rPr>
              <a:t>v</a:t>
            </a:r>
            <a:r>
              <a:rPr lang="en-GB" altLang="de-DE" sz="1600" b="1" i="1" baseline="-25000">
                <a:solidFill>
                  <a:srgbClr val="CC0000"/>
                </a:solidFill>
                <a:latin typeface="Times New Roman" pitchFamily="18" charset="0"/>
              </a:rPr>
              <a:t>r</a:t>
            </a:r>
            <a:r>
              <a:rPr lang="en-GB" altLang="de-DE" sz="1600" b="1" baseline="-25000">
                <a:solidFill>
                  <a:srgbClr val="CC0000"/>
                </a:solidFill>
                <a:latin typeface="Times New Roman" pitchFamily="18" charset="0"/>
              </a:rPr>
              <a:t>,fl</a:t>
            </a:r>
            <a:r>
              <a:rPr lang="en-GB" altLang="de-DE" sz="1600" b="1" i="1">
                <a:solidFill>
                  <a:srgbClr val="CC0000"/>
                </a:solidFill>
                <a:latin typeface="Times New Roman" pitchFamily="18" charset="0"/>
              </a:rPr>
              <a:t>v</a:t>
            </a:r>
            <a:r>
              <a:rPr lang="en-GB" altLang="de-DE" sz="1600" b="1" baseline="-25000">
                <a:solidFill>
                  <a:srgbClr val="CC0000"/>
                </a:solidFill>
                <a:latin typeface="Times New Roman" pitchFamily="18" charset="0"/>
              </a:rPr>
              <a:t>θ,0</a:t>
            </a:r>
            <a:r>
              <a:rPr lang="en-GB" altLang="de-DE" sz="1600" b="1">
                <a:solidFill>
                  <a:srgbClr val="CC0000"/>
                </a:solidFill>
                <a:latin typeface="Times New Roman" pitchFamily="18" charset="0"/>
                <a:sym typeface="Symbol" pitchFamily="18" charset="2"/>
              </a:rPr>
              <a:t></a:t>
            </a:r>
            <a:r>
              <a:rPr lang="en-GB" altLang="de-DE" sz="1600" b="1">
                <a:solidFill>
                  <a:srgbClr val="CC0000"/>
                </a:solidFill>
                <a:latin typeface="Times New Roman" pitchFamily="18" charset="0"/>
              </a:rPr>
              <a:t> =</a:t>
            </a:r>
            <a:r>
              <a:rPr lang="en-GB" altLang="de-DE" sz="1600" b="1" i="1">
                <a:solidFill>
                  <a:srgbClr val="CC0000"/>
                </a:solidFill>
                <a:latin typeface="Times New Roman" pitchFamily="18" charset="0"/>
              </a:rPr>
              <a:t> n</a:t>
            </a:r>
            <a:r>
              <a:rPr lang="en-GB" altLang="de-DE" sz="1600" b="1" baseline="-25000">
                <a:solidFill>
                  <a:srgbClr val="CC0000"/>
                </a:solidFill>
                <a:latin typeface="Times New Roman" pitchFamily="18" charset="0"/>
              </a:rPr>
              <a:t>0</a:t>
            </a:r>
            <a:r>
              <a:rPr lang="en-GB" altLang="de-DE" sz="1600" b="1" i="1">
                <a:solidFill>
                  <a:srgbClr val="CC0000"/>
                </a:solidFill>
                <a:latin typeface="Times New Roman" pitchFamily="18" charset="0"/>
              </a:rPr>
              <a:t>v</a:t>
            </a:r>
            <a:r>
              <a:rPr lang="en-GB" altLang="de-DE" sz="1600" b="1" baseline="-25000">
                <a:solidFill>
                  <a:srgbClr val="CC0000"/>
                </a:solidFill>
                <a:latin typeface="Times New Roman" pitchFamily="18" charset="0"/>
              </a:rPr>
              <a:t>θ,0</a:t>
            </a:r>
            <a:r>
              <a:rPr lang="en-GB" altLang="de-DE" sz="1600" b="1">
                <a:solidFill>
                  <a:srgbClr val="CC0000"/>
                </a:solidFill>
                <a:latin typeface="Times New Roman" pitchFamily="18" charset="0"/>
                <a:sym typeface="Symbol" pitchFamily="18" charset="2"/>
              </a:rPr>
              <a:t></a:t>
            </a:r>
            <a:r>
              <a:rPr lang="en-GB" altLang="de-DE" sz="1600" b="1" i="1">
                <a:solidFill>
                  <a:srgbClr val="CC0000"/>
                </a:solidFill>
                <a:latin typeface="Times New Roman" pitchFamily="18" charset="0"/>
              </a:rPr>
              <a:t>v</a:t>
            </a:r>
            <a:r>
              <a:rPr lang="en-GB" altLang="de-DE" sz="1600" b="1" i="1" baseline="-25000">
                <a:solidFill>
                  <a:srgbClr val="CC0000"/>
                </a:solidFill>
                <a:latin typeface="Times New Roman" pitchFamily="18" charset="0"/>
              </a:rPr>
              <a:t>r,</a:t>
            </a:r>
            <a:r>
              <a:rPr lang="en-GB" altLang="de-DE" sz="1600" b="1" baseline="-25000">
                <a:solidFill>
                  <a:srgbClr val="CC0000"/>
                </a:solidFill>
                <a:latin typeface="Times New Roman" pitchFamily="18" charset="0"/>
              </a:rPr>
              <a:t>fl</a:t>
            </a:r>
            <a:r>
              <a:rPr lang="en-GB" altLang="de-DE" sz="1600" b="1">
                <a:solidFill>
                  <a:srgbClr val="CC0000"/>
                </a:solidFill>
                <a:latin typeface="Times New Roman" pitchFamily="18" charset="0"/>
                <a:sym typeface="Symbol" pitchFamily="18" charset="2"/>
              </a:rPr>
              <a:t></a:t>
            </a:r>
            <a:r>
              <a:rPr lang="en-GB" altLang="de-DE" sz="1600" b="1">
                <a:solidFill>
                  <a:srgbClr val="CC0000"/>
                </a:solidFill>
                <a:latin typeface="Times New Roman" pitchFamily="18" charset="0"/>
              </a:rPr>
              <a:t> = 0.</a:t>
            </a:r>
            <a:endParaRPr lang="de-DE" altLang="de-DE" sz="1600" b="1">
              <a:solidFill>
                <a:srgbClr val="CC0000"/>
              </a:solidFill>
              <a:latin typeface="Times New Roman" pitchFamily="18" charset="0"/>
            </a:endParaRPr>
          </a:p>
        </p:txBody>
      </p:sp>
      <p:sp>
        <p:nvSpPr>
          <p:cNvPr id="25"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50</a:t>
            </a:fld>
            <a:endParaRPr lang="en-GB" altLang="de-DE"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3"/>
          <p:cNvSpPr>
            <a:spLocks noGrp="1"/>
          </p:cNvSpPr>
          <p:nvPr>
            <p:ph type="dt" sz="half" idx="10"/>
          </p:nvPr>
        </p:nvSpPr>
        <p:spPr/>
        <p:txBody>
          <a:bodyPr/>
          <a:lstStyle/>
          <a:p>
            <a:fld id="{048870D0-63E0-4E8A-B3AA-CB8FC60D04BD}" type="datetime1">
              <a:rPr lang="en-GB" altLang="de-DE" smtClean="0"/>
              <a:t>06/09/2018</a:t>
            </a:fld>
            <a:endParaRPr lang="de-DE" altLang="de-DE"/>
          </a:p>
        </p:txBody>
      </p:sp>
      <p:sp>
        <p:nvSpPr>
          <p:cNvPr id="13"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15042" name="Text Box 2"/>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a:solidFill>
                  <a:schemeClr val="bg1"/>
                </a:solidFill>
                <a:latin typeface="Times New Roman" pitchFamily="18" charset="0"/>
              </a:rPr>
              <a:t>Flux measurements during type-I ELMs, I</a:t>
            </a:r>
          </a:p>
        </p:txBody>
      </p:sp>
      <p:sp>
        <p:nvSpPr>
          <p:cNvPr id="215043" name="Rectangle 3"/>
          <p:cNvSpPr>
            <a:spLocks noChangeArrowheads="1"/>
          </p:cNvSpPr>
          <p:nvPr/>
        </p:nvSpPr>
        <p:spPr bwMode="auto">
          <a:xfrm>
            <a:off x="0" y="2925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5044" name="Rectangle 4"/>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ja-JP" sz="1000">
                <a:latin typeface="Times" charset="0"/>
                <a:ea typeface="MS Mincho" pitchFamily="49" charset="-128"/>
                <a:cs typeface="Times New Roman" pitchFamily="18" charset="0"/>
              </a:rPr>
              <a:t>     </a:t>
            </a:r>
            <a:endParaRPr lang="en-US" altLang="ja-JP" sz="2400">
              <a:latin typeface="Times New Roman" pitchFamily="18" charset="0"/>
              <a:ea typeface="MS Mincho" pitchFamily="49" charset="-128"/>
              <a:cs typeface="Times New Roman" pitchFamily="18" charset="0"/>
            </a:endParaRPr>
          </a:p>
        </p:txBody>
      </p:sp>
      <p:sp>
        <p:nvSpPr>
          <p:cNvPr id="215045" name="Rectangle 5"/>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5046" name="Rectangle 6"/>
          <p:cNvSpPr>
            <a:spLocks noChangeArrowheads="1"/>
          </p:cNvSpPr>
          <p:nvPr/>
        </p:nvSpPr>
        <p:spPr bwMode="auto">
          <a:xfrm>
            <a:off x="250825" y="2157413"/>
            <a:ext cx="4138613" cy="20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5000"/>
              </a:spcAft>
            </a:pPr>
            <a:r>
              <a:rPr lang="en-US" altLang="ja-JP" b="1">
                <a:latin typeface="Times New Roman" pitchFamily="18" charset="0"/>
                <a:ea typeface="MS PGothic" pitchFamily="34" charset="-128"/>
              </a:rPr>
              <a:t>Temporal evolution during the entire probe insertion: </a:t>
            </a:r>
          </a:p>
          <a:p>
            <a:pPr eaLnBrk="0" hangingPunct="0">
              <a:spcAft>
                <a:spcPct val="25000"/>
              </a:spcAft>
            </a:pPr>
            <a:r>
              <a:rPr lang="en-US" altLang="ja-JP" b="1">
                <a:latin typeface="Times New Roman" pitchFamily="18" charset="0"/>
                <a:ea typeface="MS PGothic" pitchFamily="34" charset="-128"/>
              </a:rPr>
              <a:t>(a) of the instantaneous radial turbulent flux (red) and its integral (blue) showing typical type-I ELMs, </a:t>
            </a:r>
          </a:p>
          <a:p>
            <a:pPr eaLnBrk="0" hangingPunct="0">
              <a:spcAft>
                <a:spcPct val="25000"/>
              </a:spcAft>
            </a:pPr>
            <a:r>
              <a:rPr lang="en-US" altLang="ja-JP" b="1">
                <a:latin typeface="Times New Roman" pitchFamily="18" charset="0"/>
                <a:ea typeface="MS PGothic" pitchFamily="34" charset="-128"/>
              </a:rPr>
              <a:t>(b) ion saturation current to probe 4 during the same interval. </a:t>
            </a:r>
          </a:p>
        </p:txBody>
      </p:sp>
      <p:sp>
        <p:nvSpPr>
          <p:cNvPr id="215047" name="Text Box 7"/>
          <p:cNvSpPr txBox="1">
            <a:spLocks noChangeArrowheads="1"/>
          </p:cNvSpPr>
          <p:nvPr/>
        </p:nvSpPr>
        <p:spPr bwMode="auto">
          <a:xfrm>
            <a:off x="250825" y="5876925"/>
            <a:ext cx="41386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eaLnBrk="0" hangingPunct="0"/>
            <a:r>
              <a:rPr lang="en-US" altLang="ja-JP" b="1">
                <a:solidFill>
                  <a:srgbClr val="990000"/>
                </a:solidFill>
                <a:latin typeface="Times New Roman" pitchFamily="18" charset="0"/>
                <a:ea typeface="MS PGothic" pitchFamily="34" charset="-128"/>
              </a:rPr>
              <a:t>The two green arrows indicate the detail shown in the next transparency.</a:t>
            </a:r>
            <a:r>
              <a:rPr lang="de-DE" altLang="ja-JP">
                <a:solidFill>
                  <a:srgbClr val="990000"/>
                </a:solidFill>
                <a:latin typeface="Times New Roman" pitchFamily="18" charset="0"/>
                <a:ea typeface="MS PGothic" pitchFamily="34" charset="-128"/>
              </a:rPr>
              <a:t> </a:t>
            </a:r>
            <a:endParaRPr lang="en-US" altLang="ja-JP">
              <a:solidFill>
                <a:srgbClr val="990000"/>
              </a:solidFill>
              <a:latin typeface="Times New Roman" pitchFamily="18" charset="0"/>
              <a:ea typeface="MS PGothic" pitchFamily="34" charset="-128"/>
            </a:endParaRPr>
          </a:p>
        </p:txBody>
      </p:sp>
      <p:pic>
        <p:nvPicPr>
          <p:cNvPr id="215048" name="Picture 8" descr="AUG Fig 4 v2"/>
          <p:cNvPicPr>
            <a:picLocks noChangeAspect="1" noChangeArrowheads="1"/>
          </p:cNvPicPr>
          <p:nvPr/>
        </p:nvPicPr>
        <p:blipFill>
          <a:blip r:embed="rId3" cstate="print">
            <a:extLst>
              <a:ext uri="{28A0092B-C50C-407E-A947-70E740481C1C}">
                <a14:useLocalDpi xmlns:a14="http://schemas.microsoft.com/office/drawing/2010/main" val="0"/>
              </a:ext>
            </a:extLst>
          </a:blip>
          <a:srcRect l="10281" t="4494" r="6528" b="5202"/>
          <a:stretch>
            <a:fillRect/>
          </a:stretch>
        </p:blipFill>
        <p:spPr bwMode="auto">
          <a:xfrm>
            <a:off x="4748213" y="1176338"/>
            <a:ext cx="4138612" cy="5635625"/>
          </a:xfrm>
          <a:prstGeom prst="rect">
            <a:avLst/>
          </a:prstGeom>
          <a:noFill/>
          <a:extLst>
            <a:ext uri="{909E8E84-426E-40DD-AFC4-6F175D3DCCD1}">
              <a14:hiddenFill xmlns:a14="http://schemas.microsoft.com/office/drawing/2010/main">
                <a:solidFill>
                  <a:srgbClr val="FFFFFF"/>
                </a:solidFill>
              </a14:hiddenFill>
            </a:ext>
          </a:extLst>
        </p:spPr>
      </p:pic>
      <p:sp>
        <p:nvSpPr>
          <p:cNvPr id="215049" name="Text Box 9"/>
          <p:cNvSpPr txBox="1">
            <a:spLocks noChangeArrowheads="1"/>
          </p:cNvSpPr>
          <p:nvPr/>
        </p:nvSpPr>
        <p:spPr bwMode="auto">
          <a:xfrm>
            <a:off x="250825" y="1423988"/>
            <a:ext cx="4138613" cy="495300"/>
          </a:xfrm>
          <a:prstGeom prst="rect">
            <a:avLst/>
          </a:prstGeom>
          <a:noFill/>
          <a:ln w="57150" cmpd="thickThin">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eaLnBrk="0" hangingPunct="0">
              <a:spcBef>
                <a:spcPct val="50000"/>
              </a:spcBef>
            </a:pPr>
            <a:r>
              <a:rPr lang="en-US" altLang="de-DE" sz="2400" b="1">
                <a:solidFill>
                  <a:srgbClr val="CC0000"/>
                </a:solidFill>
                <a:latin typeface="Times New Roman" pitchFamily="18" charset="0"/>
              </a:rPr>
              <a:t>Sequence of type-I ELMs:</a:t>
            </a:r>
          </a:p>
        </p:txBody>
      </p:sp>
      <p:sp>
        <p:nvSpPr>
          <p:cNvPr id="215050" name="Rectangle 10"/>
          <p:cNvSpPr>
            <a:spLocks noChangeArrowheads="1"/>
          </p:cNvSpPr>
          <p:nvPr/>
        </p:nvSpPr>
        <p:spPr bwMode="auto">
          <a:xfrm>
            <a:off x="250825" y="4398963"/>
            <a:ext cx="4138613"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5000"/>
              </a:spcAft>
            </a:pPr>
            <a:r>
              <a:rPr lang="en-US" altLang="ja-JP" b="1">
                <a:solidFill>
                  <a:srgbClr val="000066"/>
                </a:solidFill>
                <a:latin typeface="Times New Roman" pitchFamily="18" charset="0"/>
                <a:ea typeface="MS PGothic" pitchFamily="34" charset="-128"/>
              </a:rPr>
              <a:t>The slope of the blue line shows the strong difference between the trans-port during ELM intervals (strong particle loss) and inter-ELM intervals (good confinement).</a:t>
            </a:r>
          </a:p>
        </p:txBody>
      </p:sp>
      <p:sp>
        <p:nvSpPr>
          <p:cNvPr id="215051" name="Freeform 11"/>
          <p:cNvSpPr>
            <a:spLocks/>
          </p:cNvSpPr>
          <p:nvPr/>
        </p:nvSpPr>
        <p:spPr bwMode="auto">
          <a:xfrm>
            <a:off x="1976438" y="3678238"/>
            <a:ext cx="3803650" cy="2265362"/>
          </a:xfrm>
          <a:custGeom>
            <a:avLst/>
            <a:gdLst>
              <a:gd name="T0" fmla="*/ 0 w 2080"/>
              <a:gd name="T1" fmla="*/ 1616 h 1616"/>
              <a:gd name="T2" fmla="*/ 96 w 2080"/>
              <a:gd name="T3" fmla="*/ 1536 h 1616"/>
              <a:gd name="T4" fmla="*/ 480 w 2080"/>
              <a:gd name="T5" fmla="*/ 1480 h 1616"/>
              <a:gd name="T6" fmla="*/ 960 w 2080"/>
              <a:gd name="T7" fmla="*/ 1440 h 1616"/>
              <a:gd name="T8" fmla="*/ 1256 w 2080"/>
              <a:gd name="T9" fmla="*/ 1440 h 1616"/>
              <a:gd name="T10" fmla="*/ 1400 w 2080"/>
              <a:gd name="T11" fmla="*/ 1400 h 1616"/>
              <a:gd name="T12" fmla="*/ 1440 w 2080"/>
              <a:gd name="T13" fmla="*/ 1256 h 1616"/>
              <a:gd name="T14" fmla="*/ 1456 w 2080"/>
              <a:gd name="T15" fmla="*/ 696 h 1616"/>
              <a:gd name="T16" fmla="*/ 1480 w 2080"/>
              <a:gd name="T17" fmla="*/ 400 h 1616"/>
              <a:gd name="T18" fmla="*/ 1536 w 2080"/>
              <a:gd name="T19" fmla="*/ 176 h 1616"/>
              <a:gd name="T20" fmla="*/ 1658 w 2080"/>
              <a:gd name="T21" fmla="*/ 86 h 1616"/>
              <a:gd name="T22" fmla="*/ 1800 w 2080"/>
              <a:gd name="T23" fmla="*/ 40 h 1616"/>
              <a:gd name="T24" fmla="*/ 2080 w 2080"/>
              <a:gd name="T25" fmla="*/ 0 h 1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80" h="1616">
                <a:moveTo>
                  <a:pt x="0" y="1616"/>
                </a:moveTo>
                <a:cubicBezTo>
                  <a:pt x="8" y="1587"/>
                  <a:pt x="16" y="1559"/>
                  <a:pt x="96" y="1536"/>
                </a:cubicBezTo>
                <a:cubicBezTo>
                  <a:pt x="176" y="1513"/>
                  <a:pt x="336" y="1496"/>
                  <a:pt x="480" y="1480"/>
                </a:cubicBezTo>
                <a:cubicBezTo>
                  <a:pt x="624" y="1464"/>
                  <a:pt x="831" y="1447"/>
                  <a:pt x="960" y="1440"/>
                </a:cubicBezTo>
                <a:cubicBezTo>
                  <a:pt x="1089" y="1433"/>
                  <a:pt x="1183" y="1447"/>
                  <a:pt x="1256" y="1440"/>
                </a:cubicBezTo>
                <a:cubicBezTo>
                  <a:pt x="1329" y="1433"/>
                  <a:pt x="1369" y="1431"/>
                  <a:pt x="1400" y="1400"/>
                </a:cubicBezTo>
                <a:cubicBezTo>
                  <a:pt x="1431" y="1369"/>
                  <a:pt x="1431" y="1373"/>
                  <a:pt x="1440" y="1256"/>
                </a:cubicBezTo>
                <a:cubicBezTo>
                  <a:pt x="1449" y="1139"/>
                  <a:pt x="1449" y="839"/>
                  <a:pt x="1456" y="696"/>
                </a:cubicBezTo>
                <a:cubicBezTo>
                  <a:pt x="1463" y="553"/>
                  <a:pt x="1467" y="487"/>
                  <a:pt x="1480" y="400"/>
                </a:cubicBezTo>
                <a:cubicBezTo>
                  <a:pt x="1493" y="313"/>
                  <a:pt x="1506" y="228"/>
                  <a:pt x="1536" y="176"/>
                </a:cubicBezTo>
                <a:cubicBezTo>
                  <a:pt x="1566" y="124"/>
                  <a:pt x="1614" y="109"/>
                  <a:pt x="1658" y="86"/>
                </a:cubicBezTo>
                <a:cubicBezTo>
                  <a:pt x="1702" y="63"/>
                  <a:pt x="1730" y="54"/>
                  <a:pt x="1800" y="40"/>
                </a:cubicBezTo>
                <a:cubicBezTo>
                  <a:pt x="1870" y="26"/>
                  <a:pt x="2029" y="7"/>
                  <a:pt x="2080" y="0"/>
                </a:cubicBezTo>
              </a:path>
            </a:pathLst>
          </a:custGeom>
          <a:noFill/>
          <a:ln w="25400">
            <a:solidFill>
              <a:srgbClr val="008000"/>
            </a:solidFill>
            <a:round/>
            <a:headEn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5"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51</a:t>
            </a:fld>
            <a:endParaRPr lang="en-GB" altLang="de-DE"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3"/>
          <p:cNvSpPr>
            <a:spLocks noGrp="1"/>
          </p:cNvSpPr>
          <p:nvPr>
            <p:ph type="dt" sz="half" idx="10"/>
          </p:nvPr>
        </p:nvSpPr>
        <p:spPr/>
        <p:txBody>
          <a:bodyPr/>
          <a:lstStyle/>
          <a:p>
            <a:fld id="{F400A6BE-D0B4-4A59-BA70-7FAA4857AA43}" type="datetime1">
              <a:rPr lang="en-GB" altLang="de-DE" smtClean="0"/>
              <a:t>06/09/2018</a:t>
            </a:fld>
            <a:endParaRPr lang="de-DE" altLang="de-DE"/>
          </a:p>
        </p:txBody>
      </p:sp>
      <p:sp>
        <p:nvSpPr>
          <p:cNvPr id="14"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17090" name="Text Box 2"/>
          <p:cNvSpPr txBox="1">
            <a:spLocks noChangeArrowheads="1"/>
          </p:cNvSpPr>
          <p:nvPr/>
        </p:nvSpPr>
        <p:spPr bwMode="auto">
          <a:xfrm>
            <a:off x="792000" y="121513"/>
            <a:ext cx="7560000" cy="105758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dirty="0">
                <a:solidFill>
                  <a:schemeClr val="bg1"/>
                </a:solidFill>
                <a:latin typeface="Times New Roman" pitchFamily="18" charset="0"/>
              </a:rPr>
              <a:t>Flux measurements during </a:t>
            </a:r>
            <a:r>
              <a:rPr lang="en-US" altLang="de-DE" sz="3200" b="1" dirty="0" smtClean="0">
                <a:solidFill>
                  <a:schemeClr val="bg1"/>
                </a:solidFill>
                <a:latin typeface="Times New Roman" pitchFamily="18" charset="0"/>
              </a:rPr>
              <a:t/>
            </a:r>
            <a:br>
              <a:rPr lang="en-US" altLang="de-DE" sz="3200" b="1" dirty="0" smtClean="0">
                <a:solidFill>
                  <a:schemeClr val="bg1"/>
                </a:solidFill>
                <a:latin typeface="Times New Roman" pitchFamily="18" charset="0"/>
              </a:rPr>
            </a:br>
            <a:r>
              <a:rPr lang="en-US" altLang="de-DE" sz="3200" b="1" dirty="0" smtClean="0">
                <a:solidFill>
                  <a:schemeClr val="bg1"/>
                </a:solidFill>
                <a:latin typeface="Times New Roman" pitchFamily="18" charset="0"/>
              </a:rPr>
              <a:t>type-I </a:t>
            </a:r>
            <a:r>
              <a:rPr lang="en-US" altLang="de-DE" sz="3200" b="1" dirty="0">
                <a:solidFill>
                  <a:schemeClr val="bg1"/>
                </a:solidFill>
                <a:latin typeface="Times New Roman" pitchFamily="18" charset="0"/>
              </a:rPr>
              <a:t>ELMs, II</a:t>
            </a:r>
          </a:p>
        </p:txBody>
      </p:sp>
      <p:sp>
        <p:nvSpPr>
          <p:cNvPr id="217091" name="Rectangle 3"/>
          <p:cNvSpPr>
            <a:spLocks noChangeArrowheads="1"/>
          </p:cNvSpPr>
          <p:nvPr/>
        </p:nvSpPr>
        <p:spPr bwMode="auto">
          <a:xfrm>
            <a:off x="0" y="2925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7092" name="Rectangle 4"/>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ja-JP" sz="1000">
                <a:latin typeface="Times" charset="0"/>
                <a:ea typeface="MS Mincho" pitchFamily="49" charset="-128"/>
                <a:cs typeface="Times New Roman" pitchFamily="18" charset="0"/>
              </a:rPr>
              <a:t>     </a:t>
            </a:r>
            <a:endParaRPr lang="en-US" altLang="ja-JP" sz="2400">
              <a:latin typeface="Times New Roman" pitchFamily="18" charset="0"/>
              <a:ea typeface="MS Mincho" pitchFamily="49" charset="-128"/>
              <a:cs typeface="Times New Roman" pitchFamily="18" charset="0"/>
            </a:endParaRPr>
          </a:p>
        </p:txBody>
      </p:sp>
      <p:sp>
        <p:nvSpPr>
          <p:cNvPr id="217093" name="Rectangle 5"/>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7094" name="Rectangle 6"/>
          <p:cNvSpPr>
            <a:spLocks noChangeArrowheads="1"/>
          </p:cNvSpPr>
          <p:nvPr/>
        </p:nvSpPr>
        <p:spPr bwMode="auto">
          <a:xfrm>
            <a:off x="250825" y="2366963"/>
            <a:ext cx="4138613"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5000"/>
              </a:spcAft>
            </a:pPr>
            <a:r>
              <a:rPr lang="en-US" altLang="ja-JP" b="1">
                <a:latin typeface="Times New Roman" pitchFamily="18" charset="0"/>
                <a:ea typeface="MS PGothic" pitchFamily="34" charset="-128"/>
              </a:rPr>
              <a:t>Detail of temporal evaluation during the interval indicated by two green arrows</a:t>
            </a:r>
            <a:r>
              <a:rPr lang="en-US" altLang="ja-JP">
                <a:latin typeface="Times New Roman" pitchFamily="18" charset="0"/>
                <a:ea typeface="MS PGothic" pitchFamily="34" charset="-128"/>
              </a:rPr>
              <a:t> </a:t>
            </a:r>
            <a:r>
              <a:rPr lang="en-US" altLang="ja-JP" b="1">
                <a:latin typeface="Times New Roman" pitchFamily="18" charset="0"/>
                <a:ea typeface="MS PGothic" pitchFamily="34" charset="-128"/>
              </a:rPr>
              <a:t>above, i.e., transport during one ELM. </a:t>
            </a:r>
          </a:p>
        </p:txBody>
      </p:sp>
      <p:pic>
        <p:nvPicPr>
          <p:cNvPr id="217095" name="Picture 7" descr="AUG Fig 5 v2"/>
          <p:cNvPicPr>
            <a:picLocks noChangeAspect="1" noChangeArrowheads="1"/>
          </p:cNvPicPr>
          <p:nvPr/>
        </p:nvPicPr>
        <p:blipFill>
          <a:blip r:embed="rId3" cstate="print">
            <a:extLst>
              <a:ext uri="{28A0092B-C50C-407E-A947-70E740481C1C}">
                <a14:useLocalDpi xmlns:a14="http://schemas.microsoft.com/office/drawing/2010/main" val="0"/>
              </a:ext>
            </a:extLst>
          </a:blip>
          <a:srcRect l="10109" t="5193" r="7121" b="5560"/>
          <a:stretch>
            <a:fillRect/>
          </a:stretch>
        </p:blipFill>
        <p:spPr bwMode="auto">
          <a:xfrm>
            <a:off x="4878388" y="1092200"/>
            <a:ext cx="4138612" cy="5667375"/>
          </a:xfrm>
          <a:prstGeom prst="rect">
            <a:avLst/>
          </a:prstGeom>
          <a:noFill/>
          <a:extLst>
            <a:ext uri="{909E8E84-426E-40DD-AFC4-6F175D3DCCD1}">
              <a14:hiddenFill xmlns:a14="http://schemas.microsoft.com/office/drawing/2010/main">
                <a:solidFill>
                  <a:srgbClr val="FFFFFF"/>
                </a:solidFill>
              </a14:hiddenFill>
            </a:ext>
          </a:extLst>
        </p:spPr>
      </p:pic>
      <p:sp>
        <p:nvSpPr>
          <p:cNvPr id="217096" name="Text Box 8"/>
          <p:cNvSpPr txBox="1">
            <a:spLocks noChangeArrowheads="1"/>
          </p:cNvSpPr>
          <p:nvPr/>
        </p:nvSpPr>
        <p:spPr bwMode="auto">
          <a:xfrm>
            <a:off x="250825" y="1450975"/>
            <a:ext cx="4138613" cy="495300"/>
          </a:xfrm>
          <a:prstGeom prst="rect">
            <a:avLst/>
          </a:prstGeom>
          <a:noFill/>
          <a:ln w="57150" cmpd="thickThin">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eaLnBrk="0" hangingPunct="0">
              <a:spcBef>
                <a:spcPct val="50000"/>
              </a:spcBef>
            </a:pPr>
            <a:r>
              <a:rPr lang="en-US" altLang="de-DE" sz="2400" b="1">
                <a:solidFill>
                  <a:srgbClr val="CC0000"/>
                </a:solidFill>
                <a:latin typeface="Times New Roman" pitchFamily="18" charset="0"/>
              </a:rPr>
              <a:t>Fine structure of one ELM:</a:t>
            </a:r>
          </a:p>
        </p:txBody>
      </p:sp>
      <p:sp>
        <p:nvSpPr>
          <p:cNvPr id="217097" name="Rectangle 9"/>
          <p:cNvSpPr>
            <a:spLocks noChangeArrowheads="1"/>
          </p:cNvSpPr>
          <p:nvPr/>
        </p:nvSpPr>
        <p:spPr bwMode="auto">
          <a:xfrm>
            <a:off x="250825" y="3454400"/>
            <a:ext cx="4138613" cy="171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5000"/>
              </a:spcAft>
            </a:pPr>
            <a:r>
              <a:rPr lang="en-US" altLang="ja-JP" b="1">
                <a:solidFill>
                  <a:srgbClr val="000066"/>
                </a:solidFill>
                <a:latin typeface="Times New Roman" pitchFamily="18" charset="0"/>
                <a:ea typeface="MS PGothic" pitchFamily="34" charset="-128"/>
              </a:rPr>
              <a:t>We see the fine structure of one type-I ELM: Each of the small step corre-sponds to a current filament </a:t>
            </a:r>
            <a:r>
              <a:rPr lang="en-US" altLang="ja-JP" b="1" u="sng">
                <a:solidFill>
                  <a:schemeClr val="accent1"/>
                </a:solidFill>
                <a:latin typeface="Times New Roman" pitchFamily="18" charset="0"/>
                <a:ea typeface="MS PGothic" pitchFamily="34" charset="-128"/>
              </a:rPr>
              <a:t>[ii,iii]</a:t>
            </a:r>
            <a:r>
              <a:rPr lang="en-US" altLang="ja-JP" b="1">
                <a:solidFill>
                  <a:srgbClr val="000066"/>
                </a:solidFill>
                <a:latin typeface="Times New Roman" pitchFamily="18" charset="0"/>
                <a:ea typeface="MS PGothic" pitchFamily="34" charset="-128"/>
              </a:rPr>
              <a:t>.</a:t>
            </a:r>
          </a:p>
          <a:p>
            <a:pPr eaLnBrk="0" hangingPunct="0">
              <a:spcAft>
                <a:spcPct val="25000"/>
              </a:spcAft>
            </a:pPr>
            <a:r>
              <a:rPr lang="en-US" altLang="ja-JP" b="1">
                <a:solidFill>
                  <a:srgbClr val="000066"/>
                </a:solidFill>
                <a:latin typeface="Times New Roman" pitchFamily="18" charset="0"/>
                <a:ea typeface="MS PGothic" pitchFamily="34" charset="-128"/>
              </a:rPr>
              <a:t>We observe also </a:t>
            </a:r>
            <a:r>
              <a:rPr lang="en-US" altLang="ja-JP" b="1" u="sng">
                <a:solidFill>
                  <a:srgbClr val="000066"/>
                </a:solidFill>
                <a:latin typeface="Times New Roman" pitchFamily="18" charset="0"/>
                <a:ea typeface="MS PGothic" pitchFamily="34" charset="-128"/>
              </a:rPr>
              <a:t>negative (= inward) transport</a:t>
            </a:r>
            <a:r>
              <a:rPr lang="en-US" altLang="ja-JP" b="1">
                <a:solidFill>
                  <a:srgbClr val="000066"/>
                </a:solidFill>
                <a:latin typeface="Times New Roman" pitchFamily="18" charset="0"/>
                <a:ea typeface="MS PGothic" pitchFamily="34" charset="-128"/>
              </a:rPr>
              <a:t>, in particular after strong positive transport events.  </a:t>
            </a:r>
          </a:p>
        </p:txBody>
      </p:sp>
      <p:sp>
        <p:nvSpPr>
          <p:cNvPr id="217098" name="Rectangle 10"/>
          <p:cNvSpPr>
            <a:spLocks noChangeArrowheads="1"/>
          </p:cNvSpPr>
          <p:nvPr/>
        </p:nvSpPr>
        <p:spPr bwMode="auto">
          <a:xfrm>
            <a:off x="250825" y="5370513"/>
            <a:ext cx="3017838" cy="9525"/>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7099" name="Rectangle 11">
            <a:hlinkClick r:id="" action="ppaction://noaction"/>
          </p:cNvPr>
          <p:cNvSpPr>
            <a:spLocks noChangeArrowheads="1"/>
          </p:cNvSpPr>
          <p:nvPr/>
        </p:nvSpPr>
        <p:spPr bwMode="auto">
          <a:xfrm>
            <a:off x="249238" y="5437188"/>
            <a:ext cx="4545012"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266700" indent="-2667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lgn="just" eaLnBrk="0" hangingPunct="0"/>
            <a:r>
              <a:rPr lang="en-US" altLang="ja-JP" sz="1200" b="1">
                <a:solidFill>
                  <a:srgbClr val="990000"/>
                </a:solidFill>
                <a:latin typeface="Times New Roman" pitchFamily="18" charset="0"/>
                <a:ea typeface="MS Mincho" pitchFamily="49" charset="-128"/>
              </a:rPr>
              <a:t>[ii]	M. Endler, I. Garcìa-Cortès, C. Hidalgo, G.F. Matthews, ASDEX Team, JET Team, Plasma Phys. Control. Fusion 47, 219 (2005). </a:t>
            </a:r>
          </a:p>
          <a:p>
            <a:pPr algn="just" eaLnBrk="0" hangingPunct="0"/>
            <a:r>
              <a:rPr lang="en-US" altLang="ja-JP" sz="1200" b="1">
                <a:solidFill>
                  <a:srgbClr val="990000"/>
                </a:solidFill>
                <a:latin typeface="Times New Roman" pitchFamily="18" charset="0"/>
                <a:ea typeface="MS Mincho" pitchFamily="49" charset="-128"/>
              </a:rPr>
              <a:t>[iii]	A. Kirk, N. Ben Ayed, G. Counsell, B. Dudson, T. Eich, A, Herrmann, B. Koch, R. Martin, A. Meakins, S. Saarelma, R. Scannell, S. Tallents, M. Walsh, H.R Wilson, MAST Team, Plasma Phys. Contr. Fusion 48, B433 (2006).</a:t>
            </a:r>
          </a:p>
        </p:txBody>
      </p:sp>
      <p:sp>
        <p:nvSpPr>
          <p:cNvPr id="217100" name="Line 12"/>
          <p:cNvSpPr>
            <a:spLocks noChangeShapeType="1"/>
          </p:cNvSpPr>
          <p:nvPr/>
        </p:nvSpPr>
        <p:spPr bwMode="auto">
          <a:xfrm flipV="1">
            <a:off x="3816350" y="1912938"/>
            <a:ext cx="3382963" cy="2544762"/>
          </a:xfrm>
          <a:prstGeom prst="line">
            <a:avLst/>
          </a:prstGeom>
          <a:noFill/>
          <a:ln w="19050">
            <a:solidFill>
              <a:srgbClr val="00008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52</a:t>
            </a:fld>
            <a:endParaRPr lang="en-GB" altLang="de-DE"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atumsplatzhalter 4"/>
          <p:cNvSpPr>
            <a:spLocks noGrp="1"/>
          </p:cNvSpPr>
          <p:nvPr>
            <p:ph type="dt" sz="half" idx="10"/>
          </p:nvPr>
        </p:nvSpPr>
        <p:spPr/>
        <p:txBody>
          <a:bodyPr/>
          <a:lstStyle/>
          <a:p>
            <a:fld id="{66874F47-3833-4C5B-8514-06A4530546A3}" type="datetime1">
              <a:rPr lang="en-GB" altLang="de-DE" smtClean="0"/>
              <a:t>06/09/2018</a:t>
            </a:fld>
            <a:endParaRPr lang="de-DE" altLang="de-DE" dirty="0"/>
          </a:p>
        </p:txBody>
      </p:sp>
      <p:sp>
        <p:nvSpPr>
          <p:cNvPr id="2" name="Textplatzhalter 1"/>
          <p:cNvSpPr>
            <a:spLocks noGrp="1"/>
          </p:cNvSpPr>
          <p:nvPr>
            <p:ph type="body" sz="quarter" idx="4294967295"/>
          </p:nvPr>
        </p:nvSpPr>
        <p:spPr>
          <a:xfrm>
            <a:off x="792000" y="179388"/>
            <a:ext cx="7560000" cy="1057588"/>
          </a:xfrm>
          <a:prstGeom prst="rect">
            <a:avLst/>
          </a:prstGeom>
          <a:solidFill>
            <a:schemeClr val="accent2"/>
          </a:solidFill>
        </p:spPr>
        <p:txBody>
          <a:bodyPr lIns="36000" tIns="36000" rIns="36000" bIns="36000">
            <a:spAutoFit/>
          </a:bodyPr>
          <a:lstStyle/>
          <a:p>
            <a:pPr marL="0" indent="0" algn="ctr">
              <a:buNone/>
            </a:pPr>
            <a:r>
              <a:rPr lang="en-GB" b="1" dirty="0" smtClean="0">
                <a:solidFill>
                  <a:schemeClr val="bg1"/>
                </a:solidFill>
              </a:rPr>
              <a:t>Measurements of radial flux of poloidal momentum in AUG, I</a:t>
            </a:r>
            <a:endParaRPr lang="en-GB" b="1" dirty="0">
              <a:solidFill>
                <a:schemeClr val="bg1"/>
              </a:solidFill>
            </a:endParaRPr>
          </a:p>
        </p:txBody>
      </p:sp>
      <p:graphicFrame>
        <p:nvGraphicFramePr>
          <p:cNvPr id="424980" name="Object 20"/>
          <p:cNvGraphicFramePr>
            <a:graphicFrameLocks noGrp="1" noChangeAspect="1"/>
          </p:cNvGraphicFramePr>
          <p:nvPr>
            <p:ph idx="4294967295"/>
            <p:extLst>
              <p:ext uri="{D42A27DB-BD31-4B8C-83A1-F6EECF244321}">
                <p14:modId xmlns:p14="http://schemas.microsoft.com/office/powerpoint/2010/main" val="1007200449"/>
              </p:ext>
            </p:extLst>
          </p:nvPr>
        </p:nvGraphicFramePr>
        <p:xfrm>
          <a:off x="2397125" y="4292600"/>
          <a:ext cx="4349750" cy="603250"/>
        </p:xfrm>
        <a:graphic>
          <a:graphicData uri="http://schemas.openxmlformats.org/presentationml/2006/ole">
            <mc:AlternateContent xmlns:mc="http://schemas.openxmlformats.org/markup-compatibility/2006">
              <mc:Choice xmlns:v="urn:schemas-microsoft-com:vml" Requires="v">
                <p:oleObj spid="_x0000_s309302" name="Equation" r:id="rId4" imgW="1739880" imgH="241200" progId="Equation.3">
                  <p:embed/>
                </p:oleObj>
              </mc:Choice>
              <mc:Fallback>
                <p:oleObj name="Equation" r:id="rId4" imgW="1739880" imgH="241200" progId="Equation.3">
                  <p:embed/>
                  <p:pic>
                    <p:nvPicPr>
                      <p:cNvPr id="0" name=""/>
                      <p:cNvPicPr>
                        <a:picLocks noChangeAspect="1" noChangeArrowheads="1"/>
                      </p:cNvPicPr>
                      <p:nvPr/>
                    </p:nvPicPr>
                    <p:blipFill>
                      <a:blip r:embed="rId5"/>
                      <a:srcRect/>
                      <a:stretch>
                        <a:fillRect/>
                      </a:stretch>
                    </p:blipFill>
                    <p:spPr bwMode="auto">
                      <a:xfrm>
                        <a:off x="2397125" y="4292600"/>
                        <a:ext cx="4349750" cy="603250"/>
                      </a:xfrm>
                      <a:prstGeom prst="rect">
                        <a:avLst/>
                      </a:prstGeom>
                      <a:solidFill>
                        <a:srgbClr val="FFFF99"/>
                      </a:solidFill>
                      <a:ln w="76200" cmpd="dbl">
                        <a:solidFill>
                          <a:srgbClr val="FF0000"/>
                        </a:solidFill>
                      </a:ln>
                      <a:effectLst/>
                      <a:extLst/>
                    </p:spPr>
                  </p:pic>
                </p:oleObj>
              </mc:Fallback>
            </mc:AlternateContent>
          </a:graphicData>
        </a:graphic>
      </p:graphicFrame>
      <p:sp>
        <p:nvSpPr>
          <p:cNvPr id="424962"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424963"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424964"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424965" name="Rectangle 5"/>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endParaRPr lang="en-GB" altLang="de-DE" sz="2400">
              <a:solidFill>
                <a:schemeClr val="accent2"/>
              </a:solidFill>
              <a:latin typeface="Arial" pitchFamily="34" charset="0"/>
            </a:endParaRPr>
          </a:p>
        </p:txBody>
      </p:sp>
      <p:sp>
        <p:nvSpPr>
          <p:cNvPr id="424966" name="Rectangle 6"/>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424967" name="Rectangle 7"/>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424973" name="Text Box 13"/>
          <p:cNvSpPr txBox="1">
            <a:spLocks noChangeArrowheads="1"/>
          </p:cNvSpPr>
          <p:nvPr/>
        </p:nvSpPr>
        <p:spPr bwMode="auto">
          <a:xfrm>
            <a:off x="252413" y="1562275"/>
            <a:ext cx="86375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Aft>
                <a:spcPct val="20000"/>
              </a:spcAft>
            </a:pPr>
            <a:r>
              <a:rPr lang="en-US" altLang="de-DE" sz="2000" b="1" dirty="0">
                <a:solidFill>
                  <a:srgbClr val="0000FF"/>
                </a:solidFill>
                <a:latin typeface="+mn-lt"/>
              </a:rPr>
              <a:t>From these results, </a:t>
            </a:r>
            <a:r>
              <a:rPr lang="en-US" altLang="de-DE" sz="2000" b="1" dirty="0">
                <a:solidFill>
                  <a:srgbClr val="A50021"/>
                </a:solidFill>
                <a:latin typeface="+mn-lt"/>
              </a:rPr>
              <a:t>radial particle transport </a:t>
            </a:r>
            <a:r>
              <a:rPr lang="en-US" altLang="de-DE" sz="2000" b="1" dirty="0">
                <a:solidFill>
                  <a:srgbClr val="A50021"/>
                </a:solidFill>
                <a:latin typeface="+mn-lt"/>
                <a:sym typeface="Symbol" pitchFamily="18" charset="2"/>
              </a:rPr>
              <a:t></a:t>
            </a:r>
            <a:r>
              <a:rPr lang="en-US" altLang="de-DE" sz="2000" b="1" i="1" baseline="-25000" dirty="0">
                <a:solidFill>
                  <a:srgbClr val="A50021"/>
                </a:solidFill>
                <a:latin typeface="+mn-lt"/>
                <a:sym typeface="Symbol" pitchFamily="18" charset="2"/>
              </a:rPr>
              <a:t>r </a:t>
            </a:r>
            <a:r>
              <a:rPr lang="en-US" altLang="de-DE" sz="2000" b="1" dirty="0">
                <a:solidFill>
                  <a:srgbClr val="0000FF"/>
                </a:solidFill>
                <a:latin typeface="+mn-lt"/>
              </a:rPr>
              <a:t>, </a:t>
            </a:r>
            <a:r>
              <a:rPr lang="en-US" altLang="de-DE" sz="2000" b="1" dirty="0">
                <a:solidFill>
                  <a:srgbClr val="A50021"/>
                </a:solidFill>
                <a:latin typeface="+mn-lt"/>
              </a:rPr>
              <a:t>Reynolds stress Re </a:t>
            </a:r>
            <a:r>
              <a:rPr lang="en-US" altLang="de-DE" sz="2000" b="1" dirty="0">
                <a:solidFill>
                  <a:srgbClr val="0000FF"/>
                </a:solidFill>
                <a:latin typeface="+mn-lt"/>
              </a:rPr>
              <a:t>and </a:t>
            </a:r>
            <a:r>
              <a:rPr lang="en-US" altLang="de-DE" sz="2000" b="1" dirty="0">
                <a:solidFill>
                  <a:srgbClr val="A50021"/>
                </a:solidFill>
                <a:latin typeface="+mn-lt"/>
              </a:rPr>
              <a:t>radial flux of poloidal momentum </a:t>
            </a:r>
            <a:r>
              <a:rPr lang="en-US" altLang="de-DE" sz="2000" b="1" i="1" dirty="0" err="1">
                <a:solidFill>
                  <a:srgbClr val="A50021"/>
                </a:solidFill>
                <a:latin typeface="+mn-lt"/>
              </a:rPr>
              <a:t>M</a:t>
            </a:r>
            <a:r>
              <a:rPr lang="en-US" altLang="de-DE" sz="2000" b="1" i="1" baseline="-25000" dirty="0" err="1">
                <a:solidFill>
                  <a:srgbClr val="A50021"/>
                </a:solidFill>
                <a:latin typeface="+mn-lt"/>
              </a:rPr>
              <a:t>r</a:t>
            </a:r>
            <a:r>
              <a:rPr lang="en-US" altLang="de-DE" sz="2000" b="1" dirty="0">
                <a:solidFill>
                  <a:srgbClr val="A50021"/>
                </a:solidFill>
                <a:latin typeface="+mn-lt"/>
              </a:rPr>
              <a:t> </a:t>
            </a:r>
            <a:r>
              <a:rPr lang="en-US" altLang="de-DE" sz="2000" b="1" dirty="0">
                <a:solidFill>
                  <a:srgbClr val="0000FF"/>
                </a:solidFill>
                <a:latin typeface="+mn-lt"/>
              </a:rPr>
              <a:t>can be derived:  </a:t>
            </a:r>
          </a:p>
        </p:txBody>
      </p:sp>
      <p:graphicFrame>
        <p:nvGraphicFramePr>
          <p:cNvPr id="424975" name="Object 15"/>
          <p:cNvGraphicFramePr>
            <a:graphicFrameLocks noChangeAspect="1"/>
          </p:cNvGraphicFramePr>
          <p:nvPr>
            <p:extLst>
              <p:ext uri="{D42A27DB-BD31-4B8C-83A1-F6EECF244321}">
                <p14:modId xmlns:p14="http://schemas.microsoft.com/office/powerpoint/2010/main" val="25970506"/>
              </p:ext>
            </p:extLst>
          </p:nvPr>
        </p:nvGraphicFramePr>
        <p:xfrm>
          <a:off x="708025" y="2334000"/>
          <a:ext cx="2019300" cy="942975"/>
        </p:xfrm>
        <a:graphic>
          <a:graphicData uri="http://schemas.openxmlformats.org/presentationml/2006/ole">
            <mc:AlternateContent xmlns:mc="http://schemas.openxmlformats.org/markup-compatibility/2006">
              <mc:Choice xmlns:v="urn:schemas-microsoft-com:vml" Requires="v">
                <p:oleObj spid="_x0000_s309303" name="Formel" r:id="rId6" imgW="990360" imgH="469800" progId="Equation.3">
                  <p:embed/>
                </p:oleObj>
              </mc:Choice>
              <mc:Fallback>
                <p:oleObj name="Formel" r:id="rId6" imgW="990360" imgH="469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025" y="2334000"/>
                        <a:ext cx="2019300" cy="942975"/>
                      </a:xfrm>
                      <a:prstGeom prst="rect">
                        <a:avLst/>
                      </a:prstGeom>
                      <a:solidFill>
                        <a:srgbClr val="FFFF99"/>
                      </a:solidFill>
                    </p:spPr>
                  </p:pic>
                </p:oleObj>
              </mc:Fallback>
            </mc:AlternateContent>
          </a:graphicData>
        </a:graphic>
      </p:graphicFrame>
      <p:graphicFrame>
        <p:nvGraphicFramePr>
          <p:cNvPr id="424976" name="Object 16"/>
          <p:cNvGraphicFramePr>
            <a:graphicFrameLocks noChangeAspect="1"/>
          </p:cNvGraphicFramePr>
          <p:nvPr>
            <p:extLst>
              <p:ext uri="{D42A27DB-BD31-4B8C-83A1-F6EECF244321}">
                <p14:modId xmlns:p14="http://schemas.microsoft.com/office/powerpoint/2010/main" val="3758695061"/>
              </p:ext>
            </p:extLst>
          </p:nvPr>
        </p:nvGraphicFramePr>
        <p:xfrm>
          <a:off x="3435350" y="2338763"/>
          <a:ext cx="2659063" cy="942975"/>
        </p:xfrm>
        <a:graphic>
          <a:graphicData uri="http://schemas.openxmlformats.org/presentationml/2006/ole">
            <mc:AlternateContent xmlns:mc="http://schemas.openxmlformats.org/markup-compatibility/2006">
              <mc:Choice xmlns:v="urn:schemas-microsoft-com:vml" Requires="v">
                <p:oleObj spid="_x0000_s309304" name="Formel" r:id="rId8" imgW="1320480" imgH="469800" progId="Equation.3">
                  <p:embed/>
                </p:oleObj>
              </mc:Choice>
              <mc:Fallback>
                <p:oleObj name="Formel" r:id="rId8" imgW="1320480" imgH="469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35350" y="2338763"/>
                        <a:ext cx="2659063" cy="942975"/>
                      </a:xfrm>
                      <a:prstGeom prst="rect">
                        <a:avLst/>
                      </a:prstGeom>
                      <a:solidFill>
                        <a:srgbClr val="FFFF99"/>
                      </a:solidFill>
                    </p:spPr>
                  </p:pic>
                </p:oleObj>
              </mc:Fallback>
            </mc:AlternateContent>
          </a:graphicData>
        </a:graphic>
      </p:graphicFrame>
      <p:graphicFrame>
        <p:nvGraphicFramePr>
          <p:cNvPr id="424977" name="Object 17"/>
          <p:cNvGraphicFramePr>
            <a:graphicFrameLocks noChangeAspect="1"/>
          </p:cNvGraphicFramePr>
          <p:nvPr>
            <p:extLst>
              <p:ext uri="{D42A27DB-BD31-4B8C-83A1-F6EECF244321}">
                <p14:modId xmlns:p14="http://schemas.microsoft.com/office/powerpoint/2010/main" val="2165851364"/>
              </p:ext>
            </p:extLst>
          </p:nvPr>
        </p:nvGraphicFramePr>
        <p:xfrm>
          <a:off x="6802438" y="2360988"/>
          <a:ext cx="1633537" cy="890587"/>
        </p:xfrm>
        <a:graphic>
          <a:graphicData uri="http://schemas.openxmlformats.org/presentationml/2006/ole">
            <mc:AlternateContent xmlns:mc="http://schemas.openxmlformats.org/markup-compatibility/2006">
              <mc:Choice xmlns:v="urn:schemas-microsoft-com:vml" Requires="v">
                <p:oleObj spid="_x0000_s309305" name="Formel" r:id="rId10" imgW="812520" imgH="444240" progId="Equation.3">
                  <p:embed/>
                </p:oleObj>
              </mc:Choice>
              <mc:Fallback>
                <p:oleObj name="Formel" r:id="rId10" imgW="812520" imgH="4442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02438" y="2360988"/>
                        <a:ext cx="1633537" cy="890587"/>
                      </a:xfrm>
                      <a:prstGeom prst="rect">
                        <a:avLst/>
                      </a:prstGeom>
                      <a:solidFill>
                        <a:srgbClr val="FFFF99"/>
                      </a:solidFill>
                    </p:spPr>
                  </p:pic>
                </p:oleObj>
              </mc:Fallback>
            </mc:AlternateContent>
          </a:graphicData>
        </a:graphic>
      </p:graphicFrame>
      <p:sp>
        <p:nvSpPr>
          <p:cNvPr id="424978" name="Rectangle 18"/>
          <p:cNvSpPr>
            <a:spLocks noChangeArrowheads="1"/>
          </p:cNvSpPr>
          <p:nvPr/>
        </p:nvSpPr>
        <p:spPr bwMode="auto">
          <a:xfrm>
            <a:off x="3328988" y="4395788"/>
            <a:ext cx="38100" cy="182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tabLst>
                <a:tab pos="539750" algn="l"/>
              </a:tabLst>
              <a:defRPr sz="2400">
                <a:solidFill>
                  <a:schemeClr val="tx1"/>
                </a:solidFill>
                <a:latin typeface="Times New Roman" pitchFamily="18" charset="0"/>
              </a:defRPr>
            </a:lvl1pPr>
            <a:lvl2pPr>
              <a:tabLst>
                <a:tab pos="539750" algn="l"/>
              </a:tabLst>
              <a:defRPr sz="2400">
                <a:solidFill>
                  <a:schemeClr val="tx1"/>
                </a:solidFill>
                <a:latin typeface="Times New Roman" pitchFamily="18" charset="0"/>
              </a:defRPr>
            </a:lvl2pPr>
            <a:lvl3pPr>
              <a:tabLst>
                <a:tab pos="539750" algn="l"/>
              </a:tabLst>
              <a:defRPr sz="2400">
                <a:solidFill>
                  <a:schemeClr val="tx1"/>
                </a:solidFill>
                <a:latin typeface="Times New Roman" pitchFamily="18" charset="0"/>
              </a:defRPr>
            </a:lvl3pPr>
            <a:lvl4pPr>
              <a:tabLst>
                <a:tab pos="539750" algn="l"/>
              </a:tabLst>
              <a:defRPr sz="2400">
                <a:solidFill>
                  <a:schemeClr val="tx1"/>
                </a:solidFill>
                <a:latin typeface="Times New Roman" pitchFamily="18" charset="0"/>
              </a:defRPr>
            </a:lvl4pPr>
            <a:lvl5pPr>
              <a:tabLst>
                <a:tab pos="539750" algn="l"/>
              </a:tabLst>
              <a:defRPr sz="2400">
                <a:solidFill>
                  <a:schemeClr val="tx1"/>
                </a:solidFill>
                <a:latin typeface="Times New Roman" pitchFamily="18" charset="0"/>
              </a:defRPr>
            </a:lvl5pPr>
            <a:lvl6pPr eaLnBrk="0" fontAlgn="base" hangingPunct="0">
              <a:spcBef>
                <a:spcPct val="0"/>
              </a:spcBef>
              <a:spcAft>
                <a:spcPct val="0"/>
              </a:spcAft>
              <a:tabLst>
                <a:tab pos="539750" algn="l"/>
              </a:tabLst>
              <a:defRPr sz="2400">
                <a:solidFill>
                  <a:schemeClr val="tx1"/>
                </a:solidFill>
                <a:latin typeface="Times New Roman" pitchFamily="18" charset="0"/>
              </a:defRPr>
            </a:lvl6pPr>
            <a:lvl7pPr eaLnBrk="0" fontAlgn="base" hangingPunct="0">
              <a:spcBef>
                <a:spcPct val="0"/>
              </a:spcBef>
              <a:spcAft>
                <a:spcPct val="0"/>
              </a:spcAft>
              <a:tabLst>
                <a:tab pos="539750" algn="l"/>
              </a:tabLst>
              <a:defRPr sz="2400">
                <a:solidFill>
                  <a:schemeClr val="tx1"/>
                </a:solidFill>
                <a:latin typeface="Times New Roman" pitchFamily="18" charset="0"/>
              </a:defRPr>
            </a:lvl7pPr>
            <a:lvl8pPr eaLnBrk="0" fontAlgn="base" hangingPunct="0">
              <a:spcBef>
                <a:spcPct val="0"/>
              </a:spcBef>
              <a:spcAft>
                <a:spcPct val="0"/>
              </a:spcAft>
              <a:tabLst>
                <a:tab pos="539750" algn="l"/>
              </a:tabLst>
              <a:defRPr sz="2400">
                <a:solidFill>
                  <a:schemeClr val="tx1"/>
                </a:solidFill>
                <a:latin typeface="Times New Roman" pitchFamily="18" charset="0"/>
              </a:defRPr>
            </a:lvl8pPr>
            <a:lvl9pPr eaLnBrk="0" fontAlgn="base" hangingPunct="0">
              <a:spcBef>
                <a:spcPct val="0"/>
              </a:spcBef>
              <a:spcAft>
                <a:spcPct val="0"/>
              </a:spcAft>
              <a:tabLst>
                <a:tab pos="539750" algn="l"/>
              </a:tabLst>
              <a:defRPr sz="2400">
                <a:solidFill>
                  <a:schemeClr val="tx1"/>
                </a:solidFill>
                <a:latin typeface="Times New Roman" pitchFamily="18" charset="0"/>
              </a:defRPr>
            </a:lvl9pPr>
          </a:lstStyle>
          <a:p>
            <a:r>
              <a:rPr lang="en-GB" altLang="de-DE" sz="1200">
                <a:cs typeface="Times New Roman" pitchFamily="18" charset="0"/>
              </a:rPr>
              <a:t> </a:t>
            </a:r>
            <a:endParaRPr lang="en-GB" altLang="de-DE"/>
          </a:p>
        </p:txBody>
      </p:sp>
      <p:sp>
        <p:nvSpPr>
          <p:cNvPr id="424979" name="Text Box 19"/>
          <p:cNvSpPr txBox="1">
            <a:spLocks noChangeArrowheads="1"/>
          </p:cNvSpPr>
          <p:nvPr/>
        </p:nvSpPr>
        <p:spPr bwMode="auto">
          <a:xfrm>
            <a:off x="252413" y="3409938"/>
            <a:ext cx="8637587" cy="6096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US" altLang="de-DE" sz="2000" b="1" dirty="0">
                <a:solidFill>
                  <a:srgbClr val="0000FF"/>
                </a:solidFill>
                <a:latin typeface="+mn-lt"/>
              </a:rPr>
              <a:t>With </a:t>
            </a:r>
            <a:r>
              <a:rPr lang="en-US" altLang="de-DE" sz="2000" b="1" i="1" dirty="0">
                <a:solidFill>
                  <a:srgbClr val="0000FF"/>
                </a:solidFill>
                <a:latin typeface="+mn-lt"/>
              </a:rPr>
              <a:t>n</a:t>
            </a:r>
            <a:r>
              <a:rPr lang="en-US" altLang="de-DE" sz="2000" b="1" dirty="0">
                <a:solidFill>
                  <a:srgbClr val="0000FF"/>
                </a:solidFill>
                <a:latin typeface="+mn-lt"/>
              </a:rPr>
              <a:t> and </a:t>
            </a:r>
            <a:r>
              <a:rPr lang="en-US" altLang="de-DE" sz="2000" b="1" i="1" dirty="0" err="1">
                <a:solidFill>
                  <a:srgbClr val="0000FF"/>
                </a:solidFill>
                <a:latin typeface="+mn-lt"/>
              </a:rPr>
              <a:t>v</a:t>
            </a:r>
            <a:r>
              <a:rPr lang="en-US" altLang="de-DE" sz="2000" b="1" i="1" baseline="-25000" dirty="0" err="1">
                <a:solidFill>
                  <a:srgbClr val="0000FF"/>
                </a:solidFill>
                <a:latin typeface="+mn-lt"/>
              </a:rPr>
              <a:t>r</a:t>
            </a:r>
            <a:r>
              <a:rPr lang="en-US" altLang="de-DE" sz="2000" b="1" baseline="-25000" dirty="0">
                <a:solidFill>
                  <a:srgbClr val="0000FF"/>
                </a:solidFill>
                <a:latin typeface="+mn-lt"/>
              </a:rPr>
              <a:t>,</a:t>
            </a:r>
            <a:r>
              <a:rPr lang="en-US" altLang="de-DE" sz="2000" b="1" baseline="-25000" dirty="0">
                <a:solidFill>
                  <a:srgbClr val="0000FF"/>
                </a:solidFill>
                <a:latin typeface="+mn-lt"/>
                <a:sym typeface="Symbol" pitchFamily="18" charset="2"/>
              </a:rPr>
              <a:t></a:t>
            </a:r>
            <a:r>
              <a:rPr lang="en-US" altLang="de-DE" sz="2000" b="1" dirty="0">
                <a:solidFill>
                  <a:srgbClr val="0000FF"/>
                </a:solidFill>
                <a:latin typeface="+mn-lt"/>
              </a:rPr>
              <a:t> being defined as </a:t>
            </a:r>
            <a:r>
              <a:rPr lang="en-US" altLang="de-DE" sz="2000" b="1" i="1" dirty="0">
                <a:solidFill>
                  <a:srgbClr val="0000FF"/>
                </a:solidFill>
                <a:latin typeface="+mn-lt"/>
              </a:rPr>
              <a:t>X</a:t>
            </a:r>
            <a:r>
              <a:rPr lang="en-US" altLang="de-DE" sz="2000" b="1" dirty="0">
                <a:solidFill>
                  <a:srgbClr val="0000FF"/>
                </a:solidFill>
                <a:latin typeface="+mn-lt"/>
              </a:rPr>
              <a:t> = </a:t>
            </a:r>
            <a:r>
              <a:rPr lang="en-US" altLang="de-DE" sz="2000" b="1" i="1" dirty="0">
                <a:solidFill>
                  <a:srgbClr val="0000FF"/>
                </a:solidFill>
                <a:latin typeface="+mn-lt"/>
              </a:rPr>
              <a:t>X</a:t>
            </a:r>
            <a:r>
              <a:rPr lang="en-US" altLang="de-DE" sz="2000" b="1" baseline="-25000" dirty="0">
                <a:solidFill>
                  <a:srgbClr val="0000FF"/>
                </a:solidFill>
                <a:latin typeface="+mn-lt"/>
              </a:rPr>
              <a:t>0</a:t>
            </a:r>
            <a:r>
              <a:rPr lang="en-US" altLang="de-DE" sz="2000" b="1" dirty="0">
                <a:solidFill>
                  <a:srgbClr val="0000FF"/>
                </a:solidFill>
                <a:latin typeface="+mn-lt"/>
              </a:rPr>
              <a:t> + </a:t>
            </a:r>
            <a:r>
              <a:rPr lang="en-US" altLang="de-DE" sz="2000" b="1" i="1" dirty="0" err="1">
                <a:solidFill>
                  <a:srgbClr val="0000FF"/>
                </a:solidFill>
                <a:latin typeface="+mn-lt"/>
              </a:rPr>
              <a:t>X</a:t>
            </a:r>
            <a:r>
              <a:rPr lang="en-US" altLang="de-DE" sz="2000" b="1" baseline="-25000" dirty="0" err="1">
                <a:solidFill>
                  <a:srgbClr val="0000FF"/>
                </a:solidFill>
                <a:latin typeface="+mn-lt"/>
              </a:rPr>
              <a:t>fl</a:t>
            </a:r>
            <a:r>
              <a:rPr lang="en-US" altLang="de-DE" sz="2000" b="1" dirty="0">
                <a:solidFill>
                  <a:srgbClr val="0000FF"/>
                </a:solidFill>
                <a:latin typeface="+mn-lt"/>
              </a:rPr>
              <a:t>, </a:t>
            </a:r>
            <a:r>
              <a:rPr lang="en-GB" altLang="de-DE" sz="2000" b="1" dirty="0">
                <a:solidFill>
                  <a:srgbClr val="0000FF"/>
                </a:solidFill>
                <a:latin typeface="+mn-lt"/>
              </a:rPr>
              <a:t>the momentum flux splits up into </a:t>
            </a:r>
            <a:r>
              <a:rPr lang="en-GB" altLang="de-DE" sz="2000" b="1" dirty="0" smtClean="0">
                <a:solidFill>
                  <a:srgbClr val="0000FF"/>
                </a:solidFill>
                <a:latin typeface="+mn-lt"/>
              </a:rPr>
              <a:t>three relevant contributions</a:t>
            </a:r>
            <a:r>
              <a:rPr lang="en-GB" altLang="de-DE" sz="2000" b="1" dirty="0">
                <a:solidFill>
                  <a:srgbClr val="0000FF"/>
                </a:solidFill>
                <a:latin typeface="+mn-lt"/>
              </a:rPr>
              <a:t>:</a:t>
            </a:r>
            <a:endParaRPr lang="en-US" altLang="de-DE" sz="2000" b="1" dirty="0">
              <a:solidFill>
                <a:srgbClr val="0000FF"/>
              </a:solidFill>
              <a:latin typeface="+mn-lt"/>
            </a:endParaRPr>
          </a:p>
        </p:txBody>
      </p:sp>
      <p:sp>
        <p:nvSpPr>
          <p:cNvPr id="424981" name="Rectangle 21"/>
          <p:cNvSpPr>
            <a:spLocks noChangeArrowheads="1"/>
          </p:cNvSpPr>
          <p:nvPr/>
        </p:nvSpPr>
        <p:spPr bwMode="auto">
          <a:xfrm>
            <a:off x="252413" y="5156264"/>
            <a:ext cx="8637587" cy="123110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2000" b="1" dirty="0">
                <a:solidFill>
                  <a:srgbClr val="CC0000"/>
                </a:solidFill>
                <a:latin typeface="+mn-lt"/>
              </a:rPr>
              <a:t>The first term of </a:t>
            </a:r>
            <a:r>
              <a:rPr lang="en-GB" altLang="de-DE" sz="2000" b="1" i="1" dirty="0">
                <a:solidFill>
                  <a:srgbClr val="CC0000"/>
                </a:solidFill>
                <a:latin typeface="+mn-lt"/>
              </a:rPr>
              <a:t>M</a:t>
            </a:r>
            <a:r>
              <a:rPr lang="en-GB" altLang="de-DE" sz="2000" b="1" i="1" baseline="-25000" dirty="0">
                <a:solidFill>
                  <a:srgbClr val="CC0000"/>
                </a:solidFill>
                <a:latin typeface="+mn-lt"/>
              </a:rPr>
              <a:t>r</a:t>
            </a:r>
            <a:r>
              <a:rPr lang="en-GB" altLang="de-DE" sz="2000" b="1" i="1" dirty="0">
                <a:solidFill>
                  <a:srgbClr val="CC0000"/>
                </a:solidFill>
                <a:latin typeface="+mn-lt"/>
              </a:rPr>
              <a:t> </a:t>
            </a:r>
            <a:r>
              <a:rPr lang="en-GB" altLang="de-DE" sz="2000" b="1" dirty="0">
                <a:solidFill>
                  <a:srgbClr val="CC0000"/>
                </a:solidFill>
                <a:latin typeface="+mn-lt"/>
              </a:rPr>
              <a:t>contains the Reynolds stress and the second one is the </a:t>
            </a:r>
            <a:r>
              <a:rPr lang="en-GB" altLang="de-DE" sz="2000" b="1" dirty="0" smtClean="0">
                <a:solidFill>
                  <a:srgbClr val="CC0000"/>
                </a:solidFill>
                <a:latin typeface="+mn-lt"/>
              </a:rPr>
              <a:t>con-</a:t>
            </a:r>
            <a:r>
              <a:rPr lang="en-GB" altLang="de-DE" sz="2000" b="1" dirty="0" err="1" smtClean="0">
                <a:solidFill>
                  <a:srgbClr val="CC0000"/>
                </a:solidFill>
                <a:latin typeface="+mn-lt"/>
              </a:rPr>
              <a:t>vective</a:t>
            </a:r>
            <a:r>
              <a:rPr lang="en-GB" altLang="de-DE" sz="2000" b="1" dirty="0" smtClean="0">
                <a:solidFill>
                  <a:srgbClr val="CC0000"/>
                </a:solidFill>
                <a:latin typeface="+mn-lt"/>
              </a:rPr>
              <a:t> </a:t>
            </a:r>
            <a:r>
              <a:rPr lang="en-GB" altLang="de-DE" sz="2000" b="1" dirty="0">
                <a:solidFill>
                  <a:srgbClr val="CC0000"/>
                </a:solidFill>
                <a:latin typeface="+mn-lt"/>
              </a:rPr>
              <a:t>momentum flux containing the radial particle flux. The third term is composed of only fluctuating quantities</a:t>
            </a:r>
            <a:r>
              <a:rPr lang="en-GB" altLang="de-DE" sz="2000" b="1" dirty="0" smtClean="0">
                <a:solidFill>
                  <a:srgbClr val="CC0000"/>
                </a:solidFill>
                <a:latin typeface="+mn-lt"/>
              </a:rPr>
              <a:t>. Thus it is called triple fluctuating product. </a:t>
            </a:r>
            <a:endParaRPr lang="de-DE" altLang="de-DE" sz="2000" b="1" dirty="0">
              <a:solidFill>
                <a:srgbClr val="CC0000"/>
              </a:solidFill>
              <a:latin typeface="+mn-lt"/>
            </a:endParaRPr>
          </a:p>
        </p:txBody>
      </p:sp>
      <p:sp>
        <p:nvSpPr>
          <p:cNvPr id="2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53</a:t>
            </a:fld>
            <a:endParaRPr lang="en-GB" altLang="de-DE" dirty="0"/>
          </a:p>
        </p:txBody>
      </p:sp>
      <p:sp>
        <p:nvSpPr>
          <p:cNvPr id="3"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41001753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297987"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297988"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297989" name="Rectangle 5"/>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endParaRPr lang="en-GB" altLang="de-DE" sz="2400">
              <a:solidFill>
                <a:schemeClr val="accent2"/>
              </a:solidFill>
              <a:latin typeface="Arial" pitchFamily="34" charset="0"/>
            </a:endParaRPr>
          </a:p>
        </p:txBody>
      </p:sp>
      <p:sp>
        <p:nvSpPr>
          <p:cNvPr id="297990" name="Rectangle 6"/>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297991" name="Rectangle 7"/>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297993" name="Textfeld 4"/>
          <p:cNvSpPr txBox="1">
            <a:spLocks noChangeArrowheads="1"/>
          </p:cNvSpPr>
          <p:nvPr/>
        </p:nvSpPr>
        <p:spPr bwMode="auto">
          <a:xfrm>
            <a:off x="234950" y="4225925"/>
            <a:ext cx="863758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15000"/>
              </a:spcAft>
            </a:pPr>
            <a:r>
              <a:rPr lang="en-GB" altLang="de-DE" sz="1800" b="1" dirty="0">
                <a:solidFill>
                  <a:srgbClr val="800000"/>
                </a:solidFill>
                <a:cs typeface="Times New Roman" pitchFamily="18" charset="0"/>
              </a:rPr>
              <a:t>                                         (a)                                                                      (b)</a:t>
            </a:r>
          </a:p>
          <a:p>
            <a:pPr eaLnBrk="1" hangingPunct="1">
              <a:spcAft>
                <a:spcPct val="15000"/>
              </a:spcAft>
            </a:pPr>
            <a:r>
              <a:rPr lang="en-GB" altLang="de-DE" sz="1600" b="1" dirty="0">
                <a:solidFill>
                  <a:srgbClr val="A50021"/>
                </a:solidFill>
                <a:cs typeface="Times New Roman" pitchFamily="18" charset="0"/>
              </a:rPr>
              <a:t>Total momentum is shown as black line, the other lines show the parameters listed; (a) during L-mode discharge #23157, (b) during H-mode #23163; the red and blue vertical lines delimit the time interval of the single blob and ELM, respectively, shown in the figures below. </a:t>
            </a:r>
          </a:p>
        </p:txBody>
      </p:sp>
      <p:graphicFrame>
        <p:nvGraphicFramePr>
          <p:cNvPr id="297995" name="Object 11"/>
          <p:cNvGraphicFramePr>
            <a:graphicFrameLocks noChangeAspect="1"/>
          </p:cNvGraphicFramePr>
          <p:nvPr>
            <p:extLst>
              <p:ext uri="{D42A27DB-BD31-4B8C-83A1-F6EECF244321}">
                <p14:modId xmlns:p14="http://schemas.microsoft.com/office/powerpoint/2010/main" val="3956424155"/>
              </p:ext>
            </p:extLst>
          </p:nvPr>
        </p:nvGraphicFramePr>
        <p:xfrm>
          <a:off x="288925" y="1249363"/>
          <a:ext cx="4138613" cy="2989262"/>
        </p:xfrm>
        <a:graphic>
          <a:graphicData uri="http://schemas.openxmlformats.org/presentationml/2006/ole">
            <mc:AlternateContent xmlns:mc="http://schemas.openxmlformats.org/markup-compatibility/2006">
              <mc:Choice xmlns:v="urn:schemas-microsoft-com:vml" Requires="v">
                <p:oleObj spid="_x0000_s310313" name="Graph" r:id="rId4" imgW="4131720" imgH="2901600" progId="Origin50.Graph">
                  <p:embed/>
                </p:oleObj>
              </mc:Choice>
              <mc:Fallback>
                <p:oleObj name="Graph" r:id="rId4" imgW="4131720" imgH="2901600" progId="Origin50.Graph">
                  <p:embed/>
                  <p:pic>
                    <p:nvPicPr>
                      <p:cNvPr id="0" name=""/>
                      <p:cNvPicPr preferRelativeResize="0">
                        <a:picLocks noChangeAspect="1" noChangeArrowheads="1"/>
                      </p:cNvPicPr>
                      <p:nvPr/>
                    </p:nvPicPr>
                    <p:blipFill>
                      <a:blip r:embed="rId5"/>
                      <a:srcRect t="8188" r="11153" b="868"/>
                      <a:stretch>
                        <a:fillRect/>
                      </a:stretch>
                    </p:blipFill>
                    <p:spPr bwMode="auto">
                      <a:xfrm>
                        <a:off x="288925" y="1249363"/>
                        <a:ext cx="4138613" cy="2989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996" name="Rectangle 12"/>
          <p:cNvSpPr>
            <a:spLocks noChangeArrowheads="1"/>
          </p:cNvSpPr>
          <p:nvPr/>
        </p:nvSpPr>
        <p:spPr bwMode="auto">
          <a:xfrm>
            <a:off x="-3408363" y="3246438"/>
            <a:ext cx="914400" cy="182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r>
              <a:rPr lang="en-GB" altLang="de-DE" sz="1200" b="1">
                <a:cs typeface="Times New Roman" pitchFamily="18" charset="0"/>
              </a:rPr>
              <a:t>	</a:t>
            </a:r>
            <a:endParaRPr lang="en-GB" altLang="de-DE" sz="2400"/>
          </a:p>
        </p:txBody>
      </p:sp>
      <p:sp>
        <p:nvSpPr>
          <p:cNvPr id="297997" name="Rectangle 13"/>
          <p:cNvSpPr>
            <a:spLocks noChangeArrowheads="1"/>
          </p:cNvSpPr>
          <p:nvPr/>
        </p:nvSpPr>
        <p:spPr bwMode="auto">
          <a:xfrm>
            <a:off x="0" y="2452688"/>
            <a:ext cx="9144000" cy="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AT"/>
          </a:p>
        </p:txBody>
      </p:sp>
      <p:graphicFrame>
        <p:nvGraphicFramePr>
          <p:cNvPr id="297998" name="Object 14"/>
          <p:cNvGraphicFramePr>
            <a:graphicFrameLocks noChangeAspect="1"/>
          </p:cNvGraphicFramePr>
          <p:nvPr>
            <p:extLst>
              <p:ext uri="{D42A27DB-BD31-4B8C-83A1-F6EECF244321}">
                <p14:modId xmlns:p14="http://schemas.microsoft.com/office/powerpoint/2010/main" val="2883924957"/>
              </p:ext>
            </p:extLst>
          </p:nvPr>
        </p:nvGraphicFramePr>
        <p:xfrm>
          <a:off x="4716463" y="1192213"/>
          <a:ext cx="4138612" cy="2987675"/>
        </p:xfrm>
        <a:graphic>
          <a:graphicData uri="http://schemas.openxmlformats.org/presentationml/2006/ole">
            <mc:AlternateContent xmlns:mc="http://schemas.openxmlformats.org/markup-compatibility/2006">
              <mc:Choice xmlns:v="urn:schemas-microsoft-com:vml" Requires="v">
                <p:oleObj spid="_x0000_s310314" name="Graph" r:id="rId6" imgW="4131720" imgH="2901600" progId="Origin50.Graph">
                  <p:embed/>
                </p:oleObj>
              </mc:Choice>
              <mc:Fallback>
                <p:oleObj name="Graph" r:id="rId6" imgW="4131720" imgH="2901600" progId="Origin50.Graph">
                  <p:embed/>
                  <p:pic>
                    <p:nvPicPr>
                      <p:cNvPr id="0" name=""/>
                      <p:cNvPicPr preferRelativeResize="0">
                        <a:picLocks noChangeAspect="1" noChangeArrowheads="1"/>
                      </p:cNvPicPr>
                      <p:nvPr/>
                    </p:nvPicPr>
                    <p:blipFill>
                      <a:blip r:embed="rId7"/>
                      <a:srcRect t="7692" r="12633" b="2853"/>
                      <a:stretch>
                        <a:fillRect/>
                      </a:stretch>
                    </p:blipFill>
                    <p:spPr bwMode="auto">
                      <a:xfrm>
                        <a:off x="4716463" y="1192213"/>
                        <a:ext cx="4138612" cy="298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999" name="Textfeld 4"/>
          <p:cNvSpPr txBox="1">
            <a:spLocks noChangeArrowheads="1"/>
          </p:cNvSpPr>
          <p:nvPr/>
        </p:nvSpPr>
        <p:spPr bwMode="auto">
          <a:xfrm>
            <a:off x="252413" y="5332413"/>
            <a:ext cx="863758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25000"/>
              </a:spcAft>
            </a:pPr>
            <a:r>
              <a:rPr lang="en-GB" altLang="de-DE" sz="1600" b="1" dirty="0">
                <a:solidFill>
                  <a:srgbClr val="0000FF"/>
                </a:solidFill>
              </a:rPr>
              <a:t>The integrated flux </a:t>
            </a:r>
            <a:r>
              <a:rPr lang="en-GB" altLang="de-DE" sz="1600" b="1" dirty="0" smtClean="0">
                <a:solidFill>
                  <a:srgbClr val="0000FF"/>
                </a:solidFill>
              </a:rPr>
              <a:t>(</a:t>
            </a:r>
            <a:r>
              <a:rPr lang="en-GB" altLang="de-DE" sz="1600" b="1" dirty="0" err="1" smtClean="0">
                <a:solidFill>
                  <a:srgbClr val="0000FF"/>
                </a:solidFill>
              </a:rPr>
              <a:t>fluence</a:t>
            </a:r>
            <a:r>
              <a:rPr lang="en-GB" altLang="de-DE" sz="1600" b="1" dirty="0" smtClean="0">
                <a:solidFill>
                  <a:srgbClr val="0000FF"/>
                </a:solidFill>
              </a:rPr>
              <a:t>) of </a:t>
            </a:r>
            <a:r>
              <a:rPr lang="en-GB" altLang="de-DE" sz="1600" b="1" dirty="0">
                <a:solidFill>
                  <a:srgbClr val="0000FF"/>
                </a:solidFill>
              </a:rPr>
              <a:t>momentum shows a stepwise increase during the H-mode and a continuous decrease during the L-Mode. The steps in the H-mode correspond to ELMs. The fluxes in H-mode and L-mode have different signs on average. Here positive sign means outward transport of positive poloidal momentum, whereas negative sign means outward transport of negative poloidal momentum.</a:t>
            </a:r>
            <a:r>
              <a:rPr lang="en-GB" altLang="de-DE" sz="1600" b="1" dirty="0">
                <a:solidFill>
                  <a:srgbClr val="0000FF"/>
                </a:solidFill>
                <a:cs typeface="Times New Roman" pitchFamily="18" charset="0"/>
              </a:rPr>
              <a:t> </a:t>
            </a:r>
          </a:p>
        </p:txBody>
      </p:sp>
      <p:graphicFrame>
        <p:nvGraphicFramePr>
          <p:cNvPr id="298000" name="Object 16"/>
          <p:cNvGraphicFramePr>
            <a:graphicFrameLocks noChangeAspect="1"/>
          </p:cNvGraphicFramePr>
          <p:nvPr>
            <p:extLst>
              <p:ext uri="{D42A27DB-BD31-4B8C-83A1-F6EECF244321}">
                <p14:modId xmlns:p14="http://schemas.microsoft.com/office/powerpoint/2010/main" val="2407368955"/>
              </p:ext>
            </p:extLst>
          </p:nvPr>
        </p:nvGraphicFramePr>
        <p:xfrm>
          <a:off x="3471863" y="4137025"/>
          <a:ext cx="2200275" cy="304800"/>
        </p:xfrm>
        <a:graphic>
          <a:graphicData uri="http://schemas.openxmlformats.org/presentationml/2006/ole">
            <mc:AlternateContent xmlns:mc="http://schemas.openxmlformats.org/markup-compatibility/2006">
              <mc:Choice xmlns:v="urn:schemas-microsoft-com:vml" Requires="v">
                <p:oleObj spid="_x0000_s310315" name="Equation" r:id="rId8" imgW="1739880" imgH="241200" progId="Equation.3">
                  <p:embed/>
                </p:oleObj>
              </mc:Choice>
              <mc:Fallback>
                <p:oleObj name="Equation" r:id="rId8" imgW="1739880" imgH="241200" progId="Equation.3">
                  <p:embed/>
                  <p:pic>
                    <p:nvPicPr>
                      <p:cNvPr id="0" name=""/>
                      <p:cNvPicPr>
                        <a:picLocks noChangeAspect="1" noChangeArrowheads="1"/>
                      </p:cNvPicPr>
                      <p:nvPr/>
                    </p:nvPicPr>
                    <p:blipFill>
                      <a:blip r:embed="rId9"/>
                      <a:srcRect/>
                      <a:stretch>
                        <a:fillRect/>
                      </a:stretch>
                    </p:blipFill>
                    <p:spPr bwMode="auto">
                      <a:xfrm>
                        <a:off x="3471863" y="4137025"/>
                        <a:ext cx="2200275" cy="3048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 name="Datumsplatzhalter 4"/>
          <p:cNvSpPr>
            <a:spLocks noGrp="1"/>
          </p:cNvSpPr>
          <p:nvPr>
            <p:ph type="dt" sz="half" idx="10"/>
          </p:nvPr>
        </p:nvSpPr>
        <p:spPr/>
        <p:txBody>
          <a:bodyPr/>
          <a:lstStyle/>
          <a:p>
            <a:fld id="{152178DA-262E-4977-84CC-D4E57129AF53}" type="datetime1">
              <a:rPr lang="en-GB" altLang="de-DE" smtClean="0"/>
              <a:t>06/09/2018</a:t>
            </a:fld>
            <a:endParaRPr lang="de-DE" altLang="de-DE" dirty="0"/>
          </a:p>
        </p:txBody>
      </p:sp>
      <p:sp>
        <p:nvSpPr>
          <p:cNvPr id="24"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54</a:t>
            </a:fld>
            <a:r>
              <a:rPr lang="de-DE" altLang="de-DE" dirty="0" smtClean="0"/>
              <a:t> </a:t>
            </a:r>
            <a:endParaRPr lang="de-DE" altLang="de-DE" dirty="0"/>
          </a:p>
        </p:txBody>
      </p:sp>
      <p:sp>
        <p:nvSpPr>
          <p:cNvPr id="18" name="Textplatzhalter 1"/>
          <p:cNvSpPr txBox="1">
            <a:spLocks/>
          </p:cNvSpPr>
          <p:nvPr/>
        </p:nvSpPr>
        <p:spPr>
          <a:xfrm>
            <a:off x="792000" y="107196"/>
            <a:ext cx="7560000" cy="1057588"/>
          </a:xfrm>
          <a:prstGeom prst="rect">
            <a:avLst/>
          </a:prstGeom>
          <a:solidFill>
            <a:schemeClr val="accent2"/>
          </a:solidFill>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GB" b="1" kern="0" dirty="0" smtClean="0">
                <a:solidFill>
                  <a:schemeClr val="bg1"/>
                </a:solidFill>
              </a:rPr>
              <a:t>Measurements of radial flux of poloidal momentum in L- and H-mode in AUG, I</a:t>
            </a:r>
            <a:endParaRPr lang="en-GB" b="1" kern="0" dirty="0">
              <a:solidFill>
                <a:schemeClr val="bg1"/>
              </a:solidFill>
            </a:endParaRPr>
          </a:p>
        </p:txBody>
      </p:sp>
      <p:sp>
        <p:nvSpPr>
          <p:cNvPr id="2" name="Fußzeilenplatzhalter 1"/>
          <p:cNvSpPr>
            <a:spLocks noGrp="1"/>
          </p:cNvSpPr>
          <p:nvPr>
            <p:ph type="ftr" sz="quarter" idx="11"/>
          </p:nvPr>
        </p:nvSpPr>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28861087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0035"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0036"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0037" name="Rectangle 5"/>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endParaRPr lang="en-GB" altLang="de-DE" sz="2400">
              <a:solidFill>
                <a:schemeClr val="accent2"/>
              </a:solidFill>
              <a:latin typeface="Arial" pitchFamily="34" charset="0"/>
            </a:endParaRPr>
          </a:p>
        </p:txBody>
      </p:sp>
      <p:sp>
        <p:nvSpPr>
          <p:cNvPr id="300038" name="Rectangle 6"/>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0039" name="Rectangle 7"/>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0041" name="Textfeld 4"/>
          <p:cNvSpPr txBox="1">
            <a:spLocks noChangeArrowheads="1"/>
          </p:cNvSpPr>
          <p:nvPr/>
        </p:nvSpPr>
        <p:spPr bwMode="auto">
          <a:xfrm>
            <a:off x="234950" y="4460042"/>
            <a:ext cx="8637588"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25000"/>
              </a:spcAft>
            </a:pPr>
            <a:r>
              <a:rPr lang="en-GB" altLang="de-DE" sz="1800" b="1" dirty="0">
                <a:solidFill>
                  <a:srgbClr val="800000"/>
                </a:solidFill>
                <a:cs typeface="Times New Roman" pitchFamily="18" charset="0"/>
              </a:rPr>
              <a:t>                                         (a)                                                                      (b)</a:t>
            </a:r>
          </a:p>
          <a:p>
            <a:pPr eaLnBrk="1" hangingPunct="1">
              <a:spcAft>
                <a:spcPct val="25000"/>
              </a:spcAft>
            </a:pPr>
            <a:r>
              <a:rPr lang="en-GB" altLang="de-DE" sz="1600" b="1" dirty="0">
                <a:solidFill>
                  <a:srgbClr val="800000"/>
                </a:solidFill>
                <a:cs typeface="Times New Roman" pitchFamily="18" charset="0"/>
              </a:rPr>
              <a:t>Instantaneous (a) and integrated (b) momentum flux </a:t>
            </a:r>
            <a:r>
              <a:rPr lang="en-GB" altLang="de-DE" sz="1600" b="1" dirty="0" smtClean="0">
                <a:solidFill>
                  <a:srgbClr val="800000"/>
                </a:solidFill>
                <a:cs typeface="Times New Roman" pitchFamily="18" charset="0"/>
              </a:rPr>
              <a:t>(</a:t>
            </a:r>
            <a:r>
              <a:rPr lang="en-GB" altLang="de-DE" sz="1600" b="1" dirty="0" err="1" smtClean="0">
                <a:solidFill>
                  <a:srgbClr val="800000"/>
                </a:solidFill>
                <a:cs typeface="Times New Roman" pitchFamily="18" charset="0"/>
              </a:rPr>
              <a:t>fluence</a:t>
            </a:r>
            <a:r>
              <a:rPr lang="en-GB" altLang="de-DE" sz="1600" b="1" dirty="0" smtClean="0">
                <a:solidFill>
                  <a:srgbClr val="800000"/>
                </a:solidFill>
                <a:cs typeface="Times New Roman" pitchFamily="18" charset="0"/>
              </a:rPr>
              <a:t>) during </a:t>
            </a:r>
            <a:r>
              <a:rPr lang="en-GB" altLang="de-DE" sz="1600" b="1" dirty="0">
                <a:solidFill>
                  <a:srgbClr val="800000"/>
                </a:solidFill>
                <a:cs typeface="Times New Roman" pitchFamily="18" charset="0"/>
              </a:rPr>
              <a:t>the ELM time interval delimited by the red and blue vertical line in </a:t>
            </a:r>
            <a:r>
              <a:rPr lang="en-GB" altLang="de-DE" sz="1600" b="1" dirty="0" smtClean="0">
                <a:solidFill>
                  <a:srgbClr val="800000"/>
                </a:solidFill>
                <a:cs typeface="Times New Roman" pitchFamily="18" charset="0"/>
              </a:rPr>
              <a:t>the previous figure; </a:t>
            </a:r>
            <a:r>
              <a:rPr lang="en-GB" altLang="de-DE" sz="1600" b="1" dirty="0">
                <a:solidFill>
                  <a:srgbClr val="800000"/>
                </a:solidFill>
                <a:cs typeface="Times New Roman" pitchFamily="18" charset="0"/>
              </a:rPr>
              <a:t>total momentum (black line), the other lines show the parameters listed. The red and blue vertical lines delimit the time interval of the single ELM filament shown in the figure (a) below. </a:t>
            </a:r>
          </a:p>
        </p:txBody>
      </p:sp>
      <p:sp>
        <p:nvSpPr>
          <p:cNvPr id="300043" name="Rectangle 11"/>
          <p:cNvSpPr>
            <a:spLocks noChangeArrowheads="1"/>
          </p:cNvSpPr>
          <p:nvPr/>
        </p:nvSpPr>
        <p:spPr bwMode="auto">
          <a:xfrm>
            <a:off x="-3408363" y="3246438"/>
            <a:ext cx="914400" cy="182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r>
              <a:rPr lang="en-GB" altLang="de-DE" sz="1200" b="1">
                <a:cs typeface="Times New Roman" pitchFamily="18" charset="0"/>
              </a:rPr>
              <a:t>	</a:t>
            </a:r>
            <a:endParaRPr lang="en-GB" altLang="de-DE" sz="2400"/>
          </a:p>
        </p:txBody>
      </p:sp>
      <p:sp>
        <p:nvSpPr>
          <p:cNvPr id="300044" name="Rectangle 12"/>
          <p:cNvSpPr>
            <a:spLocks noChangeArrowheads="1"/>
          </p:cNvSpPr>
          <p:nvPr/>
        </p:nvSpPr>
        <p:spPr bwMode="auto">
          <a:xfrm>
            <a:off x="0" y="2452688"/>
            <a:ext cx="9144000" cy="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AT"/>
          </a:p>
        </p:txBody>
      </p:sp>
      <p:graphicFrame>
        <p:nvGraphicFramePr>
          <p:cNvPr id="300045" name="Object 13"/>
          <p:cNvGraphicFramePr>
            <a:graphicFrameLocks noChangeAspect="1"/>
          </p:cNvGraphicFramePr>
          <p:nvPr>
            <p:extLst>
              <p:ext uri="{D42A27DB-BD31-4B8C-83A1-F6EECF244321}">
                <p14:modId xmlns:p14="http://schemas.microsoft.com/office/powerpoint/2010/main" val="4001175017"/>
              </p:ext>
            </p:extLst>
          </p:nvPr>
        </p:nvGraphicFramePr>
        <p:xfrm>
          <a:off x="288925" y="1581237"/>
          <a:ext cx="4138613" cy="2832100"/>
        </p:xfrm>
        <a:graphic>
          <a:graphicData uri="http://schemas.openxmlformats.org/presentationml/2006/ole">
            <mc:AlternateContent xmlns:mc="http://schemas.openxmlformats.org/markup-compatibility/2006">
              <mc:Choice xmlns:v="urn:schemas-microsoft-com:vml" Requires="v">
                <p:oleObj spid="_x0000_s311340" name="Graph" r:id="rId4" imgW="4175640" imgH="2900160" progId="Origin50.Graph">
                  <p:embed/>
                </p:oleObj>
              </mc:Choice>
              <mc:Fallback>
                <p:oleObj name="Graph" r:id="rId4" imgW="4175640" imgH="2900160" progId="Origin50.Graph">
                  <p:embed/>
                  <p:pic>
                    <p:nvPicPr>
                      <p:cNvPr id="0" name=""/>
                      <p:cNvPicPr preferRelativeResize="0">
                        <a:picLocks noChangeAspect="1" noChangeArrowheads="1"/>
                      </p:cNvPicPr>
                      <p:nvPr/>
                    </p:nvPicPr>
                    <p:blipFill>
                      <a:blip r:embed="rId5"/>
                      <a:srcRect l="1292" t="8688" r="10086" b="3848"/>
                      <a:stretch>
                        <a:fillRect/>
                      </a:stretch>
                    </p:blipFill>
                    <p:spPr bwMode="auto">
                      <a:xfrm>
                        <a:off x="288925" y="1581237"/>
                        <a:ext cx="4138613" cy="283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0046" name="Object 14"/>
          <p:cNvGraphicFramePr>
            <a:graphicFrameLocks noChangeAspect="1"/>
          </p:cNvGraphicFramePr>
          <p:nvPr>
            <p:extLst>
              <p:ext uri="{D42A27DB-BD31-4B8C-83A1-F6EECF244321}">
                <p14:modId xmlns:p14="http://schemas.microsoft.com/office/powerpoint/2010/main" val="1606878396"/>
              </p:ext>
            </p:extLst>
          </p:nvPr>
        </p:nvGraphicFramePr>
        <p:xfrm>
          <a:off x="4716463" y="1659024"/>
          <a:ext cx="4138612" cy="2828925"/>
        </p:xfrm>
        <a:graphic>
          <a:graphicData uri="http://schemas.openxmlformats.org/presentationml/2006/ole">
            <mc:AlternateContent xmlns:mc="http://schemas.openxmlformats.org/markup-compatibility/2006">
              <mc:Choice xmlns:v="urn:schemas-microsoft-com:vml" Requires="v">
                <p:oleObj spid="_x0000_s311341" name="Graph" r:id="rId6" imgW="4175640" imgH="2900160" progId="Origin50.Graph">
                  <p:embed/>
                </p:oleObj>
              </mc:Choice>
              <mc:Fallback>
                <p:oleObj name="Graph" r:id="rId6" imgW="4175640" imgH="2900160" progId="Origin50.Graph">
                  <p:embed/>
                  <p:pic>
                    <p:nvPicPr>
                      <p:cNvPr id="0" name=""/>
                      <p:cNvPicPr>
                        <a:picLocks noChangeAspect="1" noChangeArrowheads="1"/>
                      </p:cNvPicPr>
                      <p:nvPr/>
                    </p:nvPicPr>
                    <p:blipFill>
                      <a:blip r:embed="rId7"/>
                      <a:srcRect l="1982" t="11046" r="9396" b="1866"/>
                      <a:stretch>
                        <a:fillRect/>
                      </a:stretch>
                    </p:blipFill>
                    <p:spPr bwMode="auto">
                      <a:xfrm>
                        <a:off x="4716463" y="1659024"/>
                        <a:ext cx="4138612" cy="2828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0047" name="Rectangle 15"/>
          <p:cNvSpPr>
            <a:spLocks noChangeArrowheads="1"/>
          </p:cNvSpPr>
          <p:nvPr/>
        </p:nvSpPr>
        <p:spPr bwMode="auto">
          <a:xfrm>
            <a:off x="-3433763" y="1327150"/>
            <a:ext cx="9144001" cy="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AT"/>
          </a:p>
        </p:txBody>
      </p:sp>
      <p:sp>
        <p:nvSpPr>
          <p:cNvPr id="300048" name="Rectangle 16"/>
          <p:cNvSpPr>
            <a:spLocks noChangeArrowheads="1"/>
          </p:cNvSpPr>
          <p:nvPr/>
        </p:nvSpPr>
        <p:spPr bwMode="auto">
          <a:xfrm>
            <a:off x="-3433763" y="3260725"/>
            <a:ext cx="914400" cy="1825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r>
              <a:rPr lang="en-GB" altLang="de-DE" sz="1200">
                <a:cs typeface="Times New Roman" pitchFamily="18" charset="0"/>
              </a:rPr>
              <a:t>	</a:t>
            </a:r>
            <a:endParaRPr lang="en-GB" altLang="de-DE" sz="2400"/>
          </a:p>
        </p:txBody>
      </p:sp>
      <p:sp>
        <p:nvSpPr>
          <p:cNvPr id="300049" name="Textfeld 4"/>
          <p:cNvSpPr txBox="1">
            <a:spLocks noChangeArrowheads="1"/>
          </p:cNvSpPr>
          <p:nvPr/>
        </p:nvSpPr>
        <p:spPr bwMode="auto">
          <a:xfrm>
            <a:off x="254000" y="5861805"/>
            <a:ext cx="8637588"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25000"/>
              </a:spcAft>
            </a:pPr>
            <a:r>
              <a:rPr lang="en-GB" altLang="de-DE" sz="1600" b="1">
                <a:solidFill>
                  <a:srgbClr val="0000FF"/>
                </a:solidFill>
                <a:cs typeface="Times New Roman" pitchFamily="18" charset="0"/>
              </a:rPr>
              <a:t>In the close-up of one ELM the filamentary structure is visible. In the very big event at </a:t>
            </a:r>
            <a:r>
              <a:rPr lang="en-GB" altLang="de-DE" sz="1600" b="1" i="1">
                <a:solidFill>
                  <a:srgbClr val="0000FF"/>
                </a:solidFill>
                <a:cs typeface="Times New Roman" pitchFamily="18" charset="0"/>
              </a:rPr>
              <a:t>t</a:t>
            </a:r>
            <a:r>
              <a:rPr lang="en-GB" altLang="de-DE" sz="1600" b="1">
                <a:solidFill>
                  <a:srgbClr val="0000FF"/>
                </a:solidFill>
                <a:cs typeface="Times New Roman" pitchFamily="18" charset="0"/>
              </a:rPr>
              <a:t> ≈ 3,0103 s the nonlinear component (</a:t>
            </a:r>
            <a:r>
              <a:rPr lang="en-GB" altLang="de-DE" sz="1600" b="1" i="1">
                <a:solidFill>
                  <a:srgbClr val="0000FF"/>
                </a:solidFill>
                <a:cs typeface="Times New Roman" pitchFamily="18" charset="0"/>
              </a:rPr>
              <a:t>v</a:t>
            </a:r>
            <a:r>
              <a:rPr lang="en-GB" altLang="de-DE" sz="1600" b="1" baseline="-25000">
                <a:solidFill>
                  <a:srgbClr val="0000FF"/>
                </a:solidFill>
                <a:cs typeface="Times New Roman" pitchFamily="18" charset="0"/>
              </a:rPr>
              <a:t>θ,fl</a:t>
            </a:r>
            <a:r>
              <a:rPr lang="en-GB" altLang="de-DE" sz="1600" b="1">
                <a:solidFill>
                  <a:srgbClr val="0000FF"/>
                </a:solidFill>
                <a:cs typeface="Times New Roman" pitchFamily="18" charset="0"/>
              </a:rPr>
              <a:t> </a:t>
            </a:r>
            <a:r>
              <a:rPr lang="en-GB" altLang="de-DE" sz="1600" b="1" i="1">
                <a:solidFill>
                  <a:srgbClr val="0000FF"/>
                </a:solidFill>
                <a:cs typeface="Times New Roman" pitchFamily="18" charset="0"/>
              </a:rPr>
              <a:t>v</a:t>
            </a:r>
            <a:r>
              <a:rPr lang="en-GB" altLang="de-DE" sz="1600" b="1" i="1" baseline="-25000">
                <a:solidFill>
                  <a:srgbClr val="0000FF"/>
                </a:solidFill>
                <a:cs typeface="Times New Roman" pitchFamily="18" charset="0"/>
              </a:rPr>
              <a:t>r</a:t>
            </a:r>
            <a:r>
              <a:rPr lang="en-GB" altLang="de-DE" sz="1600" b="1" baseline="-25000">
                <a:solidFill>
                  <a:srgbClr val="0000FF"/>
                </a:solidFill>
                <a:cs typeface="Times New Roman" pitchFamily="18" charset="0"/>
              </a:rPr>
              <a:t>,fl</a:t>
            </a:r>
            <a:r>
              <a:rPr lang="en-GB" altLang="de-DE" sz="1600" b="1">
                <a:solidFill>
                  <a:srgbClr val="0000FF"/>
                </a:solidFill>
                <a:cs typeface="Times New Roman" pitchFamily="18" charset="0"/>
              </a:rPr>
              <a:t> </a:t>
            </a:r>
            <a:r>
              <a:rPr lang="en-GB" altLang="de-DE" sz="1600" b="1" i="1">
                <a:solidFill>
                  <a:srgbClr val="0000FF"/>
                </a:solidFill>
                <a:cs typeface="Times New Roman" pitchFamily="18" charset="0"/>
              </a:rPr>
              <a:t>n</a:t>
            </a:r>
            <a:r>
              <a:rPr lang="en-GB" altLang="de-DE" sz="1600" b="1" baseline="-25000">
                <a:solidFill>
                  <a:srgbClr val="0000FF"/>
                </a:solidFill>
                <a:cs typeface="Times New Roman" pitchFamily="18" charset="0"/>
              </a:rPr>
              <a:t>fl</a:t>
            </a:r>
            <a:r>
              <a:rPr lang="en-GB" altLang="de-DE" sz="1600" b="1">
                <a:solidFill>
                  <a:srgbClr val="0000FF"/>
                </a:solidFill>
                <a:cs typeface="Times New Roman" pitchFamily="18" charset="0"/>
              </a:rPr>
              <a:t> - red line) is nearly twice as big as the convective component (</a:t>
            </a:r>
            <a:r>
              <a:rPr lang="en-GB" altLang="de-DE" sz="1600" b="1" i="1">
                <a:solidFill>
                  <a:srgbClr val="0000FF"/>
                </a:solidFill>
                <a:cs typeface="Times New Roman" pitchFamily="18" charset="0"/>
              </a:rPr>
              <a:t>v</a:t>
            </a:r>
            <a:r>
              <a:rPr lang="en-GB" altLang="de-DE" sz="1600" b="1" baseline="-25000">
                <a:solidFill>
                  <a:srgbClr val="0000FF"/>
                </a:solidFill>
                <a:cs typeface="Times New Roman" pitchFamily="18" charset="0"/>
              </a:rPr>
              <a:t>θ,0</a:t>
            </a:r>
            <a:r>
              <a:rPr lang="en-GB" altLang="de-DE" sz="1600" b="1">
                <a:solidFill>
                  <a:srgbClr val="0000FF"/>
                </a:solidFill>
                <a:cs typeface="Times New Roman" pitchFamily="18" charset="0"/>
              </a:rPr>
              <a:t>Γ</a:t>
            </a:r>
            <a:r>
              <a:rPr lang="en-GB" altLang="de-DE" sz="1600" b="1" i="1" baseline="-25000">
                <a:solidFill>
                  <a:srgbClr val="0000FF"/>
                </a:solidFill>
                <a:cs typeface="Times New Roman" pitchFamily="18" charset="0"/>
              </a:rPr>
              <a:t>r</a:t>
            </a:r>
            <a:r>
              <a:rPr lang="en-GB" altLang="de-DE" sz="1600" b="1">
                <a:solidFill>
                  <a:srgbClr val="0000FF"/>
                </a:solidFill>
                <a:cs typeface="Times New Roman" pitchFamily="18" charset="0"/>
              </a:rPr>
              <a:t> – green line).</a:t>
            </a:r>
          </a:p>
        </p:txBody>
      </p:sp>
      <p:graphicFrame>
        <p:nvGraphicFramePr>
          <p:cNvPr id="300051" name="Object 19"/>
          <p:cNvGraphicFramePr>
            <a:graphicFrameLocks noChangeAspect="1"/>
          </p:cNvGraphicFramePr>
          <p:nvPr>
            <p:extLst>
              <p:ext uri="{D42A27DB-BD31-4B8C-83A1-F6EECF244321}">
                <p14:modId xmlns:p14="http://schemas.microsoft.com/office/powerpoint/2010/main" val="3589230653"/>
              </p:ext>
            </p:extLst>
          </p:nvPr>
        </p:nvGraphicFramePr>
        <p:xfrm>
          <a:off x="3471069" y="4450517"/>
          <a:ext cx="2201863" cy="304800"/>
        </p:xfrm>
        <a:graphic>
          <a:graphicData uri="http://schemas.openxmlformats.org/presentationml/2006/ole">
            <mc:AlternateContent xmlns:mc="http://schemas.openxmlformats.org/markup-compatibility/2006">
              <mc:Choice xmlns:v="urn:schemas-microsoft-com:vml" Requires="v">
                <p:oleObj spid="_x0000_s311342" name="Equation" r:id="rId8" imgW="1739880" imgH="241200" progId="Equation.3">
                  <p:embed/>
                </p:oleObj>
              </mc:Choice>
              <mc:Fallback>
                <p:oleObj name="Equation" r:id="rId8" imgW="1739880" imgH="241200" progId="Equation.3">
                  <p:embed/>
                  <p:pic>
                    <p:nvPicPr>
                      <p:cNvPr id="0" name=""/>
                      <p:cNvPicPr>
                        <a:picLocks noChangeAspect="1" noChangeArrowheads="1"/>
                      </p:cNvPicPr>
                      <p:nvPr/>
                    </p:nvPicPr>
                    <p:blipFill>
                      <a:blip r:embed="rId9"/>
                      <a:srcRect/>
                      <a:stretch>
                        <a:fillRect/>
                      </a:stretch>
                    </p:blipFill>
                    <p:spPr bwMode="auto">
                      <a:xfrm>
                        <a:off x="3471069" y="4450517"/>
                        <a:ext cx="2201863" cy="3048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 name="Datumsplatzhalter 4"/>
          <p:cNvSpPr>
            <a:spLocks noGrp="1"/>
          </p:cNvSpPr>
          <p:nvPr>
            <p:ph type="dt" sz="half" idx="10"/>
          </p:nvPr>
        </p:nvSpPr>
        <p:spPr/>
        <p:txBody>
          <a:bodyPr/>
          <a:lstStyle/>
          <a:p>
            <a:fld id="{4ADBA121-9259-4273-B11E-33CEF17634BD}" type="datetime1">
              <a:rPr lang="en-GB" altLang="de-DE" smtClean="0"/>
              <a:t>06/09/2018</a:t>
            </a:fld>
            <a:endParaRPr lang="de-DE" altLang="de-DE" dirty="0"/>
          </a:p>
        </p:txBody>
      </p:sp>
      <p:sp>
        <p:nvSpPr>
          <p:cNvPr id="24"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55</a:t>
            </a:fld>
            <a:r>
              <a:rPr lang="de-DE" altLang="de-DE" dirty="0" smtClean="0"/>
              <a:t> </a:t>
            </a:r>
            <a:endParaRPr lang="de-DE" altLang="de-DE" dirty="0"/>
          </a:p>
        </p:txBody>
      </p:sp>
      <p:sp>
        <p:nvSpPr>
          <p:cNvPr id="20" name="Textplatzhalter 1"/>
          <p:cNvSpPr txBox="1">
            <a:spLocks/>
          </p:cNvSpPr>
          <p:nvPr/>
        </p:nvSpPr>
        <p:spPr>
          <a:xfrm>
            <a:off x="792000" y="107196"/>
            <a:ext cx="7560000" cy="1057588"/>
          </a:xfrm>
          <a:prstGeom prst="rect">
            <a:avLst/>
          </a:prstGeom>
          <a:solidFill>
            <a:schemeClr val="accent2"/>
          </a:solidFill>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GB" b="1" kern="0" dirty="0" smtClean="0">
                <a:solidFill>
                  <a:schemeClr val="bg1"/>
                </a:solidFill>
              </a:rPr>
              <a:t>Measurements of radial flux of poloidal momentum in L- and H-mode in AUG, II</a:t>
            </a:r>
            <a:endParaRPr lang="en-GB" b="1" kern="0" dirty="0">
              <a:solidFill>
                <a:schemeClr val="bg1"/>
              </a:solidFill>
            </a:endParaRPr>
          </a:p>
        </p:txBody>
      </p:sp>
      <p:sp>
        <p:nvSpPr>
          <p:cNvPr id="3" name="Textfeld 2"/>
          <p:cNvSpPr txBox="1"/>
          <p:nvPr/>
        </p:nvSpPr>
        <p:spPr>
          <a:xfrm>
            <a:off x="3628315" y="1222375"/>
            <a:ext cx="1888958" cy="461665"/>
          </a:xfrm>
          <a:prstGeom prst="rect">
            <a:avLst/>
          </a:prstGeom>
          <a:noFill/>
        </p:spPr>
        <p:txBody>
          <a:bodyPr wrap="square" rtlCol="0">
            <a:spAutoFit/>
          </a:bodyPr>
          <a:lstStyle/>
          <a:p>
            <a:pPr algn="ctr"/>
            <a:r>
              <a:rPr lang="de-DE" sz="2400" b="1" dirty="0" smtClean="0">
                <a:solidFill>
                  <a:srgbClr val="C00000"/>
                </a:solidFill>
                <a:latin typeface="+mn-lt"/>
              </a:rPr>
              <a:t>Close-</a:t>
            </a:r>
            <a:r>
              <a:rPr lang="de-DE" sz="2400" b="1" dirty="0" err="1" smtClean="0">
                <a:solidFill>
                  <a:srgbClr val="C00000"/>
                </a:solidFill>
                <a:latin typeface="+mn-lt"/>
              </a:rPr>
              <a:t>up</a:t>
            </a:r>
            <a:r>
              <a:rPr lang="de-DE" sz="2400" b="1" dirty="0" smtClean="0">
                <a:solidFill>
                  <a:srgbClr val="C00000"/>
                </a:solidFill>
                <a:latin typeface="+mn-lt"/>
              </a:rPr>
              <a:t>, I</a:t>
            </a:r>
            <a:endParaRPr lang="de-AT" sz="2400" b="1" dirty="0">
              <a:solidFill>
                <a:srgbClr val="C00000"/>
              </a:solidFill>
              <a:latin typeface="+mn-lt"/>
            </a:endParaRPr>
          </a:p>
        </p:txBody>
      </p:sp>
      <p:sp>
        <p:nvSpPr>
          <p:cNvPr id="2" name="Fußzeilenplatzhalter 1"/>
          <p:cNvSpPr>
            <a:spLocks noGrp="1"/>
          </p:cNvSpPr>
          <p:nvPr>
            <p:ph type="ftr" sz="quarter" idx="11"/>
          </p:nvPr>
        </p:nvSpPr>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5103367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umsplatzhalter 4"/>
          <p:cNvSpPr>
            <a:spLocks noGrp="1"/>
          </p:cNvSpPr>
          <p:nvPr>
            <p:ph type="dt" sz="half" idx="10"/>
          </p:nvPr>
        </p:nvSpPr>
        <p:spPr/>
        <p:txBody>
          <a:bodyPr/>
          <a:lstStyle/>
          <a:p>
            <a:fld id="{75297AF7-4C8F-4763-B961-B6D73AD69422}" type="datetime1">
              <a:rPr lang="en-GB" altLang="de-DE" smtClean="0"/>
              <a:t>06/09/2018</a:t>
            </a:fld>
            <a:endParaRPr lang="de-DE" altLang="de-DE" dirty="0"/>
          </a:p>
        </p:txBody>
      </p:sp>
      <p:sp>
        <p:nvSpPr>
          <p:cNvPr id="23"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56</a:t>
            </a:fld>
            <a:endParaRPr lang="de-DE" altLang="de-DE" dirty="0"/>
          </a:p>
        </p:txBody>
      </p:sp>
      <p:graphicFrame>
        <p:nvGraphicFramePr>
          <p:cNvPr id="302095" name="Object 47"/>
          <p:cNvGraphicFramePr>
            <a:graphicFrameLocks noGrp="1" noChangeAspect="1"/>
          </p:cNvGraphicFramePr>
          <p:nvPr>
            <p:ph sz="half" idx="4294967295"/>
            <p:extLst>
              <p:ext uri="{D42A27DB-BD31-4B8C-83A1-F6EECF244321}">
                <p14:modId xmlns:p14="http://schemas.microsoft.com/office/powerpoint/2010/main" val="2935299543"/>
              </p:ext>
            </p:extLst>
          </p:nvPr>
        </p:nvGraphicFramePr>
        <p:xfrm>
          <a:off x="5005388" y="1684338"/>
          <a:ext cx="4138612" cy="2906712"/>
        </p:xfrm>
        <a:graphic>
          <a:graphicData uri="http://schemas.openxmlformats.org/presentationml/2006/ole">
            <mc:AlternateContent xmlns:mc="http://schemas.openxmlformats.org/markup-compatibility/2006">
              <mc:Choice xmlns:v="urn:schemas-microsoft-com:vml" Requires="v">
                <p:oleObj spid="_x0000_s312364" name="Graph" r:id="rId4" imgW="4131720" imgH="2901600" progId="Origin50.Graph">
                  <p:embed/>
                </p:oleObj>
              </mc:Choice>
              <mc:Fallback>
                <p:oleObj name="Graph" r:id="rId4" imgW="4131720" imgH="2901600" progId="Origin50.Graph">
                  <p:embed/>
                  <p:pic>
                    <p:nvPicPr>
                      <p:cNvPr id="0" name=""/>
                      <p:cNvPicPr>
                        <a:picLocks noChangeAspect="1" noChangeArrowheads="1"/>
                      </p:cNvPicPr>
                      <p:nvPr/>
                    </p:nvPicPr>
                    <p:blipFill>
                      <a:blip r:embed="rId5"/>
                      <a:srcRect l="1219" t="7941" r="12025" b="-3653"/>
                      <a:stretch>
                        <a:fillRect/>
                      </a:stretch>
                    </p:blipFill>
                    <p:spPr bwMode="auto">
                      <a:xfrm>
                        <a:off x="5005388" y="1684338"/>
                        <a:ext cx="4138612" cy="290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2096" name="Object 16"/>
          <p:cNvGraphicFramePr>
            <a:graphicFrameLocks noGrp="1" noChangeAspect="1"/>
          </p:cNvGraphicFramePr>
          <p:nvPr>
            <p:ph sz="half" idx="4294967295"/>
            <p:extLst>
              <p:ext uri="{D42A27DB-BD31-4B8C-83A1-F6EECF244321}">
                <p14:modId xmlns:p14="http://schemas.microsoft.com/office/powerpoint/2010/main" val="2875972972"/>
              </p:ext>
            </p:extLst>
          </p:nvPr>
        </p:nvGraphicFramePr>
        <p:xfrm>
          <a:off x="0" y="1655763"/>
          <a:ext cx="4138613" cy="2906712"/>
        </p:xfrm>
        <a:graphic>
          <a:graphicData uri="http://schemas.openxmlformats.org/presentationml/2006/ole">
            <mc:AlternateContent xmlns:mc="http://schemas.openxmlformats.org/markup-compatibility/2006">
              <mc:Choice xmlns:v="urn:schemas-microsoft-com:vml" Requires="v">
                <p:oleObj spid="_x0000_s312365" name="Graph" r:id="rId6" imgW="4131720" imgH="2901600" progId="Origin50.Graph">
                  <p:embed/>
                </p:oleObj>
              </mc:Choice>
              <mc:Fallback>
                <p:oleObj name="Graph" r:id="rId6" imgW="4131720" imgH="2901600" progId="Origin50.Graph">
                  <p:embed/>
                  <p:pic>
                    <p:nvPicPr>
                      <p:cNvPr id="0" name=""/>
                      <p:cNvPicPr preferRelativeResize="0">
                        <a:picLocks noChangeAspect="1" noChangeArrowheads="1"/>
                      </p:cNvPicPr>
                      <p:nvPr/>
                    </p:nvPicPr>
                    <p:blipFill>
                      <a:blip r:embed="rId7"/>
                      <a:srcRect t="10918" r="13071" b="496"/>
                      <a:stretch>
                        <a:fillRect/>
                      </a:stretch>
                    </p:blipFill>
                    <p:spPr bwMode="auto">
                      <a:xfrm>
                        <a:off x="0" y="1655763"/>
                        <a:ext cx="4138613" cy="290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2082" name="Rectangle 2"/>
          <p:cNvSpPr>
            <a:spLocks noChangeArrowheads="1"/>
          </p:cNvSpPr>
          <p:nvPr/>
        </p:nvSpPr>
        <p:spPr bwMode="auto">
          <a:xfrm>
            <a:off x="0" y="-182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2083" name="Rectangle 3"/>
          <p:cNvSpPr>
            <a:spLocks noChangeArrowheads="1"/>
          </p:cNvSpPr>
          <p:nvPr/>
        </p:nvSpPr>
        <p:spPr bwMode="auto">
          <a:xfrm>
            <a:off x="0" y="-436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2084" name="Rectangle 4"/>
          <p:cNvSpPr>
            <a:spLocks noChangeArrowheads="1"/>
          </p:cNvSpPr>
          <p:nvPr/>
        </p:nvSpPr>
        <p:spPr bwMode="auto">
          <a:xfrm>
            <a:off x="0" y="7294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2085" name="Rectangle 5"/>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endParaRPr lang="en-GB" altLang="de-DE" sz="2400">
              <a:solidFill>
                <a:schemeClr val="accent2"/>
              </a:solidFill>
              <a:latin typeface="Arial" pitchFamily="34" charset="0"/>
            </a:endParaRPr>
          </a:p>
        </p:txBody>
      </p:sp>
      <p:sp>
        <p:nvSpPr>
          <p:cNvPr id="302086" name="Rectangle 6"/>
          <p:cNvSpPr>
            <a:spLocks noChangeArrowheads="1"/>
          </p:cNvSpPr>
          <p:nvPr/>
        </p:nvSpPr>
        <p:spPr bwMode="auto">
          <a:xfrm>
            <a:off x="-163513" y="-298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2087" name="Rectangle 7"/>
          <p:cNvSpPr>
            <a:spLocks noChangeArrowheads="1"/>
          </p:cNvSpPr>
          <p:nvPr/>
        </p:nvSpPr>
        <p:spPr bwMode="auto">
          <a:xfrm>
            <a:off x="-163513" y="71564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uk-UA" altLang="de-DE" sz="1800">
              <a:latin typeface="Arial" pitchFamily="34" charset="0"/>
            </a:endParaRPr>
          </a:p>
        </p:txBody>
      </p:sp>
      <p:sp>
        <p:nvSpPr>
          <p:cNvPr id="302089" name="Textfeld 4"/>
          <p:cNvSpPr txBox="1">
            <a:spLocks noChangeArrowheads="1"/>
          </p:cNvSpPr>
          <p:nvPr/>
        </p:nvSpPr>
        <p:spPr bwMode="auto">
          <a:xfrm>
            <a:off x="234950" y="4583113"/>
            <a:ext cx="86375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25000"/>
              </a:spcAft>
            </a:pPr>
            <a:r>
              <a:rPr lang="en-GB" altLang="de-DE" sz="1800" b="1">
                <a:solidFill>
                  <a:srgbClr val="800000"/>
                </a:solidFill>
                <a:cs typeface="Times New Roman" pitchFamily="18" charset="0"/>
              </a:rPr>
              <a:t>                                         (a)                                                                      (b)</a:t>
            </a:r>
          </a:p>
          <a:p>
            <a:pPr eaLnBrk="1" hangingPunct="1">
              <a:spcAft>
                <a:spcPct val="25000"/>
              </a:spcAft>
            </a:pPr>
            <a:r>
              <a:rPr lang="en-GB" altLang="de-DE" sz="1600" b="1">
                <a:solidFill>
                  <a:srgbClr val="800000"/>
                </a:solidFill>
                <a:cs typeface="Times New Roman" pitchFamily="18" charset="0"/>
              </a:rPr>
              <a:t>Close up of the transport events shown in the previous figures by the red and blue lines. Total momentum (black line), the other lines show the parameters listed; (a) one filament during an ELM, (b) during blob events in the L-mode.</a:t>
            </a:r>
          </a:p>
        </p:txBody>
      </p:sp>
      <p:sp>
        <p:nvSpPr>
          <p:cNvPr id="302091" name="Rectangle 11"/>
          <p:cNvSpPr>
            <a:spLocks noChangeArrowheads="1"/>
          </p:cNvSpPr>
          <p:nvPr/>
        </p:nvSpPr>
        <p:spPr bwMode="auto">
          <a:xfrm>
            <a:off x="-3408363" y="3246438"/>
            <a:ext cx="914400" cy="182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r>
              <a:rPr lang="en-GB" altLang="de-DE" sz="1200" b="1">
                <a:cs typeface="Times New Roman" pitchFamily="18" charset="0"/>
              </a:rPr>
              <a:t>	</a:t>
            </a:r>
            <a:endParaRPr lang="en-GB" altLang="de-DE" sz="2400"/>
          </a:p>
        </p:txBody>
      </p:sp>
      <p:sp>
        <p:nvSpPr>
          <p:cNvPr id="302092" name="Rectangle 12"/>
          <p:cNvSpPr>
            <a:spLocks noChangeArrowheads="1"/>
          </p:cNvSpPr>
          <p:nvPr/>
        </p:nvSpPr>
        <p:spPr bwMode="auto">
          <a:xfrm>
            <a:off x="0" y="2452688"/>
            <a:ext cx="9144000" cy="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AT"/>
          </a:p>
        </p:txBody>
      </p:sp>
      <p:sp>
        <p:nvSpPr>
          <p:cNvPr id="302093" name="Rectangle 13"/>
          <p:cNvSpPr>
            <a:spLocks noChangeArrowheads="1"/>
          </p:cNvSpPr>
          <p:nvPr/>
        </p:nvSpPr>
        <p:spPr bwMode="auto">
          <a:xfrm>
            <a:off x="-3433763" y="1327150"/>
            <a:ext cx="9144001" cy="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AT"/>
          </a:p>
        </p:txBody>
      </p:sp>
      <p:sp>
        <p:nvSpPr>
          <p:cNvPr id="302094" name="Rectangle 14"/>
          <p:cNvSpPr>
            <a:spLocks noChangeArrowheads="1"/>
          </p:cNvSpPr>
          <p:nvPr/>
        </p:nvSpPr>
        <p:spPr bwMode="auto">
          <a:xfrm>
            <a:off x="-3433763" y="3260725"/>
            <a:ext cx="914400" cy="1825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r>
              <a:rPr lang="en-GB" altLang="de-DE" sz="1200">
                <a:cs typeface="Times New Roman" pitchFamily="18" charset="0"/>
              </a:rPr>
              <a:t>	</a:t>
            </a:r>
            <a:endParaRPr lang="en-GB" altLang="de-DE" sz="2400"/>
          </a:p>
        </p:txBody>
      </p:sp>
      <p:sp>
        <p:nvSpPr>
          <p:cNvPr id="302097" name="Textfeld 4"/>
          <p:cNvSpPr txBox="1">
            <a:spLocks noChangeArrowheads="1"/>
          </p:cNvSpPr>
          <p:nvPr/>
        </p:nvSpPr>
        <p:spPr bwMode="auto">
          <a:xfrm>
            <a:off x="252413" y="5729288"/>
            <a:ext cx="86375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25000"/>
              </a:spcAft>
            </a:pPr>
            <a:r>
              <a:rPr lang="en-GB" altLang="de-DE" sz="1600" b="1">
                <a:solidFill>
                  <a:srgbClr val="0000FF"/>
                </a:solidFill>
                <a:cs typeface="Times New Roman" pitchFamily="18" charset="0"/>
              </a:rPr>
              <a:t>In the close-up on one ELM filament in H-mode and one blob event during L-mode the dominating components of the flux (</a:t>
            </a:r>
            <a:r>
              <a:rPr lang="en-GB" altLang="de-DE" sz="1600" b="1" i="1">
                <a:solidFill>
                  <a:srgbClr val="0000FF"/>
                </a:solidFill>
                <a:cs typeface="Times New Roman" pitchFamily="18" charset="0"/>
              </a:rPr>
              <a:t>v</a:t>
            </a:r>
            <a:r>
              <a:rPr lang="en-GB" altLang="de-DE" sz="1600" b="1" baseline="-25000">
                <a:solidFill>
                  <a:srgbClr val="0000FF"/>
                </a:solidFill>
                <a:cs typeface="Times New Roman" pitchFamily="18" charset="0"/>
              </a:rPr>
              <a:t>θ,0</a:t>
            </a:r>
            <a:r>
              <a:rPr lang="en-GB" altLang="de-DE" sz="1600" b="1">
                <a:solidFill>
                  <a:srgbClr val="0000FF"/>
                </a:solidFill>
                <a:cs typeface="Times New Roman" pitchFamily="18" charset="0"/>
              </a:rPr>
              <a:t>Γ</a:t>
            </a:r>
            <a:r>
              <a:rPr lang="en-GB" altLang="de-DE" sz="1600" b="1" i="1" baseline="-25000">
                <a:solidFill>
                  <a:srgbClr val="0000FF"/>
                </a:solidFill>
                <a:cs typeface="Times New Roman" pitchFamily="18" charset="0"/>
              </a:rPr>
              <a:t>r</a:t>
            </a:r>
            <a:r>
              <a:rPr lang="en-GB" altLang="de-DE" sz="1600" b="1" i="1">
                <a:solidFill>
                  <a:srgbClr val="0000FF"/>
                </a:solidFill>
                <a:cs typeface="Times New Roman" pitchFamily="18" charset="0"/>
              </a:rPr>
              <a:t> </a:t>
            </a:r>
            <a:r>
              <a:rPr lang="en-GB" altLang="de-DE" sz="1600" b="1">
                <a:solidFill>
                  <a:srgbClr val="0000FF"/>
                </a:solidFill>
                <a:cs typeface="Times New Roman" pitchFamily="18" charset="0"/>
              </a:rPr>
              <a:t>and </a:t>
            </a:r>
            <a:r>
              <a:rPr lang="en-GB" altLang="de-DE" sz="1600" b="1" i="1">
                <a:solidFill>
                  <a:srgbClr val="0000FF"/>
                </a:solidFill>
                <a:cs typeface="Times New Roman" pitchFamily="18" charset="0"/>
              </a:rPr>
              <a:t>v</a:t>
            </a:r>
            <a:r>
              <a:rPr lang="en-GB" altLang="de-DE" sz="1600" b="1" baseline="-25000">
                <a:solidFill>
                  <a:srgbClr val="0000FF"/>
                </a:solidFill>
                <a:cs typeface="Times New Roman" pitchFamily="18" charset="0"/>
              </a:rPr>
              <a:t>θ,fl</a:t>
            </a:r>
            <a:r>
              <a:rPr lang="en-GB" altLang="de-DE" sz="1600" b="1" i="1">
                <a:solidFill>
                  <a:srgbClr val="0000FF"/>
                </a:solidFill>
                <a:cs typeface="Times New Roman" pitchFamily="18" charset="0"/>
              </a:rPr>
              <a:t>v</a:t>
            </a:r>
            <a:r>
              <a:rPr lang="en-GB" altLang="de-DE" sz="1600" b="1" i="1" baseline="-25000">
                <a:solidFill>
                  <a:srgbClr val="0000FF"/>
                </a:solidFill>
                <a:cs typeface="Times New Roman" pitchFamily="18" charset="0"/>
              </a:rPr>
              <a:t>r</a:t>
            </a:r>
            <a:r>
              <a:rPr lang="en-GB" altLang="de-DE" sz="1600" b="1" baseline="-25000">
                <a:solidFill>
                  <a:srgbClr val="0000FF"/>
                </a:solidFill>
                <a:cs typeface="Times New Roman" pitchFamily="18" charset="0"/>
              </a:rPr>
              <a:t>,fl</a:t>
            </a:r>
            <a:r>
              <a:rPr lang="en-GB" altLang="de-DE" sz="1600" b="1" i="1">
                <a:solidFill>
                  <a:srgbClr val="0000FF"/>
                </a:solidFill>
                <a:cs typeface="Times New Roman" pitchFamily="18" charset="0"/>
              </a:rPr>
              <a:t>n</a:t>
            </a:r>
            <a:r>
              <a:rPr lang="en-GB" altLang="de-DE" sz="1600" b="1" baseline="-25000">
                <a:solidFill>
                  <a:srgbClr val="0000FF"/>
                </a:solidFill>
                <a:cs typeface="Times New Roman" pitchFamily="18" charset="0"/>
              </a:rPr>
              <a:t>fl</a:t>
            </a:r>
            <a:r>
              <a:rPr lang="en-GB" altLang="de-DE" sz="1600" b="1">
                <a:solidFill>
                  <a:srgbClr val="0000FF"/>
                </a:solidFill>
                <a:cs typeface="Times New Roman" pitchFamily="18" charset="0"/>
              </a:rPr>
              <a:t> for H-mode, </a:t>
            </a:r>
            <a:r>
              <a:rPr lang="en-GB" altLang="de-DE" sz="1600" b="1" i="1">
                <a:solidFill>
                  <a:srgbClr val="0000FF"/>
                </a:solidFill>
                <a:cs typeface="Times New Roman" pitchFamily="18" charset="0"/>
              </a:rPr>
              <a:t>v</a:t>
            </a:r>
            <a:r>
              <a:rPr lang="en-GB" altLang="de-DE" sz="1600" b="1" baseline="-25000">
                <a:solidFill>
                  <a:srgbClr val="0000FF"/>
                </a:solidFill>
                <a:cs typeface="Times New Roman" pitchFamily="18" charset="0"/>
              </a:rPr>
              <a:t>θ,0</a:t>
            </a:r>
            <a:r>
              <a:rPr lang="en-GB" altLang="de-DE" sz="1600" b="1">
                <a:solidFill>
                  <a:srgbClr val="0000FF"/>
                </a:solidFill>
                <a:cs typeface="Times New Roman" pitchFamily="18" charset="0"/>
              </a:rPr>
              <a:t>Γ</a:t>
            </a:r>
            <a:r>
              <a:rPr lang="en-GB" altLang="de-DE" sz="1600" b="1" i="1" baseline="-25000">
                <a:solidFill>
                  <a:srgbClr val="0000FF"/>
                </a:solidFill>
                <a:cs typeface="Times New Roman" pitchFamily="18" charset="0"/>
              </a:rPr>
              <a:t>r</a:t>
            </a:r>
            <a:r>
              <a:rPr lang="en-GB" altLang="de-DE" sz="1600" b="1">
                <a:solidFill>
                  <a:srgbClr val="0000FF"/>
                </a:solidFill>
                <a:cs typeface="Times New Roman" pitchFamily="18" charset="0"/>
              </a:rPr>
              <a:t> and </a:t>
            </a:r>
            <a:r>
              <a:rPr lang="en-GB" altLang="de-DE" sz="1600" b="1">
                <a:solidFill>
                  <a:srgbClr val="0000FF"/>
                </a:solidFill>
                <a:latin typeface="Monotype Corsiva" pitchFamily="66" charset="0"/>
                <a:cs typeface="Times New Roman" pitchFamily="18" charset="0"/>
              </a:rPr>
              <a:t>Re</a:t>
            </a:r>
            <a:r>
              <a:rPr lang="en-GB" altLang="de-DE" sz="1600" b="1">
                <a:solidFill>
                  <a:srgbClr val="0000FF"/>
                </a:solidFill>
                <a:cs typeface="Times New Roman" pitchFamily="18" charset="0"/>
              </a:rPr>
              <a:t> for L-Mode) are shown. The flux components do not always have the same sign. This is also seen in simulations. </a:t>
            </a:r>
          </a:p>
        </p:txBody>
      </p:sp>
      <p:graphicFrame>
        <p:nvGraphicFramePr>
          <p:cNvPr id="302099" name="Object 19"/>
          <p:cNvGraphicFramePr>
            <a:graphicFrameLocks noChangeAspect="1"/>
          </p:cNvGraphicFramePr>
          <p:nvPr>
            <p:extLst>
              <p:ext uri="{D42A27DB-BD31-4B8C-83A1-F6EECF244321}">
                <p14:modId xmlns:p14="http://schemas.microsoft.com/office/powerpoint/2010/main" val="1085309146"/>
              </p:ext>
            </p:extLst>
          </p:nvPr>
        </p:nvGraphicFramePr>
        <p:xfrm>
          <a:off x="3787775" y="4505325"/>
          <a:ext cx="2201863" cy="304800"/>
        </p:xfrm>
        <a:graphic>
          <a:graphicData uri="http://schemas.openxmlformats.org/presentationml/2006/ole">
            <mc:AlternateContent xmlns:mc="http://schemas.openxmlformats.org/markup-compatibility/2006">
              <mc:Choice xmlns:v="urn:schemas-microsoft-com:vml" Requires="v">
                <p:oleObj spid="_x0000_s312366" name="Equation" r:id="rId8" imgW="1739880" imgH="241200" progId="Equation.3">
                  <p:embed/>
                </p:oleObj>
              </mc:Choice>
              <mc:Fallback>
                <p:oleObj name="Equation" r:id="rId8" imgW="1739880" imgH="241200" progId="Equation.3">
                  <p:embed/>
                  <p:pic>
                    <p:nvPicPr>
                      <p:cNvPr id="0" name=""/>
                      <p:cNvPicPr>
                        <a:picLocks noChangeAspect="1" noChangeArrowheads="1"/>
                      </p:cNvPicPr>
                      <p:nvPr/>
                    </p:nvPicPr>
                    <p:blipFill>
                      <a:blip r:embed="rId9"/>
                      <a:srcRect/>
                      <a:stretch>
                        <a:fillRect/>
                      </a:stretch>
                    </p:blipFill>
                    <p:spPr bwMode="auto">
                      <a:xfrm>
                        <a:off x="3787775" y="4505325"/>
                        <a:ext cx="2201863" cy="3048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 name="Textplatzhalter 1"/>
          <p:cNvSpPr txBox="1">
            <a:spLocks/>
          </p:cNvSpPr>
          <p:nvPr/>
        </p:nvSpPr>
        <p:spPr>
          <a:xfrm>
            <a:off x="792000" y="131260"/>
            <a:ext cx="7560000" cy="1057588"/>
          </a:xfrm>
          <a:prstGeom prst="rect">
            <a:avLst/>
          </a:prstGeom>
          <a:solidFill>
            <a:schemeClr val="accent2"/>
          </a:solidFill>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GB" b="1" kern="0" dirty="0" smtClean="0">
                <a:solidFill>
                  <a:schemeClr val="bg1"/>
                </a:solidFill>
              </a:rPr>
              <a:t>Measurements of radial flux of poloidal momentum in L- and H-mode in AUG, III</a:t>
            </a:r>
            <a:endParaRPr lang="en-GB" b="1" kern="0" dirty="0">
              <a:solidFill>
                <a:schemeClr val="bg1"/>
              </a:solidFill>
            </a:endParaRPr>
          </a:p>
        </p:txBody>
      </p:sp>
      <p:sp>
        <p:nvSpPr>
          <p:cNvPr id="22" name="Textfeld 21"/>
          <p:cNvSpPr txBox="1"/>
          <p:nvPr/>
        </p:nvSpPr>
        <p:spPr>
          <a:xfrm>
            <a:off x="3628315" y="1222375"/>
            <a:ext cx="1888958" cy="461665"/>
          </a:xfrm>
          <a:prstGeom prst="rect">
            <a:avLst/>
          </a:prstGeom>
          <a:noFill/>
        </p:spPr>
        <p:txBody>
          <a:bodyPr wrap="square" rtlCol="0">
            <a:spAutoFit/>
          </a:bodyPr>
          <a:lstStyle/>
          <a:p>
            <a:pPr algn="ctr"/>
            <a:r>
              <a:rPr lang="de-DE" sz="2400" b="1" dirty="0" smtClean="0">
                <a:solidFill>
                  <a:srgbClr val="C00000"/>
                </a:solidFill>
                <a:latin typeface="+mn-lt"/>
              </a:rPr>
              <a:t>Close-</a:t>
            </a:r>
            <a:r>
              <a:rPr lang="de-DE" sz="2400" b="1" dirty="0" err="1" smtClean="0">
                <a:solidFill>
                  <a:srgbClr val="C00000"/>
                </a:solidFill>
                <a:latin typeface="+mn-lt"/>
              </a:rPr>
              <a:t>up</a:t>
            </a:r>
            <a:r>
              <a:rPr lang="de-DE" sz="2400" b="1" dirty="0" smtClean="0">
                <a:solidFill>
                  <a:srgbClr val="C00000"/>
                </a:solidFill>
                <a:latin typeface="+mn-lt"/>
              </a:rPr>
              <a:t>, II</a:t>
            </a:r>
            <a:endParaRPr lang="de-AT" sz="2400" b="1" dirty="0">
              <a:solidFill>
                <a:srgbClr val="C00000"/>
              </a:solidFill>
              <a:latin typeface="+mn-lt"/>
            </a:endParaRPr>
          </a:p>
        </p:txBody>
      </p:sp>
      <p:sp>
        <p:nvSpPr>
          <p:cNvPr id="2" name="Fußzeilenplatzhalter 1"/>
          <p:cNvSpPr>
            <a:spLocks noGrp="1"/>
          </p:cNvSpPr>
          <p:nvPr>
            <p:ph type="ftr" sz="quarter" idx="11"/>
          </p:nvPr>
        </p:nvSpPr>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26459304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3"/>
          <p:cNvSpPr>
            <a:spLocks noGrp="1"/>
          </p:cNvSpPr>
          <p:nvPr>
            <p:ph type="dt" sz="half" idx="10"/>
          </p:nvPr>
        </p:nvSpPr>
        <p:spPr/>
        <p:txBody>
          <a:bodyPr/>
          <a:lstStyle/>
          <a:p>
            <a:fld id="{2D5B5808-E3A6-46ED-9FB2-637D4B09172C}" type="datetime1">
              <a:rPr lang="en-GB" altLang="de-DE" smtClean="0"/>
              <a:t>06/09/2018</a:t>
            </a:fld>
            <a:endParaRPr lang="de-DE" altLang="de-DE"/>
          </a:p>
        </p:txBody>
      </p:sp>
      <p:sp>
        <p:nvSpPr>
          <p:cNvPr id="16"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79554" name="Text Box 2"/>
          <p:cNvSpPr txBox="1">
            <a:spLocks noChangeArrowheads="1"/>
          </p:cNvSpPr>
          <p:nvPr/>
        </p:nvSpPr>
        <p:spPr bwMode="auto">
          <a:xfrm>
            <a:off x="792000" y="75213"/>
            <a:ext cx="7560000" cy="105758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dirty="0">
                <a:solidFill>
                  <a:schemeClr val="bg1"/>
                </a:solidFill>
                <a:latin typeface="Times New Roman" pitchFamily="18" charset="0"/>
              </a:rPr>
              <a:t>Magnetic measurements during </a:t>
            </a:r>
            <a:r>
              <a:rPr lang="en-US" altLang="de-DE" sz="3200" b="1" dirty="0" smtClean="0">
                <a:solidFill>
                  <a:schemeClr val="bg1"/>
                </a:solidFill>
                <a:latin typeface="Times New Roman" pitchFamily="18" charset="0"/>
              </a:rPr>
              <a:t/>
            </a:r>
            <a:br>
              <a:rPr lang="en-US" altLang="de-DE" sz="3200" b="1" dirty="0" smtClean="0">
                <a:solidFill>
                  <a:schemeClr val="bg1"/>
                </a:solidFill>
                <a:latin typeface="Times New Roman" pitchFamily="18" charset="0"/>
              </a:rPr>
            </a:br>
            <a:r>
              <a:rPr lang="en-US" altLang="de-DE" sz="3200" b="1" dirty="0" smtClean="0">
                <a:solidFill>
                  <a:schemeClr val="bg1"/>
                </a:solidFill>
                <a:latin typeface="Times New Roman" pitchFamily="18" charset="0"/>
              </a:rPr>
              <a:t>type-I </a:t>
            </a:r>
            <a:r>
              <a:rPr lang="en-US" altLang="de-DE" sz="3200" b="1" dirty="0">
                <a:solidFill>
                  <a:schemeClr val="bg1"/>
                </a:solidFill>
                <a:latin typeface="Times New Roman" pitchFamily="18" charset="0"/>
              </a:rPr>
              <a:t>ELMs, I</a:t>
            </a:r>
          </a:p>
        </p:txBody>
      </p:sp>
      <p:sp>
        <p:nvSpPr>
          <p:cNvPr id="279555" name="Rectangle 3"/>
          <p:cNvSpPr>
            <a:spLocks noChangeArrowheads="1"/>
          </p:cNvSpPr>
          <p:nvPr/>
        </p:nvSpPr>
        <p:spPr bwMode="auto">
          <a:xfrm>
            <a:off x="0" y="2925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79556" name="Rectangle 4"/>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ja-JP" sz="1000">
                <a:latin typeface="Times" charset="0"/>
                <a:ea typeface="MS Mincho" pitchFamily="49" charset="-128"/>
                <a:cs typeface="Times New Roman" pitchFamily="18" charset="0"/>
              </a:rPr>
              <a:t>     </a:t>
            </a:r>
            <a:endParaRPr lang="en-US" altLang="ja-JP" sz="2400">
              <a:latin typeface="Times New Roman" pitchFamily="18" charset="0"/>
              <a:ea typeface="MS Mincho" pitchFamily="49" charset="-128"/>
              <a:cs typeface="Times New Roman" pitchFamily="18" charset="0"/>
            </a:endParaRPr>
          </a:p>
        </p:txBody>
      </p:sp>
      <p:sp>
        <p:nvSpPr>
          <p:cNvPr id="279557" name="Rectangle 5"/>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79558" name="Text Box 6"/>
          <p:cNvSpPr txBox="1">
            <a:spLocks noChangeArrowheads="1"/>
          </p:cNvSpPr>
          <p:nvPr/>
        </p:nvSpPr>
        <p:spPr bwMode="auto">
          <a:xfrm>
            <a:off x="250825" y="1279525"/>
            <a:ext cx="3778250" cy="860425"/>
          </a:xfrm>
          <a:prstGeom prst="rect">
            <a:avLst/>
          </a:prstGeom>
          <a:noFill/>
          <a:ln w="57150" cmpd="thickThin">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eaLnBrk="0" hangingPunct="0">
              <a:spcBef>
                <a:spcPct val="50000"/>
              </a:spcBef>
            </a:pPr>
            <a:r>
              <a:rPr lang="en-US" altLang="de-DE" sz="2400" b="1">
                <a:solidFill>
                  <a:schemeClr val="accent2"/>
                </a:solidFill>
                <a:latin typeface="Times New Roman" pitchFamily="18" charset="0"/>
              </a:rPr>
              <a:t>Raw magnetic signals of shot #23161:</a:t>
            </a:r>
          </a:p>
        </p:txBody>
      </p:sp>
      <p:pic>
        <p:nvPicPr>
          <p:cNvPr id="279559" name="Picture 7" descr="Fig7NewVersion"/>
          <p:cNvPicPr>
            <a:picLocks noChangeAspect="1" noChangeArrowheads="1"/>
          </p:cNvPicPr>
          <p:nvPr/>
        </p:nvPicPr>
        <p:blipFill>
          <a:blip r:embed="rId3">
            <a:extLst>
              <a:ext uri="{28A0092B-C50C-407E-A947-70E740481C1C}">
                <a14:useLocalDpi xmlns:a14="http://schemas.microsoft.com/office/drawing/2010/main" val="0"/>
              </a:ext>
            </a:extLst>
          </a:blip>
          <a:srcRect l="3679" t="3215" r="3679" b="5359"/>
          <a:stretch>
            <a:fillRect/>
          </a:stretch>
        </p:blipFill>
        <p:spPr bwMode="auto">
          <a:xfrm>
            <a:off x="4311650" y="1281113"/>
            <a:ext cx="4668838" cy="5272087"/>
          </a:xfrm>
          <a:prstGeom prst="rect">
            <a:avLst/>
          </a:prstGeom>
          <a:noFill/>
          <a:extLst>
            <a:ext uri="{909E8E84-426E-40DD-AFC4-6F175D3DCCD1}">
              <a14:hiddenFill xmlns:a14="http://schemas.microsoft.com/office/drawing/2010/main">
                <a:solidFill>
                  <a:srgbClr val="FFFFFF"/>
                </a:solidFill>
              </a14:hiddenFill>
            </a:ext>
          </a:extLst>
        </p:spPr>
      </p:pic>
      <p:sp>
        <p:nvSpPr>
          <p:cNvPr id="279560" name="Rectangle 8"/>
          <p:cNvSpPr>
            <a:spLocks noChangeArrowheads="1"/>
          </p:cNvSpPr>
          <p:nvPr/>
        </p:nvSpPr>
        <p:spPr bwMode="auto">
          <a:xfrm>
            <a:off x="250825" y="2352675"/>
            <a:ext cx="37782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0000"/>
              </a:spcAft>
            </a:pPr>
            <a:r>
              <a:rPr lang="en-US" altLang="ja-JP" sz="2400" b="1">
                <a:solidFill>
                  <a:srgbClr val="990033"/>
                </a:solidFill>
                <a:latin typeface="Times New Roman" pitchFamily="18" charset="0"/>
                <a:ea typeface="MS PGothic" pitchFamily="34" charset="-128"/>
              </a:rPr>
              <a:t>Temporal evolution of: </a:t>
            </a:r>
          </a:p>
        </p:txBody>
      </p:sp>
      <p:sp>
        <p:nvSpPr>
          <p:cNvPr id="279561" name="Rectangle 9"/>
          <p:cNvSpPr>
            <a:spLocks noChangeArrowheads="1"/>
          </p:cNvSpPr>
          <p:nvPr/>
        </p:nvSpPr>
        <p:spPr bwMode="auto">
          <a:xfrm>
            <a:off x="250825" y="2830513"/>
            <a:ext cx="3778250"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0000"/>
              </a:spcAft>
            </a:pPr>
            <a:r>
              <a:rPr lang="en-US" altLang="ja-JP" sz="2000" b="1">
                <a:solidFill>
                  <a:schemeClr val="accent2"/>
                </a:solidFill>
                <a:latin typeface="Times New Roman" pitchFamily="18" charset="0"/>
                <a:ea typeface="MS PGothic" pitchFamily="34" charset="-128"/>
              </a:rPr>
              <a:t>Current in the SOL (black) and D</a:t>
            </a:r>
            <a:r>
              <a:rPr lang="en-US" altLang="ja-JP" sz="2000" b="1" baseline="-25000">
                <a:solidFill>
                  <a:schemeClr val="accent2"/>
                </a:solidFill>
                <a:latin typeface="Times New Roman" pitchFamily="18" charset="0"/>
                <a:ea typeface="MS PGothic" pitchFamily="34" charset="-128"/>
                <a:sym typeface="Symbol" pitchFamily="18" charset="2"/>
              </a:rPr>
              <a:t></a:t>
            </a:r>
            <a:r>
              <a:rPr lang="en-US" altLang="ja-JP" sz="2000" b="1">
                <a:solidFill>
                  <a:schemeClr val="accent2"/>
                </a:solidFill>
                <a:latin typeface="Times New Roman" pitchFamily="18" charset="0"/>
                <a:ea typeface="MS PGothic" pitchFamily="34" charset="-128"/>
                <a:sym typeface="Symbol" pitchFamily="18" charset="2"/>
              </a:rPr>
              <a:t>-line intensity at the inner di-vertor (orange)</a:t>
            </a:r>
            <a:r>
              <a:rPr lang="en-US" altLang="ja-JP" sz="2000" b="1">
                <a:solidFill>
                  <a:schemeClr val="accent2"/>
                </a:solidFill>
                <a:latin typeface="Times New Roman" pitchFamily="18" charset="0"/>
                <a:ea typeface="MS PGothic" pitchFamily="34" charset="-128"/>
              </a:rPr>
              <a:t>. </a:t>
            </a:r>
          </a:p>
          <a:p>
            <a:pPr eaLnBrk="0" hangingPunct="0">
              <a:spcAft>
                <a:spcPct val="20000"/>
              </a:spcAft>
            </a:pPr>
            <a:r>
              <a:rPr lang="en-US" altLang="ja-JP" sz="2000" b="1">
                <a:solidFill>
                  <a:schemeClr val="accent2"/>
                </a:solidFill>
                <a:latin typeface="Times New Roman" pitchFamily="18" charset="0"/>
                <a:ea typeface="MS PGothic" pitchFamily="34" charset="-128"/>
              </a:rPr>
              <a:t>The </a:t>
            </a:r>
            <a:r>
              <a:rPr lang="en-US" altLang="ja-JP" sz="2000" b="1" u="sng">
                <a:solidFill>
                  <a:schemeClr val="accent2"/>
                </a:solidFill>
                <a:latin typeface="Times New Roman" pitchFamily="18" charset="0"/>
                <a:ea typeface="MS PGothic" pitchFamily="34" charset="-128"/>
              </a:rPr>
              <a:t>red and blue arrow</a:t>
            </a:r>
            <a:r>
              <a:rPr lang="en-US" altLang="ja-JP" sz="2000" b="1">
                <a:solidFill>
                  <a:schemeClr val="accent2"/>
                </a:solidFill>
                <a:latin typeface="Times New Roman" pitchFamily="18" charset="0"/>
                <a:ea typeface="MS PGothic" pitchFamily="34" charset="-128"/>
              </a:rPr>
              <a:t> in show the time intervals for the hodograms in the respective colors in the next transparency.</a:t>
            </a:r>
            <a:r>
              <a:rPr lang="de-DE" altLang="ja-JP" sz="2000" b="1">
                <a:solidFill>
                  <a:schemeClr val="accent2"/>
                </a:solidFill>
                <a:latin typeface="Times New Roman" pitchFamily="18" charset="0"/>
                <a:ea typeface="MS PGothic" pitchFamily="34" charset="-128"/>
                <a:sym typeface="Symbol" pitchFamily="18" charset="2"/>
              </a:rPr>
              <a:t> </a:t>
            </a:r>
          </a:p>
        </p:txBody>
      </p:sp>
      <p:sp>
        <p:nvSpPr>
          <p:cNvPr id="279562" name="Rectangle 10"/>
          <p:cNvSpPr>
            <a:spLocks noChangeArrowheads="1"/>
          </p:cNvSpPr>
          <p:nvPr/>
        </p:nvSpPr>
        <p:spPr bwMode="auto">
          <a:xfrm>
            <a:off x="250825" y="5108575"/>
            <a:ext cx="3778250"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0000"/>
              </a:spcAft>
            </a:pPr>
            <a:r>
              <a:rPr lang="en-US" altLang="ja-JP" sz="2000" b="1">
                <a:solidFill>
                  <a:schemeClr val="accent2"/>
                </a:solidFill>
                <a:latin typeface="Times New Roman" pitchFamily="18" charset="0"/>
                <a:ea typeface="MS PGothic" pitchFamily="34" charset="-128"/>
              </a:rPr>
              <a:t>Ion saturation current. </a:t>
            </a:r>
          </a:p>
          <a:p>
            <a:pPr eaLnBrk="0" hangingPunct="0">
              <a:spcAft>
                <a:spcPct val="20000"/>
              </a:spcAft>
            </a:pPr>
            <a:r>
              <a:rPr lang="en-US" altLang="ja-JP" sz="2000" b="1">
                <a:solidFill>
                  <a:schemeClr val="accent2"/>
                </a:solidFill>
                <a:latin typeface="Times New Roman" pitchFamily="18" charset="0"/>
                <a:ea typeface="MS PGothic" pitchFamily="34" charset="-128"/>
              </a:rPr>
              <a:t>Magnetic signals </a:t>
            </a:r>
            <a:r>
              <a:rPr lang="en-US" altLang="ja-JP" sz="2000" b="1" i="1">
                <a:solidFill>
                  <a:schemeClr val="accent2"/>
                </a:solidFill>
                <a:latin typeface="Times New Roman" pitchFamily="18" charset="0"/>
                <a:ea typeface="MS PGothic" pitchFamily="34" charset="-128"/>
              </a:rPr>
              <a:t>b</a:t>
            </a:r>
            <a:r>
              <a:rPr lang="en-US" altLang="ja-JP" sz="2000" b="1" i="1" baseline="-25000">
                <a:solidFill>
                  <a:schemeClr val="accent2"/>
                </a:solidFill>
                <a:latin typeface="Times New Roman" pitchFamily="18" charset="0"/>
                <a:ea typeface="MS PGothic" pitchFamily="34" charset="-128"/>
              </a:rPr>
              <a:t>r</a:t>
            </a:r>
            <a:r>
              <a:rPr lang="en-US" altLang="ja-JP" sz="2000" b="1">
                <a:solidFill>
                  <a:schemeClr val="accent2"/>
                </a:solidFill>
                <a:latin typeface="Times New Roman" pitchFamily="18" charset="0"/>
                <a:ea typeface="MS PGothic" pitchFamily="34" charset="-128"/>
              </a:rPr>
              <a:t> and </a:t>
            </a:r>
            <a:r>
              <a:rPr lang="en-US" altLang="ja-JP" sz="2000" b="1" i="1">
                <a:solidFill>
                  <a:schemeClr val="accent2"/>
                </a:solidFill>
                <a:latin typeface="Times New Roman" pitchFamily="18" charset="0"/>
                <a:ea typeface="MS PGothic" pitchFamily="34" charset="-128"/>
              </a:rPr>
              <a:t>b</a:t>
            </a:r>
            <a:r>
              <a:rPr lang="en-US" altLang="ja-JP" sz="2000" b="1" baseline="-25000">
                <a:solidFill>
                  <a:schemeClr val="accent2"/>
                </a:solidFill>
                <a:latin typeface="Times New Roman" pitchFamily="18" charset="0"/>
                <a:ea typeface="MS PGothic" pitchFamily="34" charset="-128"/>
                <a:sym typeface="Symbol" pitchFamily="18" charset="2"/>
              </a:rPr>
              <a:t></a:t>
            </a:r>
            <a:r>
              <a:rPr lang="en-US" altLang="ja-JP" sz="2000" b="1">
                <a:solidFill>
                  <a:schemeClr val="accent2"/>
                </a:solidFill>
                <a:latin typeface="Times New Roman" pitchFamily="18" charset="0"/>
                <a:ea typeface="MS PGothic" pitchFamily="34" charset="-128"/>
              </a:rPr>
              <a:t> from the radial and poloidal sensor coils, respectively. </a:t>
            </a:r>
          </a:p>
        </p:txBody>
      </p:sp>
      <p:sp>
        <p:nvSpPr>
          <p:cNvPr id="279563" name="Line 11"/>
          <p:cNvSpPr>
            <a:spLocks noChangeShapeType="1"/>
          </p:cNvSpPr>
          <p:nvPr/>
        </p:nvSpPr>
        <p:spPr bwMode="auto">
          <a:xfrm flipV="1">
            <a:off x="3781425" y="2543175"/>
            <a:ext cx="876300" cy="685800"/>
          </a:xfrm>
          <a:prstGeom prst="line">
            <a:avLst/>
          </a:prstGeom>
          <a:noFill/>
          <a:ln w="19050">
            <a:solidFill>
              <a:schemeClr val="accent2"/>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79564" name="Freeform 12"/>
          <p:cNvSpPr>
            <a:spLocks/>
          </p:cNvSpPr>
          <p:nvPr/>
        </p:nvSpPr>
        <p:spPr bwMode="auto">
          <a:xfrm>
            <a:off x="1712913" y="1203325"/>
            <a:ext cx="6065837" cy="2616200"/>
          </a:xfrm>
          <a:custGeom>
            <a:avLst/>
            <a:gdLst>
              <a:gd name="T0" fmla="*/ 0 w 3821"/>
              <a:gd name="T1" fmla="*/ 1648 h 1648"/>
              <a:gd name="T2" fmla="*/ 160 w 3821"/>
              <a:gd name="T3" fmla="*/ 1604 h 1648"/>
              <a:gd name="T4" fmla="*/ 1531 w 3821"/>
              <a:gd name="T5" fmla="*/ 1546 h 1648"/>
              <a:gd name="T6" fmla="*/ 1648 w 3821"/>
              <a:gd name="T7" fmla="*/ 44 h 1648"/>
              <a:gd name="T8" fmla="*/ 3821 w 3821"/>
              <a:gd name="T9" fmla="*/ 0 h 1648"/>
              <a:gd name="T10" fmla="*/ 3821 w 3821"/>
              <a:gd name="T11" fmla="*/ 88 h 1648"/>
            </a:gdLst>
            <a:ahLst/>
            <a:cxnLst>
              <a:cxn ang="0">
                <a:pos x="T0" y="T1"/>
              </a:cxn>
              <a:cxn ang="0">
                <a:pos x="T2" y="T3"/>
              </a:cxn>
              <a:cxn ang="0">
                <a:pos x="T4" y="T5"/>
              </a:cxn>
              <a:cxn ang="0">
                <a:pos x="T6" y="T7"/>
              </a:cxn>
              <a:cxn ang="0">
                <a:pos x="T8" y="T9"/>
              </a:cxn>
              <a:cxn ang="0">
                <a:pos x="T10" y="T11"/>
              </a:cxn>
            </a:cxnLst>
            <a:rect l="0" t="0" r="r" b="b"/>
            <a:pathLst>
              <a:path w="3821" h="1648">
                <a:moveTo>
                  <a:pt x="0" y="1648"/>
                </a:moveTo>
                <a:lnTo>
                  <a:pt x="160" y="1604"/>
                </a:lnTo>
                <a:lnTo>
                  <a:pt x="1531" y="1546"/>
                </a:lnTo>
                <a:lnTo>
                  <a:pt x="1648" y="44"/>
                </a:lnTo>
                <a:lnTo>
                  <a:pt x="3821" y="0"/>
                </a:lnTo>
                <a:lnTo>
                  <a:pt x="3821" y="88"/>
                </a:lnTo>
              </a:path>
            </a:pathLst>
          </a:custGeom>
          <a:noFill/>
          <a:ln w="19050" cap="flat" cmpd="sng">
            <a:solidFill>
              <a:schemeClr val="accent2"/>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79565" name="Freeform 13"/>
          <p:cNvSpPr>
            <a:spLocks/>
          </p:cNvSpPr>
          <p:nvPr/>
        </p:nvSpPr>
        <p:spPr bwMode="auto">
          <a:xfrm>
            <a:off x="2782888" y="4097338"/>
            <a:ext cx="1951037" cy="1181100"/>
          </a:xfrm>
          <a:custGeom>
            <a:avLst/>
            <a:gdLst>
              <a:gd name="T0" fmla="*/ 0 w 1356"/>
              <a:gd name="T1" fmla="*/ 744 h 744"/>
              <a:gd name="T2" fmla="*/ 1006 w 1356"/>
              <a:gd name="T3" fmla="*/ 408 h 744"/>
              <a:gd name="T4" fmla="*/ 1356 w 1356"/>
              <a:gd name="T5" fmla="*/ 0 h 744"/>
            </a:gdLst>
            <a:ahLst/>
            <a:cxnLst>
              <a:cxn ang="0">
                <a:pos x="T0" y="T1"/>
              </a:cxn>
              <a:cxn ang="0">
                <a:pos x="T2" y="T3"/>
              </a:cxn>
              <a:cxn ang="0">
                <a:pos x="T4" y="T5"/>
              </a:cxn>
            </a:cxnLst>
            <a:rect l="0" t="0" r="r" b="b"/>
            <a:pathLst>
              <a:path w="1356" h="744">
                <a:moveTo>
                  <a:pt x="0" y="744"/>
                </a:moveTo>
                <a:lnTo>
                  <a:pt x="1006" y="408"/>
                </a:lnTo>
                <a:lnTo>
                  <a:pt x="1356" y="0"/>
                </a:lnTo>
              </a:path>
            </a:pathLst>
          </a:custGeom>
          <a:noFill/>
          <a:ln w="19050" cap="flat" cmpd="sng">
            <a:solidFill>
              <a:schemeClr val="accent2"/>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79566" name="Line 14"/>
          <p:cNvSpPr>
            <a:spLocks noChangeShapeType="1"/>
          </p:cNvSpPr>
          <p:nvPr/>
        </p:nvSpPr>
        <p:spPr bwMode="auto">
          <a:xfrm flipV="1">
            <a:off x="3692525" y="5532438"/>
            <a:ext cx="833438" cy="347662"/>
          </a:xfrm>
          <a:prstGeom prst="line">
            <a:avLst/>
          </a:prstGeom>
          <a:noFill/>
          <a:ln w="19050">
            <a:solidFill>
              <a:schemeClr val="accent2"/>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18"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57</a:t>
            </a:fld>
            <a:endParaRPr lang="en-GB" altLang="de-DE"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3"/>
          <p:cNvSpPr>
            <a:spLocks noGrp="1"/>
          </p:cNvSpPr>
          <p:nvPr>
            <p:ph type="dt" sz="half" idx="10"/>
          </p:nvPr>
        </p:nvSpPr>
        <p:spPr/>
        <p:txBody>
          <a:bodyPr/>
          <a:lstStyle/>
          <a:p>
            <a:fld id="{597C97DE-336D-432E-B952-BF943C943D97}" type="datetime1">
              <a:rPr lang="en-GB" altLang="de-DE" smtClean="0"/>
              <a:t>06/09/2018</a:t>
            </a:fld>
            <a:endParaRPr lang="de-DE" altLang="de-DE"/>
          </a:p>
        </p:txBody>
      </p:sp>
      <p:sp>
        <p:nvSpPr>
          <p:cNvPr id="13"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81602" name="Text Box 2"/>
          <p:cNvSpPr txBox="1">
            <a:spLocks noChangeArrowheads="1"/>
          </p:cNvSpPr>
          <p:nvPr/>
        </p:nvSpPr>
        <p:spPr bwMode="auto">
          <a:xfrm>
            <a:off x="792000" y="133088"/>
            <a:ext cx="7560000" cy="105758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50000"/>
              </a:spcBef>
            </a:pPr>
            <a:r>
              <a:rPr lang="en-US" altLang="de-DE" sz="3200" b="1" dirty="0">
                <a:solidFill>
                  <a:schemeClr val="bg1"/>
                </a:solidFill>
                <a:latin typeface="Times New Roman" pitchFamily="18" charset="0"/>
              </a:rPr>
              <a:t>Magnetic measurements during type-I ELMs, II</a:t>
            </a:r>
          </a:p>
        </p:txBody>
      </p:sp>
      <p:sp>
        <p:nvSpPr>
          <p:cNvPr id="281603" name="Rectangle 3"/>
          <p:cNvSpPr>
            <a:spLocks noChangeArrowheads="1"/>
          </p:cNvSpPr>
          <p:nvPr/>
        </p:nvSpPr>
        <p:spPr bwMode="auto">
          <a:xfrm>
            <a:off x="0" y="2925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81604" name="Rectangle 4"/>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ja-JP" sz="1000">
                <a:latin typeface="Times" charset="0"/>
                <a:ea typeface="MS Mincho" pitchFamily="49" charset="-128"/>
                <a:cs typeface="Times New Roman" pitchFamily="18" charset="0"/>
              </a:rPr>
              <a:t>     </a:t>
            </a:r>
            <a:endParaRPr lang="en-US" altLang="ja-JP" sz="2400">
              <a:latin typeface="Times New Roman" pitchFamily="18" charset="0"/>
              <a:ea typeface="MS Mincho" pitchFamily="49" charset="-128"/>
              <a:cs typeface="Times New Roman" pitchFamily="18" charset="0"/>
            </a:endParaRPr>
          </a:p>
        </p:txBody>
      </p:sp>
      <p:sp>
        <p:nvSpPr>
          <p:cNvPr id="281605" name="Rectangle 5"/>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81606" name="Text Box 6"/>
          <p:cNvSpPr txBox="1">
            <a:spLocks noChangeArrowheads="1"/>
          </p:cNvSpPr>
          <p:nvPr/>
        </p:nvSpPr>
        <p:spPr bwMode="auto">
          <a:xfrm>
            <a:off x="250825" y="1345925"/>
            <a:ext cx="3778250" cy="495300"/>
          </a:xfrm>
          <a:prstGeom prst="rect">
            <a:avLst/>
          </a:prstGeom>
          <a:noFill/>
          <a:ln w="57150" cmpd="thickThin">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eaLnBrk="0" hangingPunct="0">
              <a:spcBef>
                <a:spcPct val="50000"/>
              </a:spcBef>
            </a:pPr>
            <a:r>
              <a:rPr lang="en-US" altLang="de-DE" sz="2400" b="1">
                <a:solidFill>
                  <a:schemeClr val="accent2"/>
                </a:solidFill>
                <a:latin typeface="Times New Roman" pitchFamily="18" charset="0"/>
              </a:rPr>
              <a:t>Hodograms of shot #23161:</a:t>
            </a:r>
          </a:p>
        </p:txBody>
      </p:sp>
      <p:sp>
        <p:nvSpPr>
          <p:cNvPr id="281607" name="Rectangle 7"/>
          <p:cNvSpPr>
            <a:spLocks noChangeArrowheads="1"/>
          </p:cNvSpPr>
          <p:nvPr/>
        </p:nvSpPr>
        <p:spPr bwMode="auto">
          <a:xfrm>
            <a:off x="250825" y="1933575"/>
            <a:ext cx="292258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0000"/>
              </a:spcAft>
            </a:pPr>
            <a:r>
              <a:rPr lang="en-US" altLang="ja-JP" sz="2000" b="1" dirty="0" err="1">
                <a:solidFill>
                  <a:srgbClr val="990033"/>
                </a:solidFill>
                <a:latin typeface="Times New Roman" pitchFamily="18" charset="0"/>
                <a:ea typeface="MS PGothic" pitchFamily="34" charset="-128"/>
              </a:rPr>
              <a:t>Hodograms</a:t>
            </a:r>
            <a:r>
              <a:rPr lang="en-US" altLang="ja-JP" sz="2000" b="1" dirty="0">
                <a:solidFill>
                  <a:srgbClr val="990033"/>
                </a:solidFill>
                <a:latin typeface="Times New Roman" pitchFamily="18" charset="0"/>
                <a:ea typeface="MS PGothic" pitchFamily="34" charset="-128"/>
              </a:rPr>
              <a:t> of the poloidal and radial magnetic sig-</a:t>
            </a:r>
            <a:r>
              <a:rPr lang="en-US" altLang="ja-JP" sz="2000" b="1" dirty="0" err="1">
                <a:solidFill>
                  <a:srgbClr val="990033"/>
                </a:solidFill>
                <a:latin typeface="Times New Roman" pitchFamily="18" charset="0"/>
                <a:ea typeface="MS PGothic" pitchFamily="34" charset="-128"/>
              </a:rPr>
              <a:t>nals</a:t>
            </a:r>
            <a:r>
              <a:rPr lang="en-US" altLang="ja-JP" sz="2000" b="1" dirty="0">
                <a:solidFill>
                  <a:srgbClr val="990033"/>
                </a:solidFill>
                <a:latin typeface="Times New Roman" pitchFamily="18" charset="0"/>
                <a:ea typeface="MS PGothic" pitchFamily="34" charset="-128"/>
              </a:rPr>
              <a:t>, </a:t>
            </a:r>
            <a:r>
              <a:rPr lang="en-US" altLang="ja-JP" sz="2000" b="1" i="1" dirty="0">
                <a:solidFill>
                  <a:srgbClr val="990033"/>
                </a:solidFill>
                <a:latin typeface="Times New Roman" pitchFamily="18" charset="0"/>
                <a:ea typeface="MS PGothic" pitchFamily="34" charset="-128"/>
              </a:rPr>
              <a:t>b</a:t>
            </a:r>
            <a:r>
              <a:rPr lang="en-US" altLang="ja-JP" sz="2000" b="1" baseline="-25000" dirty="0">
                <a:solidFill>
                  <a:srgbClr val="990033"/>
                </a:solidFill>
                <a:latin typeface="Times New Roman" pitchFamily="18" charset="0"/>
                <a:ea typeface="MS PGothic" pitchFamily="34" charset="-128"/>
                <a:sym typeface="Symbol" pitchFamily="18" charset="2"/>
              </a:rPr>
              <a:t></a:t>
            </a:r>
            <a:r>
              <a:rPr lang="en-US" altLang="ja-JP" sz="2000" b="1" dirty="0">
                <a:solidFill>
                  <a:srgbClr val="990033"/>
                </a:solidFill>
                <a:latin typeface="Times New Roman" pitchFamily="18" charset="0"/>
                <a:ea typeface="MS PGothic" pitchFamily="34" charset="-128"/>
              </a:rPr>
              <a:t> and </a:t>
            </a:r>
            <a:r>
              <a:rPr lang="en-US" altLang="ja-JP" sz="2000" b="1" i="1" dirty="0" err="1">
                <a:solidFill>
                  <a:srgbClr val="990033"/>
                </a:solidFill>
                <a:latin typeface="Times New Roman" pitchFamily="18" charset="0"/>
                <a:ea typeface="MS PGothic" pitchFamily="34" charset="-128"/>
              </a:rPr>
              <a:t>b</a:t>
            </a:r>
            <a:r>
              <a:rPr lang="en-US" altLang="ja-JP" sz="2000" b="1" i="1" baseline="-25000" dirty="0" err="1">
                <a:solidFill>
                  <a:srgbClr val="990033"/>
                </a:solidFill>
                <a:latin typeface="Times New Roman" pitchFamily="18" charset="0"/>
                <a:ea typeface="MS PGothic" pitchFamily="34" charset="-128"/>
              </a:rPr>
              <a:t>r</a:t>
            </a:r>
            <a:r>
              <a:rPr lang="en-US" altLang="ja-JP" sz="2000" b="1" dirty="0">
                <a:solidFill>
                  <a:srgbClr val="990033"/>
                </a:solidFill>
                <a:latin typeface="Times New Roman" pitchFamily="18" charset="0"/>
                <a:ea typeface="MS PGothic" pitchFamily="34" charset="-128"/>
              </a:rPr>
              <a:t> for the time intervals shown by the arrows in the respective colors in the figure above: </a:t>
            </a:r>
          </a:p>
        </p:txBody>
      </p:sp>
      <p:pic>
        <p:nvPicPr>
          <p:cNvPr id="281608" name="Picture 8" descr="AUG Fig 8 v2"/>
          <p:cNvPicPr>
            <a:picLocks noChangeAspect="1" noChangeArrowheads="1"/>
          </p:cNvPicPr>
          <p:nvPr/>
        </p:nvPicPr>
        <p:blipFill>
          <a:blip r:embed="rId3" cstate="print">
            <a:extLst>
              <a:ext uri="{28A0092B-C50C-407E-A947-70E740481C1C}">
                <a14:useLocalDpi xmlns:a14="http://schemas.microsoft.com/office/drawing/2010/main" val="0"/>
              </a:ext>
            </a:extLst>
          </a:blip>
          <a:srcRect l="5145" t="6827" r="8066" b="6612"/>
          <a:stretch>
            <a:fillRect/>
          </a:stretch>
        </p:blipFill>
        <p:spPr bwMode="auto">
          <a:xfrm>
            <a:off x="3354388" y="1806575"/>
            <a:ext cx="5630862" cy="4521200"/>
          </a:xfrm>
          <a:prstGeom prst="rect">
            <a:avLst/>
          </a:prstGeom>
          <a:noFill/>
          <a:extLst>
            <a:ext uri="{909E8E84-426E-40DD-AFC4-6F175D3DCCD1}">
              <a14:hiddenFill xmlns:a14="http://schemas.microsoft.com/office/drawing/2010/main">
                <a:solidFill>
                  <a:srgbClr val="FFFFFF"/>
                </a:solidFill>
              </a14:hiddenFill>
            </a:ext>
          </a:extLst>
        </p:spPr>
      </p:pic>
      <p:sp>
        <p:nvSpPr>
          <p:cNvPr id="281609" name="Freeform 9"/>
          <p:cNvSpPr>
            <a:spLocks/>
          </p:cNvSpPr>
          <p:nvPr/>
        </p:nvSpPr>
        <p:spPr bwMode="auto">
          <a:xfrm>
            <a:off x="727075" y="4232275"/>
            <a:ext cx="4008438" cy="625475"/>
          </a:xfrm>
          <a:custGeom>
            <a:avLst/>
            <a:gdLst>
              <a:gd name="T0" fmla="*/ 0 w 2525"/>
              <a:gd name="T1" fmla="*/ 47 h 394"/>
              <a:gd name="T2" fmla="*/ 157 w 2525"/>
              <a:gd name="T3" fmla="*/ 0 h 394"/>
              <a:gd name="T4" fmla="*/ 1499 w 2525"/>
              <a:gd name="T5" fmla="*/ 0 h 394"/>
              <a:gd name="T6" fmla="*/ 2525 w 2525"/>
              <a:gd name="T7" fmla="*/ 394 h 394"/>
            </a:gdLst>
            <a:ahLst/>
            <a:cxnLst>
              <a:cxn ang="0">
                <a:pos x="T0" y="T1"/>
              </a:cxn>
              <a:cxn ang="0">
                <a:pos x="T2" y="T3"/>
              </a:cxn>
              <a:cxn ang="0">
                <a:pos x="T4" y="T5"/>
              </a:cxn>
              <a:cxn ang="0">
                <a:pos x="T6" y="T7"/>
              </a:cxn>
            </a:cxnLst>
            <a:rect l="0" t="0" r="r" b="b"/>
            <a:pathLst>
              <a:path w="2525" h="394">
                <a:moveTo>
                  <a:pt x="0" y="47"/>
                </a:moveTo>
                <a:lnTo>
                  <a:pt x="157" y="0"/>
                </a:lnTo>
                <a:lnTo>
                  <a:pt x="1499" y="0"/>
                </a:lnTo>
                <a:lnTo>
                  <a:pt x="2525" y="394"/>
                </a:lnTo>
              </a:path>
            </a:pathLst>
          </a:custGeom>
          <a:noFill/>
          <a:ln w="19050" cap="flat" cmpd="sng">
            <a:solidFill>
              <a:schemeClr val="tx1"/>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81610" name="Rectangle 10"/>
          <p:cNvSpPr>
            <a:spLocks noChangeArrowheads="1"/>
          </p:cNvSpPr>
          <p:nvPr/>
        </p:nvSpPr>
        <p:spPr bwMode="auto">
          <a:xfrm>
            <a:off x="263525" y="4252913"/>
            <a:ext cx="2922588"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eaLnBrk="0" hangingPunct="0">
              <a:spcAft>
                <a:spcPct val="20000"/>
              </a:spcAft>
            </a:pPr>
            <a:r>
              <a:rPr lang="en-US" altLang="ja-JP" sz="2000" b="1" u="sng">
                <a:solidFill>
                  <a:srgbClr val="990000"/>
                </a:solidFill>
                <a:latin typeface="Times New Roman" pitchFamily="18" charset="0"/>
                <a:ea typeface="MS PGothic" pitchFamily="34" charset="-128"/>
              </a:rPr>
              <a:t>Red line</a:t>
            </a:r>
            <a:r>
              <a:rPr lang="en-US" altLang="ja-JP" sz="2000" b="1">
                <a:solidFill>
                  <a:srgbClr val="990000"/>
                </a:solidFill>
                <a:latin typeface="Times New Roman" pitchFamily="18" charset="0"/>
                <a:ea typeface="MS PGothic" pitchFamily="34" charset="-128"/>
              </a:rPr>
              <a:t> during an ELM interval (in the timeframe of </a:t>
            </a:r>
            <a:r>
              <a:rPr lang="en-US" altLang="ja-JP" sz="2000" b="1" i="1">
                <a:solidFill>
                  <a:srgbClr val="990000"/>
                </a:solidFill>
                <a:latin typeface="Times New Roman" pitchFamily="18" charset="0"/>
                <a:ea typeface="MS PGothic" pitchFamily="34" charset="-128"/>
              </a:rPr>
              <a:t>I</a:t>
            </a:r>
            <a:r>
              <a:rPr lang="en-US" altLang="ja-JP" sz="2000" b="1" i="1" baseline="-25000">
                <a:solidFill>
                  <a:srgbClr val="990000"/>
                </a:solidFill>
                <a:latin typeface="Times New Roman" pitchFamily="18" charset="0"/>
                <a:ea typeface="MS PGothic" pitchFamily="34" charset="-128"/>
              </a:rPr>
              <a:t>is</a:t>
            </a:r>
            <a:r>
              <a:rPr lang="en-US" altLang="ja-JP" sz="2000" b="1">
                <a:solidFill>
                  <a:srgbClr val="990000"/>
                </a:solidFill>
                <a:latin typeface="Times New Roman" pitchFamily="18" charset="0"/>
                <a:ea typeface="MS PGothic" pitchFamily="34" charset="-128"/>
              </a:rPr>
              <a:t>).</a:t>
            </a:r>
          </a:p>
          <a:p>
            <a:pPr eaLnBrk="0" hangingPunct="0">
              <a:spcAft>
                <a:spcPct val="20000"/>
              </a:spcAft>
            </a:pPr>
            <a:r>
              <a:rPr lang="en-US" altLang="ja-JP" sz="2000" b="1" u="sng">
                <a:solidFill>
                  <a:srgbClr val="990033"/>
                </a:solidFill>
                <a:latin typeface="Times New Roman" pitchFamily="18" charset="0"/>
                <a:ea typeface="MS PGothic" pitchFamily="34" charset="-128"/>
              </a:rPr>
              <a:t>Blue line</a:t>
            </a:r>
            <a:r>
              <a:rPr lang="en-US" altLang="ja-JP" sz="2000" b="1">
                <a:solidFill>
                  <a:srgbClr val="990033"/>
                </a:solidFill>
                <a:latin typeface="Times New Roman" pitchFamily="18" charset="0"/>
                <a:ea typeface="MS PGothic" pitchFamily="34" charset="-128"/>
              </a:rPr>
              <a:t> during an </a:t>
            </a:r>
            <a:br>
              <a:rPr lang="en-US" altLang="ja-JP" sz="2000" b="1">
                <a:solidFill>
                  <a:srgbClr val="990033"/>
                </a:solidFill>
                <a:latin typeface="Times New Roman" pitchFamily="18" charset="0"/>
                <a:ea typeface="MS PGothic" pitchFamily="34" charset="-128"/>
              </a:rPr>
            </a:br>
            <a:r>
              <a:rPr lang="en-US" altLang="ja-JP" sz="2000" b="1">
                <a:solidFill>
                  <a:srgbClr val="990033"/>
                </a:solidFill>
                <a:latin typeface="Times New Roman" pitchFamily="18" charset="0"/>
                <a:ea typeface="MS PGothic" pitchFamily="34" charset="-128"/>
              </a:rPr>
              <a:t>inter-ELM interval.</a:t>
            </a:r>
            <a:r>
              <a:rPr lang="de-DE" altLang="ja-JP" sz="2000">
                <a:solidFill>
                  <a:srgbClr val="990033"/>
                </a:solidFill>
                <a:latin typeface="Times New Roman" pitchFamily="18" charset="0"/>
                <a:ea typeface="MS PGothic" pitchFamily="34" charset="-128"/>
              </a:rPr>
              <a:t> </a:t>
            </a:r>
          </a:p>
        </p:txBody>
      </p:sp>
      <p:sp>
        <p:nvSpPr>
          <p:cNvPr id="281611" name="Freeform 11"/>
          <p:cNvSpPr>
            <a:spLocks/>
          </p:cNvSpPr>
          <p:nvPr/>
        </p:nvSpPr>
        <p:spPr bwMode="auto">
          <a:xfrm>
            <a:off x="876300" y="3817938"/>
            <a:ext cx="5788025" cy="1428750"/>
          </a:xfrm>
          <a:custGeom>
            <a:avLst/>
            <a:gdLst>
              <a:gd name="T0" fmla="*/ 0 w 3646"/>
              <a:gd name="T1" fmla="*/ 868 h 900"/>
              <a:gd name="T2" fmla="*/ 111 w 3646"/>
              <a:gd name="T3" fmla="*/ 836 h 900"/>
              <a:gd name="T4" fmla="*/ 1610 w 3646"/>
              <a:gd name="T5" fmla="*/ 900 h 900"/>
              <a:gd name="T6" fmla="*/ 3093 w 3646"/>
              <a:gd name="T7" fmla="*/ 773 h 900"/>
              <a:gd name="T8" fmla="*/ 3646 w 3646"/>
              <a:gd name="T9" fmla="*/ 473 h 900"/>
              <a:gd name="T10" fmla="*/ 3456 w 3646"/>
              <a:gd name="T11" fmla="*/ 0 h 900"/>
            </a:gdLst>
            <a:ahLst/>
            <a:cxnLst>
              <a:cxn ang="0">
                <a:pos x="T0" y="T1"/>
              </a:cxn>
              <a:cxn ang="0">
                <a:pos x="T2" y="T3"/>
              </a:cxn>
              <a:cxn ang="0">
                <a:pos x="T4" y="T5"/>
              </a:cxn>
              <a:cxn ang="0">
                <a:pos x="T6" y="T7"/>
              </a:cxn>
              <a:cxn ang="0">
                <a:pos x="T8" y="T9"/>
              </a:cxn>
              <a:cxn ang="0">
                <a:pos x="T10" y="T11"/>
              </a:cxn>
            </a:cxnLst>
            <a:rect l="0" t="0" r="r" b="b"/>
            <a:pathLst>
              <a:path w="3646" h="900">
                <a:moveTo>
                  <a:pt x="0" y="868"/>
                </a:moveTo>
                <a:lnTo>
                  <a:pt x="111" y="836"/>
                </a:lnTo>
                <a:lnTo>
                  <a:pt x="1610" y="900"/>
                </a:lnTo>
                <a:lnTo>
                  <a:pt x="3093" y="773"/>
                </a:lnTo>
                <a:lnTo>
                  <a:pt x="3646" y="473"/>
                </a:lnTo>
                <a:lnTo>
                  <a:pt x="3456" y="0"/>
                </a:lnTo>
              </a:path>
            </a:pathLst>
          </a:custGeom>
          <a:noFill/>
          <a:ln w="19050" cap="flat" cmpd="sng">
            <a:solidFill>
              <a:schemeClr val="tx1"/>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15"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58</a:t>
            </a:fld>
            <a:endParaRPr lang="en-GB" altLang="de-DE"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3"/>
          <p:cNvSpPr>
            <a:spLocks noGrp="1"/>
          </p:cNvSpPr>
          <p:nvPr>
            <p:ph type="dt" sz="half" idx="10"/>
          </p:nvPr>
        </p:nvSpPr>
        <p:spPr/>
        <p:txBody>
          <a:bodyPr/>
          <a:lstStyle/>
          <a:p>
            <a:fld id="{15BFCA84-86FA-4B6E-B5BF-B564D8320BCC}" type="datetime1">
              <a:rPr lang="en-GB" altLang="de-DE" smtClean="0"/>
              <a:t>06/09/2018</a:t>
            </a:fld>
            <a:endParaRPr lang="de-DE" altLang="de-DE"/>
          </a:p>
        </p:txBody>
      </p:sp>
      <p:sp>
        <p:nvSpPr>
          <p:cNvPr id="14"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83650" name="Rectangle 2"/>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83651" name="Text Box 3"/>
          <p:cNvSpPr txBox="1">
            <a:spLocks noChangeArrowheads="1"/>
          </p:cNvSpPr>
          <p:nvPr/>
        </p:nvSpPr>
        <p:spPr bwMode="auto">
          <a:xfrm>
            <a:off x="792000" y="179388"/>
            <a:ext cx="7560000" cy="105758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Magnetic measurements during type-I ELMs, III</a:t>
            </a:r>
          </a:p>
        </p:txBody>
      </p:sp>
      <p:pic>
        <p:nvPicPr>
          <p:cNvPr id="283652" name="Picture 4" descr="fig2-asdex"/>
          <p:cNvPicPr>
            <a:picLocks noChangeAspect="1" noChangeArrowheads="1"/>
          </p:cNvPicPr>
          <p:nvPr/>
        </p:nvPicPr>
        <p:blipFill>
          <a:blip r:embed="rId3">
            <a:extLst>
              <a:ext uri="{28A0092B-C50C-407E-A947-70E740481C1C}">
                <a14:useLocalDpi xmlns:a14="http://schemas.microsoft.com/office/drawing/2010/main" val="0"/>
              </a:ext>
            </a:extLst>
          </a:blip>
          <a:srcRect l="2863" t="2995" r="1749" b="6990"/>
          <a:stretch>
            <a:fillRect/>
          </a:stretch>
        </p:blipFill>
        <p:spPr bwMode="auto">
          <a:xfrm>
            <a:off x="1733550" y="1408113"/>
            <a:ext cx="7205663" cy="3403600"/>
          </a:xfrm>
          <a:prstGeom prst="rect">
            <a:avLst/>
          </a:prstGeom>
          <a:noFill/>
          <a:extLst>
            <a:ext uri="{909E8E84-426E-40DD-AFC4-6F175D3DCCD1}">
              <a14:hiddenFill xmlns:a14="http://schemas.microsoft.com/office/drawing/2010/main">
                <a:solidFill>
                  <a:srgbClr val="FFFFFF"/>
                </a:solidFill>
              </a14:hiddenFill>
            </a:ext>
          </a:extLst>
        </p:spPr>
      </p:pic>
      <p:sp>
        <p:nvSpPr>
          <p:cNvPr id="283653" name="Rectangle 5"/>
          <p:cNvSpPr>
            <a:spLocks noChangeArrowheads="1"/>
          </p:cNvSpPr>
          <p:nvPr/>
        </p:nvSpPr>
        <p:spPr bwMode="auto">
          <a:xfrm>
            <a:off x="1776413" y="4935538"/>
            <a:ext cx="7113587" cy="129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269875" indent="-269875">
              <a:defRPr>
                <a:solidFill>
                  <a:schemeClr val="tx1"/>
                </a:solidFill>
                <a:latin typeface="Arial" pitchFamily="34" charset="0"/>
              </a:defRPr>
            </a:lvl1pPr>
            <a:lvl2pPr marL="2155825">
              <a:defRPr>
                <a:solidFill>
                  <a:schemeClr val="tx1"/>
                </a:solidFill>
                <a:latin typeface="Arial" pitchFamily="34" charset="0"/>
              </a:defRPr>
            </a:lvl2pPr>
            <a:lvl3pPr marL="2335213">
              <a:defRPr>
                <a:solidFill>
                  <a:schemeClr val="tx1"/>
                </a:solidFill>
                <a:latin typeface="Arial" pitchFamily="34" charset="0"/>
              </a:defRPr>
            </a:lvl3pPr>
            <a:lvl4pPr marL="2514600">
              <a:defRPr>
                <a:solidFill>
                  <a:schemeClr val="tx1"/>
                </a:solidFill>
                <a:latin typeface="Arial" pitchFamily="34" charset="0"/>
              </a:defRPr>
            </a:lvl4pPr>
            <a:lvl5pPr marL="2693988">
              <a:defRPr>
                <a:solidFill>
                  <a:schemeClr val="tx1"/>
                </a:solidFill>
                <a:latin typeface="Arial" pitchFamily="34" charset="0"/>
              </a:defRPr>
            </a:lvl5pPr>
            <a:lvl6pPr marL="3151188" fontAlgn="base">
              <a:spcBef>
                <a:spcPct val="0"/>
              </a:spcBef>
              <a:spcAft>
                <a:spcPct val="0"/>
              </a:spcAft>
              <a:defRPr>
                <a:solidFill>
                  <a:schemeClr val="tx1"/>
                </a:solidFill>
                <a:latin typeface="Arial" pitchFamily="34" charset="0"/>
              </a:defRPr>
            </a:lvl6pPr>
            <a:lvl7pPr marL="3608388" fontAlgn="base">
              <a:spcBef>
                <a:spcPct val="0"/>
              </a:spcBef>
              <a:spcAft>
                <a:spcPct val="0"/>
              </a:spcAft>
              <a:defRPr>
                <a:solidFill>
                  <a:schemeClr val="tx1"/>
                </a:solidFill>
                <a:latin typeface="Arial" pitchFamily="34" charset="0"/>
              </a:defRPr>
            </a:lvl7pPr>
            <a:lvl8pPr marL="4065588" fontAlgn="base">
              <a:spcBef>
                <a:spcPct val="0"/>
              </a:spcBef>
              <a:spcAft>
                <a:spcPct val="0"/>
              </a:spcAft>
              <a:defRPr>
                <a:solidFill>
                  <a:schemeClr val="tx1"/>
                </a:solidFill>
                <a:latin typeface="Arial" pitchFamily="34" charset="0"/>
              </a:defRPr>
            </a:lvl8pPr>
            <a:lvl9pPr marL="4522788" fontAlgn="base">
              <a:spcBef>
                <a:spcPct val="0"/>
              </a:spcBef>
              <a:spcAft>
                <a:spcPct val="0"/>
              </a:spcAft>
              <a:defRPr>
                <a:solidFill>
                  <a:schemeClr val="tx1"/>
                </a:solidFill>
                <a:latin typeface="Arial" pitchFamily="34" charset="0"/>
              </a:defRPr>
            </a:lvl9pPr>
          </a:lstStyle>
          <a:p>
            <a:pPr>
              <a:spcBef>
                <a:spcPct val="20000"/>
              </a:spcBef>
            </a:pPr>
            <a:r>
              <a:rPr lang="en-GB" altLang="de-DE" sz="1600" b="1">
                <a:solidFill>
                  <a:srgbClr val="0000CC"/>
                </a:solidFill>
                <a:latin typeface="Times New Roman" pitchFamily="18" charset="0"/>
              </a:rPr>
              <a:t>(</a:t>
            </a:r>
            <a:r>
              <a:rPr lang="en-GB" altLang="de-DE" sz="1700" b="1">
                <a:solidFill>
                  <a:srgbClr val="0000CC"/>
                </a:solidFill>
                <a:latin typeface="Times New Roman" pitchFamily="18" charset="0"/>
              </a:rPr>
              <a:t>c)	Due to phase jumps in the blue and orange intervals in (b), we obtain </a:t>
            </a:r>
            <a:r>
              <a:rPr lang="en-GB" altLang="de-DE" sz="1700" b="1" u="sng">
                <a:solidFill>
                  <a:srgbClr val="0000CC"/>
                </a:solidFill>
                <a:latin typeface="Times New Roman" pitchFamily="18" charset="0"/>
              </a:rPr>
              <a:t>closed loop hodograms</a:t>
            </a:r>
            <a:r>
              <a:rPr lang="en-GB" altLang="de-DE" sz="1700" b="1">
                <a:solidFill>
                  <a:srgbClr val="0000CC"/>
                </a:solidFill>
                <a:latin typeface="Times New Roman" pitchFamily="18" charset="0"/>
              </a:rPr>
              <a:t> (in corresponding colours), which are indications of current filaments aligned mainly in toroidal direction. The black curve shows the hodogram of the inter-ELM time intervals of (b), yielding a complex pattern in between ELMs without closed loop.</a:t>
            </a:r>
          </a:p>
        </p:txBody>
      </p:sp>
      <p:sp>
        <p:nvSpPr>
          <p:cNvPr id="283654" name="Text Box 6"/>
          <p:cNvSpPr txBox="1">
            <a:spLocks noChangeArrowheads="1"/>
          </p:cNvSpPr>
          <p:nvPr/>
        </p:nvSpPr>
        <p:spPr bwMode="auto">
          <a:xfrm>
            <a:off x="268288" y="1365250"/>
            <a:ext cx="1389062" cy="430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993300"/>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269875" indent="-269875">
              <a:defRPr>
                <a:solidFill>
                  <a:schemeClr val="tx1"/>
                </a:solidFill>
                <a:latin typeface="Arial" pitchFamily="34" charset="0"/>
              </a:defRPr>
            </a:lvl1pPr>
            <a:lvl2pPr marL="536575">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spcBef>
                <a:spcPct val="20000"/>
              </a:spcBef>
            </a:pPr>
            <a:r>
              <a:rPr lang="en-GB" altLang="de-DE" sz="1700" b="1">
                <a:solidFill>
                  <a:srgbClr val="0000CC"/>
                </a:solidFill>
                <a:latin typeface="Times New Roman" pitchFamily="18" charset="0"/>
              </a:rPr>
              <a:t>(a)Temporal evolution of </a:t>
            </a:r>
            <a:r>
              <a:rPr lang="en-GB" altLang="de-DE" sz="1700" b="1" i="1">
                <a:solidFill>
                  <a:srgbClr val="0000CC"/>
                </a:solidFill>
                <a:latin typeface="Times New Roman" pitchFamily="18" charset="0"/>
              </a:rPr>
              <a:t>I</a:t>
            </a:r>
            <a:r>
              <a:rPr lang="en-GB" altLang="de-DE" sz="1700" b="1" i="1" baseline="-25000">
                <a:solidFill>
                  <a:srgbClr val="0000CC"/>
                </a:solidFill>
                <a:latin typeface="Times New Roman" pitchFamily="18" charset="0"/>
              </a:rPr>
              <a:t>sat</a:t>
            </a:r>
            <a:r>
              <a:rPr lang="en-GB" altLang="de-DE" sz="1700" b="1" i="1">
                <a:solidFill>
                  <a:srgbClr val="0000CC"/>
                </a:solidFill>
                <a:latin typeface="Times New Roman" pitchFamily="18" charset="0"/>
              </a:rPr>
              <a:t> </a:t>
            </a:r>
            <a:r>
              <a:rPr lang="en-GB" altLang="de-DE" sz="1700" b="1">
                <a:solidFill>
                  <a:srgbClr val="0000CC"/>
                </a:solidFill>
                <a:latin typeface="Times New Roman" pitchFamily="18" charset="0"/>
              </a:rPr>
              <a:t>(black line).</a:t>
            </a:r>
          </a:p>
          <a:p>
            <a:pPr>
              <a:spcBef>
                <a:spcPct val="20000"/>
              </a:spcBef>
            </a:pPr>
            <a:r>
              <a:rPr lang="en-US" altLang="de-DE" sz="1700" b="1">
                <a:solidFill>
                  <a:srgbClr val="0000CC"/>
                </a:solidFill>
                <a:latin typeface="Times New Roman" pitchFamily="18" charset="0"/>
              </a:rPr>
              <a:t>(b)	Temporal evolution of </a:t>
            </a:r>
            <a:r>
              <a:rPr lang="en-US" altLang="de-DE" sz="1700" b="1" i="1">
                <a:solidFill>
                  <a:srgbClr val="0000CC"/>
                </a:solidFill>
                <a:latin typeface="Times New Roman" pitchFamily="18" charset="0"/>
              </a:rPr>
              <a:t>b</a:t>
            </a:r>
            <a:r>
              <a:rPr lang="en-US" altLang="de-DE" sz="1700" b="1" i="1" baseline="-25000">
                <a:solidFill>
                  <a:srgbClr val="0000CC"/>
                </a:solidFill>
                <a:latin typeface="Times New Roman" pitchFamily="18" charset="0"/>
              </a:rPr>
              <a:t>r</a:t>
            </a:r>
            <a:r>
              <a:rPr lang="en-US" altLang="de-DE" sz="1700" b="1">
                <a:solidFill>
                  <a:srgbClr val="0000CC"/>
                </a:solidFill>
                <a:latin typeface="Times New Roman" pitchFamily="18" charset="0"/>
              </a:rPr>
              <a:t> (black line) and </a:t>
            </a:r>
            <a:r>
              <a:rPr lang="en-US" altLang="de-DE" sz="1700" b="1" i="1">
                <a:solidFill>
                  <a:srgbClr val="0000CC"/>
                </a:solidFill>
                <a:latin typeface="Times New Roman" pitchFamily="18" charset="0"/>
              </a:rPr>
              <a:t>b</a:t>
            </a:r>
            <a:r>
              <a:rPr lang="en-US" altLang="de-DE" sz="1700" b="1" baseline="-25000">
                <a:solidFill>
                  <a:srgbClr val="0000CC"/>
                </a:solidFill>
                <a:latin typeface="Times New Roman" pitchFamily="18" charset="0"/>
                <a:sym typeface="Symbol" pitchFamily="18" charset="2"/>
              </a:rPr>
              <a:t></a:t>
            </a:r>
            <a:r>
              <a:rPr lang="en-US" altLang="de-DE" sz="1700" b="1">
                <a:solidFill>
                  <a:srgbClr val="0000CC"/>
                </a:solidFill>
                <a:latin typeface="Times New Roman" pitchFamily="18" charset="0"/>
                <a:sym typeface="Symbol" pitchFamily="18" charset="2"/>
              </a:rPr>
              <a:t>=</a:t>
            </a:r>
            <a:r>
              <a:rPr lang="en-US" altLang="de-DE" sz="1700" b="1" i="1">
                <a:solidFill>
                  <a:srgbClr val="0000CC"/>
                </a:solidFill>
                <a:latin typeface="Times New Roman" pitchFamily="18" charset="0"/>
              </a:rPr>
              <a:t>b</a:t>
            </a:r>
            <a:r>
              <a:rPr lang="en-US" altLang="de-DE" sz="1700" b="1" i="1" baseline="-25000">
                <a:solidFill>
                  <a:srgbClr val="0000CC"/>
                </a:solidFill>
                <a:latin typeface="Times New Roman" pitchFamily="18" charset="0"/>
              </a:rPr>
              <a:t>p</a:t>
            </a:r>
            <a:r>
              <a:rPr lang="en-US" altLang="de-DE" sz="1700" b="1">
                <a:solidFill>
                  <a:srgbClr val="0000CC"/>
                </a:solidFill>
                <a:latin typeface="Times New Roman" pitchFamily="18" charset="0"/>
              </a:rPr>
              <a:t> (blue line) </a:t>
            </a:r>
            <a:r>
              <a:rPr lang="en-GB" altLang="de-DE" b="1">
                <a:solidFill>
                  <a:srgbClr val="0000CC"/>
                </a:solidFill>
                <a:latin typeface="Times New Roman" pitchFamily="18" charset="0"/>
              </a:rPr>
              <a:t>Blue and orange bars show time inter-vals for the hodograms in (c).</a:t>
            </a:r>
            <a:r>
              <a:rPr lang="en-GB" altLang="de-DE">
                <a:solidFill>
                  <a:srgbClr val="0000CC"/>
                </a:solidFill>
                <a:latin typeface="Times New Roman" pitchFamily="18" charset="0"/>
              </a:rPr>
              <a:t> </a:t>
            </a:r>
          </a:p>
        </p:txBody>
      </p:sp>
      <p:grpSp>
        <p:nvGrpSpPr>
          <p:cNvPr id="283655" name="Group 7"/>
          <p:cNvGrpSpPr>
            <a:grpSpLocks/>
          </p:cNvGrpSpPr>
          <p:nvPr/>
        </p:nvGrpSpPr>
        <p:grpSpPr bwMode="auto">
          <a:xfrm>
            <a:off x="3254375" y="1309688"/>
            <a:ext cx="5626100" cy="1423987"/>
            <a:chOff x="2050" y="1058"/>
            <a:chExt cx="3544" cy="897"/>
          </a:xfrm>
        </p:grpSpPr>
        <p:sp>
          <p:nvSpPr>
            <p:cNvPr id="283656" name="Text Box 8"/>
            <p:cNvSpPr txBox="1">
              <a:spLocks noChangeArrowheads="1"/>
            </p:cNvSpPr>
            <p:nvPr/>
          </p:nvSpPr>
          <p:spPr bwMode="auto">
            <a:xfrm>
              <a:off x="3382" y="1058"/>
              <a:ext cx="2212" cy="404"/>
            </a:xfrm>
            <a:prstGeom prst="rect">
              <a:avLst/>
            </a:prstGeom>
            <a:noFill/>
            <a:ln w="19050">
              <a:solidFill>
                <a:srgbClr val="FF9900"/>
              </a:solidFill>
              <a:miter lim="800000"/>
              <a:headEnd/>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a:spcBef>
                  <a:spcPct val="50000"/>
                </a:spcBef>
              </a:pPr>
              <a:r>
                <a:rPr lang="en-GB" altLang="de-DE" b="1">
                  <a:latin typeface="Times New Roman" pitchFamily="18" charset="0"/>
                </a:rPr>
                <a:t>A phase jump of </a:t>
              </a:r>
              <a:r>
                <a:rPr lang="en-GB" altLang="de-DE" b="1">
                  <a:latin typeface="Times New Roman" pitchFamily="18" charset="0"/>
                  <a:sym typeface="Symbol" pitchFamily="18" charset="2"/>
                </a:rPr>
                <a:t>/2 </a:t>
              </a:r>
              <a:r>
                <a:rPr lang="en-GB" altLang="de-DE" b="1">
                  <a:latin typeface="Times New Roman" pitchFamily="18" charset="0"/>
                </a:rPr>
                <a:t>occurs in the </a:t>
              </a:r>
              <a:r>
                <a:rPr lang="en-GB" altLang="de-DE" b="1">
                  <a:solidFill>
                    <a:srgbClr val="0099FF"/>
                  </a:solidFill>
                  <a:latin typeface="Times New Roman" pitchFamily="18" charset="0"/>
                </a:rPr>
                <a:t>blue</a:t>
              </a:r>
              <a:r>
                <a:rPr lang="en-GB" altLang="de-DE" b="1">
                  <a:latin typeface="Times New Roman" pitchFamily="18" charset="0"/>
                </a:rPr>
                <a:t> and </a:t>
              </a:r>
              <a:r>
                <a:rPr lang="en-GB" altLang="de-DE" b="1">
                  <a:solidFill>
                    <a:srgbClr val="FF9900"/>
                  </a:solidFill>
                  <a:latin typeface="Times New Roman" pitchFamily="18" charset="0"/>
                </a:rPr>
                <a:t>orange</a:t>
              </a:r>
              <a:r>
                <a:rPr lang="en-GB" altLang="de-DE" b="1">
                  <a:latin typeface="Times New Roman" pitchFamily="18" charset="0"/>
                </a:rPr>
                <a:t> intervals</a:t>
              </a:r>
              <a:r>
                <a:rPr lang="en-GB" altLang="de-DE" b="1">
                  <a:solidFill>
                    <a:srgbClr val="FF9900"/>
                  </a:solidFill>
                  <a:latin typeface="Times New Roman" pitchFamily="18" charset="0"/>
                </a:rPr>
                <a:t> </a:t>
              </a:r>
            </a:p>
          </p:txBody>
        </p:sp>
        <p:sp>
          <p:nvSpPr>
            <p:cNvPr id="283657" name="Line 9"/>
            <p:cNvSpPr>
              <a:spLocks noChangeShapeType="1"/>
            </p:cNvSpPr>
            <p:nvPr/>
          </p:nvSpPr>
          <p:spPr bwMode="auto">
            <a:xfrm flipH="1">
              <a:off x="2050" y="1235"/>
              <a:ext cx="1327" cy="720"/>
            </a:xfrm>
            <a:prstGeom prst="line">
              <a:avLst/>
            </a:prstGeom>
            <a:noFill/>
            <a:ln w="25400">
              <a:solidFill>
                <a:srgbClr val="00CCFF"/>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83658" name="Line 10"/>
            <p:cNvSpPr>
              <a:spLocks noChangeShapeType="1"/>
            </p:cNvSpPr>
            <p:nvPr/>
          </p:nvSpPr>
          <p:spPr bwMode="auto">
            <a:xfrm flipH="1">
              <a:off x="2411" y="1293"/>
              <a:ext cx="969" cy="608"/>
            </a:xfrm>
            <a:prstGeom prst="line">
              <a:avLst/>
            </a:prstGeom>
            <a:noFill/>
            <a:ln w="25400">
              <a:solidFill>
                <a:srgbClr val="FF99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sp>
        <p:nvSpPr>
          <p:cNvPr id="283659" name="Line 11"/>
          <p:cNvSpPr>
            <a:spLocks noChangeShapeType="1"/>
          </p:cNvSpPr>
          <p:nvPr/>
        </p:nvSpPr>
        <p:spPr bwMode="auto">
          <a:xfrm flipV="1">
            <a:off x="2667000" y="3251200"/>
            <a:ext cx="4191000" cy="1981200"/>
          </a:xfrm>
          <a:prstGeom prst="line">
            <a:avLst/>
          </a:prstGeom>
          <a:noFill/>
          <a:ln w="19050">
            <a:solidFill>
              <a:srgbClr val="3366FF"/>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83660" name="Line 12"/>
          <p:cNvSpPr>
            <a:spLocks noChangeShapeType="1"/>
          </p:cNvSpPr>
          <p:nvPr/>
        </p:nvSpPr>
        <p:spPr bwMode="auto">
          <a:xfrm flipV="1">
            <a:off x="2895600" y="3708400"/>
            <a:ext cx="4241800" cy="1549400"/>
          </a:xfrm>
          <a:prstGeom prst="line">
            <a:avLst/>
          </a:prstGeom>
          <a:noFill/>
          <a:ln w="19050">
            <a:solidFill>
              <a:srgbClr val="FF66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59</a:t>
            </a:fld>
            <a:endParaRPr lang="en-GB" altLang="de-D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umsplatzhalter 1"/>
          <p:cNvSpPr>
            <a:spLocks noGrp="1"/>
          </p:cNvSpPr>
          <p:nvPr>
            <p:ph type="dt" sz="half" idx="10"/>
          </p:nvPr>
        </p:nvSpPr>
        <p:spPr/>
        <p:txBody>
          <a:bodyPr/>
          <a:lstStyle/>
          <a:p>
            <a:fld id="{BA65A7A1-7FEF-4204-9485-BC1AD1FAEBFD}" type="datetime1">
              <a:rPr lang="en-GB" altLang="de-DE" smtClean="0"/>
              <a:t>06/09/2018</a:t>
            </a:fld>
            <a:endParaRPr lang="de-DE" altLang="de-DE"/>
          </a:p>
        </p:txBody>
      </p:sp>
      <p:sp>
        <p:nvSpPr>
          <p:cNvPr id="12"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54274" name="Text Box 2"/>
          <p:cNvSpPr txBox="1">
            <a:spLocks noChangeArrowheads="1"/>
          </p:cNvSpPr>
          <p:nvPr/>
        </p:nvSpPr>
        <p:spPr bwMode="auto">
          <a:xfrm>
            <a:off x="254000" y="1389063"/>
            <a:ext cx="8637588" cy="15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55600" indent="-355600">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Probes are usually simple and easy to be constructed. </a:t>
            </a:r>
          </a:p>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Therefore they are also relatively inexpensive. </a:t>
            </a:r>
          </a:p>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They can be inserted into exactly the place where we want to measure having good spatial and temporal resolution.  </a:t>
            </a:r>
          </a:p>
        </p:txBody>
      </p:sp>
      <p:sp>
        <p:nvSpPr>
          <p:cNvPr id="54275" name="Text Box 3"/>
          <p:cNvSpPr txBox="1">
            <a:spLocks noChangeArrowheads="1"/>
          </p:cNvSpPr>
          <p:nvPr/>
        </p:nvSpPr>
        <p:spPr bwMode="auto">
          <a:xfrm>
            <a:off x="1331913" y="179388"/>
            <a:ext cx="6478587"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lstStyle/>
          <a:p>
            <a:pPr algn="ctr" eaLnBrk="0" hangingPunct="0"/>
            <a:r>
              <a:rPr lang="en-GB" altLang="de-DE" sz="3200" b="1">
                <a:solidFill>
                  <a:schemeClr val="bg1"/>
                </a:solidFill>
                <a:latin typeface="Times New Roman" pitchFamily="18" charset="0"/>
              </a:rPr>
              <a:t>About probes, II</a:t>
            </a:r>
          </a:p>
        </p:txBody>
      </p:sp>
      <p:sp>
        <p:nvSpPr>
          <p:cNvPr id="54276" name="Text Box 4"/>
          <p:cNvSpPr txBox="1">
            <a:spLocks noChangeArrowheads="1"/>
          </p:cNvSpPr>
          <p:nvPr/>
        </p:nvSpPr>
        <p:spPr bwMode="auto">
          <a:xfrm>
            <a:off x="252413" y="958850"/>
            <a:ext cx="8637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eaLnBrk="0" hangingPunct="0"/>
            <a:r>
              <a:rPr lang="en-US" altLang="de-DE" sz="2400" b="1">
                <a:solidFill>
                  <a:schemeClr val="accent2"/>
                </a:solidFill>
                <a:latin typeface="Times New Roman" pitchFamily="18" charset="0"/>
              </a:rPr>
              <a:t>Advantages:</a:t>
            </a:r>
          </a:p>
        </p:txBody>
      </p:sp>
      <p:sp>
        <p:nvSpPr>
          <p:cNvPr id="54277" name="Text Box 5"/>
          <p:cNvSpPr txBox="1">
            <a:spLocks noChangeArrowheads="1"/>
          </p:cNvSpPr>
          <p:nvPr/>
        </p:nvSpPr>
        <p:spPr bwMode="auto">
          <a:xfrm>
            <a:off x="252413" y="3132138"/>
            <a:ext cx="8637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sz="2400" b="1">
                <a:solidFill>
                  <a:schemeClr val="accent2"/>
                </a:solidFill>
                <a:latin typeface="Times New Roman" pitchFamily="18" charset="0"/>
              </a:rPr>
              <a:t>Drawbacks:</a:t>
            </a:r>
          </a:p>
        </p:txBody>
      </p:sp>
      <p:sp>
        <p:nvSpPr>
          <p:cNvPr id="54278" name="Text Box 6"/>
          <p:cNvSpPr txBox="1">
            <a:spLocks noChangeArrowheads="1"/>
          </p:cNvSpPr>
          <p:nvPr/>
        </p:nvSpPr>
        <p:spPr bwMode="auto">
          <a:xfrm>
            <a:off x="252413" y="3538538"/>
            <a:ext cx="8637587" cy="266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55600" indent="-355600">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Probes are material objects and therefore a certain disturbance of the plasma is inevitable. </a:t>
            </a:r>
          </a:p>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In hot plasmas (fusion experiments) probes might be damaged and the sputtered or evaporated material might contaminate the plasma. </a:t>
            </a:r>
          </a:p>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Probes produce sheaths around their collectors, and sheaths are among the most complicated phenomena in plasma physics</a:t>
            </a:r>
          </a:p>
          <a:p>
            <a:pPr eaLnBrk="0" hangingPunct="0">
              <a:spcBef>
                <a:spcPct val="10000"/>
              </a:spcBef>
              <a:buFont typeface="Wingdings" pitchFamily="2" charset="2"/>
              <a:buChar char="§"/>
            </a:pPr>
            <a:r>
              <a:rPr lang="en-US" altLang="de-DE" sz="2400">
                <a:solidFill>
                  <a:srgbClr val="CC0000"/>
                </a:solidFill>
                <a:latin typeface="Times New Roman" pitchFamily="18" charset="0"/>
                <a:cs typeface="Times New Roman" pitchFamily="18" charset="0"/>
              </a:rPr>
              <a:t>Therefore an exact probe theory is extremely complicated. </a:t>
            </a:r>
          </a:p>
        </p:txBody>
      </p:sp>
      <p:sp>
        <p:nvSpPr>
          <p:cNvPr id="14"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a:t>
            </a:fld>
            <a:endParaRPr lang="en-GB" altLang="de-DE"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umsplatzhalter 4"/>
          <p:cNvSpPr>
            <a:spLocks noGrp="1"/>
          </p:cNvSpPr>
          <p:nvPr>
            <p:ph type="dt" sz="half" idx="10"/>
          </p:nvPr>
        </p:nvSpPr>
        <p:spPr/>
        <p:txBody>
          <a:bodyPr/>
          <a:lstStyle/>
          <a:p>
            <a:fld id="{03B7C36E-6DDD-44C7-B99F-D0B89869245B}" type="datetime1">
              <a:rPr lang="en-GB" altLang="de-DE" smtClean="0"/>
              <a:t>06/09/2018</a:t>
            </a:fld>
            <a:endParaRPr lang="de-DE" altLang="de-DE"/>
          </a:p>
        </p:txBody>
      </p:sp>
      <p:sp>
        <p:nvSpPr>
          <p:cNvPr id="15" name="Fußzeilenplatzhalter 5"/>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85698" name="Rectangle 2"/>
          <p:cNvSpPr>
            <a:spLocks noChangeArrowheads="1"/>
          </p:cNvSpPr>
          <p:nvPr/>
        </p:nvSpPr>
        <p:spPr bwMode="auto">
          <a:xfrm>
            <a:off x="0" y="-200342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5699" name="Rectangle 3"/>
          <p:cNvSpPr>
            <a:spLocks noChangeArrowheads="1"/>
          </p:cNvSpPr>
          <p:nvPr/>
        </p:nvSpPr>
        <p:spPr bwMode="auto">
          <a:xfrm>
            <a:off x="0" y="-61912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5700" name="Rectangle 4"/>
          <p:cNvSpPr>
            <a:spLocks noChangeArrowheads="1"/>
          </p:cNvSpPr>
          <p:nvPr/>
        </p:nvSpPr>
        <p:spPr bwMode="auto">
          <a:xfrm>
            <a:off x="0" y="71120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5701" name="Rectangle 5"/>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en-GB" altLang="de-DE" sz="2400">
              <a:solidFill>
                <a:schemeClr val="accent2"/>
              </a:solidFill>
            </a:endParaRPr>
          </a:p>
        </p:txBody>
      </p:sp>
      <p:sp>
        <p:nvSpPr>
          <p:cNvPr id="285702" name="Rectangle 6"/>
          <p:cNvSpPr>
            <a:spLocks noChangeArrowheads="1"/>
          </p:cNvSpPr>
          <p:nvPr/>
        </p:nvSpPr>
        <p:spPr bwMode="auto">
          <a:xfrm>
            <a:off x="-163513" y="-481013"/>
            <a:ext cx="184151"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5703" name="Rectangle 7"/>
          <p:cNvSpPr>
            <a:spLocks noChangeArrowheads="1"/>
          </p:cNvSpPr>
          <p:nvPr/>
        </p:nvSpPr>
        <p:spPr bwMode="auto">
          <a:xfrm>
            <a:off x="-163513" y="6973888"/>
            <a:ext cx="184151"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5704" name="Text Box 8"/>
          <p:cNvSpPr txBox="1">
            <a:spLocks noChangeArrowheads="1"/>
          </p:cNvSpPr>
          <p:nvPr/>
        </p:nvSpPr>
        <p:spPr bwMode="auto">
          <a:xfrm>
            <a:off x="792000" y="179388"/>
            <a:ext cx="7560000" cy="105758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Characterisation of the spectral properties of </a:t>
            </a:r>
            <a:r>
              <a:rPr lang="en-GB" altLang="de-DE" sz="3200" b="1" dirty="0" smtClean="0">
                <a:solidFill>
                  <a:schemeClr val="bg1"/>
                </a:solidFill>
                <a:latin typeface="Times New Roman" pitchFamily="18" charset="0"/>
              </a:rPr>
              <a:t>magnetic </a:t>
            </a:r>
            <a:r>
              <a:rPr lang="en-GB" altLang="de-DE" sz="3200" b="1" dirty="0">
                <a:solidFill>
                  <a:schemeClr val="bg1"/>
                </a:solidFill>
                <a:latin typeface="Times New Roman" pitchFamily="18" charset="0"/>
              </a:rPr>
              <a:t>field fluctuations</a:t>
            </a:r>
          </a:p>
        </p:txBody>
      </p:sp>
      <p:sp>
        <p:nvSpPr>
          <p:cNvPr id="285705" name="Textfeld 4"/>
          <p:cNvSpPr txBox="1">
            <a:spLocks noChangeArrowheads="1"/>
          </p:cNvSpPr>
          <p:nvPr/>
        </p:nvSpPr>
        <p:spPr bwMode="auto">
          <a:xfrm>
            <a:off x="252413" y="1401763"/>
            <a:ext cx="8637587"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79388" indent="-17938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25000"/>
              </a:spcBef>
              <a:buFontTx/>
              <a:buChar char="•"/>
            </a:pPr>
            <a:r>
              <a:rPr lang="en-GB" altLang="de-DE" sz="1700" b="1">
                <a:solidFill>
                  <a:srgbClr val="0000CC"/>
                </a:solidFill>
                <a:latin typeface="Times New Roman" pitchFamily="18" charset="0"/>
                <a:cs typeface="Times New Roman" pitchFamily="18" charset="0"/>
              </a:rPr>
              <a:t>We assume that the ELMs' magnetic fluctuations are mainly generated by parallel currents carried by ELM filaments, and are clearly distinguished from general MHD activity due to propagating waves taking place in the inter-ELM intervals.</a:t>
            </a:r>
          </a:p>
          <a:p>
            <a:pPr>
              <a:spcBef>
                <a:spcPct val="25000"/>
              </a:spcBef>
              <a:buFontTx/>
              <a:buChar char="•"/>
            </a:pPr>
            <a:r>
              <a:rPr lang="en-GB" altLang="de-DE" sz="1700" b="1">
                <a:solidFill>
                  <a:srgbClr val="0000CC"/>
                </a:solidFill>
                <a:latin typeface="Times New Roman" pitchFamily="18" charset="0"/>
                <a:cs typeface="Times New Roman" pitchFamily="18" charset="0"/>
              </a:rPr>
              <a:t>To check this ansatz we apply the Degree of Polarization (DOP) analysis. We suppose the presence of a single plane wave at frequency </a:t>
            </a:r>
            <a:r>
              <a:rPr lang="en-GB" altLang="de-DE" sz="1700" b="1">
                <a:solidFill>
                  <a:srgbClr val="0000CC"/>
                </a:solidFill>
                <a:latin typeface="Times New Roman" pitchFamily="18" charset="0"/>
                <a:cs typeface="Times New Roman" pitchFamily="18" charset="0"/>
                <a:sym typeface="Symbol" pitchFamily="18" charset="2"/>
              </a:rPr>
              <a:t></a:t>
            </a:r>
            <a:r>
              <a:rPr lang="en-GB" altLang="de-DE" sz="1700" b="1">
                <a:solidFill>
                  <a:srgbClr val="0000CC"/>
                </a:solidFill>
                <a:latin typeface="Times New Roman" pitchFamily="18" charset="0"/>
                <a:cs typeface="Times New Roman" pitchFamily="18" charset="0"/>
              </a:rPr>
              <a:t>. Then the wave vector </a:t>
            </a:r>
            <a:r>
              <a:rPr lang="en-GB" altLang="de-DE" sz="1700" b="1" i="1">
                <a:solidFill>
                  <a:srgbClr val="0000CC"/>
                </a:solidFill>
                <a:latin typeface="Times New Roman" pitchFamily="18" charset="0"/>
                <a:cs typeface="Times New Roman" pitchFamily="18" charset="0"/>
              </a:rPr>
              <a:t>k</a:t>
            </a:r>
            <a:r>
              <a:rPr lang="en-GB" altLang="de-DE" sz="1700" b="1">
                <a:solidFill>
                  <a:srgbClr val="0000CC"/>
                </a:solidFill>
                <a:latin typeface="Times New Roman" pitchFamily="18" charset="0"/>
                <a:cs typeface="Times New Roman" pitchFamily="18" charset="0"/>
              </a:rPr>
              <a:t> has to satisfy:</a:t>
            </a:r>
          </a:p>
        </p:txBody>
      </p:sp>
      <p:sp>
        <p:nvSpPr>
          <p:cNvPr id="285706" name="Textfeld 4"/>
          <p:cNvSpPr txBox="1">
            <a:spLocks noChangeArrowheads="1"/>
          </p:cNvSpPr>
          <p:nvPr/>
        </p:nvSpPr>
        <p:spPr bwMode="auto">
          <a:xfrm>
            <a:off x="254000" y="3500438"/>
            <a:ext cx="8637588"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79388" indent="-17938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25000"/>
              </a:spcBef>
              <a:buFontTx/>
              <a:buChar char="•"/>
            </a:pPr>
            <a:r>
              <a:rPr lang="en-GB" altLang="de-DE" sz="1700" b="1">
                <a:solidFill>
                  <a:srgbClr val="0000CC"/>
                </a:solidFill>
                <a:latin typeface="Times New Roman" pitchFamily="18" charset="0"/>
                <a:cs typeface="Times New Roman" pitchFamily="18" charset="0"/>
              </a:rPr>
              <a:t>The DOP is based on the evaluation and diagonalization of the spectral matrix </a:t>
            </a:r>
            <a:r>
              <a:rPr lang="en-GB" altLang="de-DE" sz="1700" b="1" i="1">
                <a:solidFill>
                  <a:srgbClr val="0000CC"/>
                </a:solidFill>
                <a:latin typeface="Times New Roman" pitchFamily="18" charset="0"/>
                <a:cs typeface="Times New Roman" pitchFamily="18" charset="0"/>
              </a:rPr>
              <a:t>S</a:t>
            </a:r>
            <a:r>
              <a:rPr lang="en-GB" altLang="de-DE" sz="1700" b="1">
                <a:solidFill>
                  <a:srgbClr val="0000CC"/>
                </a:solidFill>
                <a:latin typeface="Times New Roman" pitchFamily="18" charset="0"/>
                <a:cs typeface="Times New Roman" pitchFamily="18" charset="0"/>
              </a:rPr>
              <a:t> = </a:t>
            </a:r>
            <a:r>
              <a:rPr lang="en-GB" altLang="de-DE" sz="1700" b="1">
                <a:solidFill>
                  <a:srgbClr val="0000CC"/>
                </a:solidFill>
                <a:latin typeface="Times New Roman" pitchFamily="18" charset="0"/>
                <a:cs typeface="Times New Roman" pitchFamily="18" charset="0"/>
                <a:sym typeface="Symbol" pitchFamily="18" charset="2"/>
              </a:rPr>
              <a:t></a:t>
            </a:r>
            <a:r>
              <a:rPr lang="en-GB" altLang="de-DE" sz="1700" b="1" i="1">
                <a:solidFill>
                  <a:srgbClr val="0000CC"/>
                </a:solidFill>
                <a:latin typeface="Times New Roman" pitchFamily="18" charset="0"/>
                <a:cs typeface="Times New Roman" pitchFamily="18" charset="0"/>
              </a:rPr>
              <a:t>B</a:t>
            </a:r>
            <a:r>
              <a:rPr lang="en-GB" altLang="de-DE" sz="1700" b="1" i="1" baseline="-25000">
                <a:solidFill>
                  <a:srgbClr val="0000CC"/>
                </a:solidFill>
                <a:latin typeface="Times New Roman" pitchFamily="18" charset="0"/>
                <a:cs typeface="Times New Roman" pitchFamily="18" charset="0"/>
              </a:rPr>
              <a:t>j</a:t>
            </a:r>
            <a:r>
              <a:rPr lang="en-GB" altLang="de-DE" sz="1700" b="1" i="1">
                <a:solidFill>
                  <a:srgbClr val="0000CC"/>
                </a:solidFill>
                <a:latin typeface="Times New Roman" pitchFamily="18" charset="0"/>
                <a:cs typeface="Times New Roman" pitchFamily="18" charset="0"/>
              </a:rPr>
              <a:t>B</a:t>
            </a:r>
            <a:r>
              <a:rPr lang="en-GB" altLang="de-DE" sz="1700" b="1" i="1" baseline="-25000">
                <a:solidFill>
                  <a:srgbClr val="0000CC"/>
                </a:solidFill>
                <a:latin typeface="Times New Roman" pitchFamily="18" charset="0"/>
                <a:cs typeface="Times New Roman" pitchFamily="18" charset="0"/>
              </a:rPr>
              <a:t>k</a:t>
            </a:r>
            <a:r>
              <a:rPr lang="en-GB" altLang="de-DE" sz="1700" b="1">
                <a:solidFill>
                  <a:srgbClr val="0000CC"/>
                </a:solidFill>
                <a:latin typeface="Times New Roman" pitchFamily="18" charset="0"/>
                <a:cs typeface="Times New Roman" pitchFamily="18" charset="0"/>
                <a:sym typeface="Symbol" pitchFamily="18" charset="2"/>
              </a:rPr>
              <a:t></a:t>
            </a:r>
            <a:r>
              <a:rPr lang="en-GB" altLang="de-DE" sz="1700" b="1">
                <a:solidFill>
                  <a:srgbClr val="0000CC"/>
                </a:solidFill>
                <a:latin typeface="Times New Roman" pitchFamily="18" charset="0"/>
                <a:cs typeface="Times New Roman" pitchFamily="18" charset="0"/>
              </a:rPr>
              <a:t>, calculated in Fourier space using Fast Fourier Transform with Hanning windowing.</a:t>
            </a:r>
          </a:p>
          <a:p>
            <a:pPr>
              <a:spcBef>
                <a:spcPct val="25000"/>
              </a:spcBef>
              <a:buFontTx/>
              <a:buChar char="•"/>
            </a:pPr>
            <a:r>
              <a:rPr lang="en-GB" altLang="de-DE" sz="1700" b="1">
                <a:solidFill>
                  <a:srgbClr val="0000CC"/>
                </a:solidFill>
                <a:latin typeface="Times New Roman" pitchFamily="18" charset="0"/>
                <a:cs typeface="Times New Roman" pitchFamily="18" charset="0"/>
              </a:rPr>
              <a:t>Defining </a:t>
            </a:r>
            <a:r>
              <a:rPr lang="en-GB" altLang="de-DE" sz="1700" b="1">
                <a:solidFill>
                  <a:srgbClr val="0000CC"/>
                </a:solidFill>
                <a:latin typeface="Times New Roman" pitchFamily="18" charset="0"/>
                <a:cs typeface="Times New Roman" pitchFamily="18" charset="0"/>
                <a:sym typeface="Symbol" pitchFamily="18" charset="2"/>
              </a:rPr>
              <a:t></a:t>
            </a:r>
            <a:r>
              <a:rPr lang="en-GB" altLang="de-DE" sz="1700" b="1" baseline="-25000">
                <a:solidFill>
                  <a:srgbClr val="0000CC"/>
                </a:solidFill>
                <a:latin typeface="Times New Roman" pitchFamily="18" charset="0"/>
                <a:cs typeface="Times New Roman" pitchFamily="18" charset="0"/>
              </a:rPr>
              <a:t>1,2,3</a:t>
            </a:r>
            <a:r>
              <a:rPr lang="en-GB" altLang="de-DE" sz="1700" b="1">
                <a:solidFill>
                  <a:srgbClr val="0000CC"/>
                </a:solidFill>
                <a:latin typeface="Times New Roman" pitchFamily="18" charset="0"/>
                <a:cs typeface="Times New Roman" pitchFamily="18" charset="0"/>
              </a:rPr>
              <a:t> as the eigenvalues of this set of equations the DOP is defined as:</a:t>
            </a:r>
          </a:p>
        </p:txBody>
      </p:sp>
      <p:graphicFrame>
        <p:nvGraphicFramePr>
          <p:cNvPr id="285707" name="Object 11"/>
          <p:cNvGraphicFramePr>
            <a:graphicFrameLocks noGrp="1" noChangeAspect="1"/>
          </p:cNvGraphicFramePr>
          <p:nvPr>
            <p:ph sz="half" idx="1"/>
            <p:extLst>
              <p:ext uri="{D42A27DB-BD31-4B8C-83A1-F6EECF244321}">
                <p14:modId xmlns:p14="http://schemas.microsoft.com/office/powerpoint/2010/main" val="499079958"/>
              </p:ext>
            </p:extLst>
          </p:nvPr>
        </p:nvGraphicFramePr>
        <p:xfrm>
          <a:off x="1809750" y="2844925"/>
          <a:ext cx="5524500" cy="419100"/>
        </p:xfrm>
        <a:graphic>
          <a:graphicData uri="http://schemas.openxmlformats.org/presentationml/2006/ole">
            <mc:AlternateContent xmlns:mc="http://schemas.openxmlformats.org/markup-compatibility/2006">
              <mc:Choice xmlns:v="urn:schemas-microsoft-com:vml" Requires="v">
                <p:oleObj spid="_x0000_s285768" name="Formel" r:id="rId4" imgW="3657600" imgH="279360" progId="Equation.3">
                  <p:embed/>
                </p:oleObj>
              </mc:Choice>
              <mc:Fallback>
                <p:oleObj name="Formel" r:id="rId4" imgW="3657600" imgH="279360" progId="Equation.3">
                  <p:embed/>
                  <p:pic>
                    <p:nvPicPr>
                      <p:cNvPr id="0" name="Object 11"/>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0" y="2844925"/>
                        <a:ext cx="5524500" cy="4191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5708" name="Object 12"/>
          <p:cNvGraphicFramePr>
            <a:graphicFrameLocks noGrp="1" noChangeAspect="1"/>
          </p:cNvGraphicFramePr>
          <p:nvPr>
            <p:ph sz="half" idx="2"/>
          </p:nvPr>
        </p:nvGraphicFramePr>
        <p:xfrm>
          <a:off x="3676650" y="4406900"/>
          <a:ext cx="1792288" cy="850900"/>
        </p:xfrm>
        <a:graphic>
          <a:graphicData uri="http://schemas.openxmlformats.org/presentationml/2006/ole">
            <mc:AlternateContent xmlns:mc="http://schemas.openxmlformats.org/markup-compatibility/2006">
              <mc:Choice xmlns:v="urn:schemas-microsoft-com:vml" Requires="v">
                <p:oleObj spid="_x0000_s285769" name="Formel" r:id="rId6" imgW="1307880" imgH="622080" progId="Equation.3">
                  <p:embed/>
                </p:oleObj>
              </mc:Choice>
              <mc:Fallback>
                <p:oleObj name="Formel" r:id="rId6" imgW="1307880" imgH="622080" progId="Equation.3">
                  <p:embed/>
                  <p:pic>
                    <p:nvPicPr>
                      <p:cNvPr id="0" name="Object 12"/>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6650" y="4406900"/>
                        <a:ext cx="1792288" cy="8509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5709" name="Textfeld 4"/>
          <p:cNvSpPr txBox="1">
            <a:spLocks noChangeArrowheads="1"/>
          </p:cNvSpPr>
          <p:nvPr/>
        </p:nvSpPr>
        <p:spPr bwMode="auto">
          <a:xfrm>
            <a:off x="196850" y="5486400"/>
            <a:ext cx="863758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79388" indent="-17938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25000"/>
              </a:spcBef>
              <a:buFontTx/>
              <a:buChar char="•"/>
            </a:pPr>
            <a:r>
              <a:rPr lang="en-GB" altLang="de-DE" sz="1700" b="1">
                <a:solidFill>
                  <a:srgbClr val="0000CC"/>
                </a:solidFill>
                <a:latin typeface="Times New Roman" pitchFamily="18" charset="0"/>
                <a:cs typeface="Times New Roman" pitchFamily="18" charset="0"/>
              </a:rPr>
              <a:t>For a pure undulatory state the polarisation </a:t>
            </a:r>
            <a:r>
              <a:rPr lang="en-GB" altLang="de-DE" sz="1700" b="1" i="1">
                <a:solidFill>
                  <a:srgbClr val="0000CC"/>
                </a:solidFill>
                <a:latin typeface="Times New Roman" pitchFamily="18" charset="0"/>
                <a:cs typeface="Times New Roman" pitchFamily="18" charset="0"/>
              </a:rPr>
              <a:t>P</a:t>
            </a:r>
            <a:r>
              <a:rPr lang="en-GB" altLang="de-DE" sz="1700" b="1">
                <a:solidFill>
                  <a:srgbClr val="0000CC"/>
                </a:solidFill>
                <a:latin typeface="Times New Roman" pitchFamily="18" charset="0"/>
                <a:cs typeface="Times New Roman" pitchFamily="18" charset="0"/>
              </a:rPr>
              <a:t> = 1. We have a plane wave for </a:t>
            </a:r>
            <a:r>
              <a:rPr lang="en-GB" altLang="de-DE" sz="1700" b="1" i="1">
                <a:solidFill>
                  <a:srgbClr val="0000CC"/>
                </a:solidFill>
                <a:latin typeface="Times New Roman" pitchFamily="18" charset="0"/>
                <a:cs typeface="Times New Roman" pitchFamily="18" charset="0"/>
              </a:rPr>
              <a:t>P</a:t>
            </a:r>
            <a:r>
              <a:rPr lang="en-GB" altLang="de-DE" sz="1700" b="1">
                <a:solidFill>
                  <a:srgbClr val="0000CC"/>
                </a:solidFill>
                <a:latin typeface="Times New Roman" pitchFamily="18" charset="0"/>
                <a:cs typeface="Times New Roman" pitchFamily="18" charset="0"/>
              </a:rPr>
              <a:t> </a:t>
            </a:r>
            <a:r>
              <a:rPr lang="en-GB" altLang="de-DE" sz="1700" b="1">
                <a:solidFill>
                  <a:srgbClr val="0000CC"/>
                </a:solidFill>
                <a:latin typeface="Times New Roman" pitchFamily="18" charset="0"/>
                <a:cs typeface="Times New Roman" pitchFamily="18" charset="0"/>
                <a:sym typeface="Symbol" pitchFamily="18" charset="2"/>
              </a:rPr>
              <a:t></a:t>
            </a:r>
            <a:r>
              <a:rPr lang="en-GB" altLang="de-DE" sz="1700" b="1">
                <a:solidFill>
                  <a:srgbClr val="0000CC"/>
                </a:solidFill>
                <a:latin typeface="Times New Roman" pitchFamily="18" charset="0"/>
                <a:cs typeface="Times New Roman" pitchFamily="18" charset="0"/>
              </a:rPr>
              <a:t> 0.8, whereas for </a:t>
            </a:r>
            <a:r>
              <a:rPr lang="en-GB" altLang="de-DE" sz="1700" b="1" i="1">
                <a:solidFill>
                  <a:srgbClr val="0000CC"/>
                </a:solidFill>
                <a:latin typeface="Times New Roman" pitchFamily="18" charset="0"/>
                <a:cs typeface="Times New Roman" pitchFamily="18" charset="0"/>
              </a:rPr>
              <a:t>P</a:t>
            </a:r>
            <a:r>
              <a:rPr lang="en-GB" altLang="de-DE" sz="1700" b="1">
                <a:solidFill>
                  <a:srgbClr val="0000CC"/>
                </a:solidFill>
                <a:latin typeface="Times New Roman" pitchFamily="18" charset="0"/>
                <a:cs typeface="Times New Roman" pitchFamily="18" charset="0"/>
              </a:rPr>
              <a:t> </a:t>
            </a:r>
            <a:r>
              <a:rPr lang="en-GB" altLang="de-DE" sz="1700" b="1">
                <a:solidFill>
                  <a:srgbClr val="0000CC"/>
                </a:solidFill>
                <a:latin typeface="Times New Roman" pitchFamily="18" charset="0"/>
                <a:cs typeface="Times New Roman" pitchFamily="18" charset="0"/>
                <a:sym typeface="Symbol" pitchFamily="18" charset="2"/>
              </a:rPr>
              <a:t></a:t>
            </a:r>
            <a:r>
              <a:rPr lang="en-GB" altLang="de-DE" sz="1700" b="1">
                <a:solidFill>
                  <a:srgbClr val="0000CC"/>
                </a:solidFill>
                <a:latin typeface="Times New Roman" pitchFamily="18" charset="0"/>
                <a:cs typeface="Times New Roman" pitchFamily="18" charset="0"/>
              </a:rPr>
              <a:t> 0.8 the fluctuations are better represented by coherent structures passing by the measuring point; these structures are our ELMs. </a:t>
            </a:r>
          </a:p>
        </p:txBody>
      </p:sp>
      <p:sp>
        <p:nvSpPr>
          <p:cNvPr id="17"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60</a:t>
            </a:fld>
            <a:endParaRPr lang="en-GB" altLang="de-DE"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4"/>
          <p:cNvSpPr>
            <a:spLocks noGrp="1"/>
          </p:cNvSpPr>
          <p:nvPr>
            <p:ph type="dt" sz="half" idx="10"/>
          </p:nvPr>
        </p:nvSpPr>
        <p:spPr/>
        <p:txBody>
          <a:bodyPr/>
          <a:lstStyle/>
          <a:p>
            <a:fld id="{09DDB3D1-9F5A-4600-9629-39FB4DD67DA3}" type="datetime1">
              <a:rPr lang="en-GB" altLang="de-DE" smtClean="0"/>
              <a:t>06/09/2018</a:t>
            </a:fld>
            <a:endParaRPr lang="de-DE" altLang="de-DE"/>
          </a:p>
        </p:txBody>
      </p:sp>
      <p:sp>
        <p:nvSpPr>
          <p:cNvPr id="14" name="Fußzeilenplatzhalter 5"/>
          <p:cNvSpPr>
            <a:spLocks noGrp="1"/>
          </p:cNvSpPr>
          <p:nvPr>
            <p:ph type="ftr" sz="quarter" idx="11"/>
          </p:nvPr>
        </p:nvSpPr>
        <p:spPr/>
        <p:txBody>
          <a:bodyPr/>
          <a:lstStyle/>
          <a:p>
            <a:r>
              <a:rPr lang="fr-FR" altLang="de-DE" smtClean="0"/>
              <a:t>Probe Diagnostics Fusion Plasma Tromsø September 2018</a:t>
            </a:r>
            <a:endParaRPr lang="de-DE" altLang="de-DE"/>
          </a:p>
        </p:txBody>
      </p:sp>
      <p:pic>
        <p:nvPicPr>
          <p:cNvPr id="287746" name="Picture 2"/>
          <p:cNvPicPr>
            <a:picLocks noChangeAspect="1" noChangeArrowheads="1"/>
          </p:cNvPicPr>
          <p:nvPr/>
        </p:nvPicPr>
        <p:blipFill>
          <a:blip r:embed="rId3">
            <a:extLst>
              <a:ext uri="{28A0092B-C50C-407E-A947-70E740481C1C}">
                <a14:useLocalDpi xmlns:a14="http://schemas.microsoft.com/office/drawing/2010/main" val="0"/>
              </a:ext>
            </a:extLst>
          </a:blip>
          <a:srcRect l="2618"/>
          <a:stretch>
            <a:fillRect/>
          </a:stretch>
        </p:blipFill>
        <p:spPr bwMode="auto">
          <a:xfrm>
            <a:off x="2843213" y="1433513"/>
            <a:ext cx="6088062" cy="525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993300"/>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7747" name="Rectangle 3"/>
          <p:cNvSpPr>
            <a:spLocks noChangeArrowheads="1"/>
          </p:cNvSpPr>
          <p:nvPr/>
        </p:nvSpPr>
        <p:spPr bwMode="auto">
          <a:xfrm>
            <a:off x="0" y="-200342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7748" name="Rectangle 4"/>
          <p:cNvSpPr>
            <a:spLocks noChangeArrowheads="1"/>
          </p:cNvSpPr>
          <p:nvPr/>
        </p:nvSpPr>
        <p:spPr bwMode="auto">
          <a:xfrm>
            <a:off x="0" y="-61912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7749" name="Rectangle 5"/>
          <p:cNvSpPr>
            <a:spLocks noChangeArrowheads="1"/>
          </p:cNvSpPr>
          <p:nvPr/>
        </p:nvSpPr>
        <p:spPr bwMode="auto">
          <a:xfrm>
            <a:off x="0" y="71120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7750" name="Rectangle 6"/>
          <p:cNvSpPr>
            <a:spLocks noChangeArrowheads="1"/>
          </p:cNvSpPr>
          <p:nvPr/>
        </p:nvSpPr>
        <p:spPr bwMode="auto">
          <a:xfrm>
            <a:off x="323850" y="765175"/>
            <a:ext cx="8532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en-GB" altLang="de-DE" sz="2400">
              <a:solidFill>
                <a:schemeClr val="accent2"/>
              </a:solidFill>
            </a:endParaRPr>
          </a:p>
        </p:txBody>
      </p:sp>
      <p:sp>
        <p:nvSpPr>
          <p:cNvPr id="287751" name="Rectangle 7"/>
          <p:cNvSpPr>
            <a:spLocks noChangeArrowheads="1"/>
          </p:cNvSpPr>
          <p:nvPr/>
        </p:nvSpPr>
        <p:spPr bwMode="auto">
          <a:xfrm>
            <a:off x="-163513" y="-481013"/>
            <a:ext cx="184151"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7752" name="Rectangle 8"/>
          <p:cNvSpPr>
            <a:spLocks noChangeArrowheads="1"/>
          </p:cNvSpPr>
          <p:nvPr/>
        </p:nvSpPr>
        <p:spPr bwMode="auto">
          <a:xfrm>
            <a:off x="-163513" y="6973888"/>
            <a:ext cx="184151"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tLang="de-DE"/>
          </a:p>
        </p:txBody>
      </p:sp>
      <p:sp>
        <p:nvSpPr>
          <p:cNvPr id="287753" name="Text Box 9"/>
          <p:cNvSpPr txBox="1">
            <a:spLocks noChangeArrowheads="1"/>
          </p:cNvSpPr>
          <p:nvPr/>
        </p:nvSpPr>
        <p:spPr bwMode="auto">
          <a:xfrm>
            <a:off x="792000" y="179388"/>
            <a:ext cx="7560000"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Degree of Polarisation of magnetic field fluctuations</a:t>
            </a:r>
          </a:p>
        </p:txBody>
      </p:sp>
      <p:sp>
        <p:nvSpPr>
          <p:cNvPr id="287754" name="Text Box 10"/>
          <p:cNvSpPr txBox="1">
            <a:spLocks noChangeArrowheads="1"/>
          </p:cNvSpPr>
          <p:nvPr/>
        </p:nvSpPr>
        <p:spPr bwMode="auto">
          <a:xfrm>
            <a:off x="250825" y="2352675"/>
            <a:ext cx="2411413"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993300"/>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5000"/>
              </a:spcBef>
            </a:pPr>
            <a:r>
              <a:rPr lang="en-GB" altLang="de-DE" b="1">
                <a:solidFill>
                  <a:srgbClr val="0000CC"/>
                </a:solidFill>
                <a:latin typeface="Times New Roman" pitchFamily="18" charset="0"/>
              </a:rPr>
              <a:t>Within the  </a:t>
            </a:r>
            <a:r>
              <a:rPr lang="en-GB" altLang="de-DE" b="1" i="1">
                <a:solidFill>
                  <a:srgbClr val="0000CC"/>
                </a:solidFill>
                <a:latin typeface="Times New Roman" pitchFamily="18" charset="0"/>
              </a:rPr>
              <a:t>I</a:t>
            </a:r>
            <a:r>
              <a:rPr lang="en-GB" altLang="de-DE" b="1" i="1" baseline="-25000">
                <a:solidFill>
                  <a:srgbClr val="0000CC"/>
                </a:solidFill>
                <a:latin typeface="Times New Roman" pitchFamily="18" charset="0"/>
              </a:rPr>
              <a:t>sat</a:t>
            </a:r>
            <a:r>
              <a:rPr lang="en-GB" altLang="de-DE" b="1">
                <a:solidFill>
                  <a:srgbClr val="0000CC"/>
                </a:solidFill>
                <a:latin typeface="Times New Roman" pitchFamily="18" charset="0"/>
              </a:rPr>
              <a:t> reference frame, during inter-ELM intervals DOP &gt; 0,8 </a:t>
            </a:r>
            <a:r>
              <a:rPr lang="en-GB" altLang="de-DE" b="1">
                <a:solidFill>
                  <a:srgbClr val="0000CC"/>
                </a:solidFill>
                <a:latin typeface="Times New Roman" pitchFamily="18" charset="0"/>
                <a:sym typeface="Symbol" pitchFamily="18" charset="2"/>
              </a:rPr>
              <a:t> </a:t>
            </a:r>
            <a:r>
              <a:rPr lang="en-GB" altLang="de-DE" b="1">
                <a:solidFill>
                  <a:srgbClr val="0000CC"/>
                </a:solidFill>
                <a:latin typeface="Times New Roman" pitchFamily="18" charset="0"/>
              </a:rPr>
              <a:t>plasma waves (MHD activity) (dark blue and black ranges). </a:t>
            </a:r>
          </a:p>
        </p:txBody>
      </p:sp>
      <p:sp>
        <p:nvSpPr>
          <p:cNvPr id="287755" name="Text Box 11"/>
          <p:cNvSpPr txBox="1">
            <a:spLocks noChangeArrowheads="1"/>
          </p:cNvSpPr>
          <p:nvPr/>
        </p:nvSpPr>
        <p:spPr bwMode="auto">
          <a:xfrm>
            <a:off x="250825" y="4200525"/>
            <a:ext cx="2411413" cy="192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993300"/>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5000"/>
              </a:spcBef>
            </a:pPr>
            <a:r>
              <a:rPr lang="en-GB" altLang="de-DE" b="1">
                <a:solidFill>
                  <a:srgbClr val="0000CC"/>
                </a:solidFill>
                <a:latin typeface="Times New Roman" pitchFamily="18" charset="0"/>
              </a:rPr>
              <a:t>During ELM intervals DOP &lt; 0,8 </a:t>
            </a:r>
            <a:r>
              <a:rPr lang="en-GB" altLang="de-DE" b="1">
                <a:solidFill>
                  <a:srgbClr val="0000CC"/>
                </a:solidFill>
                <a:latin typeface="Times New Roman" pitchFamily="18" charset="0"/>
                <a:sym typeface="Symbol" pitchFamily="18" charset="2"/>
              </a:rPr>
              <a:t> </a:t>
            </a:r>
            <a:r>
              <a:rPr lang="en-GB" altLang="de-DE" b="1">
                <a:solidFill>
                  <a:srgbClr val="0000CC"/>
                </a:solidFill>
                <a:latin typeface="Times New Roman" pitchFamily="18" charset="0"/>
              </a:rPr>
              <a:t>strongly localized coherent structures interpreted as current carrying filaments (green and red ranges). </a:t>
            </a:r>
          </a:p>
        </p:txBody>
      </p:sp>
      <p:sp>
        <p:nvSpPr>
          <p:cNvPr id="287756" name="Text Box 12"/>
          <p:cNvSpPr txBox="1">
            <a:spLocks noChangeArrowheads="1"/>
          </p:cNvSpPr>
          <p:nvPr/>
        </p:nvSpPr>
        <p:spPr bwMode="auto">
          <a:xfrm>
            <a:off x="250825" y="1403350"/>
            <a:ext cx="2892425" cy="495300"/>
          </a:xfrm>
          <a:prstGeom prst="rect">
            <a:avLst/>
          </a:prstGeom>
          <a:noFill/>
          <a:ln w="57150" cmpd="thickThin">
            <a:solidFill>
              <a:schemeClr val="tx1"/>
            </a:solidFill>
            <a:miter lim="800000"/>
            <a:headEnd/>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r>
              <a:rPr lang="en-GB" altLang="de-DE" sz="2400" b="1">
                <a:solidFill>
                  <a:schemeClr val="accent2"/>
                </a:solidFill>
                <a:latin typeface="Times New Roman" pitchFamily="18" charset="0"/>
              </a:rPr>
              <a:t>Spectrogram of DOP</a:t>
            </a:r>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61</a:t>
            </a:fld>
            <a:endParaRPr lang="en-GB" altLang="de-DE"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umsplatzhalter 2"/>
          <p:cNvSpPr>
            <a:spLocks noGrp="1"/>
          </p:cNvSpPr>
          <p:nvPr>
            <p:ph type="dt" sz="half" idx="10"/>
          </p:nvPr>
        </p:nvSpPr>
        <p:spPr/>
        <p:txBody>
          <a:bodyPr/>
          <a:lstStyle/>
          <a:p>
            <a:fld id="{4FA1E3C4-3C94-4820-BC4D-F1C25305D4D2}" type="datetime1">
              <a:rPr lang="en-GB" altLang="de-DE" smtClean="0"/>
              <a:t>06/09/2018</a:t>
            </a:fld>
            <a:endParaRPr lang="de-DE" altLang="de-DE"/>
          </a:p>
        </p:txBody>
      </p:sp>
      <p:sp>
        <p:nvSpPr>
          <p:cNvPr id="12" name="Fußzeilenplatzhalter 3"/>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89794"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289795"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89796" name="Rectangle 4"/>
          <p:cNvSpPr>
            <a:spLocks noChangeArrowheads="1"/>
          </p:cNvSpPr>
          <p:nvPr/>
        </p:nvSpPr>
        <p:spPr bwMode="auto">
          <a:xfrm>
            <a:off x="252413" y="1017588"/>
            <a:ext cx="8637587"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defRPr>
                <a:solidFill>
                  <a:schemeClr val="tx1"/>
                </a:solidFill>
                <a:latin typeface="Arial" pitchFamily="34" charset="0"/>
              </a:defRPr>
            </a:lvl1pPr>
            <a:lvl2pPr marL="5413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spcBef>
                <a:spcPct val="25000"/>
              </a:spcBef>
            </a:pPr>
            <a:r>
              <a:rPr lang="en-GB" altLang="de-DE" b="1">
                <a:solidFill>
                  <a:srgbClr val="0000CC"/>
                </a:solidFill>
                <a:latin typeface="Times New Roman" pitchFamily="18" charset="0"/>
              </a:rPr>
              <a:t>The minimum variance analysis [</a:t>
            </a:r>
            <a:r>
              <a:rPr lang="de-AT" altLang="de-DE">
                <a:solidFill>
                  <a:srgbClr val="990033"/>
                </a:solidFill>
                <a:latin typeface="Times New Roman" pitchFamily="18" charset="0"/>
              </a:rPr>
              <a:t>D. R. Weimer, J. Geophys. Res., 108, 12 (2003)</a:t>
            </a:r>
            <a:r>
              <a:rPr lang="en-GB" altLang="de-DE" b="1">
                <a:solidFill>
                  <a:srgbClr val="0000CC"/>
                </a:solidFill>
                <a:latin typeface="Times New Roman" pitchFamily="18" charset="0"/>
              </a:rPr>
              <a:t>] has been introduced in order to determine the direction normal to an approximately one-dimen-sional current layer from single point measurements of the three components of the ma-gnetic field vector. The method is based on the solution of the eigenvalue problem</a:t>
            </a:r>
          </a:p>
        </p:txBody>
      </p:sp>
      <p:sp>
        <p:nvSpPr>
          <p:cNvPr id="289797" name="Text Box 5"/>
          <p:cNvSpPr txBox="1">
            <a:spLocks noChangeArrowheads="1"/>
          </p:cNvSpPr>
          <p:nvPr/>
        </p:nvSpPr>
        <p:spPr bwMode="auto">
          <a:xfrm>
            <a:off x="792000" y="179388"/>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Minimum variance analysis</a:t>
            </a:r>
          </a:p>
        </p:txBody>
      </p:sp>
      <p:sp>
        <p:nvSpPr>
          <p:cNvPr id="289798" name="Rectangle 6"/>
          <p:cNvSpPr>
            <a:spLocks noChangeArrowheads="1"/>
          </p:cNvSpPr>
          <p:nvPr/>
        </p:nvSpPr>
        <p:spPr bwMode="auto">
          <a:xfrm>
            <a:off x="254000" y="3114675"/>
            <a:ext cx="86375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defRPr>
                <a:solidFill>
                  <a:schemeClr val="tx1"/>
                </a:solidFill>
                <a:latin typeface="Arial" pitchFamily="34" charset="0"/>
              </a:defRPr>
            </a:lvl1pPr>
            <a:lvl2pPr marL="5413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spcBef>
                <a:spcPct val="10000"/>
              </a:spcBef>
            </a:pPr>
            <a:r>
              <a:rPr lang="en-GB" altLang="de-DE" b="1">
                <a:solidFill>
                  <a:srgbClr val="0000CC"/>
                </a:solidFill>
                <a:latin typeface="Times New Roman" pitchFamily="18" charset="0"/>
              </a:rPr>
              <a:t>is the </a:t>
            </a:r>
            <a:r>
              <a:rPr lang="en-GB" altLang="de-DE" b="1" i="1">
                <a:solidFill>
                  <a:srgbClr val="0000CC"/>
                </a:solidFill>
                <a:latin typeface="Times New Roman" pitchFamily="18" charset="0"/>
              </a:rPr>
              <a:t>magnetic variance matrix.</a:t>
            </a:r>
            <a:r>
              <a:rPr lang="en-GB" altLang="de-DE" b="1">
                <a:solidFill>
                  <a:srgbClr val="0000CC"/>
                </a:solidFill>
                <a:latin typeface="Times New Roman" pitchFamily="18" charset="0"/>
              </a:rPr>
              <a:t> </a:t>
            </a:r>
          </a:p>
        </p:txBody>
      </p:sp>
      <p:graphicFrame>
        <p:nvGraphicFramePr>
          <p:cNvPr id="289799" name="Object 7"/>
          <p:cNvGraphicFramePr>
            <a:graphicFrameLocks noGrp="1" noChangeAspect="1"/>
          </p:cNvGraphicFramePr>
          <p:nvPr>
            <p:ph/>
            <p:extLst>
              <p:ext uri="{D42A27DB-BD31-4B8C-83A1-F6EECF244321}">
                <p14:modId xmlns:p14="http://schemas.microsoft.com/office/powerpoint/2010/main" val="2387038926"/>
              </p:ext>
            </p:extLst>
          </p:nvPr>
        </p:nvGraphicFramePr>
        <p:xfrm>
          <a:off x="2595563" y="2372313"/>
          <a:ext cx="1587500" cy="692150"/>
        </p:xfrm>
        <a:graphic>
          <a:graphicData uri="http://schemas.openxmlformats.org/presentationml/2006/ole">
            <mc:AlternateContent xmlns:mc="http://schemas.openxmlformats.org/markup-compatibility/2006">
              <mc:Choice xmlns:v="urn:schemas-microsoft-com:vml" Requires="v">
                <p:oleObj spid="_x0000_s289859" name="Formel" r:id="rId4" imgW="990360" imgH="431640" progId="Equation.3">
                  <p:embed/>
                </p:oleObj>
              </mc:Choice>
              <mc:Fallback>
                <p:oleObj name="Formel" r:id="rId4" imgW="990360" imgH="431640" progId="Equation.3">
                  <p:embed/>
                  <p:pic>
                    <p:nvPicPr>
                      <p:cNvPr id="0" name="Object 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5563" y="2372313"/>
                        <a:ext cx="1587500" cy="6921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9800" name="Text Box 8"/>
          <p:cNvSpPr txBox="1">
            <a:spLocks noChangeArrowheads="1"/>
          </p:cNvSpPr>
          <p:nvPr/>
        </p:nvSpPr>
        <p:spPr bwMode="auto">
          <a:xfrm>
            <a:off x="4206875" y="2563813"/>
            <a:ext cx="7302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b="1">
                <a:solidFill>
                  <a:schemeClr val="accent2"/>
                </a:solidFill>
                <a:latin typeface="Times New Roman" pitchFamily="18" charset="0"/>
              </a:rPr>
              <a:t>, where</a:t>
            </a:r>
          </a:p>
        </p:txBody>
      </p:sp>
      <p:graphicFrame>
        <p:nvGraphicFramePr>
          <p:cNvPr id="289801" name="Object 9"/>
          <p:cNvGraphicFramePr>
            <a:graphicFrameLocks noChangeAspect="1"/>
          </p:cNvGraphicFramePr>
          <p:nvPr/>
        </p:nvGraphicFramePr>
        <p:xfrm>
          <a:off x="4960938" y="2498725"/>
          <a:ext cx="2482850" cy="447675"/>
        </p:xfrm>
        <a:graphic>
          <a:graphicData uri="http://schemas.openxmlformats.org/presentationml/2006/ole">
            <mc:AlternateContent xmlns:mc="http://schemas.openxmlformats.org/markup-compatibility/2006">
              <mc:Choice xmlns:v="urn:schemas-microsoft-com:vml" Requires="v">
                <p:oleObj spid="_x0000_s289860" name="Formel" r:id="rId6" imgW="1549080" imgH="279360" progId="Equation.3">
                  <p:embed/>
                </p:oleObj>
              </mc:Choice>
              <mc:Fallback>
                <p:oleObj name="Formel" r:id="rId6" imgW="1549080" imgH="27936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0938" y="2498725"/>
                        <a:ext cx="2482850" cy="447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9802" name="Rectangle 10"/>
          <p:cNvSpPr>
            <a:spLocks noChangeArrowheads="1"/>
          </p:cNvSpPr>
          <p:nvPr/>
        </p:nvSpPr>
        <p:spPr bwMode="auto">
          <a:xfrm>
            <a:off x="252413" y="3552825"/>
            <a:ext cx="8637587" cy="296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180975" indent="-180975">
              <a:defRPr>
                <a:solidFill>
                  <a:schemeClr val="tx1"/>
                </a:solidFill>
                <a:latin typeface="Arial" pitchFamily="34" charset="0"/>
              </a:defRPr>
            </a:lvl1pPr>
            <a:lvl2pPr marL="5413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spcBef>
                <a:spcPct val="20000"/>
              </a:spcBef>
              <a:buFontTx/>
              <a:buChar char="•"/>
            </a:pPr>
            <a:r>
              <a:rPr lang="en-GB" altLang="de-DE" b="1">
                <a:solidFill>
                  <a:srgbClr val="0000CC"/>
                </a:solidFill>
                <a:latin typeface="Times New Roman" pitchFamily="18" charset="0"/>
              </a:rPr>
              <a:t>The brackets indicate the mean values averaged over the time the structure spends travelling in front of the probe. </a:t>
            </a:r>
          </a:p>
          <a:p>
            <a:pPr>
              <a:spcBef>
                <a:spcPct val="20000"/>
              </a:spcBef>
              <a:buFontTx/>
              <a:buChar char="•"/>
            </a:pPr>
            <a:r>
              <a:rPr lang="en-GB" altLang="de-DE" b="1">
                <a:solidFill>
                  <a:srgbClr val="0000CC"/>
                </a:solidFill>
                <a:latin typeface="Times New Roman" pitchFamily="18" charset="0"/>
                <a:sym typeface="Symbol" pitchFamily="18" charset="2"/>
              </a:rPr>
              <a:t>,  </a:t>
            </a:r>
            <a:r>
              <a:rPr lang="en-GB" altLang="de-DE" b="1">
                <a:solidFill>
                  <a:srgbClr val="0000CC"/>
                </a:solidFill>
                <a:latin typeface="Times New Roman" pitchFamily="18" charset="0"/>
              </a:rPr>
              <a:t>= 1,2,3 denote the Cartesian components of </a:t>
            </a:r>
            <a:r>
              <a:rPr lang="en-GB" altLang="de-DE" b="1" i="1">
                <a:solidFill>
                  <a:srgbClr val="0000CC"/>
                </a:solidFill>
                <a:latin typeface="Times New Roman" pitchFamily="18" charset="0"/>
              </a:rPr>
              <a:t>x</a:t>
            </a:r>
            <a:r>
              <a:rPr lang="en-GB" altLang="de-DE" b="1">
                <a:solidFill>
                  <a:srgbClr val="0000CC"/>
                </a:solidFill>
                <a:latin typeface="Times New Roman" pitchFamily="18" charset="0"/>
              </a:rPr>
              <a:t>, </a:t>
            </a:r>
            <a:r>
              <a:rPr lang="en-GB" altLang="de-DE" b="1" i="1">
                <a:solidFill>
                  <a:srgbClr val="0000CC"/>
                </a:solidFill>
                <a:latin typeface="Times New Roman" pitchFamily="18" charset="0"/>
              </a:rPr>
              <a:t>y</a:t>
            </a:r>
            <a:r>
              <a:rPr lang="en-GB" altLang="de-DE" b="1">
                <a:solidFill>
                  <a:srgbClr val="0000CC"/>
                </a:solidFill>
                <a:latin typeface="Times New Roman" pitchFamily="18" charset="0"/>
              </a:rPr>
              <a:t> and </a:t>
            </a:r>
            <a:r>
              <a:rPr lang="en-GB" altLang="de-DE" b="1" i="1">
                <a:solidFill>
                  <a:srgbClr val="0000CC"/>
                </a:solidFill>
                <a:latin typeface="Times New Roman" pitchFamily="18" charset="0"/>
              </a:rPr>
              <a:t>z</a:t>
            </a:r>
            <a:r>
              <a:rPr lang="en-GB" altLang="de-DE" b="1">
                <a:solidFill>
                  <a:srgbClr val="0000CC"/>
                </a:solidFill>
                <a:latin typeface="Times New Roman" pitchFamily="18" charset="0"/>
              </a:rPr>
              <a:t> of the chosen system,</a:t>
            </a:r>
          </a:p>
          <a:p>
            <a:pPr>
              <a:spcBef>
                <a:spcPct val="20000"/>
              </a:spcBef>
              <a:buFontTx/>
              <a:buChar char="•"/>
            </a:pPr>
            <a:r>
              <a:rPr lang="en-GB" altLang="de-DE" b="1">
                <a:solidFill>
                  <a:srgbClr val="0000CC"/>
                </a:solidFill>
                <a:latin typeface="Times New Roman" pitchFamily="18" charset="0"/>
                <a:sym typeface="Symbol" pitchFamily="18" charset="2"/>
              </a:rPr>
              <a:t></a:t>
            </a:r>
            <a:r>
              <a:rPr lang="en-GB" altLang="de-DE" b="1">
                <a:solidFill>
                  <a:srgbClr val="0000CC"/>
                </a:solidFill>
                <a:latin typeface="Times New Roman" pitchFamily="18" charset="0"/>
              </a:rPr>
              <a:t> and </a:t>
            </a:r>
            <a:r>
              <a:rPr lang="en-GB" altLang="de-DE" b="1" i="1">
                <a:solidFill>
                  <a:srgbClr val="0000CC"/>
                </a:solidFill>
                <a:latin typeface="Times New Roman" pitchFamily="18" charset="0"/>
              </a:rPr>
              <a:t>n</a:t>
            </a:r>
            <a:r>
              <a:rPr lang="en-GB" altLang="de-DE" b="1">
                <a:solidFill>
                  <a:srgbClr val="0000CC"/>
                </a:solidFill>
                <a:latin typeface="Times New Roman" pitchFamily="18" charset="0"/>
              </a:rPr>
              <a:t> are the eigenvalues and eigenvectors of the system, respectively. </a:t>
            </a:r>
          </a:p>
          <a:p>
            <a:pPr>
              <a:spcBef>
                <a:spcPct val="20000"/>
              </a:spcBef>
              <a:buFontTx/>
              <a:buChar char="•"/>
            </a:pPr>
            <a:r>
              <a:rPr lang="en-GB" altLang="de-DE" b="1">
                <a:solidFill>
                  <a:srgbClr val="0000CC"/>
                </a:solidFill>
                <a:latin typeface="Times New Roman" pitchFamily="18" charset="0"/>
              </a:rPr>
              <a:t>The eigenvectors corresponding to the eigenvalues </a:t>
            </a:r>
            <a:r>
              <a:rPr lang="en-GB" altLang="de-DE" b="1">
                <a:solidFill>
                  <a:srgbClr val="0000CC"/>
                </a:solidFill>
                <a:latin typeface="Times New Roman" pitchFamily="18" charset="0"/>
                <a:sym typeface="Symbol" pitchFamily="18" charset="2"/>
              </a:rPr>
              <a:t></a:t>
            </a:r>
            <a:r>
              <a:rPr lang="en-GB" altLang="de-DE" b="1" baseline="-25000">
                <a:solidFill>
                  <a:srgbClr val="0000CC"/>
                </a:solidFill>
                <a:latin typeface="Times New Roman" pitchFamily="18" charset="0"/>
                <a:sym typeface="Symbol" pitchFamily="18" charset="2"/>
              </a:rPr>
              <a:t>1</a:t>
            </a:r>
            <a:r>
              <a:rPr lang="en-GB" altLang="de-DE" b="1">
                <a:solidFill>
                  <a:srgbClr val="0000CC"/>
                </a:solidFill>
                <a:latin typeface="Times New Roman" pitchFamily="18" charset="0"/>
                <a:sym typeface="Symbol" pitchFamily="18" charset="2"/>
              </a:rPr>
              <a:t>, </a:t>
            </a:r>
            <a:r>
              <a:rPr lang="en-GB" altLang="de-DE" b="1" baseline="-25000">
                <a:solidFill>
                  <a:srgbClr val="0000CC"/>
                </a:solidFill>
                <a:latin typeface="Times New Roman" pitchFamily="18" charset="0"/>
              </a:rPr>
              <a:t>2</a:t>
            </a:r>
            <a:r>
              <a:rPr lang="en-GB" altLang="de-DE" b="1">
                <a:solidFill>
                  <a:srgbClr val="0000CC"/>
                </a:solidFill>
                <a:latin typeface="Times New Roman" pitchFamily="18" charset="0"/>
              </a:rPr>
              <a:t> and </a:t>
            </a:r>
            <a:r>
              <a:rPr lang="en-GB" altLang="de-DE" b="1">
                <a:solidFill>
                  <a:srgbClr val="0000CC"/>
                </a:solidFill>
                <a:latin typeface="Times New Roman" pitchFamily="18" charset="0"/>
                <a:sym typeface="Symbol" pitchFamily="18" charset="2"/>
              </a:rPr>
              <a:t></a:t>
            </a:r>
            <a:r>
              <a:rPr lang="en-GB" altLang="de-DE" b="1" baseline="-25000">
                <a:solidFill>
                  <a:srgbClr val="0000CC"/>
                </a:solidFill>
                <a:latin typeface="Times New Roman" pitchFamily="18" charset="0"/>
              </a:rPr>
              <a:t>3</a:t>
            </a:r>
            <a:r>
              <a:rPr lang="en-GB" altLang="de-DE" b="1">
                <a:solidFill>
                  <a:srgbClr val="0000CC"/>
                </a:solidFill>
                <a:latin typeface="Times New Roman" pitchFamily="18" charset="0"/>
              </a:rPr>
              <a:t>, represent the direction of maximum, intermediate and minimum variance of the magnetic field respectively. </a:t>
            </a:r>
          </a:p>
          <a:p>
            <a:pPr>
              <a:spcBef>
                <a:spcPct val="20000"/>
              </a:spcBef>
              <a:buFontTx/>
              <a:buChar char="•"/>
            </a:pPr>
            <a:r>
              <a:rPr lang="en-GB" altLang="de-DE" b="1">
                <a:solidFill>
                  <a:srgbClr val="0000CC"/>
                </a:solidFill>
                <a:latin typeface="Times New Roman" pitchFamily="18" charset="0"/>
              </a:rPr>
              <a:t>The eigenvector corresponding to the minimum eigenvalues corresponds to the direction of minimum variance and is normal to the plane spanned by the magnetic field perturbations.</a:t>
            </a:r>
          </a:p>
        </p:txBody>
      </p:sp>
      <p:sp>
        <p:nvSpPr>
          <p:cNvPr id="14"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62</a:t>
            </a:fld>
            <a:endParaRPr lang="en-GB" altLang="de-DE"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3"/>
          <p:cNvSpPr>
            <a:spLocks noGrp="1"/>
          </p:cNvSpPr>
          <p:nvPr>
            <p:ph type="dt" sz="half" idx="10"/>
          </p:nvPr>
        </p:nvSpPr>
        <p:spPr/>
        <p:txBody>
          <a:bodyPr/>
          <a:lstStyle/>
          <a:p>
            <a:fld id="{8E34C59F-E555-43BB-B65E-66B7C57E286A}" type="datetime1">
              <a:rPr lang="en-GB" altLang="de-DE" smtClean="0"/>
              <a:t>06/09/2018</a:t>
            </a:fld>
            <a:endParaRPr lang="de-DE" altLang="de-DE"/>
          </a:p>
        </p:txBody>
      </p:sp>
      <p:sp>
        <p:nvSpPr>
          <p:cNvPr id="14"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91842"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291843"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nvGrpSpPr>
          <p:cNvPr id="291844" name="Group 4"/>
          <p:cNvGrpSpPr>
            <a:grpSpLocks noChangeAspect="1"/>
          </p:cNvGrpSpPr>
          <p:nvPr/>
        </p:nvGrpSpPr>
        <p:grpSpPr bwMode="auto">
          <a:xfrm>
            <a:off x="115888" y="1600200"/>
            <a:ext cx="5386387" cy="4349750"/>
            <a:chOff x="1417" y="8269"/>
            <a:chExt cx="5102" cy="3242"/>
          </a:xfrm>
        </p:grpSpPr>
        <p:pic>
          <p:nvPicPr>
            <p:cNvPr id="2918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 y="8307"/>
              <a:ext cx="5102" cy="3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846" name="Rectangle 6"/>
            <p:cNvSpPr>
              <a:spLocks noChangeAspect="1" noChangeArrowheads="1"/>
            </p:cNvSpPr>
            <p:nvPr/>
          </p:nvSpPr>
          <p:spPr bwMode="auto">
            <a:xfrm>
              <a:off x="1608" y="8269"/>
              <a:ext cx="389"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291847" name="Rectangle 7"/>
            <p:cNvSpPr>
              <a:spLocks noChangeAspect="1" noChangeArrowheads="1"/>
            </p:cNvSpPr>
            <p:nvPr/>
          </p:nvSpPr>
          <p:spPr bwMode="auto">
            <a:xfrm>
              <a:off x="5938" y="8306"/>
              <a:ext cx="389"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grpSp>
      <p:sp>
        <p:nvSpPr>
          <p:cNvPr id="291848" name="Rectangle 8"/>
          <p:cNvSpPr>
            <a:spLocks noChangeArrowheads="1"/>
          </p:cNvSpPr>
          <p:nvPr/>
        </p:nvSpPr>
        <p:spPr bwMode="auto">
          <a:xfrm>
            <a:off x="5670550" y="1473200"/>
            <a:ext cx="3328988" cy="219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defRPr>
                <a:solidFill>
                  <a:schemeClr val="tx1"/>
                </a:solidFill>
                <a:latin typeface="Arial" pitchFamily="34" charset="0"/>
              </a:defRPr>
            </a:lvl1pPr>
            <a:lvl2pPr marL="5413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spcBef>
                <a:spcPct val="25000"/>
              </a:spcBef>
            </a:pPr>
            <a:r>
              <a:rPr lang="en-GB" altLang="de-DE" b="1">
                <a:solidFill>
                  <a:srgbClr val="0000CC"/>
                </a:solidFill>
                <a:latin typeface="Times New Roman" pitchFamily="18" charset="0"/>
              </a:rPr>
              <a:t>3-D trajectory of all 3 component of </a:t>
            </a:r>
            <a:r>
              <a:rPr lang="en-GB" altLang="de-DE" b="1" i="1">
                <a:solidFill>
                  <a:srgbClr val="0000CC"/>
                </a:solidFill>
                <a:latin typeface="Times New Roman" pitchFamily="18" charset="0"/>
              </a:rPr>
              <a:t>B</a:t>
            </a:r>
            <a:r>
              <a:rPr lang="en-GB" altLang="de-DE" b="1">
                <a:solidFill>
                  <a:srgbClr val="0000CC"/>
                </a:solidFill>
                <a:latin typeface="Times New Roman" pitchFamily="18" charset="0"/>
              </a:rPr>
              <a:t>-field fluctuations spans a well defined surface with a much smaller fluctuation in the parallel direction. The closed </a:t>
            </a:r>
            <a:r>
              <a:rPr lang="en-GB" altLang="de-DE" b="1" u="sng">
                <a:solidFill>
                  <a:srgbClr val="0000CC"/>
                </a:solidFill>
                <a:latin typeface="Times New Roman" pitchFamily="18" charset="0"/>
              </a:rPr>
              <a:t>elliptical loop</a:t>
            </a:r>
            <a:r>
              <a:rPr lang="en-GB" altLang="de-DE" b="1">
                <a:solidFill>
                  <a:srgbClr val="0000CC"/>
                </a:solidFill>
                <a:latin typeface="Times New Roman" pitchFamily="18" charset="0"/>
              </a:rPr>
              <a:t> lies in a plane slightly tilted with respect to the local frame of reference. </a:t>
            </a:r>
          </a:p>
        </p:txBody>
      </p:sp>
      <p:sp>
        <p:nvSpPr>
          <p:cNvPr id="291849" name="Text Box 9"/>
          <p:cNvSpPr txBox="1">
            <a:spLocks noChangeArrowheads="1"/>
          </p:cNvSpPr>
          <p:nvPr/>
        </p:nvSpPr>
        <p:spPr bwMode="auto">
          <a:xfrm>
            <a:off x="792000" y="182563"/>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3-D hodogram and current filament</a:t>
            </a:r>
          </a:p>
        </p:txBody>
      </p:sp>
      <p:sp>
        <p:nvSpPr>
          <p:cNvPr id="291850" name="Rectangle 10"/>
          <p:cNvSpPr>
            <a:spLocks noChangeArrowheads="1"/>
          </p:cNvSpPr>
          <p:nvPr/>
        </p:nvSpPr>
        <p:spPr bwMode="auto">
          <a:xfrm>
            <a:off x="5670550" y="4375150"/>
            <a:ext cx="3328988"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defRPr>
                <a:solidFill>
                  <a:schemeClr val="tx1"/>
                </a:solidFill>
                <a:latin typeface="Arial" pitchFamily="34" charset="0"/>
              </a:defRPr>
            </a:lvl1pPr>
            <a:lvl2pPr marL="54133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spcBef>
                <a:spcPct val="25000"/>
              </a:spcBef>
            </a:pPr>
            <a:r>
              <a:rPr lang="en-GB" altLang="de-DE" b="1">
                <a:solidFill>
                  <a:srgbClr val="0000CC"/>
                </a:solidFill>
                <a:latin typeface="Times New Roman" pitchFamily="18" charset="0"/>
              </a:rPr>
              <a:t>The direction </a:t>
            </a:r>
            <a:r>
              <a:rPr lang="en-GB" altLang="de-DE" b="1" u="sng">
                <a:solidFill>
                  <a:srgbClr val="0000CC"/>
                </a:solidFill>
                <a:latin typeface="Times New Roman" pitchFamily="18" charset="0"/>
              </a:rPr>
              <a:t>normal to the plane of the ellipse </a:t>
            </a:r>
            <a:r>
              <a:rPr lang="en-GB" altLang="de-DE" b="1">
                <a:solidFill>
                  <a:srgbClr val="0000CC"/>
                </a:solidFill>
                <a:latin typeface="Times New Roman" pitchFamily="18" charset="0"/>
              </a:rPr>
              <a:t>can be determined by using the minimum variance analysis (black line). This direction coincides well with the direction of </a:t>
            </a:r>
            <a:r>
              <a:rPr lang="en-GB" altLang="de-DE" b="1" i="1">
                <a:solidFill>
                  <a:srgbClr val="0000CC"/>
                </a:solidFill>
                <a:latin typeface="Times New Roman" pitchFamily="18" charset="0"/>
              </a:rPr>
              <a:t>B</a:t>
            </a:r>
            <a:r>
              <a:rPr lang="en-GB" altLang="de-DE" b="1" i="1" baseline="-25000">
                <a:solidFill>
                  <a:srgbClr val="0000CC"/>
                </a:solidFill>
                <a:latin typeface="Times New Roman" pitchFamily="18" charset="0"/>
              </a:rPr>
              <a:t>total</a:t>
            </a:r>
            <a:r>
              <a:rPr lang="en-GB" altLang="de-DE" b="1">
                <a:solidFill>
                  <a:srgbClr val="0000CC"/>
                </a:solidFill>
                <a:latin typeface="Times New Roman" pitchFamily="18" charset="0"/>
              </a:rPr>
              <a:t> (blue line). </a:t>
            </a:r>
          </a:p>
        </p:txBody>
      </p:sp>
      <p:sp>
        <p:nvSpPr>
          <p:cNvPr id="291851" name="Line 11"/>
          <p:cNvSpPr>
            <a:spLocks noChangeShapeType="1"/>
          </p:cNvSpPr>
          <p:nvPr/>
        </p:nvSpPr>
        <p:spPr bwMode="auto">
          <a:xfrm flipH="1">
            <a:off x="3705225" y="3000375"/>
            <a:ext cx="1866900" cy="609600"/>
          </a:xfrm>
          <a:prstGeom prst="line">
            <a:avLst/>
          </a:prstGeom>
          <a:noFill/>
          <a:ln w="19050">
            <a:solidFill>
              <a:srgbClr val="990033"/>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1852" name="Line 12"/>
          <p:cNvSpPr>
            <a:spLocks noChangeShapeType="1"/>
          </p:cNvSpPr>
          <p:nvPr/>
        </p:nvSpPr>
        <p:spPr bwMode="auto">
          <a:xfrm flipH="1" flipV="1">
            <a:off x="3103563" y="4378325"/>
            <a:ext cx="2498725" cy="412750"/>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63</a:t>
            </a:fld>
            <a:endParaRPr lang="en-GB" altLang="de-DE"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umsplatzhalter 3"/>
          <p:cNvSpPr>
            <a:spLocks noGrp="1"/>
          </p:cNvSpPr>
          <p:nvPr>
            <p:ph type="dt" sz="half" idx="10"/>
          </p:nvPr>
        </p:nvSpPr>
        <p:spPr/>
        <p:txBody>
          <a:bodyPr/>
          <a:lstStyle/>
          <a:p>
            <a:fld id="{1C28C825-7179-4A82-A592-6896452C81EF}" type="datetime1">
              <a:rPr lang="en-GB" altLang="de-DE" smtClean="0"/>
              <a:t>06/09/2018</a:t>
            </a:fld>
            <a:endParaRPr lang="de-DE" altLang="de-DE"/>
          </a:p>
        </p:txBody>
      </p:sp>
      <p:sp>
        <p:nvSpPr>
          <p:cNvPr id="22"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93890"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293891"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93892" name="Text Box 4"/>
          <p:cNvSpPr txBox="1">
            <a:spLocks noChangeArrowheads="1"/>
          </p:cNvSpPr>
          <p:nvPr/>
        </p:nvSpPr>
        <p:spPr bwMode="auto">
          <a:xfrm>
            <a:off x="792000" y="182563"/>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Reconstructed current filaments</a:t>
            </a:r>
          </a:p>
        </p:txBody>
      </p:sp>
      <p:sp>
        <p:nvSpPr>
          <p:cNvPr id="293893" name="Rectangle 5"/>
          <p:cNvSpPr>
            <a:spLocks noChangeArrowheads="1"/>
          </p:cNvSpPr>
          <p:nvPr/>
        </p:nvSpPr>
        <p:spPr bwMode="auto">
          <a:xfrm>
            <a:off x="254000" y="1108075"/>
            <a:ext cx="8637588"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20000"/>
              </a:spcBef>
            </a:pPr>
            <a:r>
              <a:rPr lang="en-GB" altLang="de-DE" b="1">
                <a:solidFill>
                  <a:srgbClr val="0000CC"/>
                </a:solidFill>
                <a:latin typeface="Times New Roman" pitchFamily="18" charset="0"/>
              </a:rPr>
              <a:t>A </a:t>
            </a:r>
            <a:r>
              <a:rPr lang="en-GB" altLang="de-DE" b="1" u="sng">
                <a:solidFill>
                  <a:srgbClr val="0000CC"/>
                </a:solidFill>
                <a:latin typeface="Times New Roman" pitchFamily="18" charset="0"/>
              </a:rPr>
              <a:t>2-D reconstruction</a:t>
            </a:r>
            <a:r>
              <a:rPr lang="en-GB" altLang="de-DE" b="1">
                <a:solidFill>
                  <a:srgbClr val="0000CC"/>
                </a:solidFill>
                <a:latin typeface="Times New Roman" pitchFamily="18" charset="0"/>
              </a:rPr>
              <a:t> in the reconstructed maximum variance plane shows that the magnetic fluctuations are generated by a </a:t>
            </a:r>
            <a:r>
              <a:rPr lang="en-GB" altLang="de-DE" b="1" i="1">
                <a:solidFill>
                  <a:srgbClr val="0000CC"/>
                </a:solidFill>
                <a:latin typeface="Times New Roman" pitchFamily="18" charset="0"/>
              </a:rPr>
              <a:t>monopolar</a:t>
            </a:r>
            <a:r>
              <a:rPr lang="en-GB" altLang="de-DE" b="1">
                <a:solidFill>
                  <a:srgbClr val="0000CC"/>
                </a:solidFill>
                <a:latin typeface="Times New Roman" pitchFamily="18" charset="0"/>
              </a:rPr>
              <a:t> current distribution (red line = </a:t>
            </a:r>
            <a:r>
              <a:rPr lang="en-GB" altLang="de-DE" b="1" u="sng">
                <a:solidFill>
                  <a:srgbClr val="0000CC"/>
                </a:solidFill>
                <a:latin typeface="Times New Roman" pitchFamily="18" charset="0"/>
              </a:rPr>
              <a:t>elliptical fit</a:t>
            </a:r>
            <a:r>
              <a:rPr lang="en-GB" altLang="de-DE" b="1">
                <a:solidFill>
                  <a:srgbClr val="0000CC"/>
                </a:solidFill>
                <a:latin typeface="Times New Roman" pitchFamily="18" charset="0"/>
              </a:rPr>
              <a:t>).  This is also supported by the fact that the loop lies practically only in two quadrants of the plane.  A </a:t>
            </a:r>
            <a:r>
              <a:rPr lang="en-GB" altLang="de-DE" b="1" u="sng">
                <a:solidFill>
                  <a:srgbClr val="0000CC"/>
                </a:solidFill>
                <a:latin typeface="Times New Roman" pitchFamily="18" charset="0"/>
              </a:rPr>
              <a:t>bipolar loop </a:t>
            </a:r>
            <a:r>
              <a:rPr lang="en-GB" altLang="de-DE" b="1">
                <a:solidFill>
                  <a:srgbClr val="0000CC"/>
                </a:solidFill>
                <a:latin typeface="Times New Roman" pitchFamily="18" charset="0"/>
              </a:rPr>
              <a:t>would span over three quadrants.</a:t>
            </a:r>
          </a:p>
        </p:txBody>
      </p:sp>
      <p:sp>
        <p:nvSpPr>
          <p:cNvPr id="293894" name="Text Box 6"/>
          <p:cNvSpPr txBox="1">
            <a:spLocks noChangeArrowheads="1"/>
          </p:cNvSpPr>
          <p:nvPr/>
        </p:nvSpPr>
        <p:spPr bwMode="auto">
          <a:xfrm>
            <a:off x="5788025" y="2413000"/>
            <a:ext cx="321945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a:solidFill>
                  <a:srgbClr val="0000CC"/>
                </a:solidFill>
                <a:latin typeface="Times New Roman" pitchFamily="18" charset="0"/>
              </a:rPr>
              <a:t>Simulation of a </a:t>
            </a:r>
            <a:r>
              <a:rPr lang="en-GB" altLang="de-DE" b="1" u="sng">
                <a:solidFill>
                  <a:srgbClr val="0000CC"/>
                </a:solidFill>
                <a:latin typeface="Times New Roman" pitchFamily="18" charset="0"/>
              </a:rPr>
              <a:t>monopolar current filament </a:t>
            </a:r>
            <a:r>
              <a:rPr lang="en-GB" altLang="de-DE" b="1">
                <a:solidFill>
                  <a:srgbClr val="0000CC"/>
                </a:solidFill>
                <a:latin typeface="Times New Roman" pitchFamily="18" charset="0"/>
              </a:rPr>
              <a:t>(red ellipse) and </a:t>
            </a:r>
            <a:r>
              <a:rPr lang="en-GB" altLang="de-DE" b="1" u="sng">
                <a:solidFill>
                  <a:srgbClr val="0000CC"/>
                </a:solidFill>
                <a:latin typeface="Times New Roman" pitchFamily="18" charset="0"/>
              </a:rPr>
              <a:t>bipolar one </a:t>
            </a:r>
            <a:r>
              <a:rPr lang="en-GB" altLang="de-DE" b="1">
                <a:solidFill>
                  <a:srgbClr val="0000CC"/>
                </a:solidFill>
                <a:latin typeface="Times New Roman" pitchFamily="18" charset="0"/>
              </a:rPr>
              <a:t>(blue cardioid-like shape with a cusp at the origin).</a:t>
            </a:r>
          </a:p>
        </p:txBody>
      </p:sp>
      <p:grpSp>
        <p:nvGrpSpPr>
          <p:cNvPr id="293895" name="Group 7"/>
          <p:cNvGrpSpPr>
            <a:grpSpLocks noChangeAspect="1"/>
          </p:cNvGrpSpPr>
          <p:nvPr/>
        </p:nvGrpSpPr>
        <p:grpSpPr bwMode="auto">
          <a:xfrm>
            <a:off x="177800" y="2451100"/>
            <a:ext cx="5346700" cy="4078288"/>
            <a:chOff x="104" y="2316"/>
            <a:chExt cx="2365" cy="1753"/>
          </a:xfrm>
        </p:grpSpPr>
        <p:pic>
          <p:nvPicPr>
            <p:cNvPr id="29389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 y="2316"/>
              <a:ext cx="2365" cy="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3897" name="Line 9"/>
            <p:cNvSpPr>
              <a:spLocks noChangeAspect="1" noChangeShapeType="1"/>
            </p:cNvSpPr>
            <p:nvPr/>
          </p:nvSpPr>
          <p:spPr bwMode="auto">
            <a:xfrm>
              <a:off x="568" y="3072"/>
              <a:ext cx="1808" cy="0"/>
            </a:xfrm>
            <a:prstGeom prst="line">
              <a:avLst/>
            </a:prstGeom>
            <a:noFill/>
            <a:ln w="19050">
              <a:solidFill>
                <a:schemeClr val="tx1"/>
              </a:solidFill>
              <a:round/>
              <a:headE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3898" name="Line 10"/>
            <p:cNvSpPr>
              <a:spLocks noChangeAspect="1" noChangeShapeType="1"/>
            </p:cNvSpPr>
            <p:nvPr/>
          </p:nvSpPr>
          <p:spPr bwMode="auto">
            <a:xfrm flipV="1">
              <a:off x="1472" y="2392"/>
              <a:ext cx="0" cy="1360"/>
            </a:xfrm>
            <a:prstGeom prst="line">
              <a:avLst/>
            </a:prstGeom>
            <a:noFill/>
            <a:ln w="19050">
              <a:solidFill>
                <a:schemeClr val="tx1"/>
              </a:solidFill>
              <a:round/>
              <a:headE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grpSp>
        <p:nvGrpSpPr>
          <p:cNvPr id="293899" name="Group 11"/>
          <p:cNvGrpSpPr>
            <a:grpSpLocks noChangeAspect="1"/>
          </p:cNvGrpSpPr>
          <p:nvPr/>
        </p:nvGrpSpPr>
        <p:grpSpPr bwMode="auto">
          <a:xfrm>
            <a:off x="5770563" y="3932238"/>
            <a:ext cx="3121025" cy="2320925"/>
            <a:chOff x="72" y="3098"/>
            <a:chExt cx="1463" cy="1088"/>
          </a:xfrm>
        </p:grpSpPr>
        <p:pic>
          <p:nvPicPr>
            <p:cNvPr id="293900"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 y="3098"/>
              <a:ext cx="1463" cy="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3901" name="Line 13"/>
            <p:cNvSpPr>
              <a:spLocks noChangeAspect="1" noChangeShapeType="1"/>
            </p:cNvSpPr>
            <p:nvPr/>
          </p:nvSpPr>
          <p:spPr bwMode="auto">
            <a:xfrm flipH="1" flipV="1">
              <a:off x="1095" y="3135"/>
              <a:ext cx="6" cy="900"/>
            </a:xfrm>
            <a:prstGeom prst="line">
              <a:avLst/>
            </a:prstGeom>
            <a:noFill/>
            <a:ln w="9525">
              <a:solidFill>
                <a:schemeClr val="tx1"/>
              </a:solidFill>
              <a:round/>
              <a:headE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3902" name="Line 14"/>
            <p:cNvSpPr>
              <a:spLocks noChangeAspect="1" noChangeShapeType="1"/>
            </p:cNvSpPr>
            <p:nvPr/>
          </p:nvSpPr>
          <p:spPr bwMode="auto">
            <a:xfrm>
              <a:off x="300" y="3438"/>
              <a:ext cx="1194" cy="0"/>
            </a:xfrm>
            <a:prstGeom prst="line">
              <a:avLst/>
            </a:prstGeom>
            <a:noFill/>
            <a:ln w="9525">
              <a:solidFill>
                <a:schemeClr val="tx1"/>
              </a:solidFill>
              <a:round/>
              <a:headE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sp>
        <p:nvSpPr>
          <p:cNvPr id="293903" name="Freeform 15"/>
          <p:cNvSpPr>
            <a:spLocks/>
          </p:cNvSpPr>
          <p:nvPr/>
        </p:nvSpPr>
        <p:spPr bwMode="auto">
          <a:xfrm>
            <a:off x="1546225" y="1377950"/>
            <a:ext cx="1441450" cy="3425825"/>
          </a:xfrm>
          <a:custGeom>
            <a:avLst/>
            <a:gdLst>
              <a:gd name="T0" fmla="*/ 0 w 957"/>
              <a:gd name="T1" fmla="*/ 0 h 2142"/>
              <a:gd name="T2" fmla="*/ 373 w 957"/>
              <a:gd name="T3" fmla="*/ 2077 h 2142"/>
              <a:gd name="T4" fmla="*/ 957 w 957"/>
              <a:gd name="T5" fmla="*/ 2142 h 2142"/>
            </a:gdLst>
            <a:ahLst/>
            <a:cxnLst>
              <a:cxn ang="0">
                <a:pos x="T0" y="T1"/>
              </a:cxn>
              <a:cxn ang="0">
                <a:pos x="T2" y="T3"/>
              </a:cxn>
              <a:cxn ang="0">
                <a:pos x="T4" y="T5"/>
              </a:cxn>
            </a:cxnLst>
            <a:rect l="0" t="0" r="r" b="b"/>
            <a:pathLst>
              <a:path w="957" h="2142">
                <a:moveTo>
                  <a:pt x="0" y="0"/>
                </a:moveTo>
                <a:lnTo>
                  <a:pt x="373" y="2077"/>
                </a:lnTo>
                <a:lnTo>
                  <a:pt x="957" y="2142"/>
                </a:lnTo>
              </a:path>
            </a:pathLst>
          </a:custGeom>
          <a:noFill/>
          <a:ln w="19050" cap="flat" cmpd="sng">
            <a:solidFill>
              <a:schemeClr val="tx1"/>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3904" name="Line 16"/>
          <p:cNvSpPr>
            <a:spLocks noChangeShapeType="1"/>
          </p:cNvSpPr>
          <p:nvPr/>
        </p:nvSpPr>
        <p:spPr bwMode="auto">
          <a:xfrm>
            <a:off x="901700" y="1970088"/>
            <a:ext cx="2317750" cy="1725612"/>
          </a:xfrm>
          <a:prstGeom prst="line">
            <a:avLst/>
          </a:prstGeom>
          <a:noFill/>
          <a:ln w="19050">
            <a:solidFill>
              <a:srgbClr val="800000"/>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3905" name="Freeform 17"/>
          <p:cNvSpPr>
            <a:spLocks/>
          </p:cNvSpPr>
          <p:nvPr/>
        </p:nvSpPr>
        <p:spPr bwMode="auto">
          <a:xfrm>
            <a:off x="5551488" y="2833688"/>
            <a:ext cx="952500" cy="1700212"/>
          </a:xfrm>
          <a:custGeom>
            <a:avLst/>
            <a:gdLst>
              <a:gd name="T0" fmla="*/ 129 w 600"/>
              <a:gd name="T1" fmla="*/ 0 h 1071"/>
              <a:gd name="T2" fmla="*/ 0 w 600"/>
              <a:gd name="T3" fmla="*/ 130 h 1071"/>
              <a:gd name="T4" fmla="*/ 0 w 600"/>
              <a:gd name="T5" fmla="*/ 1038 h 1071"/>
              <a:gd name="T6" fmla="*/ 600 w 600"/>
              <a:gd name="T7" fmla="*/ 1071 h 1071"/>
            </a:gdLst>
            <a:ahLst/>
            <a:cxnLst>
              <a:cxn ang="0">
                <a:pos x="T0" y="T1"/>
              </a:cxn>
              <a:cxn ang="0">
                <a:pos x="T2" y="T3"/>
              </a:cxn>
              <a:cxn ang="0">
                <a:pos x="T4" y="T5"/>
              </a:cxn>
              <a:cxn ang="0">
                <a:pos x="T6" y="T7"/>
              </a:cxn>
            </a:cxnLst>
            <a:rect l="0" t="0" r="r" b="b"/>
            <a:pathLst>
              <a:path w="600" h="1071">
                <a:moveTo>
                  <a:pt x="129" y="0"/>
                </a:moveTo>
                <a:lnTo>
                  <a:pt x="0" y="130"/>
                </a:lnTo>
                <a:lnTo>
                  <a:pt x="0" y="1038"/>
                </a:lnTo>
                <a:lnTo>
                  <a:pt x="600" y="1071"/>
                </a:lnTo>
              </a:path>
            </a:pathLst>
          </a:custGeom>
          <a:noFill/>
          <a:ln w="19050" cap="flat" cmpd="sng">
            <a:solidFill>
              <a:srgbClr val="FF0000"/>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nvGrpSpPr>
          <p:cNvPr id="293906" name="Group 18"/>
          <p:cNvGrpSpPr>
            <a:grpSpLocks/>
          </p:cNvGrpSpPr>
          <p:nvPr/>
        </p:nvGrpSpPr>
        <p:grpSpPr bwMode="auto">
          <a:xfrm>
            <a:off x="3632200" y="2254250"/>
            <a:ext cx="5330825" cy="2214563"/>
            <a:chOff x="2288" y="1420"/>
            <a:chExt cx="3358" cy="1395"/>
          </a:xfrm>
        </p:grpSpPr>
        <p:sp>
          <p:nvSpPr>
            <p:cNvPr id="293907" name="Line 19"/>
            <p:cNvSpPr>
              <a:spLocks noChangeShapeType="1"/>
            </p:cNvSpPr>
            <p:nvPr/>
          </p:nvSpPr>
          <p:spPr bwMode="auto">
            <a:xfrm>
              <a:off x="4146" y="2061"/>
              <a:ext cx="649" cy="714"/>
            </a:xfrm>
            <a:prstGeom prst="line">
              <a:avLst/>
            </a:prstGeom>
            <a:noFill/>
            <a:ln w="19050">
              <a:solidFill>
                <a:srgbClr val="0000FF"/>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3908" name="Freeform 20"/>
            <p:cNvSpPr>
              <a:spLocks/>
            </p:cNvSpPr>
            <p:nvPr/>
          </p:nvSpPr>
          <p:spPr bwMode="auto">
            <a:xfrm>
              <a:off x="2288" y="1420"/>
              <a:ext cx="3358" cy="1395"/>
            </a:xfrm>
            <a:custGeom>
              <a:avLst/>
              <a:gdLst>
                <a:gd name="T0" fmla="*/ 0 w 3358"/>
                <a:gd name="T1" fmla="*/ 0 h 1395"/>
                <a:gd name="T2" fmla="*/ 454 w 3358"/>
                <a:gd name="T3" fmla="*/ 16 h 1395"/>
                <a:gd name="T4" fmla="*/ 3358 w 3358"/>
                <a:gd name="T5" fmla="*/ 65 h 1395"/>
                <a:gd name="T6" fmla="*/ 3358 w 3358"/>
                <a:gd name="T7" fmla="*/ 1346 h 1395"/>
                <a:gd name="T8" fmla="*/ 2839 w 3358"/>
                <a:gd name="T9" fmla="*/ 1395 h 1395"/>
              </a:gdLst>
              <a:ahLst/>
              <a:cxnLst>
                <a:cxn ang="0">
                  <a:pos x="T0" y="T1"/>
                </a:cxn>
                <a:cxn ang="0">
                  <a:pos x="T2" y="T3"/>
                </a:cxn>
                <a:cxn ang="0">
                  <a:pos x="T4" y="T5"/>
                </a:cxn>
                <a:cxn ang="0">
                  <a:pos x="T6" y="T7"/>
                </a:cxn>
                <a:cxn ang="0">
                  <a:pos x="T8" y="T9"/>
                </a:cxn>
              </a:cxnLst>
              <a:rect l="0" t="0" r="r" b="b"/>
              <a:pathLst>
                <a:path w="3358" h="1395">
                  <a:moveTo>
                    <a:pt x="0" y="0"/>
                  </a:moveTo>
                  <a:lnTo>
                    <a:pt x="454" y="16"/>
                  </a:lnTo>
                  <a:lnTo>
                    <a:pt x="3358" y="65"/>
                  </a:lnTo>
                  <a:lnTo>
                    <a:pt x="3358" y="1346"/>
                  </a:lnTo>
                  <a:lnTo>
                    <a:pt x="2839" y="1395"/>
                  </a:lnTo>
                </a:path>
              </a:pathLst>
            </a:custGeom>
            <a:noFill/>
            <a:ln w="19050" cap="flat" cmpd="sng">
              <a:solidFill>
                <a:schemeClr val="accent2"/>
              </a:solidFill>
              <a:prstDash val="solid"/>
              <a:round/>
              <a:headEnd type="none" w="med" len="med"/>
              <a:tailEnd type="arrow"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25"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64</a:t>
            </a:fld>
            <a:endParaRPr lang="en-GB" altLang="de-DE"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umsplatzhalter 3"/>
          <p:cNvSpPr>
            <a:spLocks noGrp="1"/>
          </p:cNvSpPr>
          <p:nvPr>
            <p:ph type="dt" sz="half" idx="10"/>
          </p:nvPr>
        </p:nvSpPr>
        <p:spPr/>
        <p:txBody>
          <a:bodyPr/>
          <a:lstStyle/>
          <a:p>
            <a:fld id="{21003501-DAE1-40A6-BCD5-BABAAF24B500}" type="datetime1">
              <a:rPr lang="en-GB" altLang="de-DE" smtClean="0"/>
              <a:t>06/09/2018</a:t>
            </a:fld>
            <a:endParaRPr lang="de-DE" altLang="de-DE"/>
          </a:p>
        </p:txBody>
      </p:sp>
      <p:sp>
        <p:nvSpPr>
          <p:cNvPr id="15"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95938"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295939"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95940" name="Text Box 4"/>
          <p:cNvSpPr txBox="1">
            <a:spLocks noChangeArrowheads="1"/>
          </p:cNvSpPr>
          <p:nvPr/>
        </p:nvSpPr>
        <p:spPr bwMode="auto">
          <a:xfrm>
            <a:off x="792000" y="182563"/>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Density filaments – current filaments</a:t>
            </a:r>
          </a:p>
        </p:txBody>
      </p:sp>
      <p:sp>
        <p:nvSpPr>
          <p:cNvPr id="295941" name="Rectangle 5"/>
          <p:cNvSpPr>
            <a:spLocks noChangeArrowheads="1"/>
          </p:cNvSpPr>
          <p:nvPr/>
        </p:nvSpPr>
        <p:spPr bwMode="auto">
          <a:xfrm>
            <a:off x="254000" y="1158875"/>
            <a:ext cx="1893888" cy="538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0000"/>
              </a:spcBef>
            </a:pPr>
            <a:r>
              <a:rPr lang="en-GB" altLang="de-DE" b="1">
                <a:solidFill>
                  <a:srgbClr val="0000CC"/>
                </a:solidFill>
                <a:latin typeface="Times New Roman" pitchFamily="18" charset="0"/>
              </a:rPr>
              <a:t>An ELM is a densi-ty filament  pro-duced  by a peel-ing-ballooning perturbation in the SOL. </a:t>
            </a:r>
          </a:p>
          <a:p>
            <a:pPr>
              <a:spcBef>
                <a:spcPct val="20000"/>
              </a:spcBef>
            </a:pPr>
            <a:r>
              <a:rPr lang="en-GB" altLang="de-DE" b="1">
                <a:solidFill>
                  <a:srgbClr val="0000CC"/>
                </a:solidFill>
                <a:latin typeface="Times New Roman" pitchFamily="18" charset="0"/>
              </a:rPr>
              <a:t>If currents are associated to these density filaments, there projection in the perpendicular plane should look like that:</a:t>
            </a:r>
          </a:p>
          <a:p>
            <a:pPr>
              <a:spcBef>
                <a:spcPct val="20000"/>
              </a:spcBef>
            </a:pPr>
            <a:r>
              <a:rPr lang="en-GB" altLang="de-DE" b="1">
                <a:solidFill>
                  <a:srgbClr val="0000CC"/>
                </a:solidFill>
                <a:latin typeface="Times New Roman" pitchFamily="18" charset="0"/>
              </a:rPr>
              <a:t>(a)  in case of a </a:t>
            </a:r>
            <a:r>
              <a:rPr lang="en-GB" altLang="de-DE" b="1" u="sng">
                <a:solidFill>
                  <a:srgbClr val="0000CC"/>
                </a:solidFill>
                <a:latin typeface="Times New Roman" pitchFamily="18" charset="0"/>
              </a:rPr>
              <a:t>monopolar</a:t>
            </a:r>
            <a:r>
              <a:rPr lang="en-GB" altLang="de-DE" b="1">
                <a:solidFill>
                  <a:srgbClr val="0000CC"/>
                </a:solidFill>
                <a:latin typeface="Times New Roman" pitchFamily="18" charset="0"/>
              </a:rPr>
              <a:t> current filament,</a:t>
            </a:r>
          </a:p>
          <a:p>
            <a:pPr>
              <a:spcBef>
                <a:spcPct val="20000"/>
              </a:spcBef>
            </a:pPr>
            <a:r>
              <a:rPr lang="en-GB" altLang="de-DE" b="1">
                <a:solidFill>
                  <a:srgbClr val="0000CC"/>
                </a:solidFill>
                <a:latin typeface="Times New Roman" pitchFamily="18" charset="0"/>
              </a:rPr>
              <a:t>(b) in case of a </a:t>
            </a:r>
            <a:r>
              <a:rPr lang="en-GB" altLang="de-DE" b="1" u="sng">
                <a:solidFill>
                  <a:srgbClr val="0000CC"/>
                </a:solidFill>
                <a:latin typeface="Times New Roman" pitchFamily="18" charset="0"/>
              </a:rPr>
              <a:t>bipolar</a:t>
            </a:r>
            <a:r>
              <a:rPr lang="en-GB" altLang="de-DE" b="1">
                <a:solidFill>
                  <a:srgbClr val="0000CC"/>
                </a:solidFill>
                <a:latin typeface="Times New Roman" pitchFamily="18" charset="0"/>
              </a:rPr>
              <a:t> current filament</a:t>
            </a:r>
          </a:p>
        </p:txBody>
      </p:sp>
      <p:grpSp>
        <p:nvGrpSpPr>
          <p:cNvPr id="295942" name="Group 6"/>
          <p:cNvGrpSpPr>
            <a:grpSpLocks/>
          </p:cNvGrpSpPr>
          <p:nvPr/>
        </p:nvGrpSpPr>
        <p:grpSpPr bwMode="auto">
          <a:xfrm>
            <a:off x="2349500" y="1617663"/>
            <a:ext cx="6621463" cy="4575175"/>
            <a:chOff x="1480" y="1019"/>
            <a:chExt cx="4171" cy="2882"/>
          </a:xfrm>
        </p:grpSpPr>
        <p:grpSp>
          <p:nvGrpSpPr>
            <p:cNvPr id="295943" name="Group 7"/>
            <p:cNvGrpSpPr>
              <a:grpSpLocks/>
            </p:cNvGrpSpPr>
            <p:nvPr/>
          </p:nvGrpSpPr>
          <p:grpSpPr bwMode="auto">
            <a:xfrm>
              <a:off x="1480" y="1019"/>
              <a:ext cx="4171" cy="2882"/>
              <a:chOff x="1480" y="1019"/>
              <a:chExt cx="4171" cy="2882"/>
            </a:xfrm>
          </p:grpSpPr>
          <p:pic>
            <p:nvPicPr>
              <p:cNvPr id="295944" name="Picture 8" descr="SchemaElm3D"/>
              <p:cNvPicPr>
                <a:picLocks noChangeAspect="1" noChangeArrowheads="1"/>
              </p:cNvPicPr>
              <p:nvPr/>
            </p:nvPicPr>
            <p:blipFill>
              <a:blip r:embed="rId3">
                <a:extLst>
                  <a:ext uri="{28A0092B-C50C-407E-A947-70E740481C1C}">
                    <a14:useLocalDpi xmlns:a14="http://schemas.microsoft.com/office/drawing/2010/main" val="0"/>
                  </a:ext>
                </a:extLst>
              </a:blip>
              <a:srcRect l="12378" t="16553" r="24542" b="21808"/>
              <a:stretch>
                <a:fillRect/>
              </a:stretch>
            </p:blipFill>
            <p:spPr bwMode="auto">
              <a:xfrm>
                <a:off x="1480" y="1019"/>
                <a:ext cx="4171" cy="2882"/>
              </a:xfrm>
              <a:prstGeom prst="rect">
                <a:avLst/>
              </a:prstGeom>
              <a:noFill/>
              <a:extLst>
                <a:ext uri="{909E8E84-426E-40DD-AFC4-6F175D3DCCD1}">
                  <a14:hiddenFill xmlns:a14="http://schemas.microsoft.com/office/drawing/2010/main">
                    <a:solidFill>
                      <a:srgbClr val="FFFFFF"/>
                    </a:solidFill>
                  </a14:hiddenFill>
                </a:ext>
              </a:extLst>
            </p:spPr>
          </p:pic>
          <p:sp>
            <p:nvSpPr>
              <p:cNvPr id="295945" name="Rectangle 9"/>
              <p:cNvSpPr>
                <a:spLocks noChangeArrowheads="1"/>
              </p:cNvSpPr>
              <p:nvPr/>
            </p:nvSpPr>
            <p:spPr bwMode="auto">
              <a:xfrm>
                <a:off x="2832" y="2312"/>
                <a:ext cx="1360" cy="357"/>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endParaRPr lang="de-AT"/>
              </a:p>
            </p:txBody>
          </p:sp>
        </p:grpSp>
        <p:sp>
          <p:nvSpPr>
            <p:cNvPr id="295946" name="Line 10"/>
            <p:cNvSpPr>
              <a:spLocks noChangeShapeType="1"/>
            </p:cNvSpPr>
            <p:nvPr/>
          </p:nvSpPr>
          <p:spPr bwMode="auto">
            <a:xfrm flipV="1">
              <a:off x="1666" y="2568"/>
              <a:ext cx="3897" cy="10"/>
            </a:xfrm>
            <a:prstGeom prst="line">
              <a:avLst/>
            </a:prstGeom>
            <a:noFill/>
            <a:ln w="19050">
              <a:solidFill>
                <a:schemeClr val="tx1"/>
              </a:solidFill>
              <a:round/>
              <a:headE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sp>
        <p:nvSpPr>
          <p:cNvPr id="295947" name="Line 11"/>
          <p:cNvSpPr>
            <a:spLocks noChangeShapeType="1"/>
          </p:cNvSpPr>
          <p:nvPr/>
        </p:nvSpPr>
        <p:spPr bwMode="auto">
          <a:xfrm>
            <a:off x="1133475" y="4676775"/>
            <a:ext cx="1466850" cy="381000"/>
          </a:xfrm>
          <a:prstGeom prst="line">
            <a:avLst/>
          </a:prstGeom>
          <a:noFill/>
          <a:ln w="1905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5948" name="Freeform 12"/>
          <p:cNvSpPr>
            <a:spLocks/>
          </p:cNvSpPr>
          <p:nvPr/>
        </p:nvSpPr>
        <p:spPr bwMode="auto">
          <a:xfrm>
            <a:off x="1114425" y="5381625"/>
            <a:ext cx="2400300" cy="457200"/>
          </a:xfrm>
          <a:custGeom>
            <a:avLst/>
            <a:gdLst>
              <a:gd name="T0" fmla="*/ 0 w 1512"/>
              <a:gd name="T1" fmla="*/ 0 h 288"/>
              <a:gd name="T2" fmla="*/ 660 w 1512"/>
              <a:gd name="T3" fmla="*/ 288 h 288"/>
              <a:gd name="T4" fmla="*/ 1512 w 1512"/>
              <a:gd name="T5" fmla="*/ 84 h 288"/>
            </a:gdLst>
            <a:ahLst/>
            <a:cxnLst>
              <a:cxn ang="0">
                <a:pos x="T0" y="T1"/>
              </a:cxn>
              <a:cxn ang="0">
                <a:pos x="T2" y="T3"/>
              </a:cxn>
              <a:cxn ang="0">
                <a:pos x="T4" y="T5"/>
              </a:cxn>
            </a:cxnLst>
            <a:rect l="0" t="0" r="r" b="b"/>
            <a:pathLst>
              <a:path w="1512" h="288">
                <a:moveTo>
                  <a:pt x="0" y="0"/>
                </a:moveTo>
                <a:lnTo>
                  <a:pt x="660" y="288"/>
                </a:lnTo>
                <a:lnTo>
                  <a:pt x="1512" y="84"/>
                </a:lnTo>
              </a:path>
            </a:pathLst>
          </a:custGeom>
          <a:noFill/>
          <a:ln w="19050" cap="flat" cmpd="sng">
            <a:solidFill>
              <a:schemeClr val="tx1"/>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295949" name="Freeform 13"/>
          <p:cNvSpPr>
            <a:spLocks/>
          </p:cNvSpPr>
          <p:nvPr/>
        </p:nvSpPr>
        <p:spPr bwMode="auto">
          <a:xfrm>
            <a:off x="798513" y="5648325"/>
            <a:ext cx="5856287" cy="809625"/>
          </a:xfrm>
          <a:custGeom>
            <a:avLst/>
            <a:gdLst>
              <a:gd name="T0" fmla="*/ 0 w 3689"/>
              <a:gd name="T1" fmla="*/ 379 h 510"/>
              <a:gd name="T2" fmla="*/ 1371 w 3689"/>
              <a:gd name="T3" fmla="*/ 510 h 510"/>
              <a:gd name="T4" fmla="*/ 2946 w 3689"/>
              <a:gd name="T5" fmla="*/ 467 h 510"/>
              <a:gd name="T6" fmla="*/ 3689 w 3689"/>
              <a:gd name="T7" fmla="*/ 0 h 510"/>
            </a:gdLst>
            <a:ahLst/>
            <a:cxnLst>
              <a:cxn ang="0">
                <a:pos x="T0" y="T1"/>
              </a:cxn>
              <a:cxn ang="0">
                <a:pos x="T2" y="T3"/>
              </a:cxn>
              <a:cxn ang="0">
                <a:pos x="T4" y="T5"/>
              </a:cxn>
              <a:cxn ang="0">
                <a:pos x="T6" y="T7"/>
              </a:cxn>
            </a:cxnLst>
            <a:rect l="0" t="0" r="r" b="b"/>
            <a:pathLst>
              <a:path w="3689" h="510">
                <a:moveTo>
                  <a:pt x="0" y="379"/>
                </a:moveTo>
                <a:lnTo>
                  <a:pt x="1371" y="510"/>
                </a:lnTo>
                <a:lnTo>
                  <a:pt x="2946" y="467"/>
                </a:lnTo>
                <a:lnTo>
                  <a:pt x="3689" y="0"/>
                </a:lnTo>
              </a:path>
            </a:pathLst>
          </a:custGeom>
          <a:noFill/>
          <a:ln w="19050" cap="flat" cmpd="sng">
            <a:solidFill>
              <a:schemeClr val="tx1"/>
            </a:solidFill>
            <a:prstDash val="solid"/>
            <a:round/>
            <a:headEnd type="none" w="med" len="med"/>
            <a:tailEnd type="arrow"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17"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65</a:t>
            </a:fld>
            <a:endParaRPr lang="en-GB" altLang="de-DE"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6"/>
          <p:cNvSpPr>
            <a:spLocks noGrp="1"/>
          </p:cNvSpPr>
          <p:nvPr>
            <p:ph type="dt" sz="half" idx="10"/>
          </p:nvPr>
        </p:nvSpPr>
        <p:spPr/>
        <p:txBody>
          <a:bodyPr/>
          <a:lstStyle/>
          <a:p>
            <a:fld id="{83568691-9A00-4885-93BD-2B3EFACF8A20}" type="datetime1">
              <a:rPr lang="en-GB" altLang="de-DE" smtClean="0"/>
              <a:t>06/09/2018</a:t>
            </a:fld>
            <a:endParaRPr lang="de-DE" altLang="de-DE"/>
          </a:p>
        </p:txBody>
      </p:sp>
      <p:sp>
        <p:nvSpPr>
          <p:cNvPr id="14" name="Fußzeilenplatzhalter 7"/>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97986"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297987"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97988" name="Text Box 4"/>
          <p:cNvSpPr txBox="1">
            <a:spLocks noChangeArrowheads="1"/>
          </p:cNvSpPr>
          <p:nvPr/>
        </p:nvSpPr>
        <p:spPr bwMode="auto">
          <a:xfrm>
            <a:off x="792000" y="182563"/>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Calculating the current in a filament, I</a:t>
            </a:r>
          </a:p>
        </p:txBody>
      </p:sp>
      <p:pic>
        <p:nvPicPr>
          <p:cNvPr id="297989" name="Picture 1"/>
          <p:cNvPicPr>
            <a:picLocks noChangeAspect="1" noChangeArrowheads="1"/>
          </p:cNvPicPr>
          <p:nvPr/>
        </p:nvPicPr>
        <p:blipFill>
          <a:blip r:embed="rId3">
            <a:extLst>
              <a:ext uri="{28A0092B-C50C-407E-A947-70E740481C1C}">
                <a14:useLocalDpi xmlns:a14="http://schemas.microsoft.com/office/drawing/2010/main" val="0"/>
              </a:ext>
            </a:extLst>
          </a:blip>
          <a:srcRect l="1517"/>
          <a:stretch>
            <a:fillRect/>
          </a:stretch>
        </p:blipFill>
        <p:spPr bwMode="auto">
          <a:xfrm>
            <a:off x="4962525" y="2409825"/>
            <a:ext cx="3741738"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7990" name="Text Box 6"/>
          <p:cNvSpPr txBox="1">
            <a:spLocks noChangeArrowheads="1"/>
          </p:cNvSpPr>
          <p:nvPr/>
        </p:nvSpPr>
        <p:spPr bwMode="auto">
          <a:xfrm>
            <a:off x="250825" y="1150938"/>
            <a:ext cx="445135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b="1">
                <a:solidFill>
                  <a:schemeClr val="accent2"/>
                </a:solidFill>
                <a:latin typeface="Times New Roman" pitchFamily="18" charset="0"/>
              </a:rPr>
              <a:t>Schematic of a monopolar filament moving towards the probe with an assumed velocity </a:t>
            </a:r>
            <a:r>
              <a:rPr lang="en-GB" altLang="de-DE" b="1" i="1">
                <a:solidFill>
                  <a:schemeClr val="accent2"/>
                </a:solidFill>
                <a:latin typeface="Times New Roman" pitchFamily="18" charset="0"/>
              </a:rPr>
              <a:t>v</a:t>
            </a:r>
            <a:r>
              <a:rPr lang="en-GB" altLang="de-DE" b="1" i="1" baseline="-25000">
                <a:solidFill>
                  <a:schemeClr val="accent2"/>
                </a:solidFill>
                <a:latin typeface="Times New Roman" pitchFamily="18" charset="0"/>
              </a:rPr>
              <a:t>x</a:t>
            </a:r>
            <a:r>
              <a:rPr lang="en-GB" altLang="de-DE" b="1">
                <a:solidFill>
                  <a:schemeClr val="accent2"/>
                </a:solidFill>
                <a:latin typeface="Times New Roman" pitchFamily="18" charset="0"/>
              </a:rPr>
              <a:t> = 1 km/s mainly in radial direction </a:t>
            </a:r>
            <a:r>
              <a:rPr lang="en-GB" altLang="de-DE" b="1" i="1">
                <a:solidFill>
                  <a:schemeClr val="accent2"/>
                </a:solidFill>
                <a:latin typeface="Times New Roman" pitchFamily="18" charset="0"/>
              </a:rPr>
              <a:t>x</a:t>
            </a:r>
            <a:r>
              <a:rPr lang="en-GB" altLang="de-DE" b="1">
                <a:solidFill>
                  <a:schemeClr val="accent2"/>
                </a:solidFill>
                <a:latin typeface="Times New Roman" pitchFamily="18" charset="0"/>
              </a:rPr>
              <a:t> but in reality with also a poloidal component</a:t>
            </a:r>
          </a:p>
        </p:txBody>
      </p:sp>
      <p:sp>
        <p:nvSpPr>
          <p:cNvPr id="297991" name="Text Box 7"/>
          <p:cNvSpPr txBox="1">
            <a:spLocks noChangeArrowheads="1"/>
          </p:cNvSpPr>
          <p:nvPr/>
        </p:nvSpPr>
        <p:spPr bwMode="auto">
          <a:xfrm>
            <a:off x="5110163" y="1244600"/>
            <a:ext cx="385445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b="1">
                <a:solidFill>
                  <a:schemeClr val="accent2"/>
                </a:solidFill>
                <a:latin typeface="Times New Roman" pitchFamily="18" charset="0"/>
              </a:rPr>
              <a:t>Real signals during an ELM filament corrected for the maximum-inter-mediate variance plane</a:t>
            </a:r>
          </a:p>
        </p:txBody>
      </p:sp>
      <p:grpSp>
        <p:nvGrpSpPr>
          <p:cNvPr id="297992" name="Group 8"/>
          <p:cNvGrpSpPr>
            <a:grpSpLocks noChangeAspect="1"/>
          </p:cNvGrpSpPr>
          <p:nvPr/>
        </p:nvGrpSpPr>
        <p:grpSpPr bwMode="auto">
          <a:xfrm>
            <a:off x="250825" y="2208213"/>
            <a:ext cx="4530725" cy="3054350"/>
            <a:chOff x="229" y="1343"/>
            <a:chExt cx="2596" cy="1750"/>
          </a:xfrm>
        </p:grpSpPr>
        <p:pic>
          <p:nvPicPr>
            <p:cNvPr id="297993" name="Picture 9" descr="cosaddition"/>
            <p:cNvPicPr>
              <a:picLocks noChangeAspect="1" noChangeArrowheads="1"/>
            </p:cNvPicPr>
            <p:nvPr/>
          </p:nvPicPr>
          <p:blipFill>
            <a:blip r:embed="rId4">
              <a:extLst>
                <a:ext uri="{28A0092B-C50C-407E-A947-70E740481C1C}">
                  <a14:useLocalDpi xmlns:a14="http://schemas.microsoft.com/office/drawing/2010/main" val="0"/>
                </a:ext>
              </a:extLst>
            </a:blip>
            <a:srcRect t="-1591" r="50621" b="-2438"/>
            <a:stretch>
              <a:fillRect/>
            </a:stretch>
          </p:blipFill>
          <p:spPr bwMode="auto">
            <a:xfrm>
              <a:off x="229" y="1343"/>
              <a:ext cx="2596" cy="1750"/>
            </a:xfrm>
            <a:prstGeom prst="rect">
              <a:avLst/>
            </a:prstGeom>
            <a:noFill/>
            <a:extLst>
              <a:ext uri="{909E8E84-426E-40DD-AFC4-6F175D3DCCD1}">
                <a14:hiddenFill xmlns:a14="http://schemas.microsoft.com/office/drawing/2010/main">
                  <a:solidFill>
                    <a:srgbClr val="FFFFFF"/>
                  </a:solidFill>
                </a14:hiddenFill>
              </a:ext>
            </a:extLst>
          </p:spPr>
        </p:pic>
        <p:sp>
          <p:nvSpPr>
            <p:cNvPr id="297994" name="Rectangle 10"/>
            <p:cNvSpPr>
              <a:spLocks noChangeAspect="1" noChangeArrowheads="1"/>
            </p:cNvSpPr>
            <p:nvPr/>
          </p:nvSpPr>
          <p:spPr bwMode="auto">
            <a:xfrm>
              <a:off x="930" y="1350"/>
              <a:ext cx="228" cy="276"/>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AT"/>
            </a:p>
          </p:txBody>
        </p:sp>
      </p:grpSp>
      <p:sp>
        <p:nvSpPr>
          <p:cNvPr id="297995" name="Text Box 11"/>
          <p:cNvSpPr txBox="1">
            <a:spLocks noChangeArrowheads="1"/>
          </p:cNvSpPr>
          <p:nvPr/>
        </p:nvSpPr>
        <p:spPr bwMode="auto">
          <a:xfrm>
            <a:off x="212725" y="5262563"/>
            <a:ext cx="4514850" cy="128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Aft>
                <a:spcPct val="25000"/>
              </a:spcAft>
            </a:pPr>
            <a:r>
              <a:rPr lang="en-GB" altLang="de-DE" sz="1600" b="1" i="1">
                <a:solidFill>
                  <a:srgbClr val="990033"/>
                </a:solidFill>
                <a:latin typeface="Times New Roman" pitchFamily="18" charset="0"/>
              </a:rPr>
              <a:t>a</a:t>
            </a:r>
            <a:r>
              <a:rPr lang="en-GB" altLang="de-DE" sz="1600" b="1">
                <a:solidFill>
                  <a:srgbClr val="990033"/>
                </a:solidFill>
                <a:latin typeface="Times New Roman" pitchFamily="18" charset="0"/>
              </a:rPr>
              <a:t> is the distance of closest approach of the filament to the probe, which can be estimated for constant </a:t>
            </a:r>
            <a:r>
              <a:rPr lang="en-GB" altLang="de-DE" sz="1600" b="1" i="1">
                <a:solidFill>
                  <a:srgbClr val="990033"/>
                </a:solidFill>
                <a:latin typeface="Times New Roman" pitchFamily="18" charset="0"/>
              </a:rPr>
              <a:t>v</a:t>
            </a:r>
            <a:r>
              <a:rPr lang="en-GB" altLang="de-DE" sz="1600" b="1" i="1" baseline="-25000">
                <a:solidFill>
                  <a:srgbClr val="990033"/>
                </a:solidFill>
                <a:latin typeface="Times New Roman" pitchFamily="18" charset="0"/>
              </a:rPr>
              <a:t>x</a:t>
            </a:r>
            <a:r>
              <a:rPr lang="en-GB" altLang="de-DE" sz="1600" b="1" i="1">
                <a:solidFill>
                  <a:srgbClr val="990033"/>
                </a:solidFill>
                <a:latin typeface="Times New Roman" pitchFamily="18" charset="0"/>
              </a:rPr>
              <a:t>: a = </a:t>
            </a:r>
            <a:r>
              <a:rPr lang="en-GB" altLang="de-DE" sz="1600" b="1">
                <a:solidFill>
                  <a:srgbClr val="990033"/>
                </a:solidFill>
                <a:latin typeface="Times New Roman" pitchFamily="18" charset="0"/>
                <a:sym typeface="Symbol" pitchFamily="18" charset="2"/>
              </a:rPr>
              <a:t></a:t>
            </a:r>
            <a:r>
              <a:rPr lang="en-GB" altLang="de-DE" sz="1600" b="1" i="1">
                <a:solidFill>
                  <a:srgbClr val="990033"/>
                </a:solidFill>
                <a:latin typeface="Times New Roman" pitchFamily="18" charset="0"/>
                <a:sym typeface="Symbol" pitchFamily="18" charset="2"/>
              </a:rPr>
              <a:t>t</a:t>
            </a:r>
            <a:r>
              <a:rPr lang="en-GB" altLang="de-DE" sz="1600" b="1" i="1" baseline="30000">
                <a:solidFill>
                  <a:srgbClr val="990033"/>
                </a:solidFill>
                <a:latin typeface="Times New Roman" pitchFamily="18" charset="0"/>
                <a:sym typeface="Symbol" pitchFamily="18" charset="2"/>
              </a:rPr>
              <a:t> </a:t>
            </a:r>
            <a:r>
              <a:rPr lang="en-GB" altLang="de-DE" sz="1600" b="1" i="1">
                <a:solidFill>
                  <a:srgbClr val="990033"/>
                </a:solidFill>
                <a:latin typeface="Times New Roman" pitchFamily="18" charset="0"/>
                <a:sym typeface="Symbol" pitchFamily="18" charset="2"/>
              </a:rPr>
              <a:t>v</a:t>
            </a:r>
            <a:r>
              <a:rPr lang="en-GB" altLang="de-DE" sz="1600" b="1" i="1" baseline="-25000">
                <a:solidFill>
                  <a:srgbClr val="990033"/>
                </a:solidFill>
                <a:latin typeface="Times New Roman" pitchFamily="18" charset="0"/>
                <a:sym typeface="Symbol" pitchFamily="18" charset="2"/>
              </a:rPr>
              <a:t>x</a:t>
            </a:r>
          </a:p>
          <a:p>
            <a:r>
              <a:rPr lang="en-GB" altLang="de-DE" sz="1600" b="1">
                <a:solidFill>
                  <a:srgbClr val="990033"/>
                </a:solidFill>
                <a:latin typeface="Times New Roman" pitchFamily="18" charset="0"/>
                <a:sym typeface="Symbol" pitchFamily="18" charset="2"/>
              </a:rPr>
              <a:t></a:t>
            </a:r>
            <a:r>
              <a:rPr lang="en-GB" altLang="de-DE" sz="1600" b="1" i="1">
                <a:solidFill>
                  <a:srgbClr val="990033"/>
                </a:solidFill>
                <a:latin typeface="Times New Roman" pitchFamily="18" charset="0"/>
                <a:sym typeface="Symbol" pitchFamily="18" charset="2"/>
              </a:rPr>
              <a:t>t </a:t>
            </a:r>
            <a:r>
              <a:rPr lang="en-GB" altLang="de-DE" sz="1600" b="1">
                <a:solidFill>
                  <a:srgbClr val="990033"/>
                </a:solidFill>
                <a:latin typeface="Times New Roman" pitchFamily="18" charset="0"/>
                <a:sym typeface="Symbol" pitchFamily="18" charset="2"/>
              </a:rPr>
              <a:t>is the time delay between the maximum of </a:t>
            </a:r>
            <a:r>
              <a:rPr lang="en-GB" altLang="de-DE" sz="1600" b="1" i="1">
                <a:solidFill>
                  <a:srgbClr val="990033"/>
                </a:solidFill>
                <a:latin typeface="Times New Roman" pitchFamily="18" charset="0"/>
                <a:sym typeface="Symbol" pitchFamily="18" charset="2"/>
              </a:rPr>
              <a:t>b</a:t>
            </a:r>
            <a:r>
              <a:rPr lang="en-GB" altLang="de-DE" sz="1600" b="1" i="1" baseline="-25000">
                <a:solidFill>
                  <a:srgbClr val="990033"/>
                </a:solidFill>
                <a:latin typeface="Times New Roman" pitchFamily="18" charset="0"/>
                <a:sym typeface="Symbol" pitchFamily="18" charset="2"/>
              </a:rPr>
              <a:t>x</a:t>
            </a:r>
            <a:r>
              <a:rPr lang="en-GB" altLang="de-DE" sz="1600" b="1">
                <a:solidFill>
                  <a:srgbClr val="990033"/>
                </a:solidFill>
                <a:latin typeface="Times New Roman" pitchFamily="18" charset="0"/>
                <a:sym typeface="Symbol" pitchFamily="18" charset="2"/>
              </a:rPr>
              <a:t> and the maximum/minimum of </a:t>
            </a:r>
            <a:r>
              <a:rPr lang="en-GB" altLang="de-DE" sz="1600" b="1" i="1">
                <a:solidFill>
                  <a:srgbClr val="990033"/>
                </a:solidFill>
                <a:latin typeface="Times New Roman" pitchFamily="18" charset="0"/>
                <a:sym typeface="Symbol" pitchFamily="18" charset="2"/>
              </a:rPr>
              <a:t>b</a:t>
            </a:r>
            <a:r>
              <a:rPr lang="en-GB" altLang="de-DE" sz="1600" b="1" i="1" baseline="-25000">
                <a:solidFill>
                  <a:srgbClr val="990033"/>
                </a:solidFill>
                <a:latin typeface="Times New Roman" pitchFamily="18" charset="0"/>
                <a:sym typeface="Symbol" pitchFamily="18" charset="2"/>
              </a:rPr>
              <a:t>y</a:t>
            </a:r>
            <a:r>
              <a:rPr lang="en-GB" altLang="de-DE" sz="1600" b="1">
                <a:solidFill>
                  <a:srgbClr val="990033"/>
                </a:solidFill>
                <a:latin typeface="Times New Roman" pitchFamily="18" charset="0"/>
                <a:sym typeface="Symbol" pitchFamily="18" charset="2"/>
              </a:rPr>
              <a:t> ,</a:t>
            </a:r>
          </a:p>
        </p:txBody>
      </p:sp>
      <p:sp>
        <p:nvSpPr>
          <p:cNvPr id="297996" name="Text Box 12"/>
          <p:cNvSpPr txBox="1">
            <a:spLocks noChangeArrowheads="1"/>
          </p:cNvSpPr>
          <p:nvPr/>
        </p:nvSpPr>
        <p:spPr bwMode="auto">
          <a:xfrm>
            <a:off x="4943475" y="5695950"/>
            <a:ext cx="39624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sz="1600" b="1">
                <a:solidFill>
                  <a:srgbClr val="990033"/>
                </a:solidFill>
                <a:latin typeface="Times New Roman" pitchFamily="18" charset="0"/>
              </a:rPr>
              <a:t>These are indeed the expected signals for the two components of </a:t>
            </a:r>
            <a:r>
              <a:rPr lang="en-GB" altLang="de-DE" sz="1600" b="1" i="1">
                <a:solidFill>
                  <a:srgbClr val="990033"/>
                </a:solidFill>
                <a:latin typeface="Times New Roman" pitchFamily="18" charset="0"/>
              </a:rPr>
              <a:t>b</a:t>
            </a:r>
            <a:r>
              <a:rPr lang="en-GB" altLang="de-DE" sz="1600" b="1">
                <a:solidFill>
                  <a:srgbClr val="990033"/>
                </a:solidFill>
                <a:latin typeface="Times New Roman" pitchFamily="18" charset="0"/>
              </a:rPr>
              <a:t> during such an event. </a:t>
            </a:r>
          </a:p>
        </p:txBody>
      </p:sp>
      <p:pic>
        <p:nvPicPr>
          <p:cNvPr id="3082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050" y="3246438"/>
            <a:ext cx="4699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pPr marL="0" indent="0">
              <a:buNone/>
            </a:pPr>
            <a:fld id="{68DCF67E-5427-405F-B70B-BA93324D11DF}" type="slidenum">
              <a:rPr lang="en-GB" altLang="de-DE" smtClean="0"/>
              <a:pPr marL="0" indent="0">
                <a:buNone/>
              </a:pPr>
              <a:t>66</a:t>
            </a:fld>
            <a:endParaRPr lang="en-GB" altLang="de-DE"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umsplatzhalter 6"/>
          <p:cNvSpPr>
            <a:spLocks noGrp="1"/>
          </p:cNvSpPr>
          <p:nvPr>
            <p:ph type="dt" sz="half" idx="10"/>
          </p:nvPr>
        </p:nvSpPr>
        <p:spPr/>
        <p:txBody>
          <a:bodyPr/>
          <a:lstStyle/>
          <a:p>
            <a:fld id="{1DDD7BDB-81AB-47E9-B93C-97C36A7B11DE}" type="datetime1">
              <a:rPr lang="en-GB" altLang="de-DE" smtClean="0"/>
              <a:t>06/09/2018</a:t>
            </a:fld>
            <a:endParaRPr lang="de-DE" altLang="de-DE"/>
          </a:p>
        </p:txBody>
      </p:sp>
      <p:sp>
        <p:nvSpPr>
          <p:cNvPr id="15" name="Fußzeilenplatzhalter 7"/>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300034"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300035"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00036" name="Text Box 4"/>
          <p:cNvSpPr txBox="1">
            <a:spLocks noChangeArrowheads="1"/>
          </p:cNvSpPr>
          <p:nvPr/>
        </p:nvSpPr>
        <p:spPr bwMode="auto">
          <a:xfrm>
            <a:off x="792000" y="182563"/>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Calculating the current in a filament, II</a:t>
            </a:r>
          </a:p>
        </p:txBody>
      </p:sp>
      <p:sp>
        <p:nvSpPr>
          <p:cNvPr id="300037" name="Text Box 5"/>
          <p:cNvSpPr txBox="1">
            <a:spLocks noChangeArrowheads="1"/>
          </p:cNvSpPr>
          <p:nvPr/>
        </p:nvSpPr>
        <p:spPr bwMode="auto">
          <a:xfrm>
            <a:off x="254000" y="1357313"/>
            <a:ext cx="86375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b="1">
                <a:solidFill>
                  <a:schemeClr val="accent2"/>
                </a:solidFill>
                <a:latin typeface="Times New Roman" pitchFamily="18" charset="0"/>
              </a:rPr>
              <a:t>Assuming a monopolar filament flowing with velocity </a:t>
            </a:r>
            <a:r>
              <a:rPr lang="en-GB" altLang="de-DE" b="1" i="1">
                <a:solidFill>
                  <a:schemeClr val="accent2"/>
                </a:solidFill>
                <a:latin typeface="Times New Roman" pitchFamily="18" charset="0"/>
              </a:rPr>
              <a:t>v</a:t>
            </a:r>
            <a:r>
              <a:rPr lang="en-GB" altLang="de-DE" b="1" i="1" baseline="-25000">
                <a:solidFill>
                  <a:schemeClr val="accent2"/>
                </a:solidFill>
                <a:latin typeface="Times New Roman" pitchFamily="18" charset="0"/>
              </a:rPr>
              <a:t>x</a:t>
            </a:r>
            <a:r>
              <a:rPr lang="en-GB" altLang="de-DE" b="1">
                <a:solidFill>
                  <a:schemeClr val="accent2"/>
                </a:solidFill>
                <a:latin typeface="Times New Roman" pitchFamily="18" charset="0"/>
              </a:rPr>
              <a:t>, the current can be estimated noting that:</a:t>
            </a:r>
          </a:p>
        </p:txBody>
      </p:sp>
      <p:graphicFrame>
        <p:nvGraphicFramePr>
          <p:cNvPr id="300038" name="Object 6"/>
          <p:cNvGraphicFramePr>
            <a:graphicFrameLocks noGrp="1" noChangeAspect="1"/>
          </p:cNvGraphicFramePr>
          <p:nvPr>
            <p:ph sz="quarter" idx="1"/>
          </p:nvPr>
        </p:nvGraphicFramePr>
        <p:xfrm>
          <a:off x="655638" y="2051050"/>
          <a:ext cx="1420812" cy="630238"/>
        </p:xfrm>
        <a:graphic>
          <a:graphicData uri="http://schemas.openxmlformats.org/presentationml/2006/ole">
            <mc:AlternateContent xmlns:mc="http://schemas.openxmlformats.org/markup-compatibility/2006">
              <mc:Choice xmlns:v="urn:schemas-microsoft-com:vml" Requires="v">
                <p:oleObj spid="_x0000_s300158" name="Formel" r:id="rId4" imgW="888840" imgH="393480" progId="Equation.3">
                  <p:embed/>
                </p:oleObj>
              </mc:Choice>
              <mc:Fallback>
                <p:oleObj name="Formel" r:id="rId4" imgW="888840" imgH="393480" progId="Equation.3">
                  <p:embed/>
                  <p:pic>
                    <p:nvPicPr>
                      <p:cNvPr id="0" name="Object 6"/>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638" y="2051050"/>
                        <a:ext cx="1420812" cy="63023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0039" name="Object 7"/>
          <p:cNvGraphicFramePr>
            <a:graphicFrameLocks noGrp="1" noChangeAspect="1"/>
          </p:cNvGraphicFramePr>
          <p:nvPr>
            <p:ph sz="quarter" idx="2"/>
          </p:nvPr>
        </p:nvGraphicFramePr>
        <p:xfrm>
          <a:off x="3987800" y="2052638"/>
          <a:ext cx="1258888" cy="630237"/>
        </p:xfrm>
        <a:graphic>
          <a:graphicData uri="http://schemas.openxmlformats.org/presentationml/2006/ole">
            <mc:AlternateContent xmlns:mc="http://schemas.openxmlformats.org/markup-compatibility/2006">
              <mc:Choice xmlns:v="urn:schemas-microsoft-com:vml" Requires="v">
                <p:oleObj spid="_x0000_s300159" name="Formel" r:id="rId6" imgW="787320" imgH="393480" progId="Equation.3">
                  <p:embed/>
                </p:oleObj>
              </mc:Choice>
              <mc:Fallback>
                <p:oleObj name="Formel" r:id="rId6" imgW="787320" imgH="393480" progId="Equation.3">
                  <p:embed/>
                  <p:pic>
                    <p:nvPicPr>
                      <p:cNvPr id="0" name="Object 7"/>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7800" y="2052638"/>
                        <a:ext cx="1258888" cy="63023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0040" name="Object 8"/>
          <p:cNvGraphicFramePr>
            <a:graphicFrameLocks noGrp="1" noChangeAspect="1"/>
          </p:cNvGraphicFramePr>
          <p:nvPr>
            <p:ph sz="quarter" idx="3"/>
          </p:nvPr>
        </p:nvGraphicFramePr>
        <p:xfrm>
          <a:off x="7223125" y="2052638"/>
          <a:ext cx="1036638" cy="688975"/>
        </p:xfrm>
        <a:graphic>
          <a:graphicData uri="http://schemas.openxmlformats.org/presentationml/2006/ole">
            <mc:AlternateContent xmlns:mc="http://schemas.openxmlformats.org/markup-compatibility/2006">
              <mc:Choice xmlns:v="urn:schemas-microsoft-com:vml" Requires="v">
                <p:oleObj spid="_x0000_s300160" name="Formel" r:id="rId8" imgW="647640" imgH="431640" progId="Equation.3">
                  <p:embed/>
                </p:oleObj>
              </mc:Choice>
              <mc:Fallback>
                <p:oleObj name="Formel" r:id="rId8" imgW="647640" imgH="431640" progId="Equation.3">
                  <p:embed/>
                  <p:pic>
                    <p:nvPicPr>
                      <p:cNvPr id="0" name="Object 8"/>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23125" y="2052638"/>
                        <a:ext cx="1036638" cy="6889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0041" name="Text Box 9"/>
          <p:cNvSpPr txBox="1">
            <a:spLocks noChangeArrowheads="1"/>
          </p:cNvSpPr>
          <p:nvPr/>
        </p:nvSpPr>
        <p:spPr bwMode="auto">
          <a:xfrm>
            <a:off x="2847975" y="2532063"/>
            <a:ext cx="3683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de-DE" b="1">
                <a:solidFill>
                  <a:schemeClr val="accent2"/>
                </a:solidFill>
                <a:latin typeface="Times New Roman" pitchFamily="18" charset="0"/>
              </a:rPr>
              <a:t>and</a:t>
            </a:r>
          </a:p>
        </p:txBody>
      </p:sp>
      <p:sp>
        <p:nvSpPr>
          <p:cNvPr id="300042" name="Text Box 10"/>
          <p:cNvSpPr txBox="1">
            <a:spLocks noChangeArrowheads="1"/>
          </p:cNvSpPr>
          <p:nvPr/>
        </p:nvSpPr>
        <p:spPr bwMode="auto">
          <a:xfrm>
            <a:off x="6018213" y="2530475"/>
            <a:ext cx="431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b="1">
                <a:solidFill>
                  <a:schemeClr val="accent2"/>
                </a:solidFill>
                <a:latin typeface="Times New Roman" pitchFamily="18" charset="0"/>
              </a:rPr>
              <a:t>with</a:t>
            </a:r>
          </a:p>
        </p:txBody>
      </p:sp>
      <p:sp>
        <p:nvSpPr>
          <p:cNvPr id="300043" name="Text Box 11"/>
          <p:cNvSpPr txBox="1">
            <a:spLocks noChangeArrowheads="1"/>
          </p:cNvSpPr>
          <p:nvPr/>
        </p:nvSpPr>
        <p:spPr bwMode="auto">
          <a:xfrm>
            <a:off x="1195388" y="3576638"/>
            <a:ext cx="13335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de-DE" b="1">
                <a:solidFill>
                  <a:schemeClr val="accent2"/>
                </a:solidFill>
                <a:latin typeface="Times New Roman" pitchFamily="18" charset="0"/>
              </a:rPr>
              <a:t>Consequently</a:t>
            </a:r>
          </a:p>
        </p:txBody>
      </p:sp>
      <p:graphicFrame>
        <p:nvGraphicFramePr>
          <p:cNvPr id="300044" name="Object 12"/>
          <p:cNvGraphicFramePr>
            <a:graphicFrameLocks noGrp="1" noChangeAspect="1"/>
          </p:cNvGraphicFramePr>
          <p:nvPr>
            <p:ph sz="quarter" idx="4"/>
          </p:nvPr>
        </p:nvGraphicFramePr>
        <p:xfrm>
          <a:off x="3727450" y="3200400"/>
          <a:ext cx="4221163" cy="690563"/>
        </p:xfrm>
        <a:graphic>
          <a:graphicData uri="http://schemas.openxmlformats.org/presentationml/2006/ole">
            <mc:AlternateContent xmlns:mc="http://schemas.openxmlformats.org/markup-compatibility/2006">
              <mc:Choice xmlns:v="urn:schemas-microsoft-com:vml" Requires="v">
                <p:oleObj spid="_x0000_s300161" name="Formel" r:id="rId10" imgW="2641320" imgH="431640" progId="Equation.3">
                  <p:embed/>
                </p:oleObj>
              </mc:Choice>
              <mc:Fallback>
                <p:oleObj name="Formel" r:id="rId10" imgW="2641320" imgH="431640" progId="Equation.3">
                  <p:embed/>
                  <p:pic>
                    <p:nvPicPr>
                      <p:cNvPr id="0" name="Object 12"/>
                      <p:cNvPicPr>
                        <a:picLocks noGrp="1"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27450" y="3200400"/>
                        <a:ext cx="4221163" cy="69056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0045" name="Text Box 13"/>
          <p:cNvSpPr txBox="1">
            <a:spLocks noChangeArrowheads="1"/>
          </p:cNvSpPr>
          <p:nvPr/>
        </p:nvSpPr>
        <p:spPr bwMode="auto">
          <a:xfrm>
            <a:off x="254000" y="4684713"/>
            <a:ext cx="8637588"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US" altLang="de-DE" sz="2400" b="1">
                <a:solidFill>
                  <a:srgbClr val="0000CC"/>
                </a:solidFill>
                <a:latin typeface="Times New Roman" pitchFamily="18" charset="0"/>
                <a:sym typeface="Helvetica" pitchFamily="34" charset="0"/>
              </a:rPr>
              <a:t>Based on these assumptions we obtain a current </a:t>
            </a:r>
            <a:r>
              <a:rPr lang="en-US" altLang="de-DE" sz="2400" b="1" i="1">
                <a:solidFill>
                  <a:srgbClr val="0000CC"/>
                </a:solidFill>
                <a:latin typeface="Times New Roman" pitchFamily="18" charset="0"/>
                <a:sym typeface="Helvetica" pitchFamily="34" charset="0"/>
              </a:rPr>
              <a:t>I</a:t>
            </a:r>
            <a:r>
              <a:rPr lang="en-US" altLang="de-DE" sz="2400" b="1" baseline="-25000">
                <a:solidFill>
                  <a:srgbClr val="0000CC"/>
                </a:solidFill>
                <a:latin typeface="Times New Roman" pitchFamily="18" charset="0"/>
                <a:sym typeface="Helvetica" pitchFamily="34" charset="0"/>
              </a:rPr>
              <a:t>0</a:t>
            </a:r>
            <a:r>
              <a:rPr lang="en-US" altLang="de-DE" sz="2400" b="1">
                <a:solidFill>
                  <a:srgbClr val="0000CC"/>
                </a:solidFill>
                <a:latin typeface="Times New Roman" pitchFamily="18" charset="0"/>
                <a:sym typeface="Helvetica" pitchFamily="34" charset="0"/>
              </a:rPr>
              <a:t> = 1,7 kA. With 1 cm radius of the filament this corresponds to a current density up to 6 MA/m</a:t>
            </a:r>
            <a:r>
              <a:rPr lang="en-US" altLang="de-DE" sz="2400" b="1" baseline="30000">
                <a:solidFill>
                  <a:srgbClr val="0000CC"/>
                </a:solidFill>
                <a:latin typeface="Times New Roman" pitchFamily="18" charset="0"/>
                <a:sym typeface="Helvetica" pitchFamily="34" charset="0"/>
              </a:rPr>
              <a:t>2</a:t>
            </a:r>
            <a:r>
              <a:rPr lang="en-US" altLang="de-DE" sz="2400" b="1">
                <a:solidFill>
                  <a:srgbClr val="0000CC"/>
                </a:solidFill>
                <a:latin typeface="Times New Roman" pitchFamily="18" charset="0"/>
                <a:sym typeface="Helvetica" pitchFamily="34" charset="0"/>
              </a:rPr>
              <a:t>.</a:t>
            </a:r>
            <a:endParaRPr lang="en-GB" altLang="de-DE" sz="2400">
              <a:latin typeface="Times New Roman" pitchFamily="18" charset="0"/>
            </a:endParaRPr>
          </a:p>
        </p:txBody>
      </p:sp>
      <p:sp>
        <p:nvSpPr>
          <p:cNvPr id="17"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pPr marL="0" indent="0">
              <a:buNone/>
            </a:pPr>
            <a:fld id="{68DCF67E-5427-405F-B70B-BA93324D11DF}" type="slidenum">
              <a:rPr lang="en-GB" altLang="de-DE" smtClean="0"/>
              <a:pPr marL="0" indent="0">
                <a:buNone/>
              </a:pPr>
              <a:t>67</a:t>
            </a:fld>
            <a:endParaRPr lang="en-GB" altLang="de-DE"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3"/>
          <p:cNvSpPr>
            <a:spLocks noGrp="1"/>
          </p:cNvSpPr>
          <p:nvPr>
            <p:ph type="dt" sz="half" idx="10"/>
          </p:nvPr>
        </p:nvSpPr>
        <p:spPr/>
        <p:txBody>
          <a:bodyPr/>
          <a:lstStyle/>
          <a:p>
            <a:fld id="{F1EBB7B8-A163-4392-8228-7E2D240E9B37}" type="datetime1">
              <a:rPr lang="en-GB" altLang="de-DE" smtClean="0"/>
              <a:t>06/09/2018</a:t>
            </a:fld>
            <a:endParaRPr lang="de-DE" altLang="de-DE" dirty="0"/>
          </a:p>
        </p:txBody>
      </p:sp>
      <p:sp>
        <p:nvSpPr>
          <p:cNvPr id="9"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dirty="0"/>
          </a:p>
        </p:txBody>
      </p:sp>
      <p:sp>
        <p:nvSpPr>
          <p:cNvPr id="302082" name="Rectangle 2"/>
          <p:cNvSpPr>
            <a:spLocks noChangeArrowheads="1"/>
          </p:cNvSpPr>
          <p:nvPr/>
        </p:nvSpPr>
        <p:spPr bwMode="auto">
          <a:xfrm>
            <a:off x="0" y="3306763"/>
            <a:ext cx="358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GB" altLang="ja-JP" sz="1000">
                <a:latin typeface="Times" charset="0"/>
                <a:ea typeface="MS Mincho" pitchFamily="49" charset="-128"/>
                <a:cs typeface="Times New Roman" pitchFamily="18" charset="0"/>
              </a:rPr>
              <a:t>     </a:t>
            </a:r>
            <a:endParaRPr lang="en-GB" altLang="ja-JP" sz="2400">
              <a:latin typeface="Times New Roman" pitchFamily="18" charset="0"/>
              <a:ea typeface="MS Mincho" pitchFamily="49" charset="-128"/>
              <a:cs typeface="Times New Roman" pitchFamily="18" charset="0"/>
            </a:endParaRPr>
          </a:p>
        </p:txBody>
      </p:sp>
      <p:sp>
        <p:nvSpPr>
          <p:cNvPr id="302083" name="Rectangle 3"/>
          <p:cNvSpPr>
            <a:spLocks noChangeArrowheads="1"/>
          </p:cNvSpPr>
          <p:nvPr/>
        </p:nvSpPr>
        <p:spPr bwMode="auto">
          <a:xfrm>
            <a:off x="-4551363" y="19827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02084" name="Text Box 4"/>
          <p:cNvSpPr txBox="1">
            <a:spLocks noChangeArrowheads="1"/>
          </p:cNvSpPr>
          <p:nvPr/>
        </p:nvSpPr>
        <p:spPr bwMode="auto">
          <a:xfrm>
            <a:off x="792000" y="182563"/>
            <a:ext cx="7560000"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dirty="0">
                <a:solidFill>
                  <a:schemeClr val="bg1"/>
                </a:solidFill>
                <a:latin typeface="Times New Roman" pitchFamily="18" charset="0"/>
              </a:rPr>
              <a:t>Statistics of the current filaments</a:t>
            </a:r>
          </a:p>
        </p:txBody>
      </p:sp>
      <p:pic>
        <p:nvPicPr>
          <p:cNvPr id="30208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688" y="2268538"/>
            <a:ext cx="7926387"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2086" name="Rectangle 6"/>
          <p:cNvSpPr>
            <a:spLocks/>
          </p:cNvSpPr>
          <p:nvPr/>
        </p:nvSpPr>
        <p:spPr bwMode="auto">
          <a:xfrm>
            <a:off x="254000" y="1144588"/>
            <a:ext cx="863758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5pPr>
            <a:lvl6pPr marL="457200" fontAlgn="base">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6pPr>
            <a:lvl7pPr marL="914400" fontAlgn="base">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7pPr>
            <a:lvl8pPr marL="1371600" fontAlgn="base">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8pPr>
            <a:lvl9pPr marL="1828800" fontAlgn="base">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itchFamily="34" charset="0"/>
              </a:defRPr>
            </a:lvl9pPr>
          </a:lstStyle>
          <a:p>
            <a:pPr>
              <a:spcAft>
                <a:spcPct val="15000"/>
              </a:spcAft>
            </a:pPr>
            <a:r>
              <a:rPr lang="en-US" altLang="de-DE" b="1">
                <a:solidFill>
                  <a:srgbClr val="0000CC"/>
                </a:solidFill>
                <a:latin typeface="Times New Roman" pitchFamily="18" charset="0"/>
                <a:ea typeface="ヒラギノ角ゴ ProN W3" charset="-128"/>
                <a:cs typeface="Helvetica" pitchFamily="34" charset="0"/>
                <a:sym typeface="Helvetica" pitchFamily="34" charset="0"/>
              </a:rPr>
              <a:t>Statistics on 4 shots with similar characteristics reveal that all the observed current filaments are in the SOL and that the bulk of the current is below 1 kA.</a:t>
            </a:r>
          </a:p>
          <a:p>
            <a:pPr>
              <a:spcAft>
                <a:spcPct val="15000"/>
              </a:spcAft>
            </a:pPr>
            <a:r>
              <a:rPr lang="en-US" altLang="de-DE" b="1">
                <a:solidFill>
                  <a:srgbClr val="0000CC"/>
                </a:solidFill>
                <a:latin typeface="Times New Roman" pitchFamily="18" charset="0"/>
                <a:ea typeface="ヒラギノ角ゴ ProN W3" charset="-128"/>
                <a:cs typeface="Helvetica" pitchFamily="34" charset="0"/>
                <a:sym typeface="Helvetica" pitchFamily="34" charset="0"/>
              </a:rPr>
              <a:t>The distance of the filament from the probe is a few cm. </a:t>
            </a:r>
          </a:p>
        </p:txBody>
      </p:sp>
      <p:sp>
        <p:nvSpPr>
          <p:cNvPr id="302087" name="Rectangle 7"/>
          <p:cNvSpPr>
            <a:spLocks noChangeArrowheads="1"/>
          </p:cNvSpPr>
          <p:nvPr/>
        </p:nvSpPr>
        <p:spPr bwMode="auto">
          <a:xfrm>
            <a:off x="252413" y="6086475"/>
            <a:ext cx="8637587"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GB" altLang="de-DE" sz="1400">
                <a:solidFill>
                  <a:srgbClr val="0000CC"/>
                </a:solidFill>
                <a:latin typeface="Times New Roman" pitchFamily="18" charset="0"/>
              </a:rPr>
              <a:t>N. Vianello et al., "Direct observation of current in ELM filaments on Asdex Upgrade", </a:t>
            </a:r>
            <a:r>
              <a:rPr lang="en-GB" altLang="de-DE" sz="1400">
                <a:solidFill>
                  <a:srgbClr val="A50021"/>
                </a:solidFill>
                <a:latin typeface="Times New Roman" pitchFamily="18" charset="0"/>
              </a:rPr>
              <a:t>arXiv:0910.2362 </a:t>
            </a:r>
            <a:r>
              <a:rPr lang="en-GB" altLang="de-DE" sz="1400">
                <a:solidFill>
                  <a:srgbClr val="0000CC"/>
                </a:solidFill>
                <a:latin typeface="Times New Roman" pitchFamily="18" charset="0"/>
              </a:rPr>
              <a:t>(available at </a:t>
            </a:r>
            <a:r>
              <a:rPr lang="en-GB" altLang="de-DE" sz="1400">
                <a:solidFill>
                  <a:srgbClr val="A50021"/>
                </a:solidFill>
                <a:latin typeface="Times New Roman" pitchFamily="18" charset="0"/>
              </a:rPr>
              <a:t>http://lanl.arxiv.org/abs/0910.2362</a:t>
            </a:r>
            <a:r>
              <a:rPr lang="en-GB" altLang="de-DE" sz="1400">
                <a:solidFill>
                  <a:srgbClr val="0000CC"/>
                </a:solidFill>
                <a:latin typeface="Times New Roman" pitchFamily="18" charset="0"/>
              </a:rPr>
              <a:t>), </a:t>
            </a:r>
            <a:r>
              <a:rPr lang="en-GB" altLang="de-DE" sz="1400" i="1">
                <a:solidFill>
                  <a:srgbClr val="0000CC"/>
                </a:solidFill>
                <a:latin typeface="Times New Roman" pitchFamily="18" charset="0"/>
              </a:rPr>
              <a:t>Phys. Rev. Lett.</a:t>
            </a:r>
            <a:r>
              <a:rPr lang="en-GB" altLang="de-DE" sz="1400">
                <a:solidFill>
                  <a:srgbClr val="0000CC"/>
                </a:solidFill>
                <a:latin typeface="Times New Roman" pitchFamily="18" charset="0"/>
              </a:rPr>
              <a:t>, submitted. </a:t>
            </a:r>
          </a:p>
        </p:txBody>
      </p:sp>
      <p:sp>
        <p:nvSpPr>
          <p:cNvPr id="11"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68</a:t>
            </a:fld>
            <a:endParaRPr lang="en-GB" altLang="de-DE"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umsplatzhalter 4"/>
          <p:cNvSpPr>
            <a:spLocks noGrp="1"/>
          </p:cNvSpPr>
          <p:nvPr>
            <p:ph type="dt" sz="half" idx="10"/>
          </p:nvPr>
        </p:nvSpPr>
        <p:spPr/>
        <p:txBody>
          <a:bodyPr/>
          <a:lstStyle/>
          <a:p>
            <a:fld id="{6ED68388-4FF1-46FF-A50A-D790D0CB8A7E}" type="datetime1">
              <a:rPr lang="en-GB" altLang="de-DE" smtClean="0"/>
              <a:t>06/09/2018</a:t>
            </a:fld>
            <a:endParaRPr lang="de-DE" altLang="de-DE" dirty="0"/>
          </a:p>
        </p:txBody>
      </p:sp>
      <p:sp>
        <p:nvSpPr>
          <p:cNvPr id="14"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69</a:t>
            </a:fld>
            <a:endParaRPr lang="de-DE" altLang="de-DE" dirty="0"/>
          </a:p>
        </p:txBody>
      </p:sp>
      <p:sp>
        <p:nvSpPr>
          <p:cNvPr id="5" name="Textplatzhalter 4"/>
          <p:cNvSpPr>
            <a:spLocks noGrp="1"/>
          </p:cNvSpPr>
          <p:nvPr>
            <p:ph type="body" sz="quarter" idx="4294967295"/>
          </p:nvPr>
        </p:nvSpPr>
        <p:spPr>
          <a:xfrm>
            <a:off x="949569" y="155942"/>
            <a:ext cx="7223125" cy="1077218"/>
          </a:xfrm>
          <a:prstGeom prst="rect">
            <a:avLst/>
          </a:prstGeom>
          <a:solidFill>
            <a:schemeClr val="accent2"/>
          </a:solidFill>
        </p:spPr>
        <p:txBody>
          <a:bodyPr lIns="36000" tIns="36000" rIns="36000" bIns="36000">
            <a:spAutoFit/>
          </a:bodyPr>
          <a:lstStyle/>
          <a:p>
            <a:pPr marL="0" indent="0" algn="ctr">
              <a:buNone/>
            </a:pPr>
            <a:r>
              <a:rPr lang="en-GB" b="1" dirty="0" smtClean="0">
                <a:solidFill>
                  <a:schemeClr val="bg1"/>
                </a:solidFill>
                <a:effectLst/>
              </a:rPr>
              <a:t>Robust emissive probe for the SOL </a:t>
            </a:r>
            <a:br>
              <a:rPr lang="en-GB" b="1" dirty="0" smtClean="0">
                <a:solidFill>
                  <a:schemeClr val="bg1"/>
                </a:solidFill>
                <a:effectLst/>
              </a:rPr>
            </a:br>
            <a:r>
              <a:rPr lang="en-GB" b="1" dirty="0" smtClean="0">
                <a:solidFill>
                  <a:schemeClr val="bg1"/>
                </a:solidFill>
                <a:effectLst/>
              </a:rPr>
              <a:t>and beyond, I</a:t>
            </a:r>
            <a:endParaRPr lang="en-GB" b="1" dirty="0">
              <a:solidFill>
                <a:schemeClr val="bg1"/>
              </a:solidFill>
              <a:effectLst/>
            </a:endParaRPr>
          </a:p>
        </p:txBody>
      </p:sp>
      <p:sp>
        <p:nvSpPr>
          <p:cNvPr id="13" name="Text Box 10"/>
          <p:cNvSpPr txBox="1">
            <a:spLocks noChangeArrowheads="1"/>
          </p:cNvSpPr>
          <p:nvPr/>
        </p:nvSpPr>
        <p:spPr bwMode="auto">
          <a:xfrm>
            <a:off x="196773" y="4993735"/>
            <a:ext cx="87388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800" b="1" dirty="0" smtClean="0">
                <a:solidFill>
                  <a:srgbClr val="333399"/>
                </a:solidFill>
                <a:latin typeface="Times New Roman" pitchFamily="18" charset="0"/>
              </a:rPr>
              <a:t>Work function,  Richardson constant, melting temperature, density, specific heat </a:t>
            </a:r>
            <a:r>
              <a:rPr lang="en-US" altLang="de-DE" sz="1800" b="1" dirty="0" err="1" smtClean="0">
                <a:solidFill>
                  <a:srgbClr val="333399"/>
                </a:solidFill>
                <a:latin typeface="Times New Roman" pitchFamily="18" charset="0"/>
              </a:rPr>
              <a:t>capa</a:t>
            </a:r>
            <a:r>
              <a:rPr lang="en-US" altLang="de-DE" sz="1800" b="1" smtClean="0">
                <a:solidFill>
                  <a:srgbClr val="333399"/>
                </a:solidFill>
                <a:latin typeface="Times New Roman" pitchFamily="18" charset="0"/>
              </a:rPr>
              <a:t>-city </a:t>
            </a:r>
            <a:r>
              <a:rPr lang="en-US" altLang="de-DE" sz="1800" b="1" dirty="0" smtClean="0">
                <a:solidFill>
                  <a:srgbClr val="333399"/>
                </a:solidFill>
                <a:latin typeface="Times New Roman" pitchFamily="18" charset="0"/>
              </a:rPr>
              <a:t>and emissivity (if available) for lanthanum hexaboride, cerium hexaboride, tungsten, carbon, titanium carbide and zirconium carbide</a:t>
            </a:r>
          </a:p>
        </p:txBody>
      </p:sp>
      <p:graphicFrame>
        <p:nvGraphicFramePr>
          <p:cNvPr id="6" name="Tabelle 5"/>
          <p:cNvGraphicFramePr>
            <a:graphicFrameLocks noGrp="1"/>
          </p:cNvGraphicFramePr>
          <p:nvPr>
            <p:extLst>
              <p:ext uri="{D42A27DB-BD31-4B8C-83A1-F6EECF244321}">
                <p14:modId xmlns:p14="http://schemas.microsoft.com/office/powerpoint/2010/main" val="1934967074"/>
              </p:ext>
            </p:extLst>
          </p:nvPr>
        </p:nvGraphicFramePr>
        <p:xfrm>
          <a:off x="114277" y="1892397"/>
          <a:ext cx="8928000" cy="2773680"/>
        </p:xfrm>
        <a:graphic>
          <a:graphicData uri="http://schemas.openxmlformats.org/drawingml/2006/table">
            <a:tbl>
              <a:tblPr firstCol="1"/>
              <a:tblGrid>
                <a:gridCol w="3528000"/>
                <a:gridCol w="900000"/>
                <a:gridCol w="900000"/>
                <a:gridCol w="900000"/>
                <a:gridCol w="900000"/>
                <a:gridCol w="900000"/>
                <a:gridCol w="900000"/>
              </a:tblGrid>
              <a:tr h="364666">
                <a:tc>
                  <a:txBody>
                    <a:bodyPr/>
                    <a:lstStyle/>
                    <a:p>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noProof="0" dirty="0" smtClean="0"/>
                        <a:t>LaB</a:t>
                      </a:r>
                      <a:r>
                        <a:rPr lang="en-GB" sz="2000" baseline="-25000" noProof="0" dirty="0" smtClean="0"/>
                        <a:t>6</a:t>
                      </a:r>
                      <a:endParaRPr lang="en-GB" sz="2000" baseline="-25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noProof="0" dirty="0" smtClean="0"/>
                        <a:t>CeB</a:t>
                      </a:r>
                      <a:r>
                        <a:rPr lang="en-GB" sz="2000" baseline="-25000" noProof="0" dirty="0" smtClean="0"/>
                        <a:t>6</a:t>
                      </a:r>
                      <a:endParaRPr lang="en-GB" sz="2000" baseline="-25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noProof="0" dirty="0" smtClean="0"/>
                        <a:t>W</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noProof="0" dirty="0" smtClean="0"/>
                        <a:t>C</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noProof="0" dirty="0" err="1" smtClean="0"/>
                        <a:t>TiC</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noProof="0" dirty="0" err="1" smtClean="0"/>
                        <a:t>ZrC</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r>
                        <a:rPr lang="en-GB" sz="2000" noProof="0" dirty="0" smtClean="0"/>
                        <a:t>Work function (eV)</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2,7</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2,6</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4,55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4,61</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3,35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r>
                        <a:rPr lang="en-GB" sz="2000" noProof="0" dirty="0" smtClean="0"/>
                        <a:t>Richardson constant (A</a:t>
                      </a:r>
                      <a:r>
                        <a:rPr lang="en-GB" sz="2000" baseline="30000" noProof="0" dirty="0" smtClean="0"/>
                        <a:t> </a:t>
                      </a:r>
                      <a:r>
                        <a:rPr lang="en-GB" sz="2000" noProof="0" dirty="0" smtClean="0"/>
                        <a:t>cm</a:t>
                      </a:r>
                      <a:r>
                        <a:rPr lang="en-GB" sz="2000" baseline="30000" noProof="0" dirty="0" smtClean="0"/>
                        <a:t>-2</a:t>
                      </a:r>
                      <a:r>
                        <a:rPr lang="en-GB" sz="2000" noProof="0" dirty="0" smtClean="0"/>
                        <a:t>K</a:t>
                      </a:r>
                      <a:r>
                        <a:rPr lang="en-GB" sz="2000" baseline="30000" noProof="0" dirty="0" smtClean="0"/>
                        <a:t>-2</a:t>
                      </a:r>
                      <a:r>
                        <a:rPr lang="en-GB" sz="2000" baseline="0" noProof="0" dirty="0" smtClean="0"/>
                        <a:t>)</a:t>
                      </a:r>
                      <a:endParaRPr lang="en-GB" sz="2000" baseline="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29</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3,6</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60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r>
                        <a:rPr lang="en-GB" sz="2000" noProof="0" dirty="0" smtClean="0"/>
                        <a:t>Melting temperature (K)</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2482</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2823</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3695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4023</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3430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3813</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r>
                        <a:rPr lang="en-GB" sz="2000" noProof="0" dirty="0" smtClean="0"/>
                        <a:t>Density (kg</a:t>
                      </a:r>
                      <a:r>
                        <a:rPr lang="en-GB" sz="2000" baseline="30000" noProof="0" dirty="0" smtClean="0"/>
                        <a:t> </a:t>
                      </a:r>
                      <a:r>
                        <a:rPr lang="en-GB" sz="2000" noProof="0" dirty="0" smtClean="0"/>
                        <a:t>m</a:t>
                      </a:r>
                      <a:r>
                        <a:rPr lang="en-GB" sz="2000" baseline="30000" noProof="0" dirty="0" smtClean="0"/>
                        <a:t>-3</a:t>
                      </a:r>
                      <a:r>
                        <a:rPr lang="en-GB" sz="2000" noProof="0" dirty="0" smtClean="0"/>
                        <a:t>)</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4720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4797</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19300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2250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4930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6730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r>
                        <a:rPr lang="en-GB" sz="2000" noProof="0" dirty="0" smtClean="0"/>
                        <a:t>Specific heat capacity (J</a:t>
                      </a:r>
                      <a:r>
                        <a:rPr lang="en-GB" sz="2000" baseline="30000" noProof="0" dirty="0" smtClean="0"/>
                        <a:t> </a:t>
                      </a:r>
                      <a:r>
                        <a:rPr lang="en-GB" sz="2000" noProof="0" dirty="0" smtClean="0"/>
                        <a:t>kg</a:t>
                      </a:r>
                      <a:r>
                        <a:rPr lang="en-GB" sz="2000" baseline="30000" noProof="0" dirty="0" smtClean="0"/>
                        <a:t>-1</a:t>
                      </a:r>
                      <a:r>
                        <a:rPr lang="en-GB" sz="2000" noProof="0" dirty="0" smtClean="0"/>
                        <a:t>K</a:t>
                      </a:r>
                      <a:r>
                        <a:rPr lang="en-GB" sz="2000" baseline="30000" noProof="0" dirty="0" smtClean="0"/>
                        <a:t>-1</a:t>
                      </a:r>
                      <a:r>
                        <a:rPr lang="en-GB" sz="2000" noProof="0" dirty="0" smtClean="0"/>
                        <a:t>)</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628</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628</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138</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709</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r>
                        <a:rPr lang="en-GB" sz="2000" noProof="0" dirty="0" smtClean="0"/>
                        <a:t>Emissivity</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0,765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0,770</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0,28</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2000" noProof="0" dirty="0" smtClean="0"/>
                        <a:t>0,95</a:t>
                      </a: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GB" sz="2000" noProof="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Fußzeilenplatzhalter 4"/>
          <p:cNvSpPr>
            <a:spLocks noGrp="1"/>
          </p:cNvSpPr>
          <p:nvPr>
            <p:ph type="ftr" sz="quarter" idx="11"/>
          </p:nvPr>
        </p:nvSpPr>
        <p:spPr>
          <a:xfrm>
            <a:off x="1524000" y="6656388"/>
            <a:ext cx="6096000" cy="182562"/>
          </a:xfrm>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2912094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umsplatzhalter 1"/>
          <p:cNvSpPr>
            <a:spLocks noGrp="1"/>
          </p:cNvSpPr>
          <p:nvPr>
            <p:ph type="dt" sz="half" idx="10"/>
          </p:nvPr>
        </p:nvSpPr>
        <p:spPr/>
        <p:txBody>
          <a:bodyPr/>
          <a:lstStyle/>
          <a:p>
            <a:fld id="{06E4AA84-E1D6-4B92-BA0D-434150EF4DEB}" type="datetime1">
              <a:rPr lang="en-GB" altLang="de-DE" smtClean="0"/>
              <a:t>06/09/2018</a:t>
            </a:fld>
            <a:endParaRPr lang="de-DE" altLang="de-DE"/>
          </a:p>
        </p:txBody>
      </p:sp>
      <p:sp>
        <p:nvSpPr>
          <p:cNvPr id="14"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56322" name="Text Box 2"/>
          <p:cNvSpPr txBox="1">
            <a:spLocks noChangeArrowheads="1"/>
          </p:cNvSpPr>
          <p:nvPr/>
        </p:nvSpPr>
        <p:spPr bwMode="auto">
          <a:xfrm>
            <a:off x="252413" y="950913"/>
            <a:ext cx="8637587"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400" b="1">
                <a:solidFill>
                  <a:schemeClr val="accent2"/>
                </a:solidFill>
                <a:latin typeface="Times New Roman" pitchFamily="18" charset="0"/>
              </a:rPr>
              <a:t>In case of a conventional Maxwellian plasma (consisting of elec-trons and single-charged positive ions) the flux of electrons is usually much stronger than that of due to the fact that </a:t>
            </a:r>
            <a:r>
              <a:rPr lang="en-US" altLang="de-DE" sz="2400" b="1" i="1">
                <a:solidFill>
                  <a:schemeClr val="accent2"/>
                </a:solidFill>
                <a:latin typeface="Times New Roman" pitchFamily="18" charset="0"/>
              </a:rPr>
              <a:t>m</a:t>
            </a:r>
            <a:r>
              <a:rPr lang="en-US" altLang="de-DE" sz="2400" b="1" i="1" baseline="-25000">
                <a:solidFill>
                  <a:schemeClr val="accent2"/>
                </a:solidFill>
                <a:latin typeface="Times New Roman" pitchFamily="18" charset="0"/>
              </a:rPr>
              <a:t>e</a:t>
            </a:r>
            <a:r>
              <a:rPr lang="en-US" altLang="de-DE" sz="2400" b="1">
                <a:solidFill>
                  <a:schemeClr val="accent2"/>
                </a:solidFill>
                <a:latin typeface="Times New Roman" pitchFamily="18" charset="0"/>
              </a:rPr>
              <a:t> &lt;&lt; </a:t>
            </a:r>
            <a:r>
              <a:rPr lang="en-US" altLang="de-DE" sz="2400" b="1" i="1">
                <a:solidFill>
                  <a:schemeClr val="accent2"/>
                </a:solidFill>
                <a:latin typeface="Times New Roman" pitchFamily="18" charset="0"/>
              </a:rPr>
              <a:t>m</a:t>
            </a:r>
            <a:r>
              <a:rPr lang="en-US" altLang="de-DE" sz="2400" b="1" i="1" baseline="-25000">
                <a:solidFill>
                  <a:schemeClr val="accent2"/>
                </a:solidFill>
                <a:latin typeface="Times New Roman" pitchFamily="18" charset="0"/>
              </a:rPr>
              <a:t>i</a:t>
            </a:r>
            <a:r>
              <a:rPr lang="en-US" altLang="de-DE" sz="2400" b="1">
                <a:solidFill>
                  <a:schemeClr val="accent2"/>
                </a:solidFill>
                <a:latin typeface="Times New Roman" pitchFamily="18" charset="0"/>
              </a:rPr>
              <a:t>: </a:t>
            </a:r>
          </a:p>
        </p:txBody>
      </p:sp>
      <p:sp>
        <p:nvSpPr>
          <p:cNvPr id="56323" name="Text Box 3"/>
          <p:cNvSpPr txBox="1">
            <a:spLocks noChangeArrowheads="1"/>
          </p:cNvSpPr>
          <p:nvPr/>
        </p:nvSpPr>
        <p:spPr bwMode="auto">
          <a:xfrm>
            <a:off x="1331913" y="179388"/>
            <a:ext cx="6478587" cy="569912"/>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Charge carriers fluxes in a plasma </a:t>
            </a:r>
          </a:p>
        </p:txBody>
      </p:sp>
      <p:sp>
        <p:nvSpPr>
          <p:cNvPr id="56324" name="Rectangle 4"/>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56325" name="Object 5"/>
          <p:cNvGraphicFramePr>
            <a:graphicFrameLocks noChangeAspect="1"/>
          </p:cNvGraphicFramePr>
          <p:nvPr/>
        </p:nvGraphicFramePr>
        <p:xfrm>
          <a:off x="2568575" y="2549525"/>
          <a:ext cx="4006850" cy="920750"/>
        </p:xfrm>
        <a:graphic>
          <a:graphicData uri="http://schemas.openxmlformats.org/presentationml/2006/ole">
            <mc:AlternateContent xmlns:mc="http://schemas.openxmlformats.org/markup-compatibility/2006">
              <mc:Choice xmlns:v="urn:schemas-microsoft-com:vml" Requires="v">
                <p:oleObj spid="_x0000_s56387" name="Formel" r:id="rId3" imgW="2184120" imgH="507960" progId="Equation.3">
                  <p:embed/>
                </p:oleObj>
              </mc:Choice>
              <mc:Fallback>
                <p:oleObj name="Formel" r:id="rId3" imgW="2184120" imgH="50796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8575" y="2549525"/>
                        <a:ext cx="4006850" cy="920750"/>
                      </a:xfrm>
                      <a:prstGeom prst="rect">
                        <a:avLst/>
                      </a:prstGeom>
                      <a:solidFill>
                        <a:srgbClr val="FFFF99"/>
                      </a:solidFill>
                      <a:ln w="9525">
                        <a:solidFill>
                          <a:schemeClr val="tx1"/>
                        </a:solidFill>
                        <a:miter lim="800000"/>
                        <a:headEnd/>
                        <a:tailEnd/>
                      </a:ln>
                    </p:spPr>
                  </p:pic>
                </p:oleObj>
              </mc:Fallback>
            </mc:AlternateContent>
          </a:graphicData>
        </a:graphic>
      </p:graphicFrame>
      <p:sp>
        <p:nvSpPr>
          <p:cNvPr id="56326" name="Text Box 6"/>
          <p:cNvSpPr txBox="1">
            <a:spLocks noChangeArrowheads="1"/>
          </p:cNvSpPr>
          <p:nvPr/>
        </p:nvSpPr>
        <p:spPr bwMode="auto">
          <a:xfrm>
            <a:off x="252413" y="3805238"/>
            <a:ext cx="8637587"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200">
                <a:solidFill>
                  <a:srgbClr val="990000"/>
                </a:solidFill>
                <a:latin typeface="Times New Roman" pitchFamily="18" charset="0"/>
              </a:rPr>
              <a:t>Even in the case of a quasineutral hydrogen plasma with the lightest possible positive ions (for </a:t>
            </a:r>
            <a:r>
              <a:rPr lang="en-US" altLang="de-DE" sz="2200" i="1">
                <a:solidFill>
                  <a:srgbClr val="990000"/>
                </a:solidFill>
                <a:latin typeface="Times New Roman" pitchFamily="18" charset="0"/>
              </a:rPr>
              <a:t>T</a:t>
            </a:r>
            <a:r>
              <a:rPr lang="en-US" altLang="de-DE" sz="2200" i="1" baseline="-25000">
                <a:solidFill>
                  <a:srgbClr val="990000"/>
                </a:solidFill>
                <a:latin typeface="Times New Roman" pitchFamily="18" charset="0"/>
              </a:rPr>
              <a:t>e</a:t>
            </a:r>
            <a:r>
              <a:rPr lang="en-US" altLang="de-DE" sz="2200">
                <a:solidFill>
                  <a:srgbClr val="990000"/>
                </a:solidFill>
                <a:latin typeface="Times New Roman" pitchFamily="18" charset="0"/>
              </a:rPr>
              <a:t> </a:t>
            </a:r>
            <a:r>
              <a:rPr lang="en-US" altLang="de-DE" sz="2200">
                <a:solidFill>
                  <a:srgbClr val="990000"/>
                </a:solidFill>
                <a:latin typeface="Times New Roman" pitchFamily="18" charset="0"/>
                <a:sym typeface="Symbol" pitchFamily="18" charset="2"/>
              </a:rPr>
              <a:t> </a:t>
            </a:r>
            <a:r>
              <a:rPr lang="en-US" altLang="de-DE" sz="2200" i="1">
                <a:solidFill>
                  <a:srgbClr val="990000"/>
                </a:solidFill>
                <a:latin typeface="Times New Roman" pitchFamily="18" charset="0"/>
                <a:sym typeface="Symbol" pitchFamily="18" charset="2"/>
              </a:rPr>
              <a:t>T</a:t>
            </a:r>
            <a:r>
              <a:rPr lang="en-US" altLang="de-DE" sz="2200" i="1" baseline="-25000">
                <a:solidFill>
                  <a:srgbClr val="990000"/>
                </a:solidFill>
                <a:latin typeface="Times New Roman" pitchFamily="18" charset="0"/>
                <a:sym typeface="Symbol" pitchFamily="18" charset="2"/>
              </a:rPr>
              <a:t>i</a:t>
            </a:r>
            <a:r>
              <a:rPr lang="en-US" altLang="de-DE" sz="2200">
                <a:solidFill>
                  <a:srgbClr val="990000"/>
                </a:solidFill>
                <a:latin typeface="Times New Roman" pitchFamily="18" charset="0"/>
                <a:sym typeface="Symbol" pitchFamily="18" charset="2"/>
              </a:rPr>
              <a:t>) we obtain: </a:t>
            </a:r>
            <a:endParaRPr lang="en-US" altLang="de-DE" sz="2200">
              <a:latin typeface="Times New Roman" pitchFamily="18" charset="0"/>
              <a:sym typeface="Symbol" pitchFamily="18" charset="2"/>
            </a:endParaRPr>
          </a:p>
        </p:txBody>
      </p:sp>
      <p:graphicFrame>
        <p:nvGraphicFramePr>
          <p:cNvPr id="56327" name="Object 7"/>
          <p:cNvGraphicFramePr>
            <a:graphicFrameLocks noChangeAspect="1"/>
          </p:cNvGraphicFramePr>
          <p:nvPr/>
        </p:nvGraphicFramePr>
        <p:xfrm>
          <a:off x="3463925" y="4830763"/>
          <a:ext cx="2214563" cy="874712"/>
        </p:xfrm>
        <a:graphic>
          <a:graphicData uri="http://schemas.openxmlformats.org/presentationml/2006/ole">
            <mc:AlternateContent xmlns:mc="http://schemas.openxmlformats.org/markup-compatibility/2006">
              <mc:Choice xmlns:v="urn:schemas-microsoft-com:vml" Requires="v">
                <p:oleObj spid="_x0000_s56388" name="Formel" r:id="rId5" imgW="1206360" imgH="482400" progId="Equation.3">
                  <p:embed/>
                </p:oleObj>
              </mc:Choice>
              <mc:Fallback>
                <p:oleObj name="Formel" r:id="rId5" imgW="1206360" imgH="4824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3925" y="4830763"/>
                        <a:ext cx="2214563" cy="874712"/>
                      </a:xfrm>
                      <a:prstGeom prst="rect">
                        <a:avLst/>
                      </a:prstGeom>
                      <a:solidFill>
                        <a:srgbClr val="FFFF99"/>
                      </a:solidFill>
                      <a:ln w="9525">
                        <a:solidFill>
                          <a:schemeClr val="tx1"/>
                        </a:solidFill>
                        <a:miter lim="800000"/>
                        <a:headEnd/>
                        <a:tailEnd/>
                      </a:ln>
                    </p:spPr>
                  </p:pic>
                </p:oleObj>
              </mc:Fallback>
            </mc:AlternateContent>
          </a:graphicData>
        </a:graphic>
      </p:graphicFrame>
      <p:sp>
        <p:nvSpPr>
          <p:cNvPr id="56328" name="Text Box 8"/>
          <p:cNvSpPr txBox="1">
            <a:spLocks noChangeArrowheads="1"/>
          </p:cNvSpPr>
          <p:nvPr/>
        </p:nvSpPr>
        <p:spPr bwMode="auto">
          <a:xfrm>
            <a:off x="252413" y="5821363"/>
            <a:ext cx="86375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000">
                <a:solidFill>
                  <a:srgbClr val="990000"/>
                </a:solidFill>
                <a:latin typeface="Times New Roman" pitchFamily="18" charset="0"/>
              </a:rPr>
              <a:t>For heavier ions, and the usual case in a discharge plasma that </a:t>
            </a:r>
            <a:r>
              <a:rPr lang="en-US" altLang="de-DE" sz="2000" i="1">
                <a:solidFill>
                  <a:srgbClr val="990000"/>
                </a:solidFill>
                <a:latin typeface="Times New Roman" pitchFamily="18" charset="0"/>
              </a:rPr>
              <a:t>T</a:t>
            </a:r>
            <a:r>
              <a:rPr lang="en-US" altLang="de-DE" sz="2000" i="1" baseline="-25000">
                <a:solidFill>
                  <a:srgbClr val="990000"/>
                </a:solidFill>
                <a:latin typeface="Times New Roman" pitchFamily="18" charset="0"/>
              </a:rPr>
              <a:t>e</a:t>
            </a:r>
            <a:r>
              <a:rPr lang="en-US" altLang="de-DE" sz="2000">
                <a:solidFill>
                  <a:srgbClr val="990000"/>
                </a:solidFill>
                <a:latin typeface="Times New Roman" pitchFamily="18" charset="0"/>
              </a:rPr>
              <a:t> </a:t>
            </a:r>
            <a:r>
              <a:rPr lang="en-US" altLang="de-DE" sz="2000">
                <a:solidFill>
                  <a:srgbClr val="990000"/>
                </a:solidFill>
                <a:latin typeface="Times New Roman" pitchFamily="18" charset="0"/>
                <a:sym typeface="Symbol" pitchFamily="18" charset="2"/>
              </a:rPr>
              <a:t>&gt;&gt; </a:t>
            </a:r>
            <a:r>
              <a:rPr lang="en-US" altLang="de-DE" sz="2000" i="1">
                <a:solidFill>
                  <a:srgbClr val="990000"/>
                </a:solidFill>
                <a:latin typeface="Times New Roman" pitchFamily="18" charset="0"/>
                <a:sym typeface="Symbol" pitchFamily="18" charset="2"/>
              </a:rPr>
              <a:t>T</a:t>
            </a:r>
            <a:r>
              <a:rPr lang="en-US" altLang="de-DE" sz="2000" i="1" baseline="-25000">
                <a:solidFill>
                  <a:srgbClr val="990000"/>
                </a:solidFill>
                <a:latin typeface="Times New Roman" pitchFamily="18" charset="0"/>
                <a:sym typeface="Symbol" pitchFamily="18" charset="2"/>
              </a:rPr>
              <a:t>i</a:t>
            </a:r>
            <a:r>
              <a:rPr lang="en-US" altLang="de-DE" sz="2000">
                <a:solidFill>
                  <a:srgbClr val="990000"/>
                </a:solidFill>
                <a:latin typeface="Times New Roman" pitchFamily="18" charset="0"/>
                <a:sym typeface="Symbol" pitchFamily="18" charset="2"/>
              </a:rPr>
              <a:t>, the ratio be-comes even larger. </a:t>
            </a:r>
            <a:endParaRPr lang="en-US" altLang="de-DE" sz="2000">
              <a:latin typeface="Times New Roman" pitchFamily="18" charset="0"/>
              <a:sym typeface="Symbol" pitchFamily="18" charset="2"/>
            </a:endParaRPr>
          </a:p>
        </p:txBody>
      </p:sp>
      <p:sp>
        <p:nvSpPr>
          <p:cNvPr id="16"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7</a:t>
            </a:fld>
            <a:endParaRPr lang="en-GB" altLang="de-DE"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Picture 2" descr="C:\Users\c72205\DATEN\roman\Lehrveranstaltungen\Schneider Bernd\Bilder Vortarg Graz und Masterarbeit\Stromemission.png"/>
          <p:cNvPicPr>
            <a:picLocks noChangeAspect="1" noChangeArrowheads="1"/>
          </p:cNvPicPr>
          <p:nvPr/>
        </p:nvPicPr>
        <p:blipFill rotWithShape="1">
          <a:blip r:embed="rId2">
            <a:extLst>
              <a:ext uri="{28A0092B-C50C-407E-A947-70E740481C1C}">
                <a14:useLocalDpi xmlns:a14="http://schemas.microsoft.com/office/drawing/2010/main" val="0"/>
              </a:ext>
            </a:extLst>
          </a:blip>
          <a:srcRect l="2258" r="4341" b="2285"/>
          <a:stretch/>
        </p:blipFill>
        <p:spPr bwMode="auto">
          <a:xfrm>
            <a:off x="162041" y="1511864"/>
            <a:ext cx="6408171" cy="4917744"/>
          </a:xfrm>
          <a:prstGeom prst="rect">
            <a:avLst/>
          </a:prstGeom>
          <a:noFill/>
          <a:extLst>
            <a:ext uri="{909E8E84-426E-40DD-AFC4-6F175D3DCCD1}">
              <a14:hiddenFill xmlns:a14="http://schemas.microsoft.com/office/drawing/2010/main">
                <a:solidFill>
                  <a:srgbClr val="FFFFFF"/>
                </a:solidFill>
              </a14:hiddenFill>
            </a:ext>
          </a:extLst>
        </p:spPr>
      </p:pic>
      <p:sp>
        <p:nvSpPr>
          <p:cNvPr id="70666" name="Text Box 10"/>
          <p:cNvSpPr txBox="1">
            <a:spLocks noChangeArrowheads="1"/>
          </p:cNvSpPr>
          <p:nvPr/>
        </p:nvSpPr>
        <p:spPr bwMode="auto">
          <a:xfrm>
            <a:off x="6806693" y="1948800"/>
            <a:ext cx="2163691"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800" b="1" dirty="0" smtClean="0">
                <a:solidFill>
                  <a:srgbClr val="333399"/>
                </a:solidFill>
                <a:latin typeface="Times New Roman" pitchFamily="18" charset="0"/>
              </a:rPr>
              <a:t>Emitted current den-</a:t>
            </a:r>
            <a:r>
              <a:rPr lang="en-US" altLang="de-DE" sz="1800" b="1" dirty="0" err="1" smtClean="0">
                <a:solidFill>
                  <a:srgbClr val="333399"/>
                </a:solidFill>
                <a:latin typeface="Times New Roman" pitchFamily="18" charset="0"/>
              </a:rPr>
              <a:t>sity</a:t>
            </a:r>
            <a:r>
              <a:rPr lang="en-US" altLang="de-DE" sz="1800" b="1" dirty="0" smtClean="0">
                <a:solidFill>
                  <a:srgbClr val="333399"/>
                </a:solidFill>
                <a:latin typeface="Times New Roman" pitchFamily="18" charset="0"/>
              </a:rPr>
              <a:t> from various ma-</a:t>
            </a:r>
            <a:r>
              <a:rPr lang="en-US" altLang="de-DE" sz="1800" b="1" dirty="0" err="1" smtClean="0">
                <a:solidFill>
                  <a:srgbClr val="333399"/>
                </a:solidFill>
                <a:latin typeface="Times New Roman" pitchFamily="18" charset="0"/>
              </a:rPr>
              <a:t>terials</a:t>
            </a:r>
            <a:r>
              <a:rPr lang="en-US" altLang="de-DE" sz="1800" b="1" dirty="0" smtClean="0">
                <a:solidFill>
                  <a:srgbClr val="333399"/>
                </a:solidFill>
                <a:latin typeface="Times New Roman" pitchFamily="18" charset="0"/>
              </a:rPr>
              <a:t> versus temp-</a:t>
            </a:r>
            <a:r>
              <a:rPr lang="en-US" altLang="de-DE" sz="1800" b="1" dirty="0" err="1" smtClean="0">
                <a:solidFill>
                  <a:srgbClr val="333399"/>
                </a:solidFill>
                <a:latin typeface="Times New Roman" pitchFamily="18" charset="0"/>
              </a:rPr>
              <a:t>erature</a:t>
            </a:r>
            <a:r>
              <a:rPr lang="en-US" altLang="de-DE" sz="1800" b="1" dirty="0" smtClean="0">
                <a:solidFill>
                  <a:srgbClr val="333399"/>
                </a:solidFill>
                <a:latin typeface="Times New Roman" pitchFamily="18" charset="0"/>
              </a:rPr>
              <a:t>, compared to the average current densities in the SOL of ASDEX Upgrade and COMPASS</a:t>
            </a:r>
          </a:p>
        </p:txBody>
      </p:sp>
      <p:sp>
        <p:nvSpPr>
          <p:cNvPr id="11" name="Datumsplatzhalter 4"/>
          <p:cNvSpPr>
            <a:spLocks noGrp="1"/>
          </p:cNvSpPr>
          <p:nvPr>
            <p:ph type="dt" sz="half" idx="10"/>
          </p:nvPr>
        </p:nvSpPr>
        <p:spPr/>
        <p:txBody>
          <a:bodyPr/>
          <a:lstStyle/>
          <a:p>
            <a:fld id="{33F5BE99-C425-4AC6-8BFB-01E9C04BA354}" type="datetime1">
              <a:rPr lang="en-GB" altLang="de-DE" smtClean="0"/>
              <a:t>06/09/2018</a:t>
            </a:fld>
            <a:endParaRPr lang="de-DE" altLang="de-DE" dirty="0"/>
          </a:p>
        </p:txBody>
      </p:sp>
      <p:sp>
        <p:nvSpPr>
          <p:cNvPr id="13"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70</a:t>
            </a:fld>
            <a:endParaRPr lang="de-DE" altLang="de-DE" dirty="0"/>
          </a:p>
        </p:txBody>
      </p:sp>
      <p:sp>
        <p:nvSpPr>
          <p:cNvPr id="9" name="Textplatzhalter 4"/>
          <p:cNvSpPr>
            <a:spLocks noGrp="1"/>
          </p:cNvSpPr>
          <p:nvPr>
            <p:ph type="body" sz="quarter" idx="4294967295"/>
          </p:nvPr>
        </p:nvSpPr>
        <p:spPr>
          <a:xfrm>
            <a:off x="960438" y="179388"/>
            <a:ext cx="7223125" cy="1057588"/>
          </a:xfrm>
          <a:prstGeom prst="rect">
            <a:avLst/>
          </a:prstGeom>
          <a:solidFill>
            <a:schemeClr val="accent2"/>
          </a:solidFill>
        </p:spPr>
        <p:txBody>
          <a:bodyPr lIns="36000" tIns="36000" rIns="36000" bIns="36000">
            <a:spAutoFit/>
          </a:bodyPr>
          <a:lstStyle/>
          <a:p>
            <a:pPr marL="0" indent="0" algn="ctr">
              <a:buNone/>
            </a:pPr>
            <a:r>
              <a:rPr lang="en-GB" b="1" dirty="0" smtClean="0">
                <a:solidFill>
                  <a:schemeClr val="bg1"/>
                </a:solidFill>
                <a:effectLst/>
              </a:rPr>
              <a:t>Robust emissive probe for the SOL </a:t>
            </a:r>
            <a:br>
              <a:rPr lang="en-GB" b="1" dirty="0" smtClean="0">
                <a:solidFill>
                  <a:schemeClr val="bg1"/>
                </a:solidFill>
                <a:effectLst/>
              </a:rPr>
            </a:br>
            <a:r>
              <a:rPr lang="en-GB" b="1" dirty="0" smtClean="0">
                <a:solidFill>
                  <a:schemeClr val="bg1"/>
                </a:solidFill>
                <a:effectLst/>
              </a:rPr>
              <a:t>and beyond, II</a:t>
            </a:r>
            <a:endParaRPr lang="en-GB" b="1" dirty="0">
              <a:solidFill>
                <a:schemeClr val="bg1"/>
              </a:solidFill>
              <a:effectLst/>
            </a:endParaRPr>
          </a:p>
        </p:txBody>
      </p:sp>
      <p:sp>
        <p:nvSpPr>
          <p:cNvPr id="10" name="Fußzeilenplatzhalter 4"/>
          <p:cNvSpPr>
            <a:spLocks noGrp="1"/>
          </p:cNvSpPr>
          <p:nvPr>
            <p:ph type="ftr" sz="quarter" idx="11"/>
          </p:nvPr>
        </p:nvSpPr>
        <p:spPr>
          <a:xfrm>
            <a:off x="1524000" y="6656388"/>
            <a:ext cx="6096000" cy="182562"/>
          </a:xfrm>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277942458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t="12761" b="8560"/>
          <a:stretch/>
        </p:blipFill>
        <p:spPr>
          <a:xfrm>
            <a:off x="162044" y="1713943"/>
            <a:ext cx="8802098" cy="2688415"/>
          </a:xfrm>
          <a:prstGeom prst="rect">
            <a:avLst/>
          </a:prstGeom>
        </p:spPr>
      </p:pic>
      <p:sp>
        <p:nvSpPr>
          <p:cNvPr id="11" name="Text Box 10"/>
          <p:cNvSpPr txBox="1">
            <a:spLocks noChangeArrowheads="1"/>
          </p:cNvSpPr>
          <p:nvPr/>
        </p:nvSpPr>
        <p:spPr bwMode="auto">
          <a:xfrm>
            <a:off x="162044" y="4689620"/>
            <a:ext cx="87041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800" b="1" dirty="0" smtClean="0">
                <a:solidFill>
                  <a:srgbClr val="333399"/>
                </a:solidFill>
                <a:latin typeface="Times New Roman" pitchFamily="18" charset="0"/>
              </a:rPr>
              <a:t>Schematic of the emissive probe prototype: the LaB</a:t>
            </a:r>
            <a:r>
              <a:rPr lang="en-US" altLang="de-DE" sz="1800" b="1" baseline="-25000" dirty="0" smtClean="0">
                <a:solidFill>
                  <a:srgbClr val="333399"/>
                </a:solidFill>
                <a:latin typeface="Times New Roman" pitchFamily="18" charset="0"/>
              </a:rPr>
              <a:t>6</a:t>
            </a:r>
            <a:r>
              <a:rPr lang="en-US" altLang="de-DE" sz="1800" b="1" dirty="0" smtClean="0">
                <a:solidFill>
                  <a:srgbClr val="333399"/>
                </a:solidFill>
                <a:latin typeface="Times New Roman" pitchFamily="18" charset="0"/>
              </a:rPr>
              <a:t> pin (20 mm length, 1 mm diameter)  is heated electrically indirectly on the lower part inside the case. </a:t>
            </a:r>
          </a:p>
        </p:txBody>
      </p:sp>
      <p:sp>
        <p:nvSpPr>
          <p:cNvPr id="12" name="Datumsplatzhalter 4"/>
          <p:cNvSpPr>
            <a:spLocks noGrp="1"/>
          </p:cNvSpPr>
          <p:nvPr>
            <p:ph type="dt" sz="half" idx="10"/>
          </p:nvPr>
        </p:nvSpPr>
        <p:spPr/>
        <p:txBody>
          <a:bodyPr/>
          <a:lstStyle/>
          <a:p>
            <a:fld id="{3F72F3B4-E878-47F0-8C84-2887B4E3FB6A}" type="datetime1">
              <a:rPr lang="en-GB" altLang="de-DE" smtClean="0"/>
              <a:t>06/09/2018</a:t>
            </a:fld>
            <a:endParaRPr lang="de-DE" altLang="de-DE" dirty="0"/>
          </a:p>
        </p:txBody>
      </p:sp>
      <p:sp>
        <p:nvSpPr>
          <p:cNvPr id="14"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71</a:t>
            </a:fld>
            <a:endParaRPr lang="de-DE" altLang="de-DE" dirty="0"/>
          </a:p>
        </p:txBody>
      </p:sp>
      <p:sp>
        <p:nvSpPr>
          <p:cNvPr id="9" name="Textplatzhalter 4"/>
          <p:cNvSpPr txBox="1">
            <a:spLocks/>
          </p:cNvSpPr>
          <p:nvPr/>
        </p:nvSpPr>
        <p:spPr>
          <a:xfrm>
            <a:off x="961293" y="158316"/>
            <a:ext cx="7223125" cy="1077218"/>
          </a:xfrm>
          <a:prstGeom prst="rect">
            <a:avLst/>
          </a:prstGeom>
          <a:solidFill>
            <a:schemeClr val="accent2"/>
          </a:solidFill>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GB" b="1" kern="0" dirty="0" smtClean="0">
                <a:solidFill>
                  <a:schemeClr val="bg1"/>
                </a:solidFill>
              </a:rPr>
              <a:t>Robust emissive probe for the SOL </a:t>
            </a:r>
            <a:br>
              <a:rPr lang="en-GB" b="1" kern="0" dirty="0" smtClean="0">
                <a:solidFill>
                  <a:schemeClr val="bg1"/>
                </a:solidFill>
              </a:rPr>
            </a:br>
            <a:r>
              <a:rPr lang="en-GB" b="1" kern="0" dirty="0" smtClean="0">
                <a:solidFill>
                  <a:schemeClr val="bg1"/>
                </a:solidFill>
              </a:rPr>
              <a:t>and beyond, III</a:t>
            </a:r>
            <a:endParaRPr lang="en-GB" b="1" kern="0" dirty="0">
              <a:solidFill>
                <a:schemeClr val="bg1"/>
              </a:solidFill>
            </a:endParaRPr>
          </a:p>
        </p:txBody>
      </p:sp>
      <p:sp>
        <p:nvSpPr>
          <p:cNvPr id="10" name="Fußzeilenplatzhalter 4"/>
          <p:cNvSpPr>
            <a:spLocks noGrp="1"/>
          </p:cNvSpPr>
          <p:nvPr>
            <p:ph type="ftr" sz="quarter" idx="11"/>
          </p:nvPr>
        </p:nvSpPr>
        <p:spPr>
          <a:xfrm>
            <a:off x="1524000" y="6656388"/>
            <a:ext cx="6096000" cy="182562"/>
          </a:xfrm>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60449790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72" y="1564641"/>
            <a:ext cx="3074284" cy="4322726"/>
          </a:xfrm>
          <a:prstGeom prst="rect">
            <a:avLst/>
          </a:prstGeom>
        </p:spPr>
      </p:pic>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t="4067" r="32471" b="24320"/>
          <a:stretch/>
        </p:blipFill>
        <p:spPr>
          <a:xfrm>
            <a:off x="4257159" y="1753786"/>
            <a:ext cx="4528619" cy="2828373"/>
          </a:xfrm>
          <a:prstGeom prst="rect">
            <a:avLst/>
          </a:prstGeom>
        </p:spPr>
      </p:pic>
      <p:sp>
        <p:nvSpPr>
          <p:cNvPr id="9" name="Text Box 10"/>
          <p:cNvSpPr txBox="1">
            <a:spLocks noChangeArrowheads="1"/>
          </p:cNvSpPr>
          <p:nvPr/>
        </p:nvSpPr>
        <p:spPr bwMode="auto">
          <a:xfrm>
            <a:off x="4257159" y="4676159"/>
            <a:ext cx="4528619"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600" b="1" dirty="0" smtClean="0">
                <a:solidFill>
                  <a:srgbClr val="333399"/>
                </a:solidFill>
                <a:latin typeface="Times New Roman" pitchFamily="18" charset="0"/>
              </a:rPr>
              <a:t>Prototype of the emissive probe in operation: </a:t>
            </a:r>
          </a:p>
          <a:p>
            <a:pPr eaLnBrk="1" hangingPunct="1">
              <a:spcBef>
                <a:spcPct val="25000"/>
              </a:spcBef>
            </a:pPr>
            <a:r>
              <a:rPr lang="en-US" altLang="de-DE" sz="1600" b="1" dirty="0" smtClean="0">
                <a:solidFill>
                  <a:srgbClr val="333399"/>
                </a:solidFill>
                <a:latin typeface="Times New Roman" pitchFamily="18" charset="0"/>
              </a:rPr>
              <a:t>Note! Only the pin is glowing, but the bright spot is blurred due to overexposure. </a:t>
            </a:r>
          </a:p>
        </p:txBody>
      </p:sp>
      <p:sp>
        <p:nvSpPr>
          <p:cNvPr id="14" name="Text Box 10"/>
          <p:cNvSpPr txBox="1">
            <a:spLocks noChangeArrowheads="1"/>
          </p:cNvSpPr>
          <p:nvPr/>
        </p:nvSpPr>
        <p:spPr bwMode="auto">
          <a:xfrm>
            <a:off x="176025" y="5935960"/>
            <a:ext cx="284149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600" b="1" dirty="0" smtClean="0">
                <a:solidFill>
                  <a:srgbClr val="333399"/>
                </a:solidFill>
                <a:latin typeface="Times New Roman" pitchFamily="18" charset="0"/>
              </a:rPr>
              <a:t>Prototype of the emissive probe open.</a:t>
            </a:r>
          </a:p>
        </p:txBody>
      </p:sp>
      <p:sp>
        <p:nvSpPr>
          <p:cNvPr id="18" name="Datumsplatzhalter 4"/>
          <p:cNvSpPr>
            <a:spLocks noGrp="1"/>
          </p:cNvSpPr>
          <p:nvPr>
            <p:ph type="dt" sz="half" idx="10"/>
          </p:nvPr>
        </p:nvSpPr>
        <p:spPr/>
        <p:txBody>
          <a:bodyPr/>
          <a:lstStyle/>
          <a:p>
            <a:fld id="{28DD5A39-F0F2-47E5-8E8C-D8DFE6F83733}" type="datetime1">
              <a:rPr lang="en-GB" altLang="de-DE" smtClean="0"/>
              <a:t>06/09/2018</a:t>
            </a:fld>
            <a:endParaRPr lang="de-DE" altLang="de-DE" dirty="0"/>
          </a:p>
        </p:txBody>
      </p:sp>
      <p:sp>
        <p:nvSpPr>
          <p:cNvPr id="19" name="Fußzeilenplatzhalter 5"/>
          <p:cNvSpPr>
            <a:spLocks noGrp="1"/>
          </p:cNvSpPr>
          <p:nvPr>
            <p:ph type="ftr" sz="quarter" idx="11"/>
          </p:nvPr>
        </p:nvSpPr>
        <p:spPr/>
        <p:txBody>
          <a:bodyPr/>
          <a:lstStyle/>
          <a:p>
            <a:r>
              <a:rPr lang="fr-FR" smtClean="0"/>
              <a:t>Probe Diagnostics Fusion Plasma Tromsø September 2018</a:t>
            </a:r>
            <a:endParaRPr lang="en-US" altLang="de-DE" dirty="0"/>
          </a:p>
        </p:txBody>
      </p:sp>
      <p:sp>
        <p:nvSpPr>
          <p:cNvPr id="20"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72</a:t>
            </a:fld>
            <a:endParaRPr lang="de-DE" altLang="de-DE" dirty="0"/>
          </a:p>
        </p:txBody>
      </p:sp>
      <p:sp>
        <p:nvSpPr>
          <p:cNvPr id="11" name="Textplatzhalter 4"/>
          <p:cNvSpPr>
            <a:spLocks noGrp="1"/>
          </p:cNvSpPr>
          <p:nvPr>
            <p:ph type="body" sz="quarter" idx="4294967295"/>
          </p:nvPr>
        </p:nvSpPr>
        <p:spPr>
          <a:xfrm>
            <a:off x="960438" y="155575"/>
            <a:ext cx="7223125" cy="1077913"/>
          </a:xfrm>
          <a:prstGeom prst="rect">
            <a:avLst/>
          </a:prstGeom>
          <a:solidFill>
            <a:schemeClr val="accent2"/>
          </a:solidFill>
        </p:spPr>
        <p:txBody>
          <a:bodyPr lIns="36000" tIns="36000" rIns="36000" bIns="36000">
            <a:spAutoFit/>
          </a:bodyPr>
          <a:lstStyle/>
          <a:p>
            <a:pPr marL="0" indent="0" algn="ctr">
              <a:buNone/>
            </a:pPr>
            <a:r>
              <a:rPr lang="en-GB" b="1" dirty="0" smtClean="0">
                <a:solidFill>
                  <a:schemeClr val="bg1"/>
                </a:solidFill>
                <a:effectLst/>
              </a:rPr>
              <a:t>Robust emissive probe for the SOL </a:t>
            </a:r>
            <a:br>
              <a:rPr lang="en-GB" b="1" dirty="0" smtClean="0">
                <a:solidFill>
                  <a:schemeClr val="bg1"/>
                </a:solidFill>
                <a:effectLst/>
              </a:rPr>
            </a:br>
            <a:r>
              <a:rPr lang="en-GB" b="1" dirty="0" smtClean="0">
                <a:solidFill>
                  <a:schemeClr val="bg1"/>
                </a:solidFill>
                <a:effectLst/>
              </a:rPr>
              <a:t>and beyond, IV</a:t>
            </a:r>
            <a:endParaRPr lang="en-GB" b="1" dirty="0">
              <a:solidFill>
                <a:schemeClr val="bg1"/>
              </a:solidFill>
              <a:effectLst/>
            </a:endParaRPr>
          </a:p>
        </p:txBody>
      </p:sp>
    </p:spTree>
    <p:extLst>
      <p:ext uri="{BB962C8B-B14F-4D97-AF65-F5344CB8AC3E}">
        <p14:creationId xmlns:p14="http://schemas.microsoft.com/office/powerpoint/2010/main" val="9580206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43" y="1703172"/>
            <a:ext cx="4607052" cy="3241102"/>
          </a:xfrm>
          <a:prstGeom prst="rect">
            <a:avLst/>
          </a:prstGeom>
        </p:spPr>
      </p:pic>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6475" y="1862348"/>
            <a:ext cx="4154533" cy="2922750"/>
          </a:xfrm>
          <a:prstGeom prst="rect">
            <a:avLst/>
          </a:prstGeom>
        </p:spPr>
      </p:pic>
      <p:sp>
        <p:nvSpPr>
          <p:cNvPr id="12" name="Text Box 10"/>
          <p:cNvSpPr txBox="1">
            <a:spLocks noChangeArrowheads="1"/>
          </p:cNvSpPr>
          <p:nvPr/>
        </p:nvSpPr>
        <p:spPr bwMode="auto">
          <a:xfrm>
            <a:off x="99843" y="4927338"/>
            <a:ext cx="437055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800" b="1" i="1" dirty="0" smtClean="0">
                <a:solidFill>
                  <a:srgbClr val="333399"/>
                </a:solidFill>
                <a:latin typeface="Times New Roman" pitchFamily="18" charset="0"/>
              </a:rPr>
              <a:t>IV</a:t>
            </a:r>
            <a:r>
              <a:rPr lang="en-US" altLang="de-DE" sz="1800" b="1" dirty="0" smtClean="0">
                <a:solidFill>
                  <a:srgbClr val="333399"/>
                </a:solidFill>
                <a:latin typeface="Times New Roman" pitchFamily="18" charset="0"/>
              </a:rPr>
              <a:t>-characteristic for increasing heating power.</a:t>
            </a:r>
          </a:p>
        </p:txBody>
      </p:sp>
      <p:sp>
        <p:nvSpPr>
          <p:cNvPr id="13" name="Text Box 10"/>
          <p:cNvSpPr txBox="1">
            <a:spLocks noChangeArrowheads="1"/>
          </p:cNvSpPr>
          <p:nvPr/>
        </p:nvSpPr>
        <p:spPr bwMode="auto">
          <a:xfrm>
            <a:off x="4927600" y="4944274"/>
            <a:ext cx="405340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800" b="1" dirty="0" smtClean="0">
                <a:solidFill>
                  <a:srgbClr val="333399"/>
                </a:solidFill>
                <a:latin typeface="Times New Roman" pitchFamily="18" charset="0"/>
              </a:rPr>
              <a:t>Floating potential of probe versus heating power. </a:t>
            </a:r>
          </a:p>
        </p:txBody>
      </p:sp>
      <p:sp>
        <p:nvSpPr>
          <p:cNvPr id="3" name="Rechteck 2"/>
          <p:cNvSpPr/>
          <p:nvPr/>
        </p:nvSpPr>
        <p:spPr>
          <a:xfrm>
            <a:off x="134894" y="5714128"/>
            <a:ext cx="8734785" cy="738664"/>
          </a:xfrm>
          <a:prstGeom prst="rect">
            <a:avLst/>
          </a:prstGeom>
        </p:spPr>
        <p:txBody>
          <a:bodyPr wrap="square" lIns="0" tIns="0" rIns="0" bIns="0">
            <a:spAutoFit/>
          </a:bodyPr>
          <a:lstStyle/>
          <a:p>
            <a:r>
              <a:rPr lang="en-US" altLang="de-DE" sz="1600" b="1" dirty="0" smtClean="0">
                <a:solidFill>
                  <a:srgbClr val="FF0000"/>
                </a:solidFill>
              </a:rPr>
              <a:t>The </a:t>
            </a:r>
            <a:r>
              <a:rPr lang="en-US" altLang="de-DE" sz="1600" b="1" dirty="0">
                <a:solidFill>
                  <a:srgbClr val="FF0000"/>
                </a:solidFill>
              </a:rPr>
              <a:t>strong variation of the plasma electron current </a:t>
            </a:r>
            <a:r>
              <a:rPr lang="en-US" altLang="de-DE" sz="1600" b="1" dirty="0" smtClean="0">
                <a:solidFill>
                  <a:srgbClr val="FF0000"/>
                </a:solidFill>
              </a:rPr>
              <a:t>on the right side with the probe temperature is probably due to the geometry of the probe. It has been observed in other probe geometries also but not in always. </a:t>
            </a:r>
            <a:endParaRPr lang="de-AT" sz="1600" dirty="0">
              <a:solidFill>
                <a:srgbClr val="FF0000"/>
              </a:solidFill>
            </a:endParaRPr>
          </a:p>
        </p:txBody>
      </p:sp>
      <p:sp>
        <p:nvSpPr>
          <p:cNvPr id="18" name="Datumsplatzhalter 4"/>
          <p:cNvSpPr>
            <a:spLocks noGrp="1"/>
          </p:cNvSpPr>
          <p:nvPr>
            <p:ph type="dt" sz="half" idx="10"/>
          </p:nvPr>
        </p:nvSpPr>
        <p:spPr/>
        <p:txBody>
          <a:bodyPr/>
          <a:lstStyle/>
          <a:p>
            <a:fld id="{AC1F917C-C6E8-485A-B1EA-55FDF7EF9DBC}" type="datetime1">
              <a:rPr lang="en-GB" altLang="de-DE" smtClean="0"/>
              <a:t>06/09/2018</a:t>
            </a:fld>
            <a:endParaRPr lang="de-DE" altLang="de-DE" dirty="0"/>
          </a:p>
        </p:txBody>
      </p:sp>
      <p:sp>
        <p:nvSpPr>
          <p:cNvPr id="19" name="Fußzeilenplatzhalter 5"/>
          <p:cNvSpPr>
            <a:spLocks noGrp="1"/>
          </p:cNvSpPr>
          <p:nvPr>
            <p:ph type="ftr" sz="quarter" idx="11"/>
          </p:nvPr>
        </p:nvSpPr>
        <p:spPr/>
        <p:txBody>
          <a:bodyPr/>
          <a:lstStyle/>
          <a:p>
            <a:r>
              <a:rPr lang="fr-FR" smtClean="0"/>
              <a:t>Probe Diagnostics Fusion Plasma Tromsø September 2018</a:t>
            </a:r>
            <a:endParaRPr lang="en-US" altLang="de-DE" dirty="0"/>
          </a:p>
        </p:txBody>
      </p:sp>
      <p:sp>
        <p:nvSpPr>
          <p:cNvPr id="20"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73</a:t>
            </a:fld>
            <a:endParaRPr lang="de-DE" altLang="de-DE" dirty="0"/>
          </a:p>
        </p:txBody>
      </p:sp>
      <p:sp>
        <p:nvSpPr>
          <p:cNvPr id="14" name="Textplatzhalter 4"/>
          <p:cNvSpPr>
            <a:spLocks noGrp="1"/>
          </p:cNvSpPr>
          <p:nvPr>
            <p:ph type="body" sz="quarter" idx="4294967295"/>
          </p:nvPr>
        </p:nvSpPr>
        <p:spPr>
          <a:xfrm>
            <a:off x="960438" y="155575"/>
            <a:ext cx="7223125" cy="1077913"/>
          </a:xfrm>
          <a:prstGeom prst="rect">
            <a:avLst/>
          </a:prstGeom>
          <a:solidFill>
            <a:schemeClr val="accent2"/>
          </a:solidFill>
        </p:spPr>
        <p:txBody>
          <a:bodyPr lIns="36000" tIns="36000" rIns="36000" bIns="36000">
            <a:spAutoFit/>
          </a:bodyPr>
          <a:lstStyle/>
          <a:p>
            <a:pPr marL="0" indent="0" algn="ctr">
              <a:buNone/>
            </a:pPr>
            <a:r>
              <a:rPr lang="en-GB" b="1" dirty="0" smtClean="0">
                <a:solidFill>
                  <a:schemeClr val="bg1"/>
                </a:solidFill>
                <a:effectLst/>
              </a:rPr>
              <a:t>Robust emissive probe for the SOL </a:t>
            </a:r>
            <a:br>
              <a:rPr lang="en-GB" b="1" dirty="0" smtClean="0">
                <a:solidFill>
                  <a:schemeClr val="bg1"/>
                </a:solidFill>
                <a:effectLst/>
              </a:rPr>
            </a:br>
            <a:r>
              <a:rPr lang="en-GB" b="1" dirty="0" smtClean="0">
                <a:solidFill>
                  <a:schemeClr val="bg1"/>
                </a:solidFill>
                <a:effectLst/>
              </a:rPr>
              <a:t>and beyond, V</a:t>
            </a:r>
            <a:endParaRPr lang="en-GB" b="1" dirty="0">
              <a:solidFill>
                <a:schemeClr val="bg1"/>
              </a:solidFill>
              <a:effectLst/>
            </a:endParaRPr>
          </a:p>
        </p:txBody>
      </p:sp>
    </p:spTree>
    <p:extLst>
      <p:ext uri="{BB962C8B-B14F-4D97-AF65-F5344CB8AC3E}">
        <p14:creationId xmlns:p14="http://schemas.microsoft.com/office/powerpoint/2010/main" val="74935086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umsplatzhalter 4"/>
          <p:cNvSpPr>
            <a:spLocks noGrp="1"/>
          </p:cNvSpPr>
          <p:nvPr>
            <p:ph type="dt" sz="half" idx="10"/>
          </p:nvPr>
        </p:nvSpPr>
        <p:spPr/>
        <p:txBody>
          <a:bodyPr/>
          <a:lstStyle/>
          <a:p>
            <a:fld id="{C73F8CEB-95B0-4FFA-BE6B-7FD244EAFDE5}" type="datetime1">
              <a:rPr lang="en-GB" altLang="de-DE" smtClean="0"/>
              <a:t>06/09/2018</a:t>
            </a:fld>
            <a:endParaRPr lang="de-DE" altLang="de-DE" dirty="0"/>
          </a:p>
        </p:txBody>
      </p:sp>
      <p:sp>
        <p:nvSpPr>
          <p:cNvPr id="13" name="Foliennummernplatzhalter 6"/>
          <p:cNvSpPr>
            <a:spLocks noGrp="1"/>
          </p:cNvSpPr>
          <p:nvPr>
            <p:ph type="sldNum" sz="quarter" idx="4"/>
          </p:nvPr>
        </p:nvSpPr>
        <p:spPr>
          <a:xfrm>
            <a:off x="8331200" y="6643867"/>
            <a:ext cx="358237" cy="215444"/>
          </a:xfrm>
        </p:spPr>
        <p:txBody>
          <a:bodyPr/>
          <a:lstStyle/>
          <a:p>
            <a:fld id="{5CDEDA44-7B24-472C-A3A3-B57E23A13F68}" type="slidenum">
              <a:rPr lang="de-DE" altLang="de-DE" smtClean="0"/>
              <a:pPr/>
              <a:t>74</a:t>
            </a:fld>
            <a:endParaRPr lang="de-DE" altLang="de-DE" dirty="0"/>
          </a:p>
        </p:txBody>
      </p:sp>
      <p:sp>
        <p:nvSpPr>
          <p:cNvPr id="5" name="Textplatzhalter 4"/>
          <p:cNvSpPr>
            <a:spLocks noGrp="1"/>
          </p:cNvSpPr>
          <p:nvPr>
            <p:ph type="body" sz="quarter" idx="4294967295"/>
          </p:nvPr>
        </p:nvSpPr>
        <p:spPr>
          <a:xfrm>
            <a:off x="960438" y="179388"/>
            <a:ext cx="7223125" cy="1569660"/>
          </a:xfrm>
          <a:prstGeom prst="rect">
            <a:avLst/>
          </a:prstGeom>
          <a:solidFill>
            <a:schemeClr val="accent2"/>
          </a:solidFill>
        </p:spPr>
        <p:txBody>
          <a:bodyPr lIns="36000" tIns="36000" rIns="36000" bIns="36000">
            <a:spAutoFit/>
          </a:bodyPr>
          <a:lstStyle/>
          <a:p>
            <a:pPr marL="0" indent="0" algn="ctr">
              <a:buNone/>
            </a:pPr>
            <a:r>
              <a:rPr lang="en-GB" b="1" dirty="0" smtClean="0">
                <a:solidFill>
                  <a:schemeClr val="bg1"/>
                </a:solidFill>
                <a:effectLst/>
                <a:latin typeface="+mn-lt"/>
              </a:rPr>
              <a:t>Graphite probe head with such emissive probes for measurements in the SOL and beyond</a:t>
            </a:r>
            <a:endParaRPr lang="en-GB" b="1" dirty="0">
              <a:solidFill>
                <a:schemeClr val="bg1"/>
              </a:solidFill>
              <a:effectLst/>
              <a:latin typeface="+mn-lt"/>
            </a:endParaRPr>
          </a:p>
        </p:txBody>
      </p:sp>
      <p:pic>
        <p:nvPicPr>
          <p:cNvPr id="4362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846" t="30587" r="23961" b="11284"/>
          <a:stretch/>
        </p:blipFill>
        <p:spPr bwMode="auto">
          <a:xfrm>
            <a:off x="89159" y="1723292"/>
            <a:ext cx="7069015" cy="4605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 Box 10"/>
          <p:cNvSpPr txBox="1">
            <a:spLocks noChangeArrowheads="1"/>
          </p:cNvSpPr>
          <p:nvPr/>
        </p:nvSpPr>
        <p:spPr bwMode="auto">
          <a:xfrm>
            <a:off x="7322296" y="1997370"/>
            <a:ext cx="1684397"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eaLnBrk="1" hangingPunct="1">
              <a:spcBef>
                <a:spcPct val="25000"/>
              </a:spcBef>
            </a:pPr>
            <a:r>
              <a:rPr lang="en-US" altLang="de-DE" sz="1600" b="1" dirty="0" smtClean="0">
                <a:solidFill>
                  <a:srgbClr val="333399"/>
                </a:solidFill>
                <a:latin typeface="Times New Roman" pitchFamily="18" charset="0"/>
              </a:rPr>
              <a:t>Two possible de-signs of a probe head with (A) one such emissive probe and four conventional AUG cold probe pins, and (B) four such emissive probes and one cold probe in the center for plasma </a:t>
            </a:r>
            <a:r>
              <a:rPr lang="en-US" altLang="de-DE" sz="1600" b="1" dirty="0" err="1" smtClean="0">
                <a:solidFill>
                  <a:srgbClr val="333399"/>
                </a:solidFill>
                <a:latin typeface="Times New Roman" pitchFamily="18" charset="0"/>
              </a:rPr>
              <a:t>poten-tial</a:t>
            </a:r>
            <a:r>
              <a:rPr lang="en-US" altLang="de-DE" sz="1600" b="1" dirty="0" smtClean="0">
                <a:solidFill>
                  <a:srgbClr val="333399"/>
                </a:solidFill>
                <a:latin typeface="Times New Roman" pitchFamily="18" charset="0"/>
              </a:rPr>
              <a:t>, electron tem-</a:t>
            </a:r>
            <a:r>
              <a:rPr lang="en-US" altLang="de-DE" sz="1600" b="1" dirty="0" err="1" smtClean="0">
                <a:solidFill>
                  <a:srgbClr val="333399"/>
                </a:solidFill>
                <a:latin typeface="Times New Roman" pitchFamily="18" charset="0"/>
              </a:rPr>
              <a:t>perature</a:t>
            </a:r>
            <a:r>
              <a:rPr lang="en-US" altLang="de-DE" sz="1600" b="1" dirty="0" smtClean="0">
                <a:solidFill>
                  <a:srgbClr val="333399"/>
                </a:solidFill>
                <a:latin typeface="Times New Roman" pitchFamily="18" charset="0"/>
              </a:rPr>
              <a:t> and transport </a:t>
            </a:r>
            <a:r>
              <a:rPr lang="en-US" altLang="de-DE" sz="1600" b="1" dirty="0" err="1" smtClean="0">
                <a:solidFill>
                  <a:srgbClr val="333399"/>
                </a:solidFill>
                <a:latin typeface="Times New Roman" pitchFamily="18" charset="0"/>
              </a:rPr>
              <a:t>meas-urements</a:t>
            </a:r>
            <a:r>
              <a:rPr lang="en-US" altLang="de-DE" sz="1600" b="1" dirty="0" smtClean="0">
                <a:solidFill>
                  <a:srgbClr val="333399"/>
                </a:solidFill>
                <a:latin typeface="Times New Roman" pitchFamily="18" charset="0"/>
              </a:rPr>
              <a:t> in ASDEX Upgrade.</a:t>
            </a:r>
          </a:p>
        </p:txBody>
      </p:sp>
      <p:sp>
        <p:nvSpPr>
          <p:cNvPr id="8" name="Fußzeilenplatzhalter 4"/>
          <p:cNvSpPr>
            <a:spLocks noGrp="1"/>
          </p:cNvSpPr>
          <p:nvPr>
            <p:ph type="ftr" sz="quarter" idx="11"/>
          </p:nvPr>
        </p:nvSpPr>
        <p:spPr>
          <a:xfrm>
            <a:off x="1524000" y="6656388"/>
            <a:ext cx="6096000" cy="182562"/>
          </a:xfrm>
        </p:spPr>
        <p:txBody>
          <a:bodyPr/>
          <a:lstStyle/>
          <a:p>
            <a:r>
              <a:rPr lang="fr-FR" altLang="de-DE" smtClean="0"/>
              <a:t>Probe Diagnostics Fusion Plasma Tromsø September 2018</a:t>
            </a:r>
            <a:endParaRPr lang="de-DE" altLang="de-DE" dirty="0"/>
          </a:p>
        </p:txBody>
      </p:sp>
    </p:spTree>
    <p:extLst>
      <p:ext uri="{BB962C8B-B14F-4D97-AF65-F5344CB8AC3E}">
        <p14:creationId xmlns:p14="http://schemas.microsoft.com/office/powerpoint/2010/main" val="22841997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3"/>
          <p:cNvSpPr>
            <a:spLocks noGrp="1"/>
          </p:cNvSpPr>
          <p:nvPr>
            <p:ph type="dt" sz="half" idx="10"/>
          </p:nvPr>
        </p:nvSpPr>
        <p:spPr/>
        <p:txBody>
          <a:bodyPr/>
          <a:lstStyle/>
          <a:p>
            <a:fld id="{E9865327-1FB0-4767-98F1-129FD3D05E01}" type="datetime1">
              <a:rPr lang="en-GB" altLang="de-DE" smtClean="0"/>
              <a:t>06/09/2018</a:t>
            </a:fld>
            <a:endParaRPr lang="de-DE" altLang="de-DE"/>
          </a:p>
        </p:txBody>
      </p:sp>
      <p:sp>
        <p:nvSpPr>
          <p:cNvPr id="11" name="Fußzeilenplatzhalter 4"/>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260098" name="Text Box 2"/>
          <p:cNvSpPr txBox="1">
            <a:spLocks noChangeArrowheads="1"/>
          </p:cNvSpPr>
          <p:nvPr/>
        </p:nvSpPr>
        <p:spPr bwMode="auto">
          <a:xfrm>
            <a:off x="1324711" y="110265"/>
            <a:ext cx="6476634" cy="1077218"/>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2000" rIns="72000">
            <a:spAutoFit/>
          </a:bodyPr>
          <a:lstStyle/>
          <a:p>
            <a:pPr algn="ctr" eaLnBrk="0" hangingPunct="0">
              <a:spcBef>
                <a:spcPct val="50000"/>
              </a:spcBef>
            </a:pPr>
            <a:r>
              <a:rPr lang="en-GB" altLang="de-DE" sz="3200" b="1" dirty="0">
                <a:solidFill>
                  <a:schemeClr val="bg1"/>
                </a:solidFill>
                <a:latin typeface="Comic Sans MS" pitchFamily="66" charset="0"/>
              </a:rPr>
              <a:t>Thank you very much for your attention! </a:t>
            </a:r>
          </a:p>
        </p:txBody>
      </p:sp>
      <p:sp>
        <p:nvSpPr>
          <p:cNvPr id="13"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75</a:t>
            </a:fld>
            <a:endParaRPr lang="en-GB" altLang="de-DE" dirty="0"/>
          </a:p>
        </p:txBody>
      </p:sp>
      <p:grpSp>
        <p:nvGrpSpPr>
          <p:cNvPr id="12" name="Gruppieren 11"/>
          <p:cNvGrpSpPr>
            <a:grpSpLocks noChangeAspect="1"/>
          </p:cNvGrpSpPr>
          <p:nvPr/>
        </p:nvGrpSpPr>
        <p:grpSpPr>
          <a:xfrm>
            <a:off x="1095821" y="1284785"/>
            <a:ext cx="6952359" cy="5213548"/>
            <a:chOff x="671513" y="825500"/>
            <a:chExt cx="7654925" cy="5740400"/>
          </a:xfrm>
        </p:grpSpPr>
        <p:pic>
          <p:nvPicPr>
            <p:cNvPr id="14" name="Picture 3" descr="DSC027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513" y="825500"/>
              <a:ext cx="7654925" cy="5740400"/>
            </a:xfrm>
            <a:prstGeom prst="rect">
              <a:avLst/>
            </a:prstGeom>
            <a:noFill/>
            <a:ln>
              <a:solidFill>
                <a:schemeClr val="tx1"/>
              </a:solidFill>
              <a:tailEnd type="triangle"/>
            </a:ln>
            <a:extLst>
              <a:ext uri="{909E8E84-426E-40DD-AFC4-6F175D3DCCD1}">
                <a14:hiddenFill xmlns:a14="http://schemas.microsoft.com/office/drawing/2010/main">
                  <a:solidFill>
                    <a:srgbClr val="FFFFFF"/>
                  </a:solidFill>
                </a14:hiddenFill>
              </a:ext>
            </a:extLst>
          </p:spPr>
        </p:pic>
        <p:sp>
          <p:nvSpPr>
            <p:cNvPr id="15" name="AutoShape 4"/>
            <p:cNvSpPr>
              <a:spLocks/>
            </p:cNvSpPr>
            <p:nvPr/>
          </p:nvSpPr>
          <p:spPr bwMode="auto">
            <a:xfrm>
              <a:off x="5600700" y="1417638"/>
              <a:ext cx="2419350" cy="482541"/>
            </a:xfrm>
            <a:prstGeom prst="borderCallout2">
              <a:avLst>
                <a:gd name="adj1" fmla="val 21949"/>
                <a:gd name="adj2" fmla="val -3148"/>
                <a:gd name="adj3" fmla="val 21949"/>
                <a:gd name="adj4" fmla="val -41144"/>
                <a:gd name="adj5" fmla="val 655354"/>
                <a:gd name="adj6" fmla="val -78737"/>
              </a:avLst>
            </a:prstGeom>
            <a:solidFill>
              <a:srgbClr val="3366FF"/>
            </a:solidFill>
            <a:ln w="9525">
              <a:solidFill>
                <a:schemeClr val="tx1"/>
              </a:solidFill>
              <a:miter lim="800000"/>
              <a:headEn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spAutoFit/>
            </a:bodyPr>
            <a:lstStyle/>
            <a:p>
              <a:pPr algn="ctr"/>
              <a:r>
                <a:rPr lang="en-GB" altLang="de-DE" sz="1400" b="1" dirty="0">
                  <a:solidFill>
                    <a:schemeClr val="bg1"/>
                  </a:solidFill>
                  <a:latin typeface="+mn-lt"/>
                </a:rPr>
                <a:t>Institute for Ion Physics and Applied Physics </a:t>
              </a:r>
            </a:p>
          </p:txBody>
        </p:sp>
      </p:gr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7521" y="1385866"/>
            <a:ext cx="1542975" cy="180265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umsplatzhalter 1"/>
          <p:cNvSpPr>
            <a:spLocks noGrp="1"/>
          </p:cNvSpPr>
          <p:nvPr>
            <p:ph type="dt" sz="half" idx="10"/>
          </p:nvPr>
        </p:nvSpPr>
        <p:spPr/>
        <p:txBody>
          <a:bodyPr/>
          <a:lstStyle/>
          <a:p>
            <a:fld id="{BD91439E-0CAE-4561-850F-D81EF8B0DDC4}" type="datetime1">
              <a:rPr lang="en-GB" altLang="de-DE" smtClean="0"/>
              <a:t>06/09/2018</a:t>
            </a:fld>
            <a:endParaRPr lang="de-DE" altLang="de-DE"/>
          </a:p>
        </p:txBody>
      </p:sp>
      <p:sp>
        <p:nvSpPr>
          <p:cNvPr id="10"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57346" name="Text Box 2"/>
          <p:cNvSpPr txBox="1">
            <a:spLocks noChangeArrowheads="1"/>
          </p:cNvSpPr>
          <p:nvPr/>
        </p:nvSpPr>
        <p:spPr bwMode="auto">
          <a:xfrm>
            <a:off x="252413" y="1822450"/>
            <a:ext cx="8637587"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400" b="1" dirty="0">
                <a:solidFill>
                  <a:schemeClr val="accent2"/>
                </a:solidFill>
                <a:latin typeface="Times New Roman" pitchFamily="18" charset="0"/>
              </a:rPr>
              <a:t>The fact that almost always </a:t>
            </a:r>
            <a:r>
              <a:rPr lang="en-US" altLang="de-DE" sz="2400" b="1" dirty="0">
                <a:solidFill>
                  <a:schemeClr val="accent2"/>
                </a:solidFill>
                <a:latin typeface="Times New Roman" pitchFamily="18" charset="0"/>
                <a:sym typeface="Symbol" pitchFamily="18" charset="2"/>
              </a:rPr>
              <a:t></a:t>
            </a:r>
            <a:r>
              <a:rPr lang="en-US" altLang="de-DE" sz="2400" b="1" dirty="0">
                <a:solidFill>
                  <a:schemeClr val="accent2"/>
                </a:solidFill>
                <a:latin typeface="Times New Roman" pitchFamily="18" charset="0"/>
              </a:rPr>
              <a:t> </a:t>
            </a:r>
            <a:r>
              <a:rPr lang="en-US" altLang="de-DE" sz="2400" b="1" i="1" dirty="0">
                <a:solidFill>
                  <a:schemeClr val="accent2"/>
                </a:solidFill>
                <a:latin typeface="Times New Roman" pitchFamily="18" charset="0"/>
              </a:rPr>
              <a:t>j</a:t>
            </a:r>
            <a:r>
              <a:rPr lang="en-US" altLang="de-DE" sz="2400" b="1" i="1" baseline="-25000" dirty="0">
                <a:solidFill>
                  <a:schemeClr val="accent2"/>
                </a:solidFill>
                <a:latin typeface="Times New Roman" pitchFamily="18" charset="0"/>
              </a:rPr>
              <a:t>e</a:t>
            </a:r>
            <a:r>
              <a:rPr lang="en-US" altLang="de-DE" sz="2400" b="1" dirty="0">
                <a:solidFill>
                  <a:schemeClr val="accent2"/>
                </a:solidFill>
                <a:latin typeface="Times New Roman" pitchFamily="18" charset="0"/>
              </a:rPr>
              <a:t> </a:t>
            </a:r>
            <a:r>
              <a:rPr lang="en-US" altLang="de-DE" sz="2400" b="1" dirty="0">
                <a:solidFill>
                  <a:schemeClr val="accent2"/>
                </a:solidFill>
                <a:latin typeface="Times New Roman" pitchFamily="18" charset="0"/>
                <a:sym typeface="Symbol" pitchFamily="18" charset="2"/>
              </a:rPr>
              <a:t></a:t>
            </a:r>
            <a:r>
              <a:rPr lang="en-US" altLang="de-DE" sz="2400" b="1" dirty="0">
                <a:solidFill>
                  <a:schemeClr val="accent2"/>
                </a:solidFill>
                <a:latin typeface="Times New Roman" pitchFamily="18" charset="0"/>
              </a:rPr>
              <a:t>  &gt;&gt; </a:t>
            </a:r>
            <a:r>
              <a:rPr lang="en-US" altLang="de-DE" sz="2400" b="1" dirty="0">
                <a:solidFill>
                  <a:schemeClr val="accent2"/>
                </a:solidFill>
                <a:latin typeface="Times New Roman" pitchFamily="18" charset="0"/>
                <a:sym typeface="Symbol" pitchFamily="18" charset="2"/>
              </a:rPr>
              <a:t></a:t>
            </a:r>
            <a:r>
              <a:rPr lang="en-US" altLang="de-DE" sz="2400" b="1" dirty="0">
                <a:solidFill>
                  <a:schemeClr val="accent2"/>
                </a:solidFill>
                <a:latin typeface="Times New Roman" pitchFamily="18" charset="0"/>
              </a:rPr>
              <a:t> </a:t>
            </a:r>
            <a:r>
              <a:rPr lang="en-US" altLang="de-DE" sz="2400" b="1" i="1" dirty="0" err="1">
                <a:solidFill>
                  <a:schemeClr val="accent2"/>
                </a:solidFill>
                <a:latin typeface="Times New Roman" pitchFamily="18" charset="0"/>
              </a:rPr>
              <a:t>j</a:t>
            </a:r>
            <a:r>
              <a:rPr lang="en-US" altLang="de-DE" sz="2400" b="1" i="1" baseline="-25000" dirty="0" err="1">
                <a:solidFill>
                  <a:schemeClr val="accent2"/>
                </a:solidFill>
                <a:latin typeface="Times New Roman" pitchFamily="18" charset="0"/>
              </a:rPr>
              <a:t>i</a:t>
            </a:r>
            <a:r>
              <a:rPr lang="en-US" altLang="de-DE" sz="2400" b="1" dirty="0">
                <a:solidFill>
                  <a:schemeClr val="accent2"/>
                </a:solidFill>
                <a:latin typeface="Times New Roman" pitchFamily="18" charset="0"/>
              </a:rPr>
              <a:t> </a:t>
            </a:r>
            <a:r>
              <a:rPr lang="en-US" altLang="de-DE" sz="2400" b="1" dirty="0">
                <a:solidFill>
                  <a:schemeClr val="accent2"/>
                </a:solidFill>
                <a:latin typeface="Times New Roman" pitchFamily="18" charset="0"/>
                <a:sym typeface="Symbol" pitchFamily="18" charset="2"/>
              </a:rPr>
              <a:t></a:t>
            </a:r>
            <a:r>
              <a:rPr lang="en-US" altLang="de-DE" sz="2400" b="1" dirty="0">
                <a:solidFill>
                  <a:schemeClr val="accent2"/>
                </a:solidFill>
                <a:latin typeface="Times New Roman" pitchFamily="18" charset="0"/>
              </a:rPr>
              <a:t> leads to the effect that any </a:t>
            </a:r>
            <a:r>
              <a:rPr lang="en-US" altLang="de-DE" sz="2400" b="1" dirty="0" smtClean="0">
                <a:solidFill>
                  <a:schemeClr val="accent2"/>
                </a:solidFill>
                <a:latin typeface="Times New Roman" pitchFamily="18" charset="0"/>
              </a:rPr>
              <a:t>electrode </a:t>
            </a:r>
            <a:r>
              <a:rPr lang="en-US" altLang="de-DE" sz="2400" b="1" dirty="0">
                <a:solidFill>
                  <a:schemeClr val="accent2"/>
                </a:solidFill>
                <a:latin typeface="Times New Roman" pitchFamily="18" charset="0"/>
              </a:rPr>
              <a:t>which  is inserted into a plasma and which </a:t>
            </a:r>
            <a:r>
              <a:rPr lang="en-US" altLang="de-DE" sz="2400" b="1" dirty="0" smtClean="0">
                <a:solidFill>
                  <a:schemeClr val="accent2"/>
                </a:solidFill>
                <a:latin typeface="Times New Roman" pitchFamily="18" charset="0"/>
              </a:rPr>
              <a:t>electrically </a:t>
            </a:r>
            <a:r>
              <a:rPr lang="en-US" altLang="de-DE" sz="2400" b="1" dirty="0">
                <a:solidFill>
                  <a:schemeClr val="accent2"/>
                </a:solidFill>
                <a:latin typeface="Times New Roman" pitchFamily="18" charset="0"/>
              </a:rPr>
              <a:t>“floats” (i.e. it is not biased by an external power </a:t>
            </a:r>
            <a:r>
              <a:rPr lang="en-US" altLang="de-DE" sz="2400" b="1" dirty="0" smtClean="0">
                <a:solidFill>
                  <a:schemeClr val="accent2"/>
                </a:solidFill>
                <a:latin typeface="Times New Roman" pitchFamily="18" charset="0"/>
              </a:rPr>
              <a:t>supply with respect to a reference electrode also in contact with the plasma) </a:t>
            </a:r>
            <a:r>
              <a:rPr lang="en-US" altLang="de-DE" sz="2400" b="1" dirty="0">
                <a:solidFill>
                  <a:schemeClr val="accent2"/>
                </a:solidFill>
                <a:latin typeface="Times New Roman" pitchFamily="18" charset="0"/>
              </a:rPr>
              <a:t>becomes negatively charged up to a value </a:t>
            </a:r>
            <a:r>
              <a:rPr lang="en-US" altLang="de-DE" sz="2400" b="1" i="1" dirty="0" err="1">
                <a:solidFill>
                  <a:schemeClr val="accent2"/>
                </a:solidFill>
                <a:latin typeface="Times New Roman" pitchFamily="18" charset="0"/>
              </a:rPr>
              <a:t>V</a:t>
            </a:r>
            <a:r>
              <a:rPr lang="en-US" altLang="de-DE" sz="2400" b="1" i="1" baseline="-25000" dirty="0" err="1">
                <a:solidFill>
                  <a:schemeClr val="accent2"/>
                </a:solidFill>
                <a:latin typeface="Times New Roman" pitchFamily="18" charset="0"/>
              </a:rPr>
              <a:t>fl</a:t>
            </a:r>
            <a:r>
              <a:rPr lang="en-US" altLang="de-DE" sz="2400" b="1" dirty="0">
                <a:solidFill>
                  <a:schemeClr val="accent2"/>
                </a:solidFill>
                <a:latin typeface="Times New Roman" pitchFamily="18" charset="0"/>
              </a:rPr>
              <a:t> with respect to the plasma potential </a:t>
            </a:r>
            <a:r>
              <a:rPr lang="en-US" altLang="de-DE" sz="2400" b="1" dirty="0">
                <a:solidFill>
                  <a:schemeClr val="accent2"/>
                </a:solidFill>
                <a:latin typeface="Times New Roman" pitchFamily="18" charset="0"/>
                <a:sym typeface="Symbol" pitchFamily="18" charset="2"/>
              </a:rPr>
              <a:t></a:t>
            </a:r>
            <a:r>
              <a:rPr lang="en-US" altLang="de-DE" sz="2400" b="1" i="1" baseline="-25000" dirty="0" err="1">
                <a:solidFill>
                  <a:schemeClr val="accent2"/>
                </a:solidFill>
                <a:latin typeface="Times New Roman" pitchFamily="18" charset="0"/>
                <a:sym typeface="Symbol" pitchFamily="18" charset="2"/>
              </a:rPr>
              <a:t>pl</a:t>
            </a:r>
            <a:r>
              <a:rPr lang="en-US" altLang="de-DE" sz="2400" b="1" dirty="0">
                <a:solidFill>
                  <a:schemeClr val="accent2"/>
                </a:solidFill>
                <a:latin typeface="Times New Roman" pitchFamily="18" charset="0"/>
              </a:rPr>
              <a:t>! </a:t>
            </a:r>
            <a:endParaRPr lang="en-US" altLang="de-DE" sz="2200" dirty="0">
              <a:solidFill>
                <a:srgbClr val="990000"/>
              </a:solidFill>
              <a:latin typeface="Times New Roman" pitchFamily="18" charset="0"/>
            </a:endParaRPr>
          </a:p>
        </p:txBody>
      </p:sp>
      <p:sp>
        <p:nvSpPr>
          <p:cNvPr id="57347" name="Text Box 3"/>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The floating potential of a cold probe, I </a:t>
            </a:r>
          </a:p>
        </p:txBody>
      </p:sp>
      <p:sp>
        <p:nvSpPr>
          <p:cNvPr id="57348" name="Rectangle 4"/>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2"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8</a:t>
            </a:fld>
            <a:endParaRPr lang="en-GB" altLang="de-DE"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0EB4277C-B84A-4BC7-835E-C15D8306024D}" type="datetime1">
              <a:rPr lang="en-GB" altLang="de-DE" smtClean="0"/>
              <a:t>06/09/2018</a:t>
            </a:fld>
            <a:endParaRPr lang="de-DE" altLang="de-DE"/>
          </a:p>
        </p:txBody>
      </p:sp>
      <p:sp>
        <p:nvSpPr>
          <p:cNvPr id="16" name="Fußzeilenplatzhalter 2"/>
          <p:cNvSpPr>
            <a:spLocks noGrp="1"/>
          </p:cNvSpPr>
          <p:nvPr>
            <p:ph type="ftr" sz="quarter" idx="11"/>
          </p:nvPr>
        </p:nvSpPr>
        <p:spPr/>
        <p:txBody>
          <a:bodyPr/>
          <a:lstStyle/>
          <a:p>
            <a:r>
              <a:rPr lang="fr-FR" altLang="de-DE" smtClean="0"/>
              <a:t>Probe Diagnostics Fusion Plasma Tromsø September 2018</a:t>
            </a:r>
            <a:endParaRPr lang="de-DE" altLang="de-DE"/>
          </a:p>
        </p:txBody>
      </p:sp>
      <p:sp>
        <p:nvSpPr>
          <p:cNvPr id="58370" name="Text Box 2"/>
          <p:cNvSpPr txBox="1">
            <a:spLocks noChangeArrowheads="1"/>
          </p:cNvSpPr>
          <p:nvPr/>
        </p:nvSpPr>
        <p:spPr bwMode="auto">
          <a:xfrm>
            <a:off x="252413" y="1395413"/>
            <a:ext cx="8637587"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400" b="1">
                <a:solidFill>
                  <a:schemeClr val="accent2"/>
                </a:solidFill>
                <a:latin typeface="Times New Roman" pitchFamily="18" charset="0"/>
              </a:rPr>
              <a:t>From ideal probe theory we obtain the following relation between the plasma and the floating potential:  </a:t>
            </a:r>
            <a:endParaRPr lang="en-US" altLang="de-DE" sz="2200">
              <a:solidFill>
                <a:srgbClr val="990000"/>
              </a:solidFill>
              <a:latin typeface="Times New Roman" pitchFamily="18" charset="0"/>
            </a:endParaRPr>
          </a:p>
        </p:txBody>
      </p:sp>
      <p:sp>
        <p:nvSpPr>
          <p:cNvPr id="58372" name="Rectangle 4"/>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58373" name="Object 5"/>
          <p:cNvGraphicFramePr>
            <a:graphicFrameLocks noChangeAspect="1"/>
          </p:cNvGraphicFramePr>
          <p:nvPr/>
        </p:nvGraphicFramePr>
        <p:xfrm>
          <a:off x="3019425" y="2508250"/>
          <a:ext cx="3846513" cy="874713"/>
        </p:xfrm>
        <a:graphic>
          <a:graphicData uri="http://schemas.openxmlformats.org/presentationml/2006/ole">
            <mc:AlternateContent xmlns:mc="http://schemas.openxmlformats.org/markup-compatibility/2006">
              <mc:Choice xmlns:v="urn:schemas-microsoft-com:vml" Requires="v">
                <p:oleObj spid="_x0000_s58465" name="Formel" r:id="rId3" imgW="2095200" imgH="482400" progId="Equation.3">
                  <p:embed/>
                </p:oleObj>
              </mc:Choice>
              <mc:Fallback>
                <p:oleObj name="Formel" r:id="rId3" imgW="2095200" imgH="4824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9425" y="2508250"/>
                        <a:ext cx="3846513" cy="874713"/>
                      </a:xfrm>
                      <a:prstGeom prst="rect">
                        <a:avLst/>
                      </a:prstGeom>
                      <a:solidFill>
                        <a:srgbClr val="FFFF99"/>
                      </a:solidFill>
                      <a:ln w="76200" cmpd="tri">
                        <a:solidFill>
                          <a:schemeClr val="tx1"/>
                        </a:solidFill>
                        <a:miter lim="800000"/>
                        <a:headEnd/>
                        <a:tailEnd/>
                      </a:ln>
                    </p:spPr>
                  </p:pic>
                </p:oleObj>
              </mc:Fallback>
            </mc:AlternateContent>
          </a:graphicData>
        </a:graphic>
      </p:graphicFrame>
      <p:sp>
        <p:nvSpPr>
          <p:cNvPr id="58374" name="Text Box 6"/>
          <p:cNvSpPr txBox="1">
            <a:spLocks noChangeArrowheads="1"/>
          </p:cNvSpPr>
          <p:nvPr/>
        </p:nvSpPr>
        <p:spPr bwMode="auto">
          <a:xfrm>
            <a:off x="252413" y="3535363"/>
            <a:ext cx="8637587"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25000"/>
              </a:spcAft>
            </a:pPr>
            <a:r>
              <a:rPr lang="en-US" altLang="de-DE" sz="2200">
                <a:solidFill>
                  <a:srgbClr val="990000"/>
                </a:solidFill>
                <a:latin typeface="Times New Roman" pitchFamily="18" charset="0"/>
                <a:sym typeface="Symbol" pitchFamily="18" charset="2"/>
              </a:rPr>
              <a:t> depends on the ratio between actual electron and ion current to the probe: </a:t>
            </a:r>
            <a:endParaRPr lang="en-US" altLang="de-DE" sz="2200">
              <a:latin typeface="Times New Roman" pitchFamily="18" charset="0"/>
              <a:sym typeface="Symbol" pitchFamily="18" charset="2"/>
            </a:endParaRPr>
          </a:p>
        </p:txBody>
      </p:sp>
      <p:graphicFrame>
        <p:nvGraphicFramePr>
          <p:cNvPr id="58375" name="Object 7"/>
          <p:cNvGraphicFramePr>
            <a:graphicFrameLocks noChangeAspect="1"/>
          </p:cNvGraphicFramePr>
          <p:nvPr/>
        </p:nvGraphicFramePr>
        <p:xfrm>
          <a:off x="2171700" y="4013200"/>
          <a:ext cx="4799013" cy="920750"/>
        </p:xfrm>
        <a:graphic>
          <a:graphicData uri="http://schemas.openxmlformats.org/presentationml/2006/ole">
            <mc:AlternateContent xmlns:mc="http://schemas.openxmlformats.org/markup-compatibility/2006">
              <mc:Choice xmlns:v="urn:schemas-microsoft-com:vml" Requires="v">
                <p:oleObj spid="_x0000_s58466" name="Formel" r:id="rId5" imgW="2616120" imgH="507960" progId="Equation.3">
                  <p:embed/>
                </p:oleObj>
              </mc:Choice>
              <mc:Fallback>
                <p:oleObj name="Formel" r:id="rId5" imgW="2616120" imgH="50796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1700" y="4013200"/>
                        <a:ext cx="4799013" cy="920750"/>
                      </a:xfrm>
                      <a:prstGeom prst="rect">
                        <a:avLst/>
                      </a:prstGeom>
                      <a:solidFill>
                        <a:srgbClr val="FFFF99"/>
                      </a:solidFill>
                      <a:ln w="9525">
                        <a:solidFill>
                          <a:schemeClr val="tx1"/>
                        </a:solidFill>
                        <a:miter lim="800000"/>
                        <a:headEnd/>
                        <a:tailEnd/>
                      </a:ln>
                    </p:spPr>
                  </p:pic>
                </p:oleObj>
              </mc:Fallback>
            </mc:AlternateContent>
          </a:graphicData>
        </a:graphic>
      </p:graphicFrame>
      <p:sp>
        <p:nvSpPr>
          <p:cNvPr id="58376" name="Text Box 8"/>
          <p:cNvSpPr txBox="1">
            <a:spLocks noChangeArrowheads="1"/>
          </p:cNvSpPr>
          <p:nvPr/>
        </p:nvSpPr>
        <p:spPr bwMode="auto">
          <a:xfrm>
            <a:off x="252413" y="5018088"/>
            <a:ext cx="8637587" cy="145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266700" indent="-266700">
              <a:defRPr>
                <a:solidFill>
                  <a:schemeClr val="tx1"/>
                </a:solidFill>
                <a:latin typeface="Arial" pitchFamily="34" charset="0"/>
              </a:defRPr>
            </a:lvl1pPr>
            <a:lvl2pPr marL="981075" indent="-319088">
              <a:defRPr>
                <a:solidFill>
                  <a:schemeClr val="tx1"/>
                </a:solidFill>
                <a:latin typeface="Arial" pitchFamily="34" charset="0"/>
              </a:defRPr>
            </a:lvl2pPr>
            <a:lvl3pPr marL="1160463">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spcAft>
                <a:spcPct val="10000"/>
              </a:spcAft>
              <a:buFontTx/>
              <a:buChar char="•"/>
            </a:pPr>
            <a:r>
              <a:rPr lang="en-US" altLang="de-DE" i="1">
                <a:solidFill>
                  <a:srgbClr val="990000"/>
                </a:solidFill>
                <a:latin typeface="Times New Roman" pitchFamily="18" charset="0"/>
              </a:rPr>
              <a:t>A</a:t>
            </a:r>
            <a:r>
              <a:rPr lang="en-US" altLang="de-DE" i="1" baseline="-25000">
                <a:solidFill>
                  <a:srgbClr val="990000"/>
                </a:solidFill>
                <a:latin typeface="Times New Roman" pitchFamily="18" charset="0"/>
              </a:rPr>
              <a:t>pe,pi</a:t>
            </a:r>
            <a:r>
              <a:rPr lang="en-US" altLang="de-DE">
                <a:solidFill>
                  <a:srgbClr val="990000"/>
                </a:solidFill>
                <a:latin typeface="Times New Roman" pitchFamily="18" charset="0"/>
              </a:rPr>
              <a:t> are the effective areas for electron and ion collection, respectively. </a:t>
            </a:r>
          </a:p>
          <a:p>
            <a:pPr eaLnBrk="0" hangingPunct="0">
              <a:spcAft>
                <a:spcPct val="10000"/>
              </a:spcAft>
              <a:buFontTx/>
              <a:buChar char="•"/>
            </a:pPr>
            <a:r>
              <a:rPr lang="en-US" altLang="de-DE">
                <a:solidFill>
                  <a:srgbClr val="990000"/>
                </a:solidFill>
                <a:latin typeface="Times New Roman" pitchFamily="18" charset="0"/>
              </a:rPr>
              <a:t>We have assumed a magnetized plasma and taken into account Bohm's criterion. </a:t>
            </a:r>
          </a:p>
          <a:p>
            <a:pPr eaLnBrk="0" hangingPunct="0">
              <a:spcAft>
                <a:spcPct val="10000"/>
              </a:spcAft>
              <a:buFontTx/>
              <a:buChar char="•"/>
            </a:pPr>
            <a:r>
              <a:rPr lang="en-US" altLang="de-DE">
                <a:solidFill>
                  <a:srgbClr val="990000"/>
                </a:solidFill>
                <a:latin typeface="Times New Roman" pitchFamily="18" charset="0"/>
              </a:rPr>
              <a:t>In a magnetized plasma </a:t>
            </a:r>
            <a:r>
              <a:rPr lang="en-US" altLang="de-DE" i="1">
                <a:solidFill>
                  <a:srgbClr val="990000"/>
                </a:solidFill>
                <a:latin typeface="Times New Roman" pitchFamily="18" charset="0"/>
              </a:rPr>
              <a:t>A</a:t>
            </a:r>
            <a:r>
              <a:rPr lang="en-US" altLang="de-DE" i="1" baseline="-25000">
                <a:solidFill>
                  <a:srgbClr val="990000"/>
                </a:solidFill>
                <a:latin typeface="Times New Roman" pitchFamily="18" charset="0"/>
              </a:rPr>
              <a:t>pe,pi</a:t>
            </a:r>
            <a:r>
              <a:rPr lang="en-US" altLang="de-DE">
                <a:solidFill>
                  <a:srgbClr val="990000"/>
                </a:solidFill>
                <a:latin typeface="Times New Roman" pitchFamily="18" charset="0"/>
              </a:rPr>
              <a:t> can deviate from each other and often </a:t>
            </a:r>
            <a:r>
              <a:rPr lang="en-US" altLang="de-DE" i="1">
                <a:solidFill>
                  <a:srgbClr val="990000"/>
                </a:solidFill>
                <a:latin typeface="Times New Roman" pitchFamily="18" charset="0"/>
              </a:rPr>
              <a:t>A</a:t>
            </a:r>
            <a:r>
              <a:rPr lang="en-US" altLang="de-DE" i="1" baseline="-25000">
                <a:solidFill>
                  <a:srgbClr val="990000"/>
                </a:solidFill>
                <a:latin typeface="Times New Roman" pitchFamily="18" charset="0"/>
              </a:rPr>
              <a:t>pe</a:t>
            </a:r>
            <a:r>
              <a:rPr lang="en-US" altLang="de-DE" i="1">
                <a:solidFill>
                  <a:srgbClr val="990000"/>
                </a:solidFill>
                <a:latin typeface="Times New Roman" pitchFamily="18" charset="0"/>
              </a:rPr>
              <a:t> &lt; A</a:t>
            </a:r>
            <a:r>
              <a:rPr lang="en-US" altLang="de-DE" i="1" baseline="-25000">
                <a:solidFill>
                  <a:srgbClr val="990000"/>
                </a:solidFill>
                <a:latin typeface="Times New Roman" pitchFamily="18" charset="0"/>
              </a:rPr>
              <a:t>pi</a:t>
            </a:r>
            <a:r>
              <a:rPr lang="en-US" altLang="de-DE">
                <a:solidFill>
                  <a:srgbClr val="990000"/>
                </a:solidFill>
                <a:latin typeface="Times New Roman" pitchFamily="18" charset="0"/>
              </a:rPr>
              <a:t>!</a:t>
            </a:r>
          </a:p>
          <a:p>
            <a:pPr eaLnBrk="0" hangingPunct="0">
              <a:spcAft>
                <a:spcPct val="10000"/>
              </a:spcAft>
              <a:buFontTx/>
              <a:buChar char="•"/>
            </a:pPr>
            <a:r>
              <a:rPr lang="en-US" altLang="de-DE">
                <a:solidFill>
                  <a:srgbClr val="990000"/>
                </a:solidFill>
                <a:latin typeface="Times New Roman" pitchFamily="18" charset="0"/>
              </a:rPr>
              <a:t>In a magnetized hydrogen plasma </a:t>
            </a:r>
            <a:r>
              <a:rPr lang="en-US" altLang="de-DE">
                <a:solidFill>
                  <a:srgbClr val="990000"/>
                </a:solidFill>
                <a:latin typeface="Times New Roman" pitchFamily="18" charset="0"/>
                <a:cs typeface="Times New Roman" pitchFamily="18" charset="0"/>
              </a:rPr>
              <a:t>α </a:t>
            </a:r>
            <a:r>
              <a:rPr lang="en-US" altLang="de-DE">
                <a:solidFill>
                  <a:srgbClr val="990000"/>
                </a:solidFill>
                <a:latin typeface="Times New Roman" pitchFamily="18" charset="0"/>
                <a:cs typeface="Times New Roman" pitchFamily="18" charset="0"/>
                <a:sym typeface="Symbol" pitchFamily="18" charset="2"/>
              </a:rPr>
              <a:t> 2  4, depending on the magnetic field and the  assumptions on </a:t>
            </a:r>
            <a:r>
              <a:rPr lang="en-US" altLang="de-DE" i="1">
                <a:solidFill>
                  <a:srgbClr val="990000"/>
                </a:solidFill>
                <a:latin typeface="Times New Roman" pitchFamily="18" charset="0"/>
              </a:rPr>
              <a:t>A</a:t>
            </a:r>
            <a:r>
              <a:rPr lang="en-US" altLang="de-DE" i="1" baseline="-25000">
                <a:solidFill>
                  <a:srgbClr val="990000"/>
                </a:solidFill>
                <a:latin typeface="Times New Roman" pitchFamily="18" charset="0"/>
              </a:rPr>
              <a:t>pe,pi</a:t>
            </a:r>
            <a:r>
              <a:rPr lang="en-US" altLang="de-DE">
                <a:solidFill>
                  <a:srgbClr val="990000"/>
                </a:solidFill>
                <a:latin typeface="Times New Roman" pitchFamily="18" charset="0"/>
              </a:rPr>
              <a:t> </a:t>
            </a:r>
            <a:r>
              <a:rPr lang="en-US" altLang="de-DE">
                <a:solidFill>
                  <a:srgbClr val="990000"/>
                </a:solidFill>
                <a:latin typeface="Times New Roman" pitchFamily="18" charset="0"/>
                <a:cs typeface="Times New Roman" pitchFamily="18" charset="0"/>
                <a:sym typeface="Symbol" pitchFamily="18" charset="2"/>
              </a:rPr>
              <a:t>.</a:t>
            </a:r>
          </a:p>
        </p:txBody>
      </p:sp>
      <p:graphicFrame>
        <p:nvGraphicFramePr>
          <p:cNvPr id="58377" name="Object 9"/>
          <p:cNvGraphicFramePr>
            <a:graphicFrameLocks noChangeAspect="1"/>
          </p:cNvGraphicFramePr>
          <p:nvPr/>
        </p:nvGraphicFramePr>
        <p:xfrm>
          <a:off x="7215188" y="2578100"/>
          <a:ext cx="1770062" cy="687388"/>
        </p:xfrm>
        <a:graphic>
          <a:graphicData uri="http://schemas.openxmlformats.org/presentationml/2006/ole">
            <mc:AlternateContent xmlns:mc="http://schemas.openxmlformats.org/markup-compatibility/2006">
              <mc:Choice xmlns:v="urn:schemas-microsoft-com:vml" Requires="v">
                <p:oleObj spid="_x0000_s58467" name="Formel" r:id="rId7" imgW="1002960" imgH="393480" progId="Equation.3">
                  <p:embed/>
                </p:oleObj>
              </mc:Choice>
              <mc:Fallback>
                <p:oleObj name="Formel" r:id="rId7" imgW="1002960" imgH="39348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15188" y="2578100"/>
                        <a:ext cx="1770062" cy="687388"/>
                      </a:xfrm>
                      <a:prstGeom prst="rect">
                        <a:avLst/>
                      </a:prstGeom>
                      <a:solidFill>
                        <a:srgbClr val="FFFF99"/>
                      </a:solidFill>
                      <a:ln w="9525">
                        <a:solidFill>
                          <a:schemeClr val="tx1"/>
                        </a:solidFill>
                        <a:miter lim="800000"/>
                        <a:headEnd/>
                        <a:tailEnd/>
                      </a:ln>
                    </p:spPr>
                  </p:pic>
                </p:oleObj>
              </mc:Fallback>
            </mc:AlternateContent>
          </a:graphicData>
        </a:graphic>
      </p:graphicFrame>
      <p:sp>
        <p:nvSpPr>
          <p:cNvPr id="58378" name="AutoShape 10"/>
          <p:cNvSpPr>
            <a:spLocks noChangeArrowheads="1"/>
          </p:cNvSpPr>
          <p:nvPr/>
        </p:nvSpPr>
        <p:spPr bwMode="auto">
          <a:xfrm>
            <a:off x="50800" y="2392363"/>
            <a:ext cx="2349500" cy="925512"/>
          </a:xfrm>
          <a:prstGeom prst="cloudCallout">
            <a:avLst>
              <a:gd name="adj1" fmla="val 74056"/>
              <a:gd name="adj2" fmla="val 5231"/>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US" altLang="de-DE" b="1">
                <a:solidFill>
                  <a:schemeClr val="bg1"/>
                </a:solidFill>
                <a:latin typeface="Times New Roman" pitchFamily="18" charset="0"/>
              </a:rPr>
              <a:t>Keep in mind this equation!</a:t>
            </a:r>
          </a:p>
        </p:txBody>
      </p:sp>
      <p:sp>
        <p:nvSpPr>
          <p:cNvPr id="58379" name="Text Box 11"/>
          <p:cNvSpPr txBox="1">
            <a:spLocks noChangeArrowheads="1"/>
          </p:cNvSpPr>
          <p:nvPr/>
        </p:nvSpPr>
        <p:spPr bwMode="auto">
          <a:xfrm>
            <a:off x="1331913" y="179388"/>
            <a:ext cx="6478587" cy="10572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r>
              <a:rPr lang="en-GB" altLang="de-DE" sz="3200" b="1">
                <a:solidFill>
                  <a:schemeClr val="bg1"/>
                </a:solidFill>
                <a:latin typeface="Times New Roman" pitchFamily="18" charset="0"/>
              </a:rPr>
              <a:t>The floating potential of a cold probe, II </a:t>
            </a:r>
          </a:p>
        </p:txBody>
      </p:sp>
      <p:sp>
        <p:nvSpPr>
          <p:cNvPr id="18" name="Rectangle 6"/>
          <p:cNvSpPr>
            <a:spLocks noGrp="1" noChangeArrowheads="1"/>
          </p:cNvSpPr>
          <p:nvPr>
            <p:ph type="sldNum" sz="quarter" idx="4"/>
          </p:nvPr>
        </p:nvSpPr>
        <p:spPr bwMode="auto">
          <a:xfrm>
            <a:off x="8331200" y="6643867"/>
            <a:ext cx="35823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latin typeface="+mn-lt"/>
              </a:defRPr>
            </a:lvl1pPr>
          </a:lstStyle>
          <a:p>
            <a:fld id="{68DCF67E-5427-405F-B70B-BA93324D11DF}" type="slidenum">
              <a:rPr lang="en-GB" altLang="de-DE" smtClean="0"/>
              <a:pPr/>
              <a:t>9</a:t>
            </a:fld>
            <a:endParaRPr lang="en-GB" altLang="de-DE"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6432</Words>
  <Application>Microsoft Office PowerPoint</Application>
  <PresentationFormat>Bildschirmpräsentation (4:3)</PresentationFormat>
  <Paragraphs>815</Paragraphs>
  <Slides>75</Slides>
  <Notes>38</Notes>
  <HiddenSlides>0</HiddenSlides>
  <MMClips>0</MMClips>
  <ScaleCrop>false</ScaleCrop>
  <HeadingPairs>
    <vt:vector size="6" baseType="variant">
      <vt:variant>
        <vt:lpstr>Design</vt:lpstr>
      </vt:variant>
      <vt:variant>
        <vt:i4>1</vt:i4>
      </vt:variant>
      <vt:variant>
        <vt:lpstr>Eingebettete OLE-Server</vt:lpstr>
      </vt:variant>
      <vt:variant>
        <vt:i4>5</vt:i4>
      </vt:variant>
      <vt:variant>
        <vt:lpstr>Folientitel</vt:lpstr>
      </vt:variant>
      <vt:variant>
        <vt:i4>75</vt:i4>
      </vt:variant>
    </vt:vector>
  </HeadingPairs>
  <TitlesOfParts>
    <vt:vector size="81" baseType="lpstr">
      <vt:lpstr>Standarddesign</vt:lpstr>
      <vt:lpstr>Dokument</vt:lpstr>
      <vt:lpstr>Formel</vt:lpstr>
      <vt:lpstr>Equation</vt:lpstr>
      <vt:lpstr>CorelDRAW</vt:lpstr>
      <vt:lpstr>Graph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What can we do to make the floating potential of a probe identical with the plasma potential?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Some measurements with  the ball-pen probe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Universitaet Innsbruck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Roman Schrittwieser</dc:creator>
  <cp:lastModifiedBy>Roman Schrittwieser</cp:lastModifiedBy>
  <cp:revision>85</cp:revision>
  <dcterms:created xsi:type="dcterms:W3CDTF">2006-11-03T07:27:36Z</dcterms:created>
  <dcterms:modified xsi:type="dcterms:W3CDTF">2018-09-06T11:24:00Z</dcterms:modified>
</cp:coreProperties>
</file>