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400" r:id="rId2"/>
    <p:sldId id="637" r:id="rId3"/>
    <p:sldId id="488" r:id="rId4"/>
    <p:sldId id="636" r:id="rId5"/>
    <p:sldId id="633" r:id="rId6"/>
    <p:sldId id="621" r:id="rId7"/>
    <p:sldId id="645" r:id="rId8"/>
    <p:sldId id="623" r:id="rId9"/>
    <p:sldId id="626" r:id="rId10"/>
    <p:sldId id="627" r:id="rId11"/>
    <p:sldId id="634" r:id="rId12"/>
    <p:sldId id="638" r:id="rId13"/>
    <p:sldId id="639" r:id="rId14"/>
    <p:sldId id="640" r:id="rId15"/>
    <p:sldId id="641" r:id="rId16"/>
    <p:sldId id="642" r:id="rId17"/>
    <p:sldId id="559" r:id="rId18"/>
    <p:sldId id="524" r:id="rId19"/>
    <p:sldId id="560" r:id="rId20"/>
    <p:sldId id="647" r:id="rId21"/>
    <p:sldId id="528" r:id="rId22"/>
    <p:sldId id="529" r:id="rId23"/>
    <p:sldId id="635" r:id="rId24"/>
    <p:sldId id="646" r:id="rId25"/>
    <p:sldId id="644" r:id="rId26"/>
    <p:sldId id="483" r:id="rId27"/>
  </p:sldIdLst>
  <p:sldSz cx="9144000" cy="6858000" type="screen4x3"/>
  <p:notesSz cx="6858000" cy="9144000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irgit Krogstie" initials="BK" lastIdx="6" clrIdx="0"/>
  <p:cmAuthor id="1" name="Guttorm Sindre" initials="GS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888C0"/>
    <a:srgbClr val="FF45EE"/>
    <a:srgbClr val="FFFF00"/>
    <a:srgbClr val="F6009A"/>
    <a:srgbClr val="E40791"/>
    <a:srgbClr val="E0DF10"/>
    <a:srgbClr val="0D3475"/>
    <a:srgbClr val="BBAC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84" autoAdjust="0"/>
    <p:restoredTop sz="93423"/>
  </p:normalViewPr>
  <p:slideViewPr>
    <p:cSldViewPr snapToGrid="0" snapToObjects="1">
      <p:cViewPr varScale="1">
        <p:scale>
          <a:sx n="84" d="100"/>
          <a:sy n="84" d="100"/>
        </p:scale>
        <p:origin x="164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0191C2-69FF-44CD-A695-8810CA057830}" type="datetimeFigureOut">
              <a:rPr lang="nb-NO" smtClean="0"/>
              <a:pPr/>
              <a:t>14.06.2021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E32AA6-E5DC-4459-AEA3-4BEAEA6BD8FD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61941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32AA6-E5DC-4459-AEA3-4BEAEA6BD8FD}" type="slidenum">
              <a:rPr lang="nb-NO" smtClean="0"/>
              <a:pPr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422527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E32AA6-E5DC-4459-AEA3-4BEAEA6BD8FD}" type="slidenum">
              <a:rPr lang="nb-NO" smtClean="0"/>
              <a:pPr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30343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E32AA6-E5DC-4459-AEA3-4BEAEA6BD8FD}" type="slidenum">
              <a:rPr lang="nb-NO" smtClean="0"/>
              <a:pPr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17467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E32AA6-E5DC-4459-AEA3-4BEAEA6BD8FD}" type="slidenum">
              <a:rPr lang="nb-NO" smtClean="0"/>
              <a:pPr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356011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E32AA6-E5DC-4459-AEA3-4BEAEA6BD8FD}" type="slidenum">
              <a:rPr lang="nb-NO" smtClean="0"/>
              <a:pPr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973415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E32AA6-E5DC-4459-AEA3-4BEAEA6BD8FD}" type="slidenum">
              <a:rPr lang="nb-NO" smtClean="0"/>
              <a:pPr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868394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E32AA6-E5DC-4459-AEA3-4BEAEA6BD8FD}" type="slidenum">
              <a:rPr lang="nb-NO" smtClean="0"/>
              <a:pPr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21961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E32AA6-E5DC-4459-AEA3-4BEAEA6BD8FD}" type="slidenum">
              <a:rPr lang="nb-NO" smtClean="0"/>
              <a:pPr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5661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368315" y="2677415"/>
            <a:ext cx="7772400" cy="901094"/>
          </a:xfrm>
        </p:spPr>
        <p:txBody>
          <a:bodyPr anchor="t" anchorCtr="0"/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368315" y="3645154"/>
            <a:ext cx="77724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dirty="0"/>
              <a:t>Klikk for å redigere undertittelstil i malen</a:t>
            </a:r>
          </a:p>
        </p:txBody>
      </p:sp>
    </p:spTree>
    <p:extLst>
      <p:ext uri="{BB962C8B-B14F-4D97-AF65-F5344CB8AC3E}">
        <p14:creationId xmlns:p14="http://schemas.microsoft.com/office/powerpoint/2010/main" val="1000159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983850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031831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41800" y="3073400"/>
            <a:ext cx="647700" cy="698500"/>
          </a:xfrm>
          <a:prstGeom prst="rect">
            <a:avLst/>
          </a:prstGeom>
        </p:spPr>
      </p:pic>
      <p:pic>
        <p:nvPicPr>
          <p:cNvPr id="8" name="Bild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41800" y="3073400"/>
            <a:ext cx="647700" cy="698500"/>
          </a:xfrm>
          <a:prstGeom prst="rect">
            <a:avLst/>
          </a:prstGeom>
        </p:spPr>
      </p:pic>
      <p:sp>
        <p:nvSpPr>
          <p:cNvPr id="14" name="Plassholder for lysbildenummer 5"/>
          <p:cNvSpPr txBox="1">
            <a:spLocks/>
          </p:cNvSpPr>
          <p:nvPr userDrawn="1"/>
        </p:nvSpPr>
        <p:spPr>
          <a:xfrm>
            <a:off x="8474800" y="6421247"/>
            <a:ext cx="342081" cy="365125"/>
          </a:xfrm>
          <a:prstGeom prst="rect">
            <a:avLst/>
          </a:prstGeom>
        </p:spPr>
        <p:txBody>
          <a:bodyPr/>
          <a:lstStyle>
            <a:defPPr>
              <a:defRPr lang="nb-NO"/>
            </a:defPPr>
            <a:lvl1pPr marL="0" algn="l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853A39-49B3-554A-AE82-85611CEBD8E3}" type="slidenum">
              <a:rPr lang="nb-NO" b="0" i="0" smtClean="0">
                <a:solidFill>
                  <a:schemeClr val="tx1"/>
                </a:solidFill>
                <a:latin typeface="Arial"/>
                <a:cs typeface="Arial"/>
              </a:rPr>
              <a:pPr algn="ctr"/>
              <a:t>‹#›</a:t>
            </a:fld>
            <a:endParaRPr lang="nb-NO" b="0" i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60019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982460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372914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702236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3172249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9718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596486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532236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4" name="Bilde 3" descr="sirkler.jpg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451"/>
          <a:stretch/>
        </p:blipFill>
        <p:spPr>
          <a:xfrm>
            <a:off x="7993703" y="511250"/>
            <a:ext cx="1151994" cy="1148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7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ntnu.no/ojs/index.php/njse/article/view/3918/3631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/>
          <p:cNvSpPr/>
          <p:nvPr/>
        </p:nvSpPr>
        <p:spPr>
          <a:xfrm>
            <a:off x="0" y="-125438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383288" y="3106854"/>
            <a:ext cx="8179891" cy="1105382"/>
          </a:xfrm>
        </p:spPr>
        <p:txBody>
          <a:bodyPr>
            <a:noAutofit/>
          </a:bodyPr>
          <a:lstStyle/>
          <a:p>
            <a:pPr algn="r"/>
            <a:r>
              <a:rPr lang="en-GB" b="0" dirty="0"/>
              <a:t>Kan </a:t>
            </a:r>
            <a:r>
              <a:rPr lang="en-GB" b="0" dirty="0" err="1"/>
              <a:t>fusk</a:t>
            </a:r>
            <a:r>
              <a:rPr lang="en-GB" b="0" dirty="0"/>
              <a:t> </a:t>
            </a:r>
            <a:r>
              <a:rPr lang="en-GB" b="0" dirty="0" err="1"/>
              <a:t>på</a:t>
            </a:r>
            <a:r>
              <a:rPr lang="en-GB" b="0" dirty="0"/>
              <a:t> </a:t>
            </a:r>
            <a:r>
              <a:rPr lang="en-GB" b="0" dirty="0" err="1"/>
              <a:t>hjemmeeksamen</a:t>
            </a:r>
            <a:r>
              <a:rPr lang="en-GB" b="0" dirty="0"/>
              <a:t> </a:t>
            </a:r>
            <a:r>
              <a:rPr lang="en-GB" b="0" dirty="0" err="1"/>
              <a:t>forhindres</a:t>
            </a:r>
            <a:r>
              <a:rPr lang="en-GB" b="0" dirty="0"/>
              <a:t>?</a:t>
            </a:r>
            <a:endParaRPr lang="en-GB" sz="2800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2352934" y="4813294"/>
            <a:ext cx="6210245" cy="530302"/>
          </a:xfrm>
        </p:spPr>
        <p:txBody>
          <a:bodyPr>
            <a:normAutofit/>
          </a:bodyPr>
          <a:lstStyle/>
          <a:p>
            <a:pPr algn="r">
              <a:spcBef>
                <a:spcPts val="1800"/>
              </a:spcBef>
              <a:defRPr/>
            </a:pPr>
            <a:r>
              <a:rPr lang="en-GB" sz="1800" i="1" dirty="0"/>
              <a:t>Guttorm Sindre</a:t>
            </a:r>
            <a:endParaRPr lang="en-GB" sz="2400" i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8704" y="5811859"/>
            <a:ext cx="2794475" cy="530302"/>
          </a:xfrm>
          <a:prstGeom prst="rect">
            <a:avLst/>
          </a:prstGeom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/>
          <a:srcRect l="19802" t="8118" r="66993" b="84735"/>
          <a:stretch>
            <a:fillRect/>
          </a:stretch>
        </p:blipFill>
        <p:spPr bwMode="auto">
          <a:xfrm>
            <a:off x="2934975" y="5650273"/>
            <a:ext cx="2523081" cy="853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Bild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8" t="15453" r="2482" b="24249"/>
          <a:stretch/>
        </p:blipFill>
        <p:spPr>
          <a:xfrm>
            <a:off x="0" y="-125438"/>
            <a:ext cx="6474664" cy="3051097"/>
          </a:xfrm>
          <a:prstGeom prst="rect">
            <a:avLst/>
          </a:prstGeom>
        </p:spPr>
      </p:pic>
      <p:pic>
        <p:nvPicPr>
          <p:cNvPr id="9" name="Bilde 7" descr="Et bilde som inneholder tegning&#10;&#10;Automatisk generert beskrivelse">
            <a:extLst>
              <a:ext uri="{FF2B5EF4-FFF2-40B4-BE49-F238E27FC236}">
                <a16:creationId xmlns:a16="http://schemas.microsoft.com/office/drawing/2014/main" id="{022C3950-DE31-E448-8755-281421E095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3288" y="5612453"/>
            <a:ext cx="2438931" cy="887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829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690"/>
    </mc:Choice>
    <mc:Fallback xmlns="">
      <p:transition spd="slow" advTm="1369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C649B-4E82-E14C-B98A-AC56BB67B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O" dirty="0"/>
              <a:t>Skriftlig eksamen - samarbeid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34221D-24C1-9545-BBC7-D6A9558B01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Parvis eller i små grupper</a:t>
            </a:r>
          </a:p>
          <a:p>
            <a:pPr lvl="1"/>
            <a:r>
              <a:rPr lang="nb-NO" dirty="0"/>
              <a:t>Symmetrisk						Asymmetrisk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Større grupper, »hele» klassen</a:t>
            </a:r>
          </a:p>
          <a:p>
            <a:pPr lvl="1"/>
            <a:r>
              <a:rPr lang="nb-NO" dirty="0"/>
              <a:t>Dele svar via sosiale media, avtalte nettsted</a:t>
            </a:r>
            <a:endParaRPr lang="en-NO" dirty="0"/>
          </a:p>
          <a:p>
            <a:endParaRPr lang="en-NO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A09441-7CB4-9F40-9495-CD163F18DC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03162" y="5367878"/>
            <a:ext cx="1440838" cy="149012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97F1D72C-BCF5-6244-84B6-54AFF15F1122}"/>
              </a:ext>
            </a:extLst>
          </p:cNvPr>
          <p:cNvSpPr/>
          <p:nvPr/>
        </p:nvSpPr>
        <p:spPr>
          <a:xfrm>
            <a:off x="922020" y="3085941"/>
            <a:ext cx="899160" cy="822960"/>
          </a:xfrm>
          <a:prstGeom prst="ellipse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O" dirty="0"/>
              <a:t>C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0A05D71-998F-F843-864D-CFB1A56AC7E6}"/>
              </a:ext>
            </a:extLst>
          </p:cNvPr>
          <p:cNvSpPr/>
          <p:nvPr/>
        </p:nvSpPr>
        <p:spPr>
          <a:xfrm>
            <a:off x="929640" y="2491899"/>
            <a:ext cx="899160" cy="822960"/>
          </a:xfrm>
          <a:prstGeom prst="ellipse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O" dirty="0"/>
              <a:t>B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308959A-BA3F-3A4E-88F3-E7DC05DECC98}"/>
              </a:ext>
            </a:extLst>
          </p:cNvPr>
          <p:cNvSpPr/>
          <p:nvPr/>
        </p:nvSpPr>
        <p:spPr>
          <a:xfrm>
            <a:off x="2407920" y="3085941"/>
            <a:ext cx="899160" cy="822960"/>
          </a:xfrm>
          <a:prstGeom prst="ellipse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O" dirty="0"/>
              <a:t>C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D6100AE-B8B3-BA4E-9853-3236C4242B39}"/>
              </a:ext>
            </a:extLst>
          </p:cNvPr>
          <p:cNvSpPr/>
          <p:nvPr/>
        </p:nvSpPr>
        <p:spPr>
          <a:xfrm>
            <a:off x="2423160" y="2474635"/>
            <a:ext cx="899160" cy="822960"/>
          </a:xfrm>
          <a:prstGeom prst="ellipse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O" dirty="0"/>
              <a:t>B</a:t>
            </a:r>
          </a:p>
        </p:txBody>
      </p:sp>
      <p:sp>
        <p:nvSpPr>
          <p:cNvPr id="18" name="Left-right Arrow 17">
            <a:extLst>
              <a:ext uri="{FF2B5EF4-FFF2-40B4-BE49-F238E27FC236}">
                <a16:creationId xmlns:a16="http://schemas.microsoft.com/office/drawing/2014/main" id="{463E64A8-E9C1-524E-AF8D-8C96830C84AA}"/>
              </a:ext>
            </a:extLst>
          </p:cNvPr>
          <p:cNvSpPr/>
          <p:nvPr/>
        </p:nvSpPr>
        <p:spPr>
          <a:xfrm>
            <a:off x="1805940" y="3280330"/>
            <a:ext cx="617220" cy="434181"/>
          </a:xfrm>
          <a:prstGeom prst="leftRightArrow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O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38C83A2-8A57-8547-AD6F-8228B720B82E}"/>
              </a:ext>
            </a:extLst>
          </p:cNvPr>
          <p:cNvSpPr/>
          <p:nvPr/>
        </p:nvSpPr>
        <p:spPr>
          <a:xfrm>
            <a:off x="5242560" y="2457370"/>
            <a:ext cx="899160" cy="822960"/>
          </a:xfrm>
          <a:prstGeom prst="ellipse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O" dirty="0"/>
              <a:t>A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34E9993-02EA-B846-A64E-55FD47010A2B}"/>
              </a:ext>
            </a:extLst>
          </p:cNvPr>
          <p:cNvSpPr/>
          <p:nvPr/>
        </p:nvSpPr>
        <p:spPr>
          <a:xfrm>
            <a:off x="6629400" y="3451701"/>
            <a:ext cx="899160" cy="822960"/>
          </a:xfrm>
          <a:prstGeom prst="ellipse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O" dirty="0"/>
              <a:t>E/F</a:t>
            </a:r>
          </a:p>
        </p:txBody>
      </p:sp>
      <p:sp>
        <p:nvSpPr>
          <p:cNvPr id="23" name="Right Arrow 22">
            <a:extLst>
              <a:ext uri="{FF2B5EF4-FFF2-40B4-BE49-F238E27FC236}">
                <a16:creationId xmlns:a16="http://schemas.microsoft.com/office/drawing/2014/main" id="{0B43046B-49CC-6C43-98EF-F66810B29BA3}"/>
              </a:ext>
            </a:extLst>
          </p:cNvPr>
          <p:cNvSpPr/>
          <p:nvPr/>
        </p:nvSpPr>
        <p:spPr>
          <a:xfrm rot="2272021">
            <a:off x="5939247" y="3165299"/>
            <a:ext cx="868680" cy="411479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O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01AE96F-7BC4-C24B-8AA1-152A96D59E1D}"/>
              </a:ext>
            </a:extLst>
          </p:cNvPr>
          <p:cNvSpPr/>
          <p:nvPr/>
        </p:nvSpPr>
        <p:spPr>
          <a:xfrm>
            <a:off x="6629400" y="2660227"/>
            <a:ext cx="899160" cy="822960"/>
          </a:xfrm>
          <a:prstGeom prst="ellipse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O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663775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1B190-F1EE-AD41-8B1B-C9754F0D6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O" dirty="0"/>
              <a:t>Tiltak mot samarbeid</a:t>
            </a:r>
            <a:endParaRPr lang="en-NO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AED81-D0D8-A042-8480-679C78690F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Lettest å fuske ved samarbeid hvis</a:t>
            </a:r>
          </a:p>
          <a:p>
            <a:pPr lvl="1"/>
            <a:r>
              <a:rPr lang="nb-NO" dirty="0"/>
              <a:t>Alle får identiske spørsmål</a:t>
            </a:r>
          </a:p>
          <a:p>
            <a:pPr lvl="1"/>
            <a:r>
              <a:rPr lang="nb-NO" dirty="0"/>
              <a:t>i samme rekkefølge</a:t>
            </a:r>
          </a:p>
          <a:p>
            <a:pPr lvl="1"/>
            <a:r>
              <a:rPr lang="nb-NO" dirty="0"/>
              <a:t>med svar som ikke kan </a:t>
            </a:r>
            <a:r>
              <a:rPr lang="nb-NO" dirty="0" err="1"/>
              <a:t>plagiatsjekkes</a:t>
            </a:r>
            <a:endParaRPr lang="nb-NO" dirty="0"/>
          </a:p>
          <a:p>
            <a:pPr lvl="1"/>
            <a:r>
              <a:rPr lang="nb-NO" dirty="0"/>
              <a:t>...og det er tid nok til å samarbeide</a:t>
            </a:r>
          </a:p>
          <a:p>
            <a:pPr lvl="1"/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B0046B-B245-9044-93A7-71FA7F3A4D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03162" y="5367878"/>
            <a:ext cx="1440838" cy="149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837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1B190-F1EE-AD41-8B1B-C9754F0D6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O" dirty="0"/>
              <a:t>Tiltak mot samarbeid</a:t>
            </a:r>
            <a:endParaRPr lang="en-NO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AED81-D0D8-A042-8480-679C78690F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Lett å fuske ved samarbeid hvis</a:t>
            </a:r>
          </a:p>
          <a:p>
            <a:pPr lvl="1"/>
            <a:r>
              <a:rPr lang="nb-NO" dirty="0"/>
              <a:t>Alle får identiske spørsmål				</a:t>
            </a:r>
            <a:r>
              <a:rPr lang="nb-NO" b="1" dirty="0"/>
              <a:t>VARIASJON</a:t>
            </a:r>
          </a:p>
          <a:p>
            <a:pPr lvl="1"/>
            <a:r>
              <a:rPr lang="nb-NO" dirty="0"/>
              <a:t>i samme rekkefølge						</a:t>
            </a:r>
            <a:r>
              <a:rPr lang="nb-NO" b="1" dirty="0"/>
              <a:t>ULIK, TVUNGEN</a:t>
            </a:r>
          </a:p>
          <a:p>
            <a:pPr lvl="1"/>
            <a:r>
              <a:rPr lang="nb-NO" dirty="0"/>
              <a:t>med svar som ikke kan </a:t>
            </a:r>
            <a:r>
              <a:rPr lang="nb-NO" dirty="0" err="1"/>
              <a:t>plagiatsjekkes</a:t>
            </a:r>
            <a:r>
              <a:rPr lang="nb-NO" dirty="0"/>
              <a:t>		</a:t>
            </a:r>
            <a:r>
              <a:rPr lang="nb-NO" b="1" dirty="0"/>
              <a:t>PLAGIATSJEKK</a:t>
            </a:r>
          </a:p>
          <a:p>
            <a:pPr lvl="1"/>
            <a:r>
              <a:rPr lang="nb-NO" dirty="0"/>
              <a:t>...og det er tid nok til å samarbeide		</a:t>
            </a:r>
            <a:r>
              <a:rPr lang="nb-NO" b="1" dirty="0"/>
              <a:t>TIDSPRESS</a:t>
            </a:r>
          </a:p>
          <a:p>
            <a:pPr lvl="1"/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B0046B-B245-9044-93A7-71FA7F3A4D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03162" y="5367878"/>
            <a:ext cx="1440838" cy="149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3232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1B190-F1EE-AD41-8B1B-C9754F0D6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O" dirty="0"/>
              <a:t>Tidspress – en dårlig idé?</a:t>
            </a:r>
            <a:endParaRPr lang="en-NO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AED81-D0D8-A042-8480-679C78690F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Rasjonale for tidspress:</a:t>
            </a:r>
          </a:p>
          <a:p>
            <a:pPr lvl="1"/>
            <a:r>
              <a:rPr lang="nb-NO" dirty="0"/>
              <a:t>Rekker ikke fuske ved samarbeid</a:t>
            </a:r>
          </a:p>
          <a:p>
            <a:pPr lvl="1"/>
            <a:r>
              <a:rPr lang="nb-NO" dirty="0"/>
              <a:t>Deling av tekst: rekker ikke skrive om for omgå plagiatsjekk</a:t>
            </a:r>
          </a:p>
          <a:p>
            <a:pPr lvl="1"/>
            <a:r>
              <a:rPr lang="nb-NO" dirty="0"/>
              <a:t>Rask student gjør eksamen på halve tiden, kan så gjøre en til...</a:t>
            </a:r>
          </a:p>
          <a:p>
            <a:pPr lvl="1"/>
            <a:endParaRPr lang="nb-NO" dirty="0"/>
          </a:p>
          <a:p>
            <a:r>
              <a:rPr lang="nb-NO" dirty="0"/>
              <a:t>Problem med kraftig tidspress</a:t>
            </a:r>
          </a:p>
          <a:p>
            <a:pPr lvl="1"/>
            <a:r>
              <a:rPr lang="nb-NO" dirty="0"/>
              <a:t>Rammer urettferdig</a:t>
            </a:r>
          </a:p>
          <a:p>
            <a:pPr lvl="1"/>
            <a:r>
              <a:rPr lang="nb-NO" dirty="0"/>
              <a:t>Bare delvis effektivt</a:t>
            </a:r>
          </a:p>
          <a:p>
            <a:pPr lvl="1"/>
            <a:r>
              <a:rPr lang="nb-NO" dirty="0"/>
              <a:t>Konstrukt-irrelevant faktor</a:t>
            </a:r>
          </a:p>
          <a:p>
            <a:pPr lvl="2"/>
            <a:r>
              <a:rPr lang="nb-NO" dirty="0"/>
              <a:t>Med mindre læringsutbytter tilsier at fart er viktig</a:t>
            </a:r>
          </a:p>
          <a:p>
            <a:pPr lvl="3"/>
            <a:r>
              <a:rPr lang="nb-NO" dirty="0"/>
              <a:t>F.eks. Kunnskap om håndtering av akuttsituasjoner</a:t>
            </a:r>
          </a:p>
          <a:p>
            <a:pPr lvl="1"/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B0046B-B245-9044-93A7-71FA7F3A4D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03162" y="5367878"/>
            <a:ext cx="1440838" cy="149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0482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1B190-F1EE-AD41-8B1B-C9754F0D6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O" dirty="0"/>
              <a:t>Tidspress rammer studenter ulikt</a:t>
            </a:r>
            <a:endParaRPr lang="en-NO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B0046B-B245-9044-93A7-71FA7F3A4D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03162" y="5367878"/>
            <a:ext cx="1440838" cy="149012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C5669CC-779D-BC4B-B1CB-D8FF5D161526}"/>
              </a:ext>
            </a:extLst>
          </p:cNvPr>
          <p:cNvSpPr/>
          <p:nvPr/>
        </p:nvSpPr>
        <p:spPr>
          <a:xfrm>
            <a:off x="1800665" y="1927274"/>
            <a:ext cx="2011680" cy="1885071"/>
          </a:xfrm>
          <a:prstGeom prst="rect">
            <a:avLst/>
          </a:prstGeom>
          <a:noFill/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O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CA52C2C-6F96-1E41-AF27-AC15BB8AEA98}"/>
              </a:ext>
            </a:extLst>
          </p:cNvPr>
          <p:cNvSpPr/>
          <p:nvPr/>
        </p:nvSpPr>
        <p:spPr>
          <a:xfrm>
            <a:off x="3812345" y="1927274"/>
            <a:ext cx="2011680" cy="1885071"/>
          </a:xfrm>
          <a:prstGeom prst="rect">
            <a:avLst/>
          </a:prstGeom>
          <a:noFill/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O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5024AB9-C01C-724A-93BA-C6850A5C1563}"/>
              </a:ext>
            </a:extLst>
          </p:cNvPr>
          <p:cNvSpPr/>
          <p:nvPr/>
        </p:nvSpPr>
        <p:spPr>
          <a:xfrm>
            <a:off x="3812345" y="3812345"/>
            <a:ext cx="2011680" cy="1885071"/>
          </a:xfrm>
          <a:prstGeom prst="rect">
            <a:avLst/>
          </a:prstGeom>
          <a:solidFill>
            <a:srgbClr val="FF0000"/>
          </a:solidFill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O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9078F12-8A2E-B346-BF56-6B9BCB96CB6D}"/>
              </a:ext>
            </a:extLst>
          </p:cNvPr>
          <p:cNvSpPr/>
          <p:nvPr/>
        </p:nvSpPr>
        <p:spPr>
          <a:xfrm>
            <a:off x="1800665" y="3812345"/>
            <a:ext cx="2011680" cy="188507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O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97B8B9F-6FF3-5944-BCCB-8505AD7A5E7E}"/>
              </a:ext>
            </a:extLst>
          </p:cNvPr>
          <p:cNvSpPr txBox="1"/>
          <p:nvPr/>
        </p:nvSpPr>
        <p:spPr>
          <a:xfrm>
            <a:off x="2263917" y="2699211"/>
            <a:ext cx="1299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O" dirty="0"/>
              <a:t>Rask, fusker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EECD126-8944-DD44-8D66-837D2DDD663E}"/>
              </a:ext>
            </a:extLst>
          </p:cNvPr>
          <p:cNvSpPr txBox="1"/>
          <p:nvPr/>
        </p:nvSpPr>
        <p:spPr>
          <a:xfrm>
            <a:off x="3986482" y="4557692"/>
            <a:ext cx="16033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O" dirty="0"/>
              <a:t>Langsom, ærlig</a:t>
            </a:r>
          </a:p>
          <a:p>
            <a:endParaRPr lang="en-NO" dirty="0"/>
          </a:p>
          <a:p>
            <a:r>
              <a:rPr lang="en-NO" dirty="0"/>
              <a:t>0,7 x 0,7 = 0,49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BCF7278-C50B-4447-84CC-54213BC2C3FC}"/>
              </a:ext>
            </a:extLst>
          </p:cNvPr>
          <p:cNvSpPr txBox="1"/>
          <p:nvPr/>
        </p:nvSpPr>
        <p:spPr>
          <a:xfrm>
            <a:off x="2023504" y="4584282"/>
            <a:ext cx="1704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O" dirty="0"/>
              <a:t>Langsom, fusker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DB0D586-00E7-4144-8936-2FDE5523F37A}"/>
              </a:ext>
            </a:extLst>
          </p:cNvPr>
          <p:cNvSpPr txBox="1"/>
          <p:nvPr/>
        </p:nvSpPr>
        <p:spPr>
          <a:xfrm>
            <a:off x="1912084" y="1387344"/>
            <a:ext cx="3800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O" dirty="0"/>
              <a:t>Lav			Ærlighet			Høy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A404664-3A5A-7B48-BAEE-1DF60A2DD4C7}"/>
              </a:ext>
            </a:extLst>
          </p:cNvPr>
          <p:cNvSpPr txBox="1"/>
          <p:nvPr/>
        </p:nvSpPr>
        <p:spPr>
          <a:xfrm>
            <a:off x="630865" y="2341701"/>
            <a:ext cx="1082732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O" dirty="0"/>
              <a:t>Rask</a:t>
            </a:r>
          </a:p>
          <a:p>
            <a:endParaRPr lang="en-NO" dirty="0"/>
          </a:p>
          <a:p>
            <a:endParaRPr lang="en-NO" dirty="0"/>
          </a:p>
          <a:p>
            <a:endParaRPr lang="en-NO" dirty="0"/>
          </a:p>
          <a:p>
            <a:endParaRPr lang="en-NO" dirty="0"/>
          </a:p>
          <a:p>
            <a:r>
              <a:rPr lang="en-NO" dirty="0"/>
              <a:t>Hurtighet</a:t>
            </a:r>
          </a:p>
          <a:p>
            <a:endParaRPr lang="en-NO" dirty="0"/>
          </a:p>
          <a:p>
            <a:endParaRPr lang="en-NO" dirty="0"/>
          </a:p>
          <a:p>
            <a:endParaRPr lang="en-NO" dirty="0"/>
          </a:p>
          <a:p>
            <a:endParaRPr lang="en-NO" dirty="0"/>
          </a:p>
          <a:p>
            <a:r>
              <a:rPr lang="en-NO" dirty="0"/>
              <a:t>Langsom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1BC70CE-A4C4-2D42-A743-43BCFBDE00FA}"/>
              </a:ext>
            </a:extLst>
          </p:cNvPr>
          <p:cNvSpPr txBox="1"/>
          <p:nvPr/>
        </p:nvSpPr>
        <p:spPr>
          <a:xfrm>
            <a:off x="4219303" y="2672621"/>
            <a:ext cx="119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O" dirty="0"/>
              <a:t>Rask, ærlig</a:t>
            </a:r>
          </a:p>
        </p:txBody>
      </p:sp>
    </p:spTree>
    <p:extLst>
      <p:ext uri="{BB962C8B-B14F-4D97-AF65-F5344CB8AC3E}">
        <p14:creationId xmlns:p14="http://schemas.microsoft.com/office/powerpoint/2010/main" val="41622572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1B190-F1EE-AD41-8B1B-C9754F0D6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O" dirty="0"/>
              <a:t>Plagiatsjekk</a:t>
            </a:r>
            <a:endParaRPr lang="en-NO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AED81-D0D8-A042-8480-679C78690F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Nyttig, men begrenset effekt</a:t>
            </a:r>
          </a:p>
          <a:p>
            <a:endParaRPr lang="nb-NO" dirty="0"/>
          </a:p>
          <a:p>
            <a:r>
              <a:rPr lang="nb-NO" dirty="0"/>
              <a:t>Tar de som fusker på en «dum» måte, f.eks.</a:t>
            </a:r>
          </a:p>
          <a:p>
            <a:pPr lvl="1"/>
            <a:r>
              <a:rPr lang="nb-NO" dirty="0"/>
              <a:t>Deling av ferdig tekst</a:t>
            </a:r>
          </a:p>
          <a:p>
            <a:pPr lvl="1"/>
            <a:r>
              <a:rPr lang="nb-NO" dirty="0"/>
              <a:t>Direkte kopiering fra kilder</a:t>
            </a:r>
          </a:p>
          <a:p>
            <a:pPr lvl="1"/>
            <a:endParaRPr lang="nb-NO" dirty="0"/>
          </a:p>
          <a:p>
            <a:r>
              <a:rPr lang="nb-NO" dirty="0"/>
              <a:t>Men ikke...</a:t>
            </a:r>
          </a:p>
          <a:p>
            <a:pPr lvl="1"/>
            <a:r>
              <a:rPr lang="nb-NO" dirty="0"/>
              <a:t>Dele disposisjon, utkast</a:t>
            </a:r>
          </a:p>
          <a:p>
            <a:pPr lvl="1"/>
            <a:r>
              <a:rPr lang="nb-NO" dirty="0"/>
              <a:t>Renskrive hver for seg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B0046B-B245-9044-93A7-71FA7F3A4D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03162" y="5367878"/>
            <a:ext cx="1440838" cy="149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0491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1B190-F1EE-AD41-8B1B-C9754F0D6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O" dirty="0"/>
              <a:t>Variert, tvungen rekkefølge</a:t>
            </a:r>
            <a:endParaRPr lang="en-NO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AED81-D0D8-A042-8480-679C78690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049986" cy="1828800"/>
          </a:xfrm>
        </p:spPr>
        <p:txBody>
          <a:bodyPr>
            <a:normAutofit/>
          </a:bodyPr>
          <a:lstStyle/>
          <a:p>
            <a:r>
              <a:rPr lang="nb-NO" dirty="0"/>
              <a:t>Begrenset støtte i eksamensverktøy</a:t>
            </a:r>
          </a:p>
          <a:p>
            <a:r>
              <a:rPr lang="nb-NO" dirty="0"/>
              <a:t>F.eks. </a:t>
            </a:r>
            <a:r>
              <a:rPr lang="nb-NO" dirty="0" err="1"/>
              <a:t>Inspera</a:t>
            </a:r>
            <a:r>
              <a:rPr lang="nb-NO" dirty="0"/>
              <a:t>: </a:t>
            </a:r>
          </a:p>
          <a:p>
            <a:pPr lvl="1"/>
            <a:r>
              <a:rPr lang="nb-NO" dirty="0"/>
              <a:t>Alt eller ingenting</a:t>
            </a:r>
          </a:p>
          <a:p>
            <a:pPr lvl="1"/>
            <a:r>
              <a:rPr lang="nb-NO" dirty="0"/>
              <a:t>Umulig å sette </a:t>
            </a:r>
            <a:r>
              <a:rPr lang="nb-NO" dirty="0" err="1"/>
              <a:t>underveisfrister</a:t>
            </a:r>
            <a:endParaRPr lang="nb-NO" dirty="0"/>
          </a:p>
          <a:p>
            <a:endParaRPr lang="nb-NO" dirty="0"/>
          </a:p>
          <a:p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B0046B-B245-9044-93A7-71FA7F3A4D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03162" y="5367878"/>
            <a:ext cx="1440838" cy="1490122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605E72D-DF09-604F-B2F5-182E640118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2375244"/>
              </p:ext>
            </p:extLst>
          </p:nvPr>
        </p:nvGraphicFramePr>
        <p:xfrm>
          <a:off x="766990" y="3611564"/>
          <a:ext cx="4164268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0068">
                  <a:extLst>
                    <a:ext uri="{9D8B030D-6E8A-4147-A177-3AD203B41FA5}">
                      <a16:colId xmlns:a16="http://schemas.microsoft.com/office/drawing/2014/main" val="14019484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959752111"/>
                    </a:ext>
                  </a:extLst>
                </a:gridCol>
                <a:gridCol w="624840">
                  <a:extLst>
                    <a:ext uri="{9D8B030D-6E8A-4147-A177-3AD203B41FA5}">
                      <a16:colId xmlns:a16="http://schemas.microsoft.com/office/drawing/2014/main" val="530798363"/>
                    </a:ext>
                  </a:extLst>
                </a:gridCol>
                <a:gridCol w="792480">
                  <a:extLst>
                    <a:ext uri="{9D8B030D-6E8A-4147-A177-3AD203B41FA5}">
                      <a16:colId xmlns:a16="http://schemas.microsoft.com/office/drawing/2014/main" val="1711346300"/>
                    </a:ext>
                  </a:extLst>
                </a:gridCol>
                <a:gridCol w="975360">
                  <a:extLst>
                    <a:ext uri="{9D8B030D-6E8A-4147-A177-3AD203B41FA5}">
                      <a16:colId xmlns:a16="http://schemas.microsoft.com/office/drawing/2014/main" val="7194514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NO" dirty="0"/>
                        <a:t>Kandidat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O" dirty="0"/>
                        <a:t>9:00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O" dirty="0"/>
                        <a:t>9:30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O" dirty="0"/>
                        <a:t>10:00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O" dirty="0"/>
                        <a:t>10:30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39640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O" dirty="0"/>
                        <a:t>#10001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</a:t>
                      </a:r>
                      <a:endParaRPr lang="en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O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O" dirty="0"/>
                        <a:t>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O" dirty="0"/>
                        <a:t>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68584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O" dirty="0"/>
                        <a:t>#10002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O" b="1" dirty="0">
                          <a:solidFill>
                            <a:srgbClr val="FF0000"/>
                          </a:solidFill>
                        </a:rPr>
                        <a:t>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O" b="1" dirty="0">
                          <a:solidFill>
                            <a:srgbClr val="FF0000"/>
                          </a:solidFill>
                        </a:rPr>
                        <a:t>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O" dirty="0"/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O" dirty="0"/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38209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60551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6BD6D-BB85-1C42-AA96-B8414C870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O" dirty="0"/>
              <a:t>Variasjon </a:t>
            </a:r>
            <a:r>
              <a:rPr lang="en-GB" dirty="0"/>
              <a:t>i</a:t>
            </a:r>
            <a:r>
              <a:rPr lang="en-NO" dirty="0"/>
              <a:t> spørsmål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9D7B8-E47D-414D-825D-14EAB64DFB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057213" cy="2806908"/>
          </a:xfrm>
        </p:spPr>
        <p:txBody>
          <a:bodyPr>
            <a:normAutofit/>
          </a:bodyPr>
          <a:lstStyle/>
          <a:p>
            <a:r>
              <a:rPr lang="nb-NO" dirty="0"/>
              <a:t>Lage spørsmålsbaser med alternative oppgaver</a:t>
            </a:r>
          </a:p>
          <a:p>
            <a:pPr lvl="1"/>
            <a:r>
              <a:rPr lang="nb-NO" dirty="0"/>
              <a:t>Hver student får tilfeldig uttrekk under eksamen</a:t>
            </a:r>
            <a:endParaRPr lang="en-NO" dirty="0"/>
          </a:p>
          <a:p>
            <a:r>
              <a:rPr lang="en-NO" dirty="0"/>
              <a:t>Spørsmål kan være åpenbart ulike</a:t>
            </a:r>
          </a:p>
          <a:p>
            <a:r>
              <a:rPr lang="en-NO" dirty="0"/>
              <a:t>Eller subtilt ulike</a:t>
            </a:r>
          </a:p>
          <a:p>
            <a:pPr lvl="1"/>
            <a:r>
              <a:rPr lang="en-NO" dirty="0"/>
              <a:t>Eksempel (Fendler &amp; Godbey, 2016):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A6D131-A04D-5440-8F54-BBA017ECCF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03162" y="5367878"/>
            <a:ext cx="1440838" cy="1490122"/>
          </a:xfrm>
          <a:prstGeom prst="rect">
            <a:avLst/>
          </a:prstGeom>
        </p:spPr>
      </p:pic>
      <p:pic>
        <p:nvPicPr>
          <p:cNvPr id="6" name="Picture 5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62FA15F4-3BC7-944B-871F-E807329FCD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3934" y="3948068"/>
            <a:ext cx="4572000" cy="2164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3238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F620B-674A-E348-8D89-D74064067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981" y="161054"/>
            <a:ext cx="8229600" cy="1143000"/>
          </a:xfrm>
        </p:spPr>
        <p:txBody>
          <a:bodyPr/>
          <a:lstStyle/>
          <a:p>
            <a:r>
              <a:rPr lang="en-NO" dirty="0"/>
              <a:t>Eksempel (Fendler &amp; Godbey, 2016)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6B3F0-19A0-9649-8841-90C336F7E6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O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0D4CE2F6-9830-A64F-A569-C7D2C2C6F6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599" y="1211060"/>
            <a:ext cx="8778801" cy="415681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8097D22-7ACD-2649-AC2B-B8DA76572E3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03162" y="5367878"/>
            <a:ext cx="1440838" cy="1490122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B5CEC88-B62C-144F-BC90-3C43A855E21D}"/>
              </a:ext>
            </a:extLst>
          </p:cNvPr>
          <p:cNvCxnSpPr>
            <a:cxnSpLocks/>
          </p:cNvCxnSpPr>
          <p:nvPr/>
        </p:nvCxnSpPr>
        <p:spPr>
          <a:xfrm flipH="1" flipV="1">
            <a:off x="2248525" y="1836393"/>
            <a:ext cx="1738860" cy="118041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CC440E9-7EE3-FE48-A212-0FA7386980D1}"/>
              </a:ext>
            </a:extLst>
          </p:cNvPr>
          <p:cNvCxnSpPr>
            <a:cxnSpLocks/>
          </p:cNvCxnSpPr>
          <p:nvPr/>
        </p:nvCxnSpPr>
        <p:spPr>
          <a:xfrm flipH="1">
            <a:off x="2248525" y="3035745"/>
            <a:ext cx="1738860" cy="74288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7CDAB29-E613-8B4F-81AE-9DCEC5646B00}"/>
              </a:ext>
            </a:extLst>
          </p:cNvPr>
          <p:cNvSpPr txBox="1"/>
          <p:nvPr/>
        </p:nvSpPr>
        <p:spPr>
          <a:xfrm>
            <a:off x="4084821" y="2851079"/>
            <a:ext cx="1971502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en-GB" dirty="0" err="1"/>
              <a:t>Kun</a:t>
            </a:r>
            <a:r>
              <a:rPr lang="en-NO" dirty="0"/>
              <a:t> 1 liten forskjell</a:t>
            </a:r>
          </a:p>
        </p:txBody>
      </p:sp>
    </p:spTree>
    <p:extLst>
      <p:ext uri="{BB962C8B-B14F-4D97-AF65-F5344CB8AC3E}">
        <p14:creationId xmlns:p14="http://schemas.microsoft.com/office/powerpoint/2010/main" val="16690370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F37D7-8D21-2241-9318-7C1B8ED37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O" dirty="0"/>
              <a:t>Hvordan lage mange nok oppgaver?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6F1760-5157-754F-B094-78314D187B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/>
              <a:t>Autogenerere</a:t>
            </a:r>
            <a:endParaRPr lang="nb-NO" dirty="0"/>
          </a:p>
          <a:p>
            <a:pPr lvl="1"/>
            <a:r>
              <a:rPr lang="nb-NO" dirty="0"/>
              <a:t>Ingen støtte i </a:t>
            </a:r>
            <a:r>
              <a:rPr lang="nb-NO" dirty="0" err="1"/>
              <a:t>Inspera</a:t>
            </a:r>
            <a:endParaRPr lang="nb-NO" dirty="0"/>
          </a:p>
          <a:p>
            <a:pPr lvl="1"/>
            <a:r>
              <a:rPr lang="nb-NO" dirty="0"/>
              <a:t>Muligheter:</a:t>
            </a:r>
          </a:p>
          <a:p>
            <a:pPr lvl="2"/>
            <a:r>
              <a:rPr lang="nb-NO" dirty="0"/>
              <a:t>Bruke annet verktøy som kan generere spørsmål i QTI-format</a:t>
            </a:r>
          </a:p>
          <a:p>
            <a:pPr lvl="3"/>
            <a:r>
              <a:rPr lang="nb-NO" dirty="0" err="1"/>
              <a:t>Moodle</a:t>
            </a:r>
            <a:r>
              <a:rPr lang="nb-NO" dirty="0"/>
              <a:t>?</a:t>
            </a:r>
          </a:p>
          <a:p>
            <a:pPr lvl="3"/>
            <a:r>
              <a:rPr lang="nb-NO" dirty="0"/>
              <a:t>R?</a:t>
            </a:r>
          </a:p>
          <a:p>
            <a:pPr lvl="3"/>
            <a:r>
              <a:rPr lang="nb-NO" dirty="0"/>
              <a:t>...?</a:t>
            </a:r>
          </a:p>
          <a:p>
            <a:pPr lvl="2"/>
            <a:r>
              <a:rPr lang="nb-NO" dirty="0"/>
              <a:t>Lage en mal i </a:t>
            </a:r>
            <a:r>
              <a:rPr lang="nb-NO" dirty="0" err="1"/>
              <a:t>Inspera</a:t>
            </a:r>
            <a:r>
              <a:rPr lang="nb-NO" dirty="0"/>
              <a:t> (med variabelnavn der det skal variere)</a:t>
            </a:r>
          </a:p>
          <a:p>
            <a:pPr lvl="3"/>
            <a:r>
              <a:rPr lang="nb-NO" dirty="0"/>
              <a:t>Eksportere, skrive et program som lager N spørsmål, importere tilbake</a:t>
            </a:r>
          </a:p>
          <a:p>
            <a:pPr lvl="3"/>
            <a:endParaRPr lang="nb-NO" dirty="0"/>
          </a:p>
          <a:p>
            <a:r>
              <a:rPr lang="nb-NO" dirty="0"/>
              <a:t>Samarbeid på tvers av institusjoner</a:t>
            </a:r>
          </a:p>
          <a:p>
            <a:pPr lvl="3"/>
            <a:endParaRPr lang="en-NO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54326A-7979-9143-B037-AF6CDCCC48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03162" y="5367878"/>
            <a:ext cx="1440838" cy="149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739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F72E0-7010-3A44-B023-9546A80DC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Disposisjon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A0994D-9113-DE47-ACF8-13770A4DA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077200" cy="3505200"/>
          </a:xfrm>
        </p:spPr>
        <p:txBody>
          <a:bodyPr>
            <a:normAutofit/>
          </a:bodyPr>
          <a:lstStyle/>
          <a:p>
            <a:r>
              <a:rPr lang="nb-NO" dirty="0"/>
              <a:t>Intro: klassifisering av fusk og mottiltak</a:t>
            </a:r>
          </a:p>
          <a:p>
            <a:r>
              <a:rPr lang="nb-NO" dirty="0"/>
              <a:t>Muntlig hjemmeeksamen</a:t>
            </a:r>
          </a:p>
          <a:p>
            <a:r>
              <a:rPr lang="nb-NO" dirty="0"/>
              <a:t>Skriftlig hjemmeeksamen</a:t>
            </a:r>
          </a:p>
          <a:p>
            <a:r>
              <a:rPr lang="nb-NO" dirty="0"/>
              <a:t>Veien videre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442F94-C11A-AC4B-B109-9C9DA87892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03162" y="5367878"/>
            <a:ext cx="1440838" cy="1490122"/>
          </a:xfrm>
          <a:prstGeom prst="rect">
            <a:avLst/>
          </a:prstGeom>
        </p:spPr>
      </p:pic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815C702D-FAD2-AC4A-8158-7A084CE53F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936982">
            <a:off x="862823" y="3428508"/>
            <a:ext cx="6913102" cy="16070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62407AA-3DB7-FA49-A9FC-FBE08F3B1FD3}"/>
              </a:ext>
            </a:extLst>
          </p:cNvPr>
          <p:cNvSpPr txBox="1"/>
          <p:nvPr/>
        </p:nvSpPr>
        <p:spPr>
          <a:xfrm>
            <a:off x="4770120" y="5138819"/>
            <a:ext cx="2138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O" dirty="0"/>
              <a:t>Khrono, 14.juni 2021</a:t>
            </a:r>
          </a:p>
        </p:txBody>
      </p:sp>
    </p:spTree>
    <p:extLst>
      <p:ext uri="{BB962C8B-B14F-4D97-AF65-F5344CB8AC3E}">
        <p14:creationId xmlns:p14="http://schemas.microsoft.com/office/powerpoint/2010/main" val="337173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694"/>
    </mc:Choice>
    <mc:Fallback xmlns="">
      <p:transition spd="slow" advTm="49694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DADD0-E312-F74C-868A-6100081F1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O" dirty="0"/>
              <a:t>Hjelp fra tredjeperson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B8D827-FA08-BF46-8EEC-1D6FD2A9DA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Kan </a:t>
            </a:r>
            <a:r>
              <a:rPr lang="en-GB" dirty="0" err="1"/>
              <a:t>involvere</a:t>
            </a:r>
            <a:r>
              <a:rPr lang="en-GB" dirty="0"/>
              <a:t> </a:t>
            </a:r>
            <a:r>
              <a:rPr lang="en-GB" dirty="0" err="1"/>
              <a:t>ulike</a:t>
            </a:r>
            <a:r>
              <a:rPr lang="en-GB" dirty="0"/>
              <a:t> </a:t>
            </a:r>
            <a:r>
              <a:rPr lang="en-GB" dirty="0" err="1"/>
              <a:t>typer</a:t>
            </a:r>
            <a:r>
              <a:rPr lang="en-GB" dirty="0"/>
              <a:t> </a:t>
            </a:r>
            <a:r>
              <a:rPr lang="en-GB" dirty="0" err="1"/>
              <a:t>aktører</a:t>
            </a:r>
            <a:endParaRPr lang="en-GB" dirty="0"/>
          </a:p>
          <a:p>
            <a:pPr lvl="1"/>
            <a:r>
              <a:rPr lang="en-GB" dirty="0" err="1"/>
              <a:t>Familie</a:t>
            </a:r>
            <a:r>
              <a:rPr lang="en-GB" dirty="0"/>
              <a:t> </a:t>
            </a:r>
            <a:r>
              <a:rPr lang="en-GB" dirty="0" err="1"/>
              <a:t>og</a:t>
            </a:r>
            <a:r>
              <a:rPr lang="en-GB" dirty="0"/>
              <a:t> </a:t>
            </a:r>
            <a:r>
              <a:rPr lang="en-GB" dirty="0" err="1"/>
              <a:t>venner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nærmiljøet</a:t>
            </a:r>
            <a:endParaRPr lang="en-GB" dirty="0"/>
          </a:p>
          <a:p>
            <a:pPr lvl="1"/>
            <a:r>
              <a:rPr lang="en-GB" dirty="0" err="1"/>
              <a:t>Medstudenter</a:t>
            </a:r>
            <a:r>
              <a:rPr lang="en-GB" dirty="0"/>
              <a:t>, </a:t>
            </a:r>
            <a:r>
              <a:rPr lang="en-GB" dirty="0" err="1"/>
              <a:t>eldre</a:t>
            </a:r>
            <a:r>
              <a:rPr lang="en-GB" dirty="0"/>
              <a:t> </a:t>
            </a:r>
            <a:r>
              <a:rPr lang="en-GB" dirty="0" err="1"/>
              <a:t>studenter</a:t>
            </a:r>
            <a:r>
              <a:rPr lang="en-GB" dirty="0"/>
              <a:t> mot </a:t>
            </a:r>
            <a:r>
              <a:rPr lang="en-GB" dirty="0" err="1"/>
              <a:t>betaling</a:t>
            </a:r>
            <a:endParaRPr lang="en-GB" dirty="0"/>
          </a:p>
          <a:p>
            <a:pPr lvl="1"/>
            <a:r>
              <a:rPr lang="en-GB" dirty="0" err="1"/>
              <a:t>Tjenester</a:t>
            </a:r>
            <a:r>
              <a:rPr lang="en-GB" dirty="0"/>
              <a:t> over internet, </a:t>
            </a:r>
            <a:r>
              <a:rPr lang="en-GB" dirty="0" err="1"/>
              <a:t>såkalt</a:t>
            </a:r>
            <a:r>
              <a:rPr lang="en-GB" dirty="0"/>
              <a:t> “contract cheating”</a:t>
            </a:r>
          </a:p>
          <a:p>
            <a:pPr lvl="1"/>
            <a:endParaRPr lang="en-GB" dirty="0"/>
          </a:p>
          <a:p>
            <a:r>
              <a:rPr lang="en-GB" dirty="0" err="1"/>
              <a:t>Betalte</a:t>
            </a:r>
            <a:r>
              <a:rPr lang="en-GB" dirty="0"/>
              <a:t> </a:t>
            </a:r>
            <a:r>
              <a:rPr lang="en-GB" dirty="0" err="1"/>
              <a:t>tjenester</a:t>
            </a:r>
            <a:r>
              <a:rPr lang="en-GB" dirty="0"/>
              <a:t> over </a:t>
            </a:r>
            <a:r>
              <a:rPr lang="en-GB" dirty="0" err="1"/>
              <a:t>nettet</a:t>
            </a:r>
            <a:r>
              <a:rPr lang="en-GB" dirty="0"/>
              <a:t> er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økende</a:t>
            </a:r>
            <a:r>
              <a:rPr lang="en-GB" dirty="0"/>
              <a:t> </a:t>
            </a:r>
            <a:r>
              <a:rPr lang="en-GB" dirty="0" err="1"/>
              <a:t>bransje</a:t>
            </a:r>
            <a:r>
              <a:rPr lang="en-GB" dirty="0"/>
              <a:t> </a:t>
            </a:r>
            <a:r>
              <a:rPr lang="en-GB" dirty="0" err="1"/>
              <a:t>internasjonalt</a:t>
            </a:r>
            <a:r>
              <a:rPr lang="en-GB" dirty="0"/>
              <a:t> (Newton, 2018)</a:t>
            </a:r>
          </a:p>
          <a:p>
            <a:pPr lvl="1"/>
            <a:r>
              <a:rPr lang="en-GB" dirty="0" err="1"/>
              <a:t>Tilbudet</a:t>
            </a:r>
            <a:r>
              <a:rPr lang="en-GB" dirty="0"/>
              <a:t> </a:t>
            </a:r>
            <a:r>
              <a:rPr lang="en-GB" dirty="0" err="1"/>
              <a:t>naturlig</a:t>
            </a:r>
            <a:r>
              <a:rPr lang="en-GB" dirty="0"/>
              <a:t> </a:t>
            </a:r>
            <a:r>
              <a:rPr lang="en-GB" dirty="0" err="1"/>
              <a:t>nok</a:t>
            </a:r>
            <a:r>
              <a:rPr lang="en-GB" dirty="0"/>
              <a:t> </a:t>
            </a:r>
            <a:r>
              <a:rPr lang="en-GB" dirty="0" err="1"/>
              <a:t>størst</a:t>
            </a:r>
            <a:r>
              <a:rPr lang="en-GB" dirty="0"/>
              <a:t> </a:t>
            </a:r>
            <a:r>
              <a:rPr lang="en-GB" dirty="0" err="1"/>
              <a:t>hvis</a:t>
            </a:r>
            <a:r>
              <a:rPr lang="en-GB" dirty="0"/>
              <a:t> </a:t>
            </a:r>
            <a:r>
              <a:rPr lang="en-GB" dirty="0" err="1"/>
              <a:t>besvarelsen</a:t>
            </a:r>
            <a:r>
              <a:rPr lang="en-GB" dirty="0"/>
              <a:t> er </a:t>
            </a:r>
            <a:r>
              <a:rPr lang="en-GB" dirty="0" err="1"/>
              <a:t>på</a:t>
            </a:r>
            <a:r>
              <a:rPr lang="en-GB" dirty="0"/>
              <a:t> </a:t>
            </a:r>
            <a:r>
              <a:rPr lang="en-GB" dirty="0" err="1"/>
              <a:t>engelsk</a:t>
            </a:r>
            <a:endParaRPr lang="en-NO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9AB012-A539-E54C-873F-4730FC8FDA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03162" y="5367878"/>
            <a:ext cx="1440838" cy="149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7925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47A851-5AEA-E04A-9660-9EB745FC7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NO" dirty="0"/>
              <a:t>Tjenester er lette å finne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DE1E8E-EA37-D34E-A4AA-C378A8A7BC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723275"/>
          </a:xfrm>
        </p:spPr>
        <p:txBody>
          <a:bodyPr>
            <a:normAutofit fontScale="92500" lnSpcReduction="20000"/>
          </a:bodyPr>
          <a:lstStyle/>
          <a:p>
            <a:r>
              <a:rPr lang="en-NO" dirty="0"/>
              <a:t>Google: </a:t>
            </a:r>
            <a:r>
              <a:rPr lang="en-NO" i="1" dirty="0"/>
              <a:t>take my exam</a:t>
            </a:r>
          </a:p>
          <a:p>
            <a:r>
              <a:rPr lang="en-GB" dirty="0"/>
              <a:t>M</a:t>
            </a:r>
            <a:r>
              <a:rPr lang="en-NO" dirty="0"/>
              <a:t>en variabel kvalitet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B607D3-0C0F-8A41-881D-D09EA19A65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03162" y="5367878"/>
            <a:ext cx="1440838" cy="1490122"/>
          </a:xfrm>
          <a:prstGeom prst="rect">
            <a:avLst/>
          </a:prstGeom>
        </p:spPr>
      </p:pic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DA13DF8A-F807-364C-B529-8BB1F00FF6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64" y="2293233"/>
            <a:ext cx="6840219" cy="42751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890270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17D86-C995-E849-8DED-4707079E0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O" dirty="0"/>
              <a:t>Fins også meta-tjenester</a:t>
            </a:r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FDAC5935-7B40-874A-A7CC-14DE163978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417638"/>
            <a:ext cx="7241540" cy="45259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8F8A4D3-FD13-A546-B402-C9DEBC2E53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03162" y="5367878"/>
            <a:ext cx="1440838" cy="149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3188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1B190-F1EE-AD41-8B1B-C9754F0D6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O" dirty="0"/>
              <a:t>Hjelp fra tredjeperson</a:t>
            </a:r>
            <a:endParaRPr lang="en-NO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AED81-D0D8-A042-8480-679C78690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46320"/>
          </a:xfrm>
        </p:spPr>
        <p:txBody>
          <a:bodyPr>
            <a:normAutofit/>
          </a:bodyPr>
          <a:lstStyle/>
          <a:p>
            <a:r>
              <a:rPr lang="nb-NO" dirty="0"/>
              <a:t>Generelt vanskelig å forhindre</a:t>
            </a:r>
          </a:p>
          <a:p>
            <a:r>
              <a:rPr lang="nb-NO" dirty="0"/>
              <a:t>Mange andre land: fjerntilsyn («</a:t>
            </a:r>
            <a:r>
              <a:rPr lang="nb-NO" dirty="0" err="1"/>
              <a:t>remote</a:t>
            </a:r>
            <a:r>
              <a:rPr lang="nb-NO" dirty="0"/>
              <a:t> </a:t>
            </a:r>
            <a:r>
              <a:rPr lang="nb-NO" dirty="0" err="1"/>
              <a:t>proctoring</a:t>
            </a:r>
            <a:r>
              <a:rPr lang="nb-NO" dirty="0"/>
              <a:t>»)</a:t>
            </a:r>
          </a:p>
          <a:p>
            <a:pPr lvl="1"/>
            <a:r>
              <a:rPr lang="nb-NO" dirty="0" err="1"/>
              <a:t>Inspera</a:t>
            </a:r>
            <a:r>
              <a:rPr lang="nb-NO" dirty="0"/>
              <a:t> og </a:t>
            </a:r>
            <a:r>
              <a:rPr lang="nb-NO" dirty="0" err="1"/>
              <a:t>WISEflow</a:t>
            </a:r>
            <a:r>
              <a:rPr lang="nb-NO" dirty="0"/>
              <a:t> går også i denne retningen</a:t>
            </a:r>
          </a:p>
          <a:p>
            <a:pPr lvl="1"/>
            <a:endParaRPr lang="nb-NO" dirty="0"/>
          </a:p>
          <a:p>
            <a:pPr lvl="1"/>
            <a:endParaRPr lang="nb-NO" dirty="0"/>
          </a:p>
          <a:p>
            <a:pPr lvl="1"/>
            <a:endParaRPr lang="nb-NO" dirty="0"/>
          </a:p>
          <a:p>
            <a:pPr lvl="1"/>
            <a:endParaRPr lang="nb-NO" dirty="0"/>
          </a:p>
          <a:p>
            <a:pPr lvl="1"/>
            <a:endParaRPr lang="nb-NO" dirty="0"/>
          </a:p>
          <a:p>
            <a:pPr lvl="1"/>
            <a:endParaRPr lang="nb-NO" dirty="0"/>
          </a:p>
          <a:p>
            <a:r>
              <a:rPr lang="nb-NO" dirty="0"/>
              <a:t>Men fjerntilsyn har også problemer og svakheter</a:t>
            </a:r>
          </a:p>
          <a:p>
            <a:pPr lvl="1"/>
            <a:r>
              <a:rPr lang="nb-NO" dirty="0"/>
              <a:t>Intrusivt, stressende</a:t>
            </a:r>
          </a:p>
          <a:p>
            <a:pPr lvl="1"/>
            <a:r>
              <a:rPr lang="nb-NO" dirty="0"/>
              <a:t>Rett person foran skjermen, men kan likevel ha hjelp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B0046B-B245-9044-93A7-71FA7F3A4D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03162" y="5367878"/>
            <a:ext cx="1440838" cy="1490122"/>
          </a:xfrm>
          <a:prstGeom prst="rect">
            <a:avLst/>
          </a:prstGeom>
        </p:spPr>
      </p:pic>
      <p:pic>
        <p:nvPicPr>
          <p:cNvPr id="6" name="Picture 5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id="{792926CE-97F9-964A-928B-D49C14EC1F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674" y="3149067"/>
            <a:ext cx="3751286" cy="18111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3E7499FF-5DE8-814C-BD18-A17867547D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3920" y="3149067"/>
            <a:ext cx="3154680" cy="18073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959675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1B190-F1EE-AD41-8B1B-C9754F0D6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O" dirty="0"/>
              <a:t>Hjelp fra tredjeperson – andre tiltak</a:t>
            </a:r>
            <a:endParaRPr lang="en-NO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AED81-D0D8-A042-8480-679C78690F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Muntlig eksamen heller enn skriftlig</a:t>
            </a:r>
          </a:p>
          <a:p>
            <a:r>
              <a:rPr lang="nb-NO" dirty="0"/>
              <a:t>Muntlige element i skriftlig eksamen</a:t>
            </a:r>
          </a:p>
          <a:p>
            <a:pPr lvl="1"/>
            <a:r>
              <a:rPr lang="nb-NO" dirty="0"/>
              <a:t>Videopresentasjon?</a:t>
            </a:r>
          </a:p>
          <a:p>
            <a:pPr lvl="1"/>
            <a:r>
              <a:rPr lang="nb-NO" dirty="0"/>
              <a:t>Muntlig forklaring underveis i oppgave?</a:t>
            </a:r>
          </a:p>
          <a:p>
            <a:pPr lvl="1"/>
            <a:r>
              <a:rPr lang="nb-NO" dirty="0">
                <a:solidFill>
                  <a:srgbClr val="FF0000"/>
                </a:solidFill>
              </a:rPr>
              <a:t>Viktig at studenter har fått trene på dette</a:t>
            </a:r>
          </a:p>
          <a:p>
            <a:r>
              <a:rPr lang="nb-NO" dirty="0"/>
              <a:t>Mange innleveringer i løpet av semesteret</a:t>
            </a:r>
          </a:p>
          <a:p>
            <a:r>
              <a:rPr lang="nb-NO" dirty="0"/>
              <a:t>Se besvarelsens utvikling, ikke bare sluttresultat</a:t>
            </a:r>
          </a:p>
          <a:p>
            <a:r>
              <a:rPr lang="nb-NO" dirty="0"/>
              <a:t>Biometri underveis i prøven</a:t>
            </a:r>
          </a:p>
          <a:p>
            <a:pPr lvl="1"/>
            <a:r>
              <a:rPr lang="nb-NO" dirty="0"/>
              <a:t>ansikt, stemme, tasterytme</a:t>
            </a:r>
          </a:p>
          <a:p>
            <a:r>
              <a:rPr lang="nb-NO" dirty="0"/>
              <a:t>Analyse av besvarelse i etterkant </a:t>
            </a:r>
          </a:p>
          <a:p>
            <a:pPr lvl="1"/>
            <a:r>
              <a:rPr lang="nb-NO" dirty="0"/>
              <a:t>(Hellas et al., 2017; </a:t>
            </a:r>
            <a:r>
              <a:rPr lang="nb-NO" dirty="0" err="1"/>
              <a:t>Cleophas</a:t>
            </a:r>
            <a:r>
              <a:rPr lang="nb-NO" dirty="0"/>
              <a:t> et al., 2021)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B0046B-B245-9044-93A7-71FA7F3A4D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03162" y="5367878"/>
            <a:ext cx="1440838" cy="149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6612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F37D7-8D21-2241-9318-7C1B8ED37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O" dirty="0"/>
              <a:t>Konklusjon / veien videre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6F1760-5157-754F-B094-78314D187B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Fins noen virkemidler </a:t>
            </a:r>
            <a:r>
              <a:rPr lang="nb-NO" dirty="0"/>
              <a:t>mot samarbeid</a:t>
            </a:r>
          </a:p>
          <a:p>
            <a:r>
              <a:rPr lang="nb-NO" dirty="0"/>
              <a:t>Lite mot hjelp fra tredjeperson</a:t>
            </a:r>
          </a:p>
          <a:p>
            <a:endParaRPr lang="nb-NO" dirty="0"/>
          </a:p>
          <a:p>
            <a:r>
              <a:rPr lang="nb-NO" dirty="0"/>
              <a:t>Likevel: bør ikke ugjennomtenkt vende tilbake til tradisjonell skoleeksamen </a:t>
            </a:r>
          </a:p>
          <a:p>
            <a:pPr lvl="1"/>
            <a:r>
              <a:rPr lang="nb-NO" dirty="0"/>
              <a:t>Heller ikke fri for fusk</a:t>
            </a:r>
          </a:p>
          <a:p>
            <a:pPr lvl="1"/>
            <a:endParaRPr lang="nb-NO" dirty="0"/>
          </a:p>
          <a:p>
            <a:r>
              <a:rPr lang="nb-NO" dirty="0"/>
              <a:t>Bør jobbe fremover mot bedre og mer variert bruk av vurderingsformer (Fuller et al., 2020)</a:t>
            </a:r>
          </a:p>
          <a:p>
            <a:pPr lvl="1"/>
            <a:endParaRPr lang="en-NO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54326A-7979-9143-B037-AF6CDCCC48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03162" y="5367878"/>
            <a:ext cx="1440838" cy="149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660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FDEBD-7EF0-D54A-AF6E-B98D27B40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O" dirty="0"/>
              <a:t>Referanser</a:t>
            </a:r>
            <a:br>
              <a:rPr lang="en-NO" dirty="0"/>
            </a:br>
            <a:r>
              <a:rPr lang="en-NO" sz="2000" dirty="0"/>
              <a:t>Flere fins </a:t>
            </a:r>
            <a:r>
              <a:rPr lang="en-GB" sz="2000" dirty="0"/>
              <a:t>i</a:t>
            </a:r>
            <a:r>
              <a:rPr lang="en-NO" sz="2000" dirty="0"/>
              <a:t> MNT-artikkelen: </a:t>
            </a:r>
            <a:r>
              <a:rPr lang="en-GB" sz="2000" dirty="0">
                <a:hlinkClick r:id="rId2"/>
              </a:rPr>
              <a:t>https://www.ntnu.no/ojs/index.php/njse/article/view/3918/3631</a:t>
            </a:r>
            <a:endParaRPr lang="en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939458-8DAD-2A48-BB61-F8DBBA08DE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en-GB" dirty="0"/>
          </a:p>
          <a:p>
            <a:r>
              <a:rPr lang="en-GB" dirty="0" err="1"/>
              <a:t>Akimov</a:t>
            </a:r>
            <a:r>
              <a:rPr lang="en-GB" dirty="0"/>
              <a:t>, A., &amp; </a:t>
            </a:r>
            <a:r>
              <a:rPr lang="en-GB" dirty="0" err="1"/>
              <a:t>Malin</a:t>
            </a:r>
            <a:r>
              <a:rPr lang="en-GB" dirty="0"/>
              <a:t>, M. (2020). When old becomes new: a case study of oral examination as an online assessment tool. Assessment &amp; Evaluation in Higher Education, 1-17.</a:t>
            </a:r>
          </a:p>
          <a:p>
            <a:r>
              <a:rPr lang="en-GB" dirty="0"/>
              <a:t>Bengtsson, L. (2019). Take-Home Exams in Higher Education: A Systematic Review. </a:t>
            </a:r>
            <a:r>
              <a:rPr lang="en-GB" i="1" dirty="0"/>
              <a:t>Education Sciences</a:t>
            </a:r>
            <a:r>
              <a:rPr lang="en-GB" dirty="0"/>
              <a:t>, </a:t>
            </a:r>
            <a:r>
              <a:rPr lang="en-GB" i="1" dirty="0"/>
              <a:t>9</a:t>
            </a:r>
            <a:r>
              <a:rPr lang="en-GB" dirty="0"/>
              <a:t>(4), 267.</a:t>
            </a:r>
          </a:p>
          <a:p>
            <a:r>
              <a:rPr lang="en-GB" dirty="0"/>
              <a:t>Bilen, E., &amp; </a:t>
            </a:r>
            <a:r>
              <a:rPr lang="en-GB" dirty="0" err="1"/>
              <a:t>Matros</a:t>
            </a:r>
            <a:r>
              <a:rPr lang="en-GB" dirty="0"/>
              <a:t>, A. (2020). Online Cheating Amid COVID-19. Available at SSRN 3691363. </a:t>
            </a:r>
          </a:p>
          <a:p>
            <a:r>
              <a:rPr lang="en-GB" dirty="0"/>
              <a:t>Clark, T. M., </a:t>
            </a:r>
            <a:r>
              <a:rPr lang="en-GB" dirty="0" err="1"/>
              <a:t>Callam</a:t>
            </a:r>
            <a:r>
              <a:rPr lang="en-GB" dirty="0"/>
              <a:t>, C. S., Paul, N. M., Stoltzfus, M. W., &amp; Turner, D. (2020). Testing in the Time of COVID-19: A Sudden Transition to </a:t>
            </a:r>
            <a:r>
              <a:rPr lang="en-GB" dirty="0" err="1"/>
              <a:t>Unproctored</a:t>
            </a:r>
            <a:r>
              <a:rPr lang="en-GB" dirty="0"/>
              <a:t> Online Exams. Journal of Chemical Education.</a:t>
            </a:r>
          </a:p>
          <a:p>
            <a:r>
              <a:rPr lang="en-GB" dirty="0"/>
              <a:t>Cleophas, C., </a:t>
            </a:r>
            <a:r>
              <a:rPr lang="en-GB" dirty="0" err="1"/>
              <a:t>Hoennige</a:t>
            </a:r>
            <a:r>
              <a:rPr lang="en-GB" dirty="0"/>
              <a:t>, C., Meisel, F., &amp; Meyer, P. (2021). Who's Cheating? Mining Patterns of Collusion from Text and Events in Online Exams. Mining Patterns of Collusion from Text and Events in Online Exams (April 12, 2021).</a:t>
            </a:r>
            <a:r>
              <a:rPr lang="en-GB" dirty="0" err="1"/>
              <a:t>Cluskey</a:t>
            </a:r>
            <a:r>
              <a:rPr lang="en-GB" dirty="0"/>
              <a:t> Jr, G. R., </a:t>
            </a:r>
            <a:r>
              <a:rPr lang="en-GB" dirty="0" err="1"/>
              <a:t>Ehlen</a:t>
            </a:r>
            <a:r>
              <a:rPr lang="en-GB" dirty="0"/>
              <a:t>, C. R., &amp; </a:t>
            </a:r>
            <a:r>
              <a:rPr lang="en-GB" dirty="0" err="1"/>
              <a:t>Raiborn</a:t>
            </a:r>
            <a:r>
              <a:rPr lang="en-GB" dirty="0"/>
              <a:t>, M. H. (2011). Thwarting online exam cheating without proctor supervision. </a:t>
            </a:r>
            <a:r>
              <a:rPr lang="en-GB" i="1" dirty="0"/>
              <a:t>Journal of Academic and Business Ethics</a:t>
            </a:r>
            <a:r>
              <a:rPr lang="en-GB" dirty="0"/>
              <a:t>, </a:t>
            </a:r>
            <a:r>
              <a:rPr lang="en-GB" i="1" dirty="0"/>
              <a:t>4</a:t>
            </a:r>
            <a:r>
              <a:rPr lang="en-GB" dirty="0"/>
              <a:t>(1)</a:t>
            </a:r>
            <a:r>
              <a:rPr lang="en-GB" sz="2100" dirty="0"/>
              <a:t>. </a:t>
            </a:r>
          </a:p>
          <a:p>
            <a:r>
              <a:rPr lang="en-GB" dirty="0" err="1"/>
              <a:t>Fendler</a:t>
            </a:r>
            <a:r>
              <a:rPr lang="en-GB" dirty="0"/>
              <a:t>, R. J., &amp; </a:t>
            </a:r>
            <a:r>
              <a:rPr lang="en-GB" dirty="0" err="1"/>
              <a:t>Godbey</a:t>
            </a:r>
            <a:r>
              <a:rPr lang="en-GB" dirty="0"/>
              <a:t>, J. M. (2016). Cheaters should never win: Eliminating the benefits of cheating. </a:t>
            </a:r>
            <a:r>
              <a:rPr lang="en-GB" i="1" dirty="0"/>
              <a:t>Journal of Academic Ethics</a:t>
            </a:r>
            <a:r>
              <a:rPr lang="en-GB" dirty="0"/>
              <a:t>, </a:t>
            </a:r>
            <a:r>
              <a:rPr lang="en-GB" i="1" dirty="0"/>
              <a:t>14</a:t>
            </a:r>
            <a:r>
              <a:rPr lang="en-GB" dirty="0"/>
              <a:t>(1), 71-85.</a:t>
            </a:r>
          </a:p>
          <a:p>
            <a:r>
              <a:rPr lang="en-GB" dirty="0"/>
              <a:t>Gurung, R. A., Wilhelm, T. M., &amp; </a:t>
            </a:r>
            <a:r>
              <a:rPr lang="en-GB" dirty="0" err="1"/>
              <a:t>Filz</a:t>
            </a:r>
            <a:r>
              <a:rPr lang="en-GB" dirty="0"/>
              <a:t>, T. (2012). Optimizing </a:t>
            </a:r>
            <a:r>
              <a:rPr lang="en-GB" dirty="0" err="1"/>
              <a:t>honor</a:t>
            </a:r>
            <a:r>
              <a:rPr lang="en-GB" dirty="0"/>
              <a:t> codes for online exam administration. Ethics &amp; </a:t>
            </a:r>
            <a:r>
              <a:rPr lang="en-GB" dirty="0" err="1"/>
              <a:t>Behavior</a:t>
            </a:r>
            <a:r>
              <a:rPr lang="en-GB" dirty="0"/>
              <a:t>, 22(2), 158-162.</a:t>
            </a:r>
          </a:p>
          <a:p>
            <a:r>
              <a:rPr lang="en-GB" dirty="0"/>
              <a:t>Hellas, A., Leinonen, J., &amp; </a:t>
            </a:r>
            <a:r>
              <a:rPr lang="en-GB" dirty="0" err="1"/>
              <a:t>Ihantola</a:t>
            </a:r>
            <a:r>
              <a:rPr lang="en-GB" dirty="0"/>
              <a:t>, P. (2017, June). Plagiarism in take-home exams: help-seeking, collaboration, and systematic cheating. In </a:t>
            </a:r>
            <a:r>
              <a:rPr lang="en-GB" i="1" dirty="0"/>
              <a:t>Proceedings of the 2017 ACM conference on innovation and technology in computer science education</a:t>
            </a:r>
            <a:r>
              <a:rPr lang="en-GB" dirty="0"/>
              <a:t> (pp. 238-243)</a:t>
            </a:r>
            <a:r>
              <a:rPr lang="en-GB" sz="2100" dirty="0"/>
              <a:t>.</a:t>
            </a:r>
          </a:p>
          <a:p>
            <a:r>
              <a:rPr lang="en-GB" dirty="0"/>
              <a:t>Manoharan, S. (2019). Cheat-resistant multiple-choice examinations using personalization. </a:t>
            </a:r>
            <a:r>
              <a:rPr lang="en-GB" i="1" dirty="0"/>
              <a:t>Computers &amp; Education</a:t>
            </a:r>
            <a:r>
              <a:rPr lang="en-GB" dirty="0"/>
              <a:t>, </a:t>
            </a:r>
            <a:r>
              <a:rPr lang="en-GB" i="1" dirty="0"/>
              <a:t>130</a:t>
            </a:r>
            <a:r>
              <a:rPr lang="en-GB" dirty="0"/>
              <a:t>, 139-151.</a:t>
            </a:r>
          </a:p>
          <a:p>
            <a:r>
              <a:rPr lang="en-GB" dirty="0"/>
              <a:t>Newton, P. M. (2018, August). How common is commercial contract cheating in higher education and is it increasing? A systematic review. In Frontiers in Education (Vol. 3, p. 67). Frontiers.</a:t>
            </a:r>
          </a:p>
          <a:p>
            <a:r>
              <a:rPr lang="en-GB" dirty="0"/>
              <a:t>Tatum, H., &amp; Schwartz, B. M. (2017). </a:t>
            </a:r>
            <a:r>
              <a:rPr lang="en-GB" dirty="0" err="1"/>
              <a:t>Honor</a:t>
            </a:r>
            <a:r>
              <a:rPr lang="en-GB" dirty="0"/>
              <a:t> codes: Evidence based strategies for improving academic integrity. Theory Into Practice, 56(2), 129-135.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D3F621-FC00-D648-8F67-0A7CE6144D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03162" y="5367878"/>
            <a:ext cx="1440838" cy="149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644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F72E0-7010-3A44-B023-9546A80DC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Begrepsbruk 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A0994D-9113-DE47-ACF8-13770A4DA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077200" cy="4411662"/>
          </a:xfrm>
        </p:spPr>
        <p:txBody>
          <a:bodyPr>
            <a:normAutofit/>
          </a:bodyPr>
          <a:lstStyle/>
          <a:p>
            <a:r>
              <a:rPr lang="nb-NO" dirty="0"/>
              <a:t>Skoleeksamen:</a:t>
            </a:r>
          </a:p>
          <a:p>
            <a:pPr lvl="1"/>
            <a:r>
              <a:rPr lang="nb-NO" dirty="0"/>
              <a:t>Skjer i universitetets lokaler</a:t>
            </a:r>
          </a:p>
          <a:p>
            <a:pPr lvl="1"/>
            <a:r>
              <a:rPr lang="nb-NO" b="1" dirty="0"/>
              <a:t>Med tilsyn </a:t>
            </a:r>
            <a:r>
              <a:rPr lang="nb-NO" dirty="0"/>
              <a:t>av eksamensvakter</a:t>
            </a:r>
          </a:p>
          <a:p>
            <a:pPr lvl="1"/>
            <a:endParaRPr lang="nb-NO" dirty="0"/>
          </a:p>
          <a:p>
            <a:endParaRPr lang="nb-NO" dirty="0"/>
          </a:p>
          <a:p>
            <a:r>
              <a:rPr lang="nb-NO" dirty="0"/>
              <a:t>Hjemmeeksamen</a:t>
            </a:r>
          </a:p>
          <a:p>
            <a:pPr lvl="1"/>
            <a:r>
              <a:rPr lang="nb-NO" dirty="0"/>
              <a:t>Kandidater er hjemme</a:t>
            </a:r>
          </a:p>
          <a:p>
            <a:pPr lvl="2"/>
            <a:r>
              <a:rPr lang="nb-NO" dirty="0"/>
              <a:t>Eller annet selvvalgt sted</a:t>
            </a:r>
          </a:p>
          <a:p>
            <a:pPr lvl="1"/>
            <a:r>
              <a:rPr lang="nb-NO" b="1" dirty="0">
                <a:solidFill>
                  <a:srgbClr val="FF0000"/>
                </a:solidFill>
              </a:rPr>
              <a:t>Uten tilsyn</a:t>
            </a:r>
          </a:p>
          <a:p>
            <a:pPr lvl="1"/>
            <a:r>
              <a:rPr lang="nb-NO" b="1" dirty="0"/>
              <a:t>Fusk blir lettere</a:t>
            </a:r>
          </a:p>
          <a:p>
            <a:pPr lvl="2"/>
            <a:r>
              <a:rPr lang="nb-NO" b="1" dirty="0"/>
              <a:t>(Bilen &amp; Matros, 2020; Clark et al., 2020)</a:t>
            </a:r>
          </a:p>
          <a:p>
            <a:endParaRPr lang="nb-NO" dirty="0"/>
          </a:p>
          <a:p>
            <a:endParaRPr lang="nb-NO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442F94-C11A-AC4B-B109-9C9DA87892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03162" y="5367878"/>
            <a:ext cx="1440838" cy="1490122"/>
          </a:xfrm>
          <a:prstGeom prst="rect">
            <a:avLst/>
          </a:prstGeom>
        </p:spPr>
      </p:pic>
      <p:pic>
        <p:nvPicPr>
          <p:cNvPr id="5" name="Content Placeholder 7" descr="A picture containing text, book, photo, sitting&#10;&#10;Description automatically generated">
            <a:extLst>
              <a:ext uri="{FF2B5EF4-FFF2-40B4-BE49-F238E27FC236}">
                <a16:creationId xmlns:a16="http://schemas.microsoft.com/office/drawing/2014/main" id="{848947CE-5690-4E4C-90B5-40D1DC0654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8537" y="846138"/>
            <a:ext cx="2848984" cy="4120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32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694"/>
    </mc:Choice>
    <mc:Fallback xmlns="">
      <p:transition spd="slow" advTm="49694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F72E0-7010-3A44-B023-9546A80DC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Enkel kategorisering av fusk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A0994D-9113-DE47-ACF8-13770A4DA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077200" cy="3505200"/>
          </a:xfrm>
        </p:spPr>
        <p:txBody>
          <a:bodyPr>
            <a:normAutofit lnSpcReduction="10000"/>
          </a:bodyPr>
          <a:lstStyle/>
          <a:p>
            <a:r>
              <a:rPr lang="nb-NO" dirty="0"/>
              <a:t>Solo fusk</a:t>
            </a:r>
          </a:p>
          <a:p>
            <a:pPr lvl="1"/>
            <a:r>
              <a:rPr lang="nb-NO" dirty="0"/>
              <a:t>Ulovlige hjelpemidler</a:t>
            </a:r>
          </a:p>
          <a:p>
            <a:pPr lvl="1"/>
            <a:r>
              <a:rPr lang="nb-NO" dirty="0"/>
              <a:t>Plagiat</a:t>
            </a:r>
          </a:p>
          <a:p>
            <a:r>
              <a:rPr lang="nb-NO" dirty="0"/>
              <a:t>Samarbeid</a:t>
            </a:r>
          </a:p>
          <a:p>
            <a:pPr lvl="1"/>
            <a:r>
              <a:rPr lang="nb-NO" dirty="0"/>
              <a:t>Symmetrisk</a:t>
            </a:r>
          </a:p>
          <a:p>
            <a:pPr lvl="1"/>
            <a:r>
              <a:rPr lang="nb-NO" dirty="0"/>
              <a:t>Asymmetrisk</a:t>
            </a:r>
          </a:p>
          <a:p>
            <a:r>
              <a:rPr lang="nb-NO" dirty="0"/>
              <a:t>Tredjeperson</a:t>
            </a:r>
          </a:p>
          <a:p>
            <a:pPr lvl="1"/>
            <a:r>
              <a:rPr lang="nb-NO" dirty="0"/>
              <a:t>Feil person tar eksamen</a:t>
            </a:r>
          </a:p>
          <a:p>
            <a:pPr lvl="1"/>
            <a:r>
              <a:rPr lang="nb-NO" dirty="0"/>
              <a:t>Ulovlig assistanse</a:t>
            </a:r>
          </a:p>
          <a:p>
            <a:endParaRPr lang="nb-NO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442F94-C11A-AC4B-B109-9C9DA87892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03162" y="5367878"/>
            <a:ext cx="1440838" cy="149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48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694"/>
    </mc:Choice>
    <mc:Fallback xmlns="">
      <p:transition spd="slow" advTm="49694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F72E0-7010-3A44-B023-9546A80DC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Tiltak for å begrense fusk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A0994D-9113-DE47-ACF8-13770A4DA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7772399" cy="4739640"/>
          </a:xfrm>
        </p:spPr>
        <p:txBody>
          <a:bodyPr>
            <a:normAutofit/>
          </a:bodyPr>
          <a:lstStyle/>
          <a:p>
            <a:r>
              <a:rPr lang="nb-NO" dirty="0"/>
              <a:t>Kulturelle tiltak, holdningskampanjer</a:t>
            </a:r>
          </a:p>
          <a:p>
            <a:pPr lvl="1"/>
            <a:r>
              <a:rPr lang="nb-NO" dirty="0"/>
              <a:t>Æreskoder (</a:t>
            </a:r>
            <a:r>
              <a:rPr lang="nb-NO" dirty="0" err="1"/>
              <a:t>Gurung</a:t>
            </a:r>
            <a:r>
              <a:rPr lang="nb-NO" dirty="0"/>
              <a:t> et al., 2012; </a:t>
            </a:r>
            <a:r>
              <a:rPr lang="nb-NO" dirty="0" err="1"/>
              <a:t>Tatum</a:t>
            </a:r>
            <a:r>
              <a:rPr lang="nb-NO" dirty="0"/>
              <a:t> &amp; Schwarz, 2017)</a:t>
            </a:r>
          </a:p>
          <a:p>
            <a:r>
              <a:rPr lang="nb-NO" dirty="0"/>
              <a:t>Juridiske tiltak</a:t>
            </a:r>
          </a:p>
          <a:p>
            <a:pPr lvl="1"/>
            <a:r>
              <a:rPr lang="nb-NO" dirty="0"/>
              <a:t>Tydelige regler, konsekvente straffer</a:t>
            </a:r>
          </a:p>
          <a:p>
            <a:r>
              <a:rPr lang="nb-NO" dirty="0">
                <a:solidFill>
                  <a:schemeClr val="bg1">
                    <a:lumMod val="75000"/>
                  </a:schemeClr>
                </a:solidFill>
              </a:rPr>
              <a:t>Pedagogiske tiltak</a:t>
            </a:r>
          </a:p>
          <a:p>
            <a:r>
              <a:rPr lang="nb-NO" dirty="0">
                <a:solidFill>
                  <a:schemeClr val="bg1">
                    <a:lumMod val="75000"/>
                  </a:schemeClr>
                </a:solidFill>
              </a:rPr>
              <a:t>Kontrolltiltak</a:t>
            </a:r>
          </a:p>
          <a:p>
            <a:endParaRPr lang="nb-NO" dirty="0"/>
          </a:p>
          <a:p>
            <a:endParaRPr lang="nb-NO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442F94-C11A-AC4B-B109-9C9DA87892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03162" y="5367878"/>
            <a:ext cx="1440838" cy="149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088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694"/>
    </mc:Choice>
    <mc:Fallback xmlns="">
      <p:transition spd="slow" advTm="49694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F72E0-7010-3A44-B023-9546A80DC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Tiltak for å begrense fusk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A0994D-9113-DE47-ACF8-13770A4DA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24642"/>
            <a:ext cx="7772399" cy="4739640"/>
          </a:xfrm>
        </p:spPr>
        <p:txBody>
          <a:bodyPr>
            <a:normAutofit/>
          </a:bodyPr>
          <a:lstStyle/>
          <a:p>
            <a:r>
              <a:rPr lang="nb-NO" dirty="0">
                <a:solidFill>
                  <a:schemeClr val="bg1">
                    <a:lumMod val="75000"/>
                  </a:schemeClr>
                </a:solidFill>
              </a:rPr>
              <a:t>Kulturelle tiltak, holdningskampanjer</a:t>
            </a:r>
          </a:p>
          <a:p>
            <a:r>
              <a:rPr lang="nb-NO" dirty="0">
                <a:solidFill>
                  <a:schemeClr val="bg1">
                    <a:lumMod val="75000"/>
                  </a:schemeClr>
                </a:solidFill>
              </a:rPr>
              <a:t>Juridiske tiltak</a:t>
            </a:r>
          </a:p>
          <a:p>
            <a:pPr lvl="1"/>
            <a:r>
              <a:rPr lang="nb-NO" dirty="0">
                <a:solidFill>
                  <a:schemeClr val="bg1">
                    <a:lumMod val="75000"/>
                  </a:schemeClr>
                </a:solidFill>
              </a:rPr>
              <a:t>Tydelige regler, konsekvente straffer</a:t>
            </a:r>
          </a:p>
          <a:p>
            <a:r>
              <a:rPr lang="nb-NO" dirty="0"/>
              <a:t>Pedagogiske tiltak</a:t>
            </a:r>
          </a:p>
          <a:p>
            <a:pPr lvl="1"/>
            <a:r>
              <a:rPr lang="nb-NO" dirty="0"/>
              <a:t>Mer mestringsfølelse, mindre eksamensangst</a:t>
            </a:r>
          </a:p>
          <a:p>
            <a:pPr lvl="1"/>
            <a:r>
              <a:rPr lang="nb-NO" dirty="0"/>
              <a:t>Valg av vurderingsformer</a:t>
            </a:r>
          </a:p>
          <a:p>
            <a:pPr lvl="2"/>
            <a:r>
              <a:rPr lang="nb-NO" dirty="0"/>
              <a:t>Hvor muligheten for fusk er mindre</a:t>
            </a:r>
          </a:p>
          <a:p>
            <a:pPr lvl="2"/>
            <a:r>
              <a:rPr lang="nb-NO" dirty="0"/>
              <a:t>...eller gevinsten av fusk er mindre</a:t>
            </a:r>
          </a:p>
          <a:p>
            <a:r>
              <a:rPr lang="nb-NO" dirty="0"/>
              <a:t>Kontrolltiltak</a:t>
            </a:r>
          </a:p>
          <a:p>
            <a:pPr lvl="1"/>
            <a:r>
              <a:rPr lang="nb-NO" dirty="0"/>
              <a:t>Forhindre eller oppdage fusk</a:t>
            </a:r>
          </a:p>
          <a:p>
            <a:pPr lvl="2"/>
            <a:r>
              <a:rPr lang="nb-NO" dirty="0"/>
              <a:t>Overvåke eksamen underveis, og/eller</a:t>
            </a:r>
          </a:p>
          <a:p>
            <a:pPr lvl="2"/>
            <a:r>
              <a:rPr lang="nb-NO" dirty="0"/>
              <a:t>Analysere levert prestasjon i etterkant</a:t>
            </a:r>
          </a:p>
          <a:p>
            <a:endParaRPr lang="nb-NO" dirty="0"/>
          </a:p>
          <a:p>
            <a:endParaRPr lang="nb-NO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442F94-C11A-AC4B-B109-9C9DA87892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03162" y="5367878"/>
            <a:ext cx="1440838" cy="149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146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694"/>
    </mc:Choice>
    <mc:Fallback xmlns="">
      <p:transition spd="slow" advTm="49694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F72E0-7010-3A44-B023-9546A80DC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Tiltak for å begrense fusk...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A0994D-9113-DE47-ACF8-13770A4DA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077200" cy="3505200"/>
          </a:xfrm>
        </p:spPr>
        <p:txBody>
          <a:bodyPr>
            <a:normAutofit lnSpcReduction="10000"/>
          </a:bodyPr>
          <a:lstStyle/>
          <a:p>
            <a:r>
              <a:rPr lang="nb-NO" dirty="0"/>
              <a:t>Solo fusk</a:t>
            </a:r>
          </a:p>
          <a:p>
            <a:pPr lvl="1"/>
            <a:r>
              <a:rPr lang="nb-NO" dirty="0"/>
              <a:t>Ulovlige hjelpemidler			</a:t>
            </a:r>
            <a:r>
              <a:rPr lang="nb-NO" dirty="0">
                <a:highlight>
                  <a:srgbClr val="00FF00"/>
                </a:highlight>
              </a:rPr>
              <a:t>TILLATE HJELPEMIDLER</a:t>
            </a:r>
          </a:p>
          <a:p>
            <a:pPr lvl="1"/>
            <a:r>
              <a:rPr lang="nb-NO" dirty="0"/>
              <a:t>Plagiat</a:t>
            </a:r>
          </a:p>
          <a:p>
            <a:r>
              <a:rPr lang="nb-NO" dirty="0"/>
              <a:t>Samarbeid						</a:t>
            </a:r>
            <a:r>
              <a:rPr lang="nb-NO" sz="2000" dirty="0">
                <a:highlight>
                  <a:srgbClr val="FFFF00"/>
                </a:highlight>
              </a:rPr>
              <a:t>TILLATE SAMARBEID???</a:t>
            </a:r>
            <a:endParaRPr lang="nb-NO" dirty="0">
              <a:highlight>
                <a:srgbClr val="FFFF00"/>
              </a:highlight>
            </a:endParaRPr>
          </a:p>
          <a:p>
            <a:pPr lvl="1"/>
            <a:r>
              <a:rPr lang="nb-NO" dirty="0"/>
              <a:t>Symmetrisk</a:t>
            </a:r>
          </a:p>
          <a:p>
            <a:pPr lvl="1"/>
            <a:r>
              <a:rPr lang="nb-NO" dirty="0"/>
              <a:t>Asymmetrisk</a:t>
            </a:r>
          </a:p>
          <a:p>
            <a:r>
              <a:rPr lang="nb-NO" dirty="0"/>
              <a:t>Tredjeperson					</a:t>
            </a:r>
            <a:r>
              <a:rPr lang="nb-NO" sz="2000" dirty="0">
                <a:highlight>
                  <a:srgbClr val="FF0000"/>
                </a:highlight>
              </a:rPr>
              <a:t>TILLATE HJELP FRA 3.P</a:t>
            </a:r>
          </a:p>
          <a:p>
            <a:pPr lvl="1"/>
            <a:r>
              <a:rPr lang="nb-NO" dirty="0"/>
              <a:t>Feil person tar eksamen</a:t>
            </a:r>
          </a:p>
          <a:p>
            <a:pPr lvl="1"/>
            <a:r>
              <a:rPr lang="nb-NO" dirty="0"/>
              <a:t>Ulovlig assistanse</a:t>
            </a:r>
          </a:p>
          <a:p>
            <a:endParaRPr lang="nb-NO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442F94-C11A-AC4B-B109-9C9DA87892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03162" y="5367878"/>
            <a:ext cx="1440838" cy="149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071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694"/>
    </mc:Choice>
    <mc:Fallback xmlns="">
      <p:transition spd="slow" advTm="49694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C649B-4E82-E14C-B98A-AC56BB67B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O" dirty="0"/>
              <a:t>Muntlig eksamen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34221D-24C1-9545-BBC7-D6A9558B01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600201"/>
            <a:ext cx="7525657" cy="994882"/>
          </a:xfrm>
        </p:spPr>
        <p:txBody>
          <a:bodyPr>
            <a:normAutofit/>
          </a:bodyPr>
          <a:lstStyle/>
          <a:p>
            <a:r>
              <a:rPr lang="en-NO" sz="2800" dirty="0"/>
              <a:t>Generelt vanskelig å fuske på muntlig</a:t>
            </a:r>
          </a:p>
          <a:p>
            <a:pPr lvl="1"/>
            <a:r>
              <a:rPr lang="en-NO" dirty="0"/>
              <a:t>Kandidat observert av 2 personer</a:t>
            </a:r>
          </a:p>
          <a:p>
            <a:endParaRPr lang="en-NO" sz="2800" dirty="0"/>
          </a:p>
          <a:p>
            <a:endParaRPr lang="en-NO" sz="1600" dirty="0"/>
          </a:p>
          <a:p>
            <a:endParaRPr lang="en-NO" sz="1600" dirty="0"/>
          </a:p>
          <a:p>
            <a:endParaRPr lang="en-NO" sz="1600" dirty="0"/>
          </a:p>
          <a:p>
            <a:endParaRPr lang="en-NO" sz="1600" dirty="0"/>
          </a:p>
          <a:p>
            <a:endParaRPr lang="en-NO" sz="1600" dirty="0"/>
          </a:p>
          <a:p>
            <a:endParaRPr lang="en-NO" sz="1600" dirty="0"/>
          </a:p>
          <a:p>
            <a:endParaRPr lang="en-NO" sz="1600" dirty="0"/>
          </a:p>
          <a:p>
            <a:pPr marL="0" indent="0">
              <a:buNone/>
            </a:pPr>
            <a:endParaRPr lang="en-NO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A09441-7CB4-9F40-9495-CD163F18DC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03162" y="5367878"/>
            <a:ext cx="1440838" cy="149012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115F16A4-86FD-D64E-9706-A26BC8BAEDCB}"/>
              </a:ext>
            </a:extLst>
          </p:cNvPr>
          <p:cNvSpPr/>
          <p:nvPr/>
        </p:nvSpPr>
        <p:spPr>
          <a:xfrm>
            <a:off x="649298" y="2630758"/>
            <a:ext cx="2597761" cy="914400"/>
          </a:xfrm>
          <a:prstGeom prst="ellipse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O" dirty="0"/>
              <a:t>Lekkasje av</a:t>
            </a:r>
          </a:p>
          <a:p>
            <a:pPr algn="ctr"/>
            <a:r>
              <a:rPr lang="en-GB" dirty="0"/>
              <a:t>s</a:t>
            </a:r>
            <a:r>
              <a:rPr lang="en-NO" dirty="0"/>
              <a:t>pørsmål &amp; svar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5E6970F-954C-DF46-9E17-CB4D07572CF1}"/>
              </a:ext>
            </a:extLst>
          </p:cNvPr>
          <p:cNvSpPr/>
          <p:nvPr/>
        </p:nvSpPr>
        <p:spPr>
          <a:xfrm>
            <a:off x="6281138" y="2569639"/>
            <a:ext cx="2597760" cy="914400"/>
          </a:xfrm>
          <a:prstGeom prst="ellipse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O" dirty="0"/>
              <a:t>“Live” hjelp fra tredjeperson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5DDAE51-E678-F641-AEB9-F57B28E20265}"/>
              </a:ext>
            </a:extLst>
          </p:cNvPr>
          <p:cNvSpPr/>
          <p:nvPr/>
        </p:nvSpPr>
        <p:spPr>
          <a:xfrm>
            <a:off x="3465218" y="2595083"/>
            <a:ext cx="2597760" cy="914400"/>
          </a:xfrm>
          <a:prstGeom prst="ellipse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O" dirty="0"/>
              <a:t>Feil person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FB1346C-55C1-3B44-A59D-768448BDE7BF}"/>
              </a:ext>
            </a:extLst>
          </p:cNvPr>
          <p:cNvSpPr/>
          <p:nvPr/>
        </p:nvSpPr>
        <p:spPr>
          <a:xfrm>
            <a:off x="457199" y="4262918"/>
            <a:ext cx="1328058" cy="822960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O" dirty="0"/>
              <a:t>Alternative</a:t>
            </a:r>
          </a:p>
          <a:p>
            <a:pPr algn="ctr"/>
            <a:r>
              <a:rPr lang="en-NO" dirty="0"/>
              <a:t>spørsmål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F02993C-C684-7848-AC2A-E735D8193845}"/>
              </a:ext>
            </a:extLst>
          </p:cNvPr>
          <p:cNvSpPr/>
          <p:nvPr/>
        </p:nvSpPr>
        <p:spPr>
          <a:xfrm>
            <a:off x="1980322" y="4262918"/>
            <a:ext cx="1328058" cy="822960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O" dirty="0"/>
              <a:t>Annonsér</a:t>
            </a:r>
          </a:p>
          <a:p>
            <a:pPr algn="ctr"/>
            <a:r>
              <a:rPr lang="en-NO" dirty="0"/>
              <a:t>spørsmål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A81CDD7-A06B-D24B-B934-AB4640B75E85}"/>
              </a:ext>
            </a:extLst>
          </p:cNvPr>
          <p:cNvCxnSpPr>
            <a:cxnSpLocks/>
            <a:stCxn id="5" idx="4"/>
            <a:endCxn id="9" idx="0"/>
          </p:cNvCxnSpPr>
          <p:nvPr/>
        </p:nvCxnSpPr>
        <p:spPr>
          <a:xfrm flipH="1">
            <a:off x="1121228" y="3545158"/>
            <a:ext cx="826951" cy="71776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29D8D04-1300-CB48-8089-40C214C1EEBF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1980323" y="3545158"/>
            <a:ext cx="664028" cy="71776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1A79D430-B6CE-AE41-84FD-8F42537676E5}"/>
              </a:ext>
            </a:extLst>
          </p:cNvPr>
          <p:cNvSpPr/>
          <p:nvPr/>
        </p:nvSpPr>
        <p:spPr>
          <a:xfrm>
            <a:off x="4100069" y="4262918"/>
            <a:ext cx="1328058" cy="82296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O" dirty="0">
                <a:solidFill>
                  <a:schemeClr val="tx1"/>
                </a:solidFill>
              </a:rPr>
              <a:t>ID-sjekk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28862AE-13FA-B343-A686-B86050A52DB7}"/>
              </a:ext>
            </a:extLst>
          </p:cNvPr>
          <p:cNvCxnSpPr>
            <a:cxnSpLocks/>
            <a:stCxn id="7" idx="4"/>
            <a:endCxn id="17" idx="0"/>
          </p:cNvCxnSpPr>
          <p:nvPr/>
        </p:nvCxnSpPr>
        <p:spPr>
          <a:xfrm>
            <a:off x="4764098" y="3509483"/>
            <a:ext cx="0" cy="7534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E34C9ED5-E357-4346-BF9D-1E7A30EDFEBD}"/>
              </a:ext>
            </a:extLst>
          </p:cNvPr>
          <p:cNvSpPr/>
          <p:nvPr/>
        </p:nvSpPr>
        <p:spPr>
          <a:xfrm>
            <a:off x="3907971" y="5203939"/>
            <a:ext cx="1328058" cy="82296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O" dirty="0">
                <a:solidFill>
                  <a:schemeClr val="tx1"/>
                </a:solidFill>
              </a:rPr>
              <a:t>Biometri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0CF3AF2-8FF2-1B4B-A58C-86E3C0916410}"/>
              </a:ext>
            </a:extLst>
          </p:cNvPr>
          <p:cNvSpPr/>
          <p:nvPr/>
        </p:nvSpPr>
        <p:spPr>
          <a:xfrm>
            <a:off x="7334059" y="3795559"/>
            <a:ext cx="1549316" cy="914400"/>
          </a:xfrm>
          <a:prstGeom prst="ellipse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O" dirty="0"/>
              <a:t>Skriftlige</a:t>
            </a:r>
          </a:p>
          <a:p>
            <a:pPr algn="ctr"/>
            <a:r>
              <a:rPr lang="en-NO" dirty="0"/>
              <a:t>hint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332DA3C-E50F-C94B-A58D-E9C4446FFBA9}"/>
              </a:ext>
            </a:extLst>
          </p:cNvPr>
          <p:cNvSpPr/>
          <p:nvPr/>
        </p:nvSpPr>
        <p:spPr>
          <a:xfrm>
            <a:off x="5676731" y="3805718"/>
            <a:ext cx="1505926" cy="914400"/>
          </a:xfrm>
          <a:prstGeom prst="ellipse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O" dirty="0"/>
              <a:t>Skjult</a:t>
            </a:r>
          </a:p>
          <a:p>
            <a:pPr algn="ctr"/>
            <a:r>
              <a:rPr lang="en-NO" dirty="0"/>
              <a:t>ørepropp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2FC328E-FEA8-3C46-87B3-6A45D62ECACD}"/>
              </a:ext>
            </a:extLst>
          </p:cNvPr>
          <p:cNvCxnSpPr>
            <a:cxnSpLocks/>
            <a:stCxn id="6" idx="3"/>
            <a:endCxn id="23" idx="0"/>
          </p:cNvCxnSpPr>
          <p:nvPr/>
        </p:nvCxnSpPr>
        <p:spPr>
          <a:xfrm flipH="1">
            <a:off x="6429694" y="3350128"/>
            <a:ext cx="231877" cy="45559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88F8E6F-82ED-7F48-ABB8-23BD3A4E1F24}"/>
              </a:ext>
            </a:extLst>
          </p:cNvPr>
          <p:cNvCxnSpPr>
            <a:cxnSpLocks/>
            <a:stCxn id="6" idx="4"/>
            <a:endCxn id="22" idx="0"/>
          </p:cNvCxnSpPr>
          <p:nvPr/>
        </p:nvCxnSpPr>
        <p:spPr>
          <a:xfrm>
            <a:off x="7580018" y="3484039"/>
            <a:ext cx="528699" cy="31152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D8AD15E9-D74A-204B-B23E-A3740D7F395C}"/>
              </a:ext>
            </a:extLst>
          </p:cNvPr>
          <p:cNvSpPr/>
          <p:nvPr/>
        </p:nvSpPr>
        <p:spPr>
          <a:xfrm>
            <a:off x="6237595" y="5257799"/>
            <a:ext cx="1328058" cy="82296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O" dirty="0">
                <a:solidFill>
                  <a:schemeClr val="tx1"/>
                </a:solidFill>
              </a:rPr>
              <a:t>??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7BB27DF-F832-7243-82C0-DF93D66B4176}"/>
              </a:ext>
            </a:extLst>
          </p:cNvPr>
          <p:cNvCxnSpPr>
            <a:cxnSpLocks/>
            <a:stCxn id="22" idx="4"/>
            <a:endCxn id="30" idx="0"/>
          </p:cNvCxnSpPr>
          <p:nvPr/>
        </p:nvCxnSpPr>
        <p:spPr>
          <a:xfrm flipH="1">
            <a:off x="6901624" y="4709959"/>
            <a:ext cx="1207093" cy="5478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8CD60033-320F-F949-B6BE-CF07F60DF61F}"/>
              </a:ext>
            </a:extLst>
          </p:cNvPr>
          <p:cNvCxnSpPr>
            <a:cxnSpLocks/>
            <a:stCxn id="23" idx="4"/>
            <a:endCxn id="30" idx="0"/>
          </p:cNvCxnSpPr>
          <p:nvPr/>
        </p:nvCxnSpPr>
        <p:spPr>
          <a:xfrm>
            <a:off x="6429694" y="4720118"/>
            <a:ext cx="471930" cy="53768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4510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F72E0-7010-3A44-B023-9546A80DC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Muntlig: Ulike interaksjonsmønstre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A0994D-9113-DE47-ACF8-13770A4DA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7719792" cy="4084320"/>
          </a:xfrm>
        </p:spPr>
        <p:txBody>
          <a:bodyPr>
            <a:normAutofit lnSpcReduction="10000"/>
          </a:bodyPr>
          <a:lstStyle/>
          <a:p>
            <a:r>
              <a:rPr lang="nb-NO" dirty="0"/>
              <a:t>Monolog langsvar</a:t>
            </a:r>
          </a:p>
          <a:p>
            <a:r>
              <a:rPr lang="nb-NO" dirty="0"/>
              <a:t>Monolog kortsvar</a:t>
            </a:r>
          </a:p>
          <a:p>
            <a:r>
              <a:rPr lang="nb-NO" dirty="0"/>
              <a:t>Delvis improvisert dialog</a:t>
            </a:r>
          </a:p>
          <a:p>
            <a:r>
              <a:rPr lang="nb-NO" dirty="0"/>
              <a:t>Presentasjon + </a:t>
            </a:r>
            <a:r>
              <a:rPr lang="nb-NO" dirty="0" err="1"/>
              <a:t>spm</a:t>
            </a:r>
            <a:endParaRPr lang="nb-NO" dirty="0"/>
          </a:p>
          <a:p>
            <a:endParaRPr lang="nb-NO" dirty="0"/>
          </a:p>
          <a:p>
            <a:r>
              <a:rPr lang="nb-NO" dirty="0"/>
              <a:t>Tenkepauser gjør fusk lettere</a:t>
            </a:r>
          </a:p>
          <a:p>
            <a:r>
              <a:rPr lang="nb-NO" dirty="0"/>
              <a:t>Lange monologer gjør fusk lettere</a:t>
            </a:r>
          </a:p>
          <a:p>
            <a:r>
              <a:rPr lang="nb-NO" dirty="0"/>
              <a:t>Improvisert dialog gjør fusk vanskeligere</a:t>
            </a:r>
          </a:p>
          <a:p>
            <a:pPr lvl="1"/>
            <a:r>
              <a:rPr lang="nb-NO" dirty="0"/>
              <a:t>Men kan ha utfordringer med redusert reliabilitet</a:t>
            </a:r>
          </a:p>
          <a:p>
            <a:r>
              <a:rPr lang="nb-NO" dirty="0"/>
              <a:t>Mer om muntlig, se f.eks. </a:t>
            </a:r>
            <a:r>
              <a:rPr lang="nb-NO" dirty="0" err="1"/>
              <a:t>Akimov</a:t>
            </a:r>
            <a:r>
              <a:rPr lang="nb-NO" dirty="0"/>
              <a:t> &amp; Malin (2020)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442F94-C11A-AC4B-B109-9C9DA87892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03162" y="5367878"/>
            <a:ext cx="1440838" cy="149012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215920A-1D0D-734E-9D70-012ADD45C5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7794" y="1600200"/>
            <a:ext cx="4305049" cy="508334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8A3E2199-1549-9648-8FAA-1E23D232E2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8144" y="2008527"/>
            <a:ext cx="4230370" cy="486449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90E9618C-EE03-E94E-AB65-ED9F4A48BE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1536" y="2974503"/>
            <a:ext cx="4155456" cy="3908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36C0968-FEF6-0542-8A95-F7ADBBBBA3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17096" y="2502596"/>
            <a:ext cx="3871768" cy="40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942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694"/>
    </mc:Choice>
    <mc:Fallback xmlns="">
      <p:transition spd="slow" advTm="49694"/>
    </mc:Fallback>
  </mc:AlternateContent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10668</TotalTime>
  <Words>1426</Words>
  <Application>Microsoft Macintosh PowerPoint</Application>
  <PresentationFormat>On-screen Show (4:3)</PresentationFormat>
  <Paragraphs>273</Paragraphs>
  <Slides>26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Office-tema</vt:lpstr>
      <vt:lpstr>Kan fusk på hjemmeeksamen forhindres?</vt:lpstr>
      <vt:lpstr>Disposisjon</vt:lpstr>
      <vt:lpstr>Begrepsbruk her</vt:lpstr>
      <vt:lpstr>Enkel kategorisering av fusk</vt:lpstr>
      <vt:lpstr>Tiltak for å begrense fusk</vt:lpstr>
      <vt:lpstr>Tiltak for å begrense fusk</vt:lpstr>
      <vt:lpstr>Tiltak for å begrense fusk...</vt:lpstr>
      <vt:lpstr>Muntlig eksamen</vt:lpstr>
      <vt:lpstr>Muntlig: Ulike interaksjonsmønstre</vt:lpstr>
      <vt:lpstr>Skriftlig eksamen - samarbeid</vt:lpstr>
      <vt:lpstr>Tiltak mot samarbeid</vt:lpstr>
      <vt:lpstr>Tiltak mot samarbeid</vt:lpstr>
      <vt:lpstr>Tidspress – en dårlig idé?</vt:lpstr>
      <vt:lpstr>Tidspress rammer studenter ulikt</vt:lpstr>
      <vt:lpstr>Plagiatsjekk</vt:lpstr>
      <vt:lpstr>Variert, tvungen rekkefølge</vt:lpstr>
      <vt:lpstr>Variasjon i spørsmål</vt:lpstr>
      <vt:lpstr>Eksempel (Fendler &amp; Godbey, 2016)</vt:lpstr>
      <vt:lpstr>Hvordan lage mange nok oppgaver?</vt:lpstr>
      <vt:lpstr>Hjelp fra tredjeperson</vt:lpstr>
      <vt:lpstr>Tjenester er lette å finne</vt:lpstr>
      <vt:lpstr>Fins også meta-tjenester</vt:lpstr>
      <vt:lpstr>Hjelp fra tredjeperson</vt:lpstr>
      <vt:lpstr>Hjelp fra tredjeperson – andre tiltak</vt:lpstr>
      <vt:lpstr>Konklusjon / veien videre</vt:lpstr>
      <vt:lpstr>Referanser Flere fins i MNT-artikkelen: https://www.ntnu.no/ojs/index.php/njse/article/view/3918/3631</vt:lpstr>
    </vt:vector>
  </TitlesOfParts>
  <Company>NTNU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rune.hjelsvold@ntnu.no</dc:creator>
  <cp:lastModifiedBy>Guttorm Sindre</cp:lastModifiedBy>
  <cp:revision>610</cp:revision>
  <dcterms:created xsi:type="dcterms:W3CDTF">2013-06-10T16:56:09Z</dcterms:created>
  <dcterms:modified xsi:type="dcterms:W3CDTF">2021-06-15T11:16:57Z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3b303ab-7198-40dd-8c74-47e8ccb3836e_Enabled">
    <vt:lpwstr>True</vt:lpwstr>
  </property>
  <property fmtid="{D5CDD505-2E9C-101B-9397-08002B2CF9AE}" pid="3" name="MSIP_Label_43b303ab-7198-40dd-8c74-47e8ccb3836e_SiteId">
    <vt:lpwstr>fed13d9f-21df-485d-909a-231f3c6d16f0</vt:lpwstr>
  </property>
  <property fmtid="{D5CDD505-2E9C-101B-9397-08002B2CF9AE}" pid="4" name="MSIP_Label_43b303ab-7198-40dd-8c74-47e8ccb3836e_Owner">
    <vt:lpwstr>01700213@nord.no</vt:lpwstr>
  </property>
  <property fmtid="{D5CDD505-2E9C-101B-9397-08002B2CF9AE}" pid="5" name="MSIP_Label_43b303ab-7198-40dd-8c74-47e8ccb3836e_SetDate">
    <vt:lpwstr>2019-02-08T07:10:50.6969056Z</vt:lpwstr>
  </property>
  <property fmtid="{D5CDD505-2E9C-101B-9397-08002B2CF9AE}" pid="6" name="MSIP_Label_43b303ab-7198-40dd-8c74-47e8ccb3836e_Name">
    <vt:lpwstr>Public</vt:lpwstr>
  </property>
  <property fmtid="{D5CDD505-2E9C-101B-9397-08002B2CF9AE}" pid="7" name="MSIP_Label_43b303ab-7198-40dd-8c74-47e8ccb3836e_Application">
    <vt:lpwstr>Microsoft Azure Information Protection</vt:lpwstr>
  </property>
  <property fmtid="{D5CDD505-2E9C-101B-9397-08002B2CF9AE}" pid="8" name="MSIP_Label_43b303ab-7198-40dd-8c74-47e8ccb3836e_Extended_MSFT_Method">
    <vt:lpwstr>Automatic</vt:lpwstr>
  </property>
  <property fmtid="{D5CDD505-2E9C-101B-9397-08002B2CF9AE}" pid="9" name="Sensitivity">
    <vt:lpwstr>Public</vt:lpwstr>
  </property>
</Properties>
</file>