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276" r:id="rId4"/>
    <p:sldId id="274" r:id="rId5"/>
    <p:sldId id="259" r:id="rId6"/>
    <p:sldId id="273" r:id="rId7"/>
    <p:sldId id="262" r:id="rId8"/>
    <p:sldId id="271" r:id="rId9"/>
    <p:sldId id="275" r:id="rId10"/>
    <p:sldId id="277" r:id="rId11"/>
    <p:sldId id="272" r:id="rId12"/>
    <p:sldId id="293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4" r:id="rId22"/>
    <p:sldId id="291" r:id="rId23"/>
    <p:sldId id="295" r:id="rId24"/>
    <p:sldId id="258" r:id="rId25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6" autoAdjust="0"/>
    <p:restoredTop sz="86441" autoAdjust="0"/>
  </p:normalViewPr>
  <p:slideViewPr>
    <p:cSldViewPr snapToGrid="0">
      <p:cViewPr varScale="1">
        <p:scale>
          <a:sx n="143" d="100"/>
          <a:sy n="143" d="100"/>
        </p:scale>
        <p:origin x="509" y="106"/>
      </p:cViewPr>
      <p:guideLst/>
    </p:cSldViewPr>
  </p:slideViewPr>
  <p:outlineViewPr>
    <p:cViewPr>
      <p:scale>
        <a:sx n="33" d="100"/>
        <a:sy n="33" d="100"/>
      </p:scale>
      <p:origin x="0" y="-155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4E999E-0016-4E08-B357-18E56F0577E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40B463B5-A8B9-4241-8130-D5A1B2E12FEF}">
      <dgm:prSet phldrT="[Text]"/>
      <dgm:spPr/>
      <dgm:t>
        <a:bodyPr/>
        <a:lstStyle/>
        <a:p>
          <a:r>
            <a:rPr lang="de-DE" dirty="0" smtClean="0"/>
            <a:t>Regulation </a:t>
          </a:r>
          <a:r>
            <a:rPr lang="de-DE" dirty="0" err="1" smtClean="0"/>
            <a:t>No</a:t>
          </a:r>
          <a:r>
            <a:rPr lang="de-DE" dirty="0" smtClean="0"/>
            <a:t> 3 and 4</a:t>
          </a:r>
          <a:endParaRPr lang="de-DE" dirty="0"/>
        </a:p>
      </dgm:t>
    </dgm:pt>
    <dgm:pt modelId="{AEC05FC5-FFEB-4C01-9F51-11D11C606266}" type="parTrans" cxnId="{D3FC828D-4A38-423E-BC48-0F44F6DCCA92}">
      <dgm:prSet/>
      <dgm:spPr/>
      <dgm:t>
        <a:bodyPr/>
        <a:lstStyle/>
        <a:p>
          <a:endParaRPr lang="de-DE"/>
        </a:p>
      </dgm:t>
    </dgm:pt>
    <dgm:pt modelId="{B35872E9-0526-499D-854F-37FE5ACB60A5}" type="sibTrans" cxnId="{D3FC828D-4A38-423E-BC48-0F44F6DCCA92}">
      <dgm:prSet/>
      <dgm:spPr/>
      <dgm:t>
        <a:bodyPr/>
        <a:lstStyle/>
        <a:p>
          <a:endParaRPr lang="de-DE"/>
        </a:p>
      </dgm:t>
    </dgm:pt>
    <dgm:pt modelId="{9BF6382C-C3A8-4DCE-AEE6-47E768F4DB6E}">
      <dgm:prSet phldrT="[Text]"/>
      <dgm:spPr/>
      <dgm:t>
        <a:bodyPr/>
        <a:lstStyle/>
        <a:p>
          <a:r>
            <a:rPr lang="de-DE" dirty="0" smtClean="0"/>
            <a:t>Regulation (EEC) </a:t>
          </a:r>
          <a:r>
            <a:rPr lang="de-DE" dirty="0" err="1" smtClean="0"/>
            <a:t>No</a:t>
          </a:r>
          <a:r>
            <a:rPr lang="de-DE" dirty="0" smtClean="0"/>
            <a:t> 1408/71 and </a:t>
          </a:r>
          <a:r>
            <a:rPr lang="de-DE" dirty="0" smtClean="0"/>
            <a:t>574/72</a:t>
          </a:r>
          <a:endParaRPr lang="de-DE" dirty="0"/>
        </a:p>
      </dgm:t>
    </dgm:pt>
    <dgm:pt modelId="{885E0C91-5684-437B-999B-66CB32F00FA3}" type="parTrans" cxnId="{309416C4-2BB1-46C9-B346-7DDBC53A8BAC}">
      <dgm:prSet/>
      <dgm:spPr/>
      <dgm:t>
        <a:bodyPr/>
        <a:lstStyle/>
        <a:p>
          <a:endParaRPr lang="de-DE"/>
        </a:p>
      </dgm:t>
    </dgm:pt>
    <dgm:pt modelId="{7A653A43-D9FB-434A-8CBA-6E836619E9A9}" type="sibTrans" cxnId="{309416C4-2BB1-46C9-B346-7DDBC53A8BAC}">
      <dgm:prSet/>
      <dgm:spPr/>
      <dgm:t>
        <a:bodyPr/>
        <a:lstStyle/>
        <a:p>
          <a:endParaRPr lang="de-DE"/>
        </a:p>
      </dgm:t>
    </dgm:pt>
    <dgm:pt modelId="{A4B53377-1FCE-4432-B02E-4E3EF087D8C7}">
      <dgm:prSet phldrT="[Text]"/>
      <dgm:spPr/>
      <dgm:t>
        <a:bodyPr/>
        <a:lstStyle/>
        <a:p>
          <a:r>
            <a:rPr lang="de-DE" dirty="0" smtClean="0"/>
            <a:t>Regulation (EC) </a:t>
          </a:r>
          <a:r>
            <a:rPr lang="de-DE" dirty="0" err="1" smtClean="0"/>
            <a:t>No</a:t>
          </a:r>
          <a:r>
            <a:rPr lang="de-DE" dirty="0" smtClean="0"/>
            <a:t> 883/2004 and 987/2009</a:t>
          </a:r>
          <a:endParaRPr lang="de-DE" dirty="0"/>
        </a:p>
      </dgm:t>
    </dgm:pt>
    <dgm:pt modelId="{8ADC5FCE-8EB4-4492-BD75-DAA998E1D9C3}" type="parTrans" cxnId="{D693D674-8894-4B12-A240-4AAAEE766B7D}">
      <dgm:prSet/>
      <dgm:spPr/>
      <dgm:t>
        <a:bodyPr/>
        <a:lstStyle/>
        <a:p>
          <a:endParaRPr lang="de-DE"/>
        </a:p>
      </dgm:t>
    </dgm:pt>
    <dgm:pt modelId="{7423A78E-A465-4E66-AF8B-3E279AE67356}" type="sibTrans" cxnId="{D693D674-8894-4B12-A240-4AAAEE766B7D}">
      <dgm:prSet/>
      <dgm:spPr/>
      <dgm:t>
        <a:bodyPr/>
        <a:lstStyle/>
        <a:p>
          <a:endParaRPr lang="de-DE"/>
        </a:p>
      </dgm:t>
    </dgm:pt>
    <dgm:pt modelId="{4A03E4B2-CDFC-444E-8A4B-0D48F4398DA8}">
      <dgm:prSet/>
      <dgm:spPr/>
      <dgm:t>
        <a:bodyPr/>
        <a:lstStyle/>
        <a:p>
          <a:r>
            <a:rPr lang="de-DE" dirty="0" smtClean="0"/>
            <a:t>? </a:t>
          </a:r>
          <a:r>
            <a:rPr lang="de-DE" dirty="0" err="1" smtClean="0"/>
            <a:t>What</a:t>
          </a:r>
          <a:r>
            <a:rPr lang="de-DE" dirty="0" smtClean="0"/>
            <a:t> will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future</a:t>
          </a:r>
          <a:r>
            <a:rPr lang="de-DE" dirty="0" smtClean="0"/>
            <a:t> bring ?</a:t>
          </a:r>
          <a:endParaRPr lang="de-DE" dirty="0"/>
        </a:p>
      </dgm:t>
    </dgm:pt>
    <dgm:pt modelId="{139BD1AC-7F86-41D1-8617-6BAC42B387B4}" type="parTrans" cxnId="{8B7A5A11-4DB9-4633-9B64-45B95B097335}">
      <dgm:prSet/>
      <dgm:spPr/>
      <dgm:t>
        <a:bodyPr/>
        <a:lstStyle/>
        <a:p>
          <a:endParaRPr lang="de-DE"/>
        </a:p>
      </dgm:t>
    </dgm:pt>
    <dgm:pt modelId="{31413B21-4C1B-44FB-9F63-3E7408DB7279}" type="sibTrans" cxnId="{8B7A5A11-4DB9-4633-9B64-45B95B097335}">
      <dgm:prSet/>
      <dgm:spPr/>
      <dgm:t>
        <a:bodyPr/>
        <a:lstStyle/>
        <a:p>
          <a:endParaRPr lang="de-DE"/>
        </a:p>
      </dgm:t>
    </dgm:pt>
    <dgm:pt modelId="{4BFB860E-6A38-458D-A480-6615CA38D071}">
      <dgm:prSet/>
      <dgm:spPr/>
      <dgm:t>
        <a:bodyPr/>
        <a:lstStyle/>
        <a:p>
          <a:r>
            <a:rPr lang="de-DE" dirty="0" err="1" smtClean="0"/>
            <a:t>Brexit</a:t>
          </a:r>
          <a:endParaRPr lang="de-DE" dirty="0"/>
        </a:p>
      </dgm:t>
    </dgm:pt>
    <dgm:pt modelId="{7866AEA2-4853-4A45-B862-00F5F0840274}" type="parTrans" cxnId="{9E4FB4BE-6492-409E-9B6B-221E1C836687}">
      <dgm:prSet/>
      <dgm:spPr/>
      <dgm:t>
        <a:bodyPr/>
        <a:lstStyle/>
        <a:p>
          <a:endParaRPr lang="de-DE"/>
        </a:p>
      </dgm:t>
    </dgm:pt>
    <dgm:pt modelId="{E8798FCE-D7B4-4A46-9A47-92FB8C8153F4}" type="sibTrans" cxnId="{9E4FB4BE-6492-409E-9B6B-221E1C836687}">
      <dgm:prSet/>
      <dgm:spPr/>
      <dgm:t>
        <a:bodyPr/>
        <a:lstStyle/>
        <a:p>
          <a:endParaRPr lang="de-DE"/>
        </a:p>
      </dgm:t>
    </dgm:pt>
    <dgm:pt modelId="{98488654-6BF5-4B59-BA96-BAF47302E651}" type="pres">
      <dgm:prSet presAssocID="{2D4E999E-0016-4E08-B357-18E56F0577E5}" presName="Name0" presStyleCnt="0">
        <dgm:presLayoutVars>
          <dgm:dir/>
          <dgm:animLvl val="lvl"/>
          <dgm:resizeHandles val="exact"/>
        </dgm:presLayoutVars>
      </dgm:prSet>
      <dgm:spPr/>
    </dgm:pt>
    <dgm:pt modelId="{FC8F8158-AED0-4D39-967D-201CD1C70261}" type="pres">
      <dgm:prSet presAssocID="{40B463B5-A8B9-4241-8130-D5A1B2E12FE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1491456-9D52-4193-BF4E-DC5855762664}" type="pres">
      <dgm:prSet presAssocID="{B35872E9-0526-499D-854F-37FE5ACB60A5}" presName="parTxOnlySpace" presStyleCnt="0"/>
      <dgm:spPr/>
    </dgm:pt>
    <dgm:pt modelId="{3B8CDE5F-FCE3-47AE-9D9A-20B5C8F16581}" type="pres">
      <dgm:prSet presAssocID="{9BF6382C-C3A8-4DCE-AEE6-47E768F4DB6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C235A3C-FA98-4F64-8C78-B4DC8C9A874C}" type="pres">
      <dgm:prSet presAssocID="{7A653A43-D9FB-434A-8CBA-6E836619E9A9}" presName="parTxOnlySpace" presStyleCnt="0"/>
      <dgm:spPr/>
    </dgm:pt>
    <dgm:pt modelId="{34626EBF-D342-40F5-81DB-9C9CD45DC885}" type="pres">
      <dgm:prSet presAssocID="{A4B53377-1FCE-4432-B02E-4E3EF087D8C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8CD45DD-5E8B-4867-94C7-34E48FC70513}" type="pres">
      <dgm:prSet presAssocID="{7423A78E-A465-4E66-AF8B-3E279AE67356}" presName="parTxOnlySpace" presStyleCnt="0"/>
      <dgm:spPr/>
    </dgm:pt>
    <dgm:pt modelId="{D6A50CA8-65AF-4225-9801-A1FE6E2335F0}" type="pres">
      <dgm:prSet presAssocID="{4BFB860E-6A38-458D-A480-6615CA38D07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564BD4-A3D5-4310-81F1-66E99C220DB1}" type="pres">
      <dgm:prSet presAssocID="{E8798FCE-D7B4-4A46-9A47-92FB8C8153F4}" presName="parTxOnlySpace" presStyleCnt="0"/>
      <dgm:spPr/>
    </dgm:pt>
    <dgm:pt modelId="{72C94892-176F-4CA0-8633-10BB418C4E68}" type="pres">
      <dgm:prSet presAssocID="{4A03E4B2-CDFC-444E-8A4B-0D48F4398DA8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F04F5CB-821B-4BEB-87C2-22AE86D42D2F}" type="presOf" srcId="{9BF6382C-C3A8-4DCE-AEE6-47E768F4DB6E}" destId="{3B8CDE5F-FCE3-47AE-9D9A-20B5C8F16581}" srcOrd="0" destOrd="0" presId="urn:microsoft.com/office/officeart/2005/8/layout/chevron1"/>
    <dgm:cxn modelId="{8B7A5A11-4DB9-4633-9B64-45B95B097335}" srcId="{2D4E999E-0016-4E08-B357-18E56F0577E5}" destId="{4A03E4B2-CDFC-444E-8A4B-0D48F4398DA8}" srcOrd="4" destOrd="0" parTransId="{139BD1AC-7F86-41D1-8617-6BAC42B387B4}" sibTransId="{31413B21-4C1B-44FB-9F63-3E7408DB7279}"/>
    <dgm:cxn modelId="{D6DD2067-1D2D-4B93-B7F8-262E99016AF2}" type="presOf" srcId="{4A03E4B2-CDFC-444E-8A4B-0D48F4398DA8}" destId="{72C94892-176F-4CA0-8633-10BB418C4E68}" srcOrd="0" destOrd="0" presId="urn:microsoft.com/office/officeart/2005/8/layout/chevron1"/>
    <dgm:cxn modelId="{D3FC828D-4A38-423E-BC48-0F44F6DCCA92}" srcId="{2D4E999E-0016-4E08-B357-18E56F0577E5}" destId="{40B463B5-A8B9-4241-8130-D5A1B2E12FEF}" srcOrd="0" destOrd="0" parTransId="{AEC05FC5-FFEB-4C01-9F51-11D11C606266}" sibTransId="{B35872E9-0526-499D-854F-37FE5ACB60A5}"/>
    <dgm:cxn modelId="{D693D674-8894-4B12-A240-4AAAEE766B7D}" srcId="{2D4E999E-0016-4E08-B357-18E56F0577E5}" destId="{A4B53377-1FCE-4432-B02E-4E3EF087D8C7}" srcOrd="2" destOrd="0" parTransId="{8ADC5FCE-8EB4-4492-BD75-DAA998E1D9C3}" sibTransId="{7423A78E-A465-4E66-AF8B-3E279AE67356}"/>
    <dgm:cxn modelId="{2DBA2AD7-2E8B-4D38-B049-B7BFDC3941DE}" type="presOf" srcId="{4BFB860E-6A38-458D-A480-6615CA38D071}" destId="{D6A50CA8-65AF-4225-9801-A1FE6E2335F0}" srcOrd="0" destOrd="0" presId="urn:microsoft.com/office/officeart/2005/8/layout/chevron1"/>
    <dgm:cxn modelId="{9E4FB4BE-6492-409E-9B6B-221E1C836687}" srcId="{2D4E999E-0016-4E08-B357-18E56F0577E5}" destId="{4BFB860E-6A38-458D-A480-6615CA38D071}" srcOrd="3" destOrd="0" parTransId="{7866AEA2-4853-4A45-B862-00F5F0840274}" sibTransId="{E8798FCE-D7B4-4A46-9A47-92FB8C8153F4}"/>
    <dgm:cxn modelId="{35F6C7F1-F0BF-4EE0-A195-A51E12526688}" type="presOf" srcId="{A4B53377-1FCE-4432-B02E-4E3EF087D8C7}" destId="{34626EBF-D342-40F5-81DB-9C9CD45DC885}" srcOrd="0" destOrd="0" presId="urn:microsoft.com/office/officeart/2005/8/layout/chevron1"/>
    <dgm:cxn modelId="{309416C4-2BB1-46C9-B346-7DDBC53A8BAC}" srcId="{2D4E999E-0016-4E08-B357-18E56F0577E5}" destId="{9BF6382C-C3A8-4DCE-AEE6-47E768F4DB6E}" srcOrd="1" destOrd="0" parTransId="{885E0C91-5684-437B-999B-66CB32F00FA3}" sibTransId="{7A653A43-D9FB-434A-8CBA-6E836619E9A9}"/>
    <dgm:cxn modelId="{9D81BD54-7A8D-4BC2-912E-EC4BBB0A2D86}" type="presOf" srcId="{2D4E999E-0016-4E08-B357-18E56F0577E5}" destId="{98488654-6BF5-4B59-BA96-BAF47302E651}" srcOrd="0" destOrd="0" presId="urn:microsoft.com/office/officeart/2005/8/layout/chevron1"/>
    <dgm:cxn modelId="{CCCC9127-7AA4-4340-90B2-C5E9F7C9E3AE}" type="presOf" srcId="{40B463B5-A8B9-4241-8130-D5A1B2E12FEF}" destId="{FC8F8158-AED0-4D39-967D-201CD1C70261}" srcOrd="0" destOrd="0" presId="urn:microsoft.com/office/officeart/2005/8/layout/chevron1"/>
    <dgm:cxn modelId="{646D0123-8667-4F4D-9A92-5CCBADE644D7}" type="presParOf" srcId="{98488654-6BF5-4B59-BA96-BAF47302E651}" destId="{FC8F8158-AED0-4D39-967D-201CD1C70261}" srcOrd="0" destOrd="0" presId="urn:microsoft.com/office/officeart/2005/8/layout/chevron1"/>
    <dgm:cxn modelId="{AC4BEA47-ADC2-430E-A8DB-5CCC438A54A2}" type="presParOf" srcId="{98488654-6BF5-4B59-BA96-BAF47302E651}" destId="{51491456-9D52-4193-BF4E-DC5855762664}" srcOrd="1" destOrd="0" presId="urn:microsoft.com/office/officeart/2005/8/layout/chevron1"/>
    <dgm:cxn modelId="{D23CEF23-E366-4D18-8CF8-545E137D10ED}" type="presParOf" srcId="{98488654-6BF5-4B59-BA96-BAF47302E651}" destId="{3B8CDE5F-FCE3-47AE-9D9A-20B5C8F16581}" srcOrd="2" destOrd="0" presId="urn:microsoft.com/office/officeart/2005/8/layout/chevron1"/>
    <dgm:cxn modelId="{B5A0D707-DDEF-40ED-AC16-19A8E2360442}" type="presParOf" srcId="{98488654-6BF5-4B59-BA96-BAF47302E651}" destId="{CC235A3C-FA98-4F64-8C78-B4DC8C9A874C}" srcOrd="3" destOrd="0" presId="urn:microsoft.com/office/officeart/2005/8/layout/chevron1"/>
    <dgm:cxn modelId="{63E6BF13-DDA5-4312-9E7E-2E351C6B3EA4}" type="presParOf" srcId="{98488654-6BF5-4B59-BA96-BAF47302E651}" destId="{34626EBF-D342-40F5-81DB-9C9CD45DC885}" srcOrd="4" destOrd="0" presId="urn:microsoft.com/office/officeart/2005/8/layout/chevron1"/>
    <dgm:cxn modelId="{A71C445A-26AA-4C7D-AE97-28CBCA3186F3}" type="presParOf" srcId="{98488654-6BF5-4B59-BA96-BAF47302E651}" destId="{28CD45DD-5E8B-4867-94C7-34E48FC70513}" srcOrd="5" destOrd="0" presId="urn:microsoft.com/office/officeart/2005/8/layout/chevron1"/>
    <dgm:cxn modelId="{8BC98B2E-AE53-4B4F-8C4C-FAAA8CA06282}" type="presParOf" srcId="{98488654-6BF5-4B59-BA96-BAF47302E651}" destId="{D6A50CA8-65AF-4225-9801-A1FE6E2335F0}" srcOrd="6" destOrd="0" presId="urn:microsoft.com/office/officeart/2005/8/layout/chevron1"/>
    <dgm:cxn modelId="{D9F0BE6E-E53A-48E3-B455-BA5B38586FA3}" type="presParOf" srcId="{98488654-6BF5-4B59-BA96-BAF47302E651}" destId="{EB564BD4-A3D5-4310-81F1-66E99C220DB1}" srcOrd="7" destOrd="0" presId="urn:microsoft.com/office/officeart/2005/8/layout/chevron1"/>
    <dgm:cxn modelId="{349D8323-2C0A-4621-8200-2AE7A54CD041}" type="presParOf" srcId="{98488654-6BF5-4B59-BA96-BAF47302E651}" destId="{72C94892-176F-4CA0-8633-10BB418C4E6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3CB3B8-283B-413B-9EC3-194FFC7E70E8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9EF7678-6913-4B9F-BB1A-A836B0108484}">
      <dgm:prSet phldrT="[Text]"/>
      <dgm:spPr/>
      <dgm:t>
        <a:bodyPr/>
        <a:lstStyle/>
        <a:p>
          <a:r>
            <a:rPr lang="de-DE" b="1" dirty="0" smtClean="0"/>
            <a:t>C-140/12, </a:t>
          </a:r>
          <a:r>
            <a:rPr lang="de-DE" b="1" i="1" dirty="0" smtClean="0"/>
            <a:t>Brey</a:t>
          </a:r>
        </a:p>
        <a:p>
          <a:r>
            <a:rPr lang="de-DE" dirty="0" smtClean="0"/>
            <a:t>SNCB = </a:t>
          </a:r>
          <a:r>
            <a:rPr lang="de-DE" dirty="0" err="1" smtClean="0"/>
            <a:t>social</a:t>
          </a:r>
          <a:r>
            <a:rPr lang="de-DE" dirty="0" smtClean="0"/>
            <a:t> </a:t>
          </a:r>
          <a:r>
            <a:rPr lang="de-DE" dirty="0" err="1" smtClean="0"/>
            <a:t>assistance</a:t>
          </a:r>
          <a:r>
            <a:rPr lang="de-DE" dirty="0" smtClean="0"/>
            <a:t>; </a:t>
          </a:r>
          <a:r>
            <a:rPr lang="de-DE" dirty="0" err="1" smtClean="0"/>
            <a:t>no</a:t>
          </a:r>
          <a:r>
            <a:rPr lang="de-DE" dirty="0" smtClean="0"/>
            <a:t> </a:t>
          </a:r>
          <a:r>
            <a:rPr lang="de-DE" dirty="0" err="1" smtClean="0"/>
            <a:t>eqaul</a:t>
          </a:r>
          <a:r>
            <a:rPr lang="de-DE" dirty="0" smtClean="0"/>
            <a:t> </a:t>
          </a:r>
          <a:r>
            <a:rPr lang="de-DE" dirty="0" err="1" smtClean="0"/>
            <a:t>treatment</a:t>
          </a:r>
          <a:r>
            <a:rPr lang="de-DE" dirty="0" smtClean="0"/>
            <a:t> </a:t>
          </a:r>
          <a:r>
            <a:rPr lang="de-DE" dirty="0" err="1" smtClean="0"/>
            <a:t>if</a:t>
          </a:r>
          <a:r>
            <a:rPr lang="de-DE" dirty="0" smtClean="0"/>
            <a:t> </a:t>
          </a:r>
          <a:r>
            <a:rPr lang="de-DE" dirty="0" err="1" smtClean="0"/>
            <a:t>no</a:t>
          </a:r>
          <a:r>
            <a:rPr lang="de-DE" dirty="0" smtClean="0"/>
            <a:t> EU </a:t>
          </a:r>
          <a:r>
            <a:rPr lang="de-DE" dirty="0" err="1" smtClean="0"/>
            <a:t>right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reside</a:t>
          </a:r>
          <a:r>
            <a:rPr lang="de-DE" dirty="0" smtClean="0"/>
            <a:t>; individual </a:t>
          </a:r>
          <a:r>
            <a:rPr lang="de-DE" dirty="0" err="1" smtClean="0"/>
            <a:t>assessment</a:t>
          </a:r>
          <a:endParaRPr lang="de-DE" dirty="0"/>
        </a:p>
      </dgm:t>
    </dgm:pt>
    <dgm:pt modelId="{F5965287-21E9-409C-9A83-23C3581CDE84}" type="parTrans" cxnId="{2E80E08D-DAC8-4556-B4F9-A08CA04AB3BB}">
      <dgm:prSet/>
      <dgm:spPr/>
      <dgm:t>
        <a:bodyPr/>
        <a:lstStyle/>
        <a:p>
          <a:endParaRPr lang="de-DE"/>
        </a:p>
      </dgm:t>
    </dgm:pt>
    <dgm:pt modelId="{A97027E2-CE95-44B1-ADC7-F2FE223F17D0}" type="sibTrans" cxnId="{2E80E08D-DAC8-4556-B4F9-A08CA04AB3BB}">
      <dgm:prSet/>
      <dgm:spPr/>
      <dgm:t>
        <a:bodyPr/>
        <a:lstStyle/>
        <a:p>
          <a:endParaRPr lang="de-DE"/>
        </a:p>
      </dgm:t>
    </dgm:pt>
    <dgm:pt modelId="{3482B7F1-1AD4-41A2-B55E-2AF428FF7023}">
      <dgm:prSet phldrT="[Text]"/>
      <dgm:spPr/>
      <dgm:t>
        <a:bodyPr/>
        <a:lstStyle/>
        <a:p>
          <a:r>
            <a:rPr lang="de-DE" b="1" dirty="0" smtClean="0"/>
            <a:t>C-333/13, </a:t>
          </a:r>
          <a:r>
            <a:rPr lang="de-DE" b="1" i="1" dirty="0" err="1" smtClean="0"/>
            <a:t>Dano</a:t>
          </a:r>
          <a:endParaRPr lang="de-DE" b="1" i="1" dirty="0" smtClean="0"/>
        </a:p>
        <a:p>
          <a:r>
            <a:rPr lang="de-DE" dirty="0" smtClean="0"/>
            <a:t>SNCB = </a:t>
          </a:r>
          <a:r>
            <a:rPr lang="de-DE" dirty="0" err="1" smtClean="0"/>
            <a:t>social</a:t>
          </a:r>
          <a:r>
            <a:rPr lang="de-DE" dirty="0" smtClean="0"/>
            <a:t> </a:t>
          </a:r>
          <a:r>
            <a:rPr lang="de-DE" dirty="0" err="1" smtClean="0"/>
            <a:t>assistance</a:t>
          </a:r>
          <a:r>
            <a:rPr lang="de-DE" dirty="0" smtClean="0"/>
            <a:t>; </a:t>
          </a:r>
          <a:r>
            <a:rPr lang="de-DE" dirty="0" err="1" smtClean="0"/>
            <a:t>no</a:t>
          </a:r>
          <a:r>
            <a:rPr lang="de-DE" dirty="0" smtClean="0"/>
            <a:t> </a:t>
          </a:r>
          <a:r>
            <a:rPr lang="de-DE" dirty="0" err="1" smtClean="0"/>
            <a:t>eqaul</a:t>
          </a:r>
          <a:r>
            <a:rPr lang="de-DE" dirty="0" smtClean="0"/>
            <a:t> </a:t>
          </a:r>
          <a:r>
            <a:rPr lang="de-DE" dirty="0" err="1" smtClean="0"/>
            <a:t>treatment</a:t>
          </a:r>
          <a:r>
            <a:rPr lang="de-DE" dirty="0" smtClean="0"/>
            <a:t> </a:t>
          </a:r>
          <a:r>
            <a:rPr lang="de-DE" dirty="0" err="1" smtClean="0"/>
            <a:t>if</a:t>
          </a:r>
          <a:r>
            <a:rPr lang="de-DE" dirty="0" smtClean="0"/>
            <a:t> </a:t>
          </a:r>
          <a:r>
            <a:rPr lang="de-DE" dirty="0" err="1" smtClean="0"/>
            <a:t>no</a:t>
          </a:r>
          <a:r>
            <a:rPr lang="de-DE" dirty="0" smtClean="0"/>
            <a:t> EU </a:t>
          </a:r>
          <a:r>
            <a:rPr lang="de-DE" dirty="0" err="1" smtClean="0"/>
            <a:t>right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reside</a:t>
          </a:r>
          <a:r>
            <a:rPr lang="de-DE" dirty="0" smtClean="0"/>
            <a:t>; </a:t>
          </a:r>
          <a:r>
            <a:rPr lang="de-DE" dirty="0" err="1" smtClean="0"/>
            <a:t>general</a:t>
          </a:r>
          <a:r>
            <a:rPr lang="de-DE" dirty="0" smtClean="0"/>
            <a:t> </a:t>
          </a:r>
          <a:r>
            <a:rPr lang="de-DE" dirty="0" err="1" smtClean="0"/>
            <a:t>assessment</a:t>
          </a:r>
          <a:endParaRPr lang="de-DE" dirty="0"/>
        </a:p>
      </dgm:t>
    </dgm:pt>
    <dgm:pt modelId="{907C177B-315E-4100-89C1-7A604BE9229F}" type="parTrans" cxnId="{93C136F4-6D6C-454E-978C-418F6AE756E9}">
      <dgm:prSet/>
      <dgm:spPr/>
      <dgm:t>
        <a:bodyPr/>
        <a:lstStyle/>
        <a:p>
          <a:endParaRPr lang="de-DE"/>
        </a:p>
      </dgm:t>
    </dgm:pt>
    <dgm:pt modelId="{D2659D1E-88B2-47B9-B761-0B31B7B4D5A0}" type="sibTrans" cxnId="{93C136F4-6D6C-454E-978C-418F6AE756E9}">
      <dgm:prSet/>
      <dgm:spPr/>
      <dgm:t>
        <a:bodyPr/>
        <a:lstStyle/>
        <a:p>
          <a:endParaRPr lang="de-DE"/>
        </a:p>
      </dgm:t>
    </dgm:pt>
    <dgm:pt modelId="{504081F6-3512-4D1C-A892-5EACC1CC8F8E}">
      <dgm:prSet phldrT="[Text]"/>
      <dgm:spPr/>
      <dgm:t>
        <a:bodyPr/>
        <a:lstStyle/>
        <a:p>
          <a:r>
            <a:rPr lang="de-DE" b="1" dirty="0" smtClean="0"/>
            <a:t>C-181/19, </a:t>
          </a:r>
          <a:r>
            <a:rPr lang="de-DE" b="1" i="1" dirty="0" smtClean="0"/>
            <a:t>Jobcenter Krefeld</a:t>
          </a:r>
        </a:p>
        <a:p>
          <a:r>
            <a:rPr lang="de-DE" dirty="0" err="1" smtClean="0"/>
            <a:t>equal</a:t>
          </a:r>
          <a:r>
            <a:rPr lang="de-DE" dirty="0" smtClean="0"/>
            <a:t> </a:t>
          </a:r>
          <a:r>
            <a:rPr lang="de-DE" dirty="0" err="1" smtClean="0"/>
            <a:t>treatment</a:t>
          </a:r>
          <a:r>
            <a:rPr lang="de-DE" dirty="0" smtClean="0"/>
            <a:t> </a:t>
          </a:r>
          <a:r>
            <a:rPr lang="de-DE" dirty="0" err="1" smtClean="0"/>
            <a:t>under</a:t>
          </a:r>
          <a:r>
            <a:rPr lang="de-DE" dirty="0" smtClean="0"/>
            <a:t> </a:t>
          </a:r>
          <a:r>
            <a:rPr lang="de-DE" dirty="0" err="1" smtClean="0"/>
            <a:t>free-movement</a:t>
          </a:r>
          <a:r>
            <a:rPr lang="de-DE" dirty="0" smtClean="0"/>
            <a:t>  Regulation 492/2011 </a:t>
          </a:r>
          <a:r>
            <a:rPr lang="de-DE" dirty="0" err="1" smtClean="0"/>
            <a:t>is</a:t>
          </a:r>
          <a:r>
            <a:rPr lang="de-DE" dirty="0" smtClean="0"/>
            <a:t> </a:t>
          </a:r>
          <a:r>
            <a:rPr lang="de-DE" dirty="0" err="1" smtClean="0"/>
            <a:t>stronger</a:t>
          </a:r>
          <a:r>
            <a:rPr lang="de-DE" dirty="0" smtClean="0"/>
            <a:t> </a:t>
          </a:r>
          <a:r>
            <a:rPr lang="de-DE" dirty="0" err="1" smtClean="0"/>
            <a:t>than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restrictions</a:t>
          </a:r>
          <a:r>
            <a:rPr lang="de-DE" dirty="0" smtClean="0"/>
            <a:t> </a:t>
          </a:r>
          <a:r>
            <a:rPr lang="de-DE" dirty="0" err="1" smtClean="0"/>
            <a:t>under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residence</a:t>
          </a:r>
          <a:r>
            <a:rPr lang="de-DE" dirty="0" smtClean="0"/>
            <a:t> </a:t>
          </a:r>
          <a:r>
            <a:rPr lang="de-DE" dirty="0" err="1" smtClean="0"/>
            <a:t>Directive</a:t>
          </a:r>
          <a:endParaRPr lang="de-DE" dirty="0" smtClean="0"/>
        </a:p>
        <a:p>
          <a:endParaRPr lang="de-DE" dirty="0"/>
        </a:p>
      </dgm:t>
    </dgm:pt>
    <dgm:pt modelId="{5180CABC-B8DB-4DF2-8E87-2163E49F04F5}" type="parTrans" cxnId="{3A60D824-243B-40F0-A91A-9EC5D5DBA781}">
      <dgm:prSet/>
      <dgm:spPr/>
      <dgm:t>
        <a:bodyPr/>
        <a:lstStyle/>
        <a:p>
          <a:endParaRPr lang="de-DE"/>
        </a:p>
      </dgm:t>
    </dgm:pt>
    <dgm:pt modelId="{BD9F9C4B-38DF-4E4F-A871-6EB7BE8FA789}" type="sibTrans" cxnId="{3A60D824-243B-40F0-A91A-9EC5D5DBA781}">
      <dgm:prSet/>
      <dgm:spPr/>
      <dgm:t>
        <a:bodyPr/>
        <a:lstStyle/>
        <a:p>
          <a:endParaRPr lang="de-DE"/>
        </a:p>
      </dgm:t>
    </dgm:pt>
    <dgm:pt modelId="{D74C9E9D-D9F9-49FC-B290-F730B6CE98D6}">
      <dgm:prSet phldrT="[Text]"/>
      <dgm:spPr/>
      <dgm:t>
        <a:bodyPr/>
        <a:lstStyle/>
        <a:p>
          <a:r>
            <a:rPr lang="de-DE" b="1" dirty="0" smtClean="0"/>
            <a:t>C-709/20, </a:t>
          </a:r>
          <a:r>
            <a:rPr lang="en-GB" b="1" i="1" dirty="0" smtClean="0"/>
            <a:t>The Department for Communities in Northern Ireland</a:t>
          </a:r>
        </a:p>
        <a:p>
          <a:r>
            <a:rPr lang="de-DE" dirty="0" err="1" smtClean="0"/>
            <a:t>no</a:t>
          </a:r>
          <a:r>
            <a:rPr lang="de-DE" dirty="0" smtClean="0"/>
            <a:t> </a:t>
          </a:r>
          <a:r>
            <a:rPr lang="de-DE" dirty="0" err="1" smtClean="0"/>
            <a:t>equal</a:t>
          </a:r>
          <a:r>
            <a:rPr lang="de-DE" dirty="0" smtClean="0"/>
            <a:t> </a:t>
          </a:r>
          <a:r>
            <a:rPr lang="de-DE" dirty="0" err="1" smtClean="0"/>
            <a:t>treatment</a:t>
          </a:r>
          <a:r>
            <a:rPr lang="de-DE" dirty="0" smtClean="0"/>
            <a:t> </a:t>
          </a:r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social</a:t>
          </a:r>
          <a:r>
            <a:rPr lang="de-DE" dirty="0" smtClean="0"/>
            <a:t> </a:t>
          </a:r>
          <a:r>
            <a:rPr lang="de-DE" dirty="0" err="1" smtClean="0"/>
            <a:t>assistance</a:t>
          </a:r>
          <a:r>
            <a:rPr lang="de-DE" dirty="0" smtClean="0"/>
            <a:t> </a:t>
          </a:r>
          <a:r>
            <a:rPr lang="de-DE" dirty="0" err="1" smtClean="0"/>
            <a:t>if</a:t>
          </a:r>
          <a:r>
            <a:rPr lang="de-DE" dirty="0" smtClean="0"/>
            <a:t> </a:t>
          </a:r>
          <a:r>
            <a:rPr lang="de-DE" dirty="0" err="1" smtClean="0"/>
            <a:t>no</a:t>
          </a:r>
          <a:r>
            <a:rPr lang="de-DE" dirty="0" smtClean="0"/>
            <a:t> EU </a:t>
          </a:r>
          <a:r>
            <a:rPr lang="de-DE" dirty="0" err="1" smtClean="0"/>
            <a:t>right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reside</a:t>
          </a:r>
          <a:r>
            <a:rPr lang="de-DE" dirty="0" smtClean="0"/>
            <a:t>; human </a:t>
          </a:r>
          <a:r>
            <a:rPr lang="de-DE" dirty="0" err="1" smtClean="0"/>
            <a:t>rights</a:t>
          </a:r>
          <a:r>
            <a:rPr lang="de-DE" dirty="0" smtClean="0"/>
            <a:t> must </a:t>
          </a:r>
          <a:r>
            <a:rPr lang="de-DE" dirty="0" err="1" smtClean="0"/>
            <a:t>be</a:t>
          </a:r>
          <a:r>
            <a:rPr lang="de-DE" dirty="0" smtClean="0"/>
            <a:t> </a:t>
          </a:r>
          <a:r>
            <a:rPr lang="de-DE" dirty="0" err="1" smtClean="0"/>
            <a:t>respected</a:t>
          </a:r>
          <a:r>
            <a:rPr lang="de-DE" dirty="0" smtClean="0"/>
            <a:t> </a:t>
          </a:r>
          <a:r>
            <a:rPr lang="de-DE" dirty="0" err="1" smtClean="0"/>
            <a:t>if</a:t>
          </a:r>
          <a:r>
            <a:rPr lang="de-DE" dirty="0" smtClean="0"/>
            <a:t> national legal </a:t>
          </a:r>
          <a:r>
            <a:rPr lang="de-DE" dirty="0" err="1" smtClean="0"/>
            <a:t>residence</a:t>
          </a:r>
          <a:endParaRPr lang="de-DE" dirty="0"/>
        </a:p>
      </dgm:t>
    </dgm:pt>
    <dgm:pt modelId="{E4DE6F68-B14D-440B-97EA-D1E1E1FF5FC1}" type="parTrans" cxnId="{F09936C1-A2B2-4702-91D7-08D955FB346E}">
      <dgm:prSet/>
      <dgm:spPr/>
      <dgm:t>
        <a:bodyPr/>
        <a:lstStyle/>
        <a:p>
          <a:endParaRPr lang="de-DE"/>
        </a:p>
      </dgm:t>
    </dgm:pt>
    <dgm:pt modelId="{BD13F15D-24CD-4DFC-B399-46DFD230DB75}" type="sibTrans" cxnId="{F09936C1-A2B2-4702-91D7-08D955FB346E}">
      <dgm:prSet/>
      <dgm:spPr/>
      <dgm:t>
        <a:bodyPr/>
        <a:lstStyle/>
        <a:p>
          <a:endParaRPr lang="de-DE"/>
        </a:p>
      </dgm:t>
    </dgm:pt>
    <dgm:pt modelId="{8154E3BE-10B1-4E3F-B124-72B458531E9C}">
      <dgm:prSet phldrT="[Text]"/>
      <dgm:spPr/>
      <dgm:t>
        <a:bodyPr/>
        <a:lstStyle/>
        <a:p>
          <a:r>
            <a:rPr lang="de-DE" b="1" dirty="0" smtClean="0"/>
            <a:t>C-308/14, </a:t>
          </a:r>
          <a:r>
            <a:rPr lang="de-DE" b="1" i="1" dirty="0" smtClean="0"/>
            <a:t>EC/UK</a:t>
          </a:r>
        </a:p>
        <a:p>
          <a:r>
            <a:rPr lang="de-DE" dirty="0" err="1" smtClean="0"/>
            <a:t>no</a:t>
          </a:r>
          <a:r>
            <a:rPr lang="de-DE" dirty="0" smtClean="0"/>
            <a:t> </a:t>
          </a:r>
          <a:r>
            <a:rPr lang="de-DE" dirty="0" err="1" smtClean="0"/>
            <a:t>entitlement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family</a:t>
          </a:r>
          <a:r>
            <a:rPr lang="de-DE" dirty="0" smtClean="0"/>
            <a:t> </a:t>
          </a:r>
          <a:r>
            <a:rPr lang="de-DE" dirty="0" err="1" smtClean="0"/>
            <a:t>benefits</a:t>
          </a:r>
          <a:r>
            <a:rPr lang="de-DE" dirty="0" smtClean="0"/>
            <a:t> </a:t>
          </a:r>
          <a:r>
            <a:rPr lang="de-DE" dirty="0" err="1" smtClean="0"/>
            <a:t>if</a:t>
          </a:r>
          <a:r>
            <a:rPr lang="de-DE" dirty="0" smtClean="0"/>
            <a:t> </a:t>
          </a:r>
          <a:r>
            <a:rPr lang="de-DE" dirty="0" err="1" smtClean="0"/>
            <a:t>no</a:t>
          </a:r>
          <a:r>
            <a:rPr lang="de-DE" dirty="0" smtClean="0"/>
            <a:t> legal </a:t>
          </a:r>
          <a:r>
            <a:rPr lang="de-DE" dirty="0" err="1" smtClean="0"/>
            <a:t>residence</a:t>
          </a:r>
          <a:endParaRPr lang="de-DE" dirty="0"/>
        </a:p>
      </dgm:t>
    </dgm:pt>
    <dgm:pt modelId="{897A2085-4A5E-457E-9A80-8ED6A254F725}" type="parTrans" cxnId="{B92660B3-E67E-40C1-A7FB-036C7432BB17}">
      <dgm:prSet/>
      <dgm:spPr/>
      <dgm:t>
        <a:bodyPr/>
        <a:lstStyle/>
        <a:p>
          <a:endParaRPr lang="de-DE"/>
        </a:p>
      </dgm:t>
    </dgm:pt>
    <dgm:pt modelId="{344DE209-1144-461A-B09F-6BF8C9BD4B4F}" type="sibTrans" cxnId="{B92660B3-E67E-40C1-A7FB-036C7432BB17}">
      <dgm:prSet/>
      <dgm:spPr/>
      <dgm:t>
        <a:bodyPr/>
        <a:lstStyle/>
        <a:p>
          <a:endParaRPr lang="de-DE"/>
        </a:p>
      </dgm:t>
    </dgm:pt>
    <dgm:pt modelId="{41937BF5-1638-48E4-B196-E7D89FF54602}">
      <dgm:prSet phldrT="[Text]"/>
      <dgm:spPr/>
      <dgm:t>
        <a:bodyPr/>
        <a:lstStyle/>
        <a:p>
          <a:r>
            <a:rPr lang="de-DE" b="1" dirty="0" smtClean="0"/>
            <a:t>C-411/20, </a:t>
          </a:r>
          <a:r>
            <a:rPr lang="de-DE" b="1" i="1" dirty="0" smtClean="0"/>
            <a:t>Familienkasse Niedersachsen-Bremen</a:t>
          </a:r>
        </a:p>
        <a:p>
          <a:r>
            <a:rPr lang="de-DE" dirty="0" err="1" smtClean="0"/>
            <a:t>during</a:t>
          </a:r>
          <a:r>
            <a:rPr lang="de-DE" dirty="0" smtClean="0"/>
            <a:t> </a:t>
          </a:r>
          <a:r>
            <a:rPr lang="de-DE" dirty="0" err="1" smtClean="0"/>
            <a:t>first</a:t>
          </a:r>
          <a:r>
            <a:rPr lang="de-DE" dirty="0" smtClean="0"/>
            <a:t> 3 </a:t>
          </a:r>
          <a:r>
            <a:rPr lang="de-DE" dirty="0" err="1" smtClean="0"/>
            <a:t>months</a:t>
          </a:r>
          <a:r>
            <a:rPr lang="de-DE" dirty="0" smtClean="0"/>
            <a:t> </a:t>
          </a:r>
          <a:r>
            <a:rPr lang="de-DE" dirty="0" err="1" smtClean="0"/>
            <a:t>equal</a:t>
          </a:r>
          <a:r>
            <a:rPr lang="de-DE" dirty="0" smtClean="0"/>
            <a:t> </a:t>
          </a:r>
          <a:r>
            <a:rPr lang="de-DE" dirty="0" err="1" smtClean="0"/>
            <a:t>treatment</a:t>
          </a:r>
          <a:r>
            <a:rPr lang="de-DE" dirty="0" smtClean="0"/>
            <a:t> </a:t>
          </a:r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family</a:t>
          </a:r>
          <a:r>
            <a:rPr lang="de-DE" dirty="0" smtClean="0"/>
            <a:t> </a:t>
          </a:r>
          <a:r>
            <a:rPr lang="de-DE" dirty="0" err="1" smtClean="0"/>
            <a:t>benefits</a:t>
          </a:r>
          <a:r>
            <a:rPr lang="de-DE" dirty="0" smtClean="0"/>
            <a:t> </a:t>
          </a:r>
          <a:r>
            <a:rPr lang="de-DE" dirty="0" err="1" smtClean="0"/>
            <a:t>irrespective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sufficient</a:t>
          </a:r>
          <a:r>
            <a:rPr lang="de-DE" dirty="0" smtClean="0"/>
            <a:t> </a:t>
          </a:r>
          <a:r>
            <a:rPr lang="de-DE" dirty="0" err="1" smtClean="0"/>
            <a:t>means</a:t>
          </a:r>
          <a:endParaRPr lang="de-DE" dirty="0"/>
        </a:p>
      </dgm:t>
    </dgm:pt>
    <dgm:pt modelId="{E1B4F92C-3E5C-4A83-A5A1-A1E460F2681D}" type="parTrans" cxnId="{1449EE3B-402B-48C7-A732-F01A1E3EB2D7}">
      <dgm:prSet/>
      <dgm:spPr/>
      <dgm:t>
        <a:bodyPr/>
        <a:lstStyle/>
        <a:p>
          <a:endParaRPr lang="de-DE"/>
        </a:p>
      </dgm:t>
    </dgm:pt>
    <dgm:pt modelId="{611CDE3F-2DD2-418F-AE98-665F6A5A6638}" type="sibTrans" cxnId="{1449EE3B-402B-48C7-A732-F01A1E3EB2D7}">
      <dgm:prSet/>
      <dgm:spPr/>
      <dgm:t>
        <a:bodyPr/>
        <a:lstStyle/>
        <a:p>
          <a:endParaRPr lang="de-DE"/>
        </a:p>
      </dgm:t>
    </dgm:pt>
    <dgm:pt modelId="{E8D15E29-436D-4CA8-BBDA-A24F520E843B}">
      <dgm:prSet/>
      <dgm:spPr/>
      <dgm:t>
        <a:bodyPr/>
        <a:lstStyle/>
        <a:p>
          <a:r>
            <a:rPr lang="de-DE" b="1" dirty="0" smtClean="0"/>
            <a:t>C-85/96, </a:t>
          </a:r>
          <a:r>
            <a:rPr lang="de-DE" b="1" i="1" dirty="0" smtClean="0"/>
            <a:t>Martinez Sala</a:t>
          </a:r>
        </a:p>
        <a:p>
          <a:r>
            <a:rPr lang="de-DE" dirty="0" smtClean="0"/>
            <a:t>The </a:t>
          </a:r>
          <a:r>
            <a:rPr lang="de-DE" dirty="0" err="1" smtClean="0"/>
            <a:t>condition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a </a:t>
          </a:r>
          <a:r>
            <a:rPr lang="de-DE" dirty="0" err="1" smtClean="0"/>
            <a:t>right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reside</a:t>
          </a:r>
          <a:r>
            <a:rPr lang="de-DE" dirty="0" smtClean="0"/>
            <a:t> </a:t>
          </a:r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entitlement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family</a:t>
          </a:r>
          <a:r>
            <a:rPr lang="de-DE" dirty="0" smtClean="0"/>
            <a:t> </a:t>
          </a:r>
          <a:r>
            <a:rPr lang="de-DE" dirty="0" err="1" smtClean="0"/>
            <a:t>benefits</a:t>
          </a:r>
          <a:r>
            <a:rPr lang="de-DE" dirty="0" smtClean="0"/>
            <a:t> </a:t>
          </a:r>
          <a:r>
            <a:rPr lang="de-DE" dirty="0" err="1" smtClean="0"/>
            <a:t>is</a:t>
          </a:r>
          <a:r>
            <a:rPr lang="de-DE" dirty="0" smtClean="0"/>
            <a:t> a </a:t>
          </a:r>
          <a:r>
            <a:rPr lang="de-DE" dirty="0" err="1" smtClean="0"/>
            <a:t>forbidden</a:t>
          </a:r>
          <a:r>
            <a:rPr lang="de-DE" dirty="0" smtClean="0"/>
            <a:t> </a:t>
          </a:r>
          <a:r>
            <a:rPr lang="de-DE" dirty="0" err="1" smtClean="0"/>
            <a:t>discrimination</a:t>
          </a:r>
          <a:endParaRPr lang="de-DE" dirty="0"/>
        </a:p>
      </dgm:t>
    </dgm:pt>
    <dgm:pt modelId="{DFD8C2E5-DE89-439B-8011-98A569E0F589}" type="parTrans" cxnId="{592324F0-8E0C-472F-9CBE-6CF8BA2DED13}">
      <dgm:prSet/>
      <dgm:spPr/>
      <dgm:t>
        <a:bodyPr/>
        <a:lstStyle/>
        <a:p>
          <a:endParaRPr lang="de-DE"/>
        </a:p>
      </dgm:t>
    </dgm:pt>
    <dgm:pt modelId="{89425340-8F69-4CE3-A900-CF7BAAF65849}" type="sibTrans" cxnId="{592324F0-8E0C-472F-9CBE-6CF8BA2DED13}">
      <dgm:prSet/>
      <dgm:spPr/>
      <dgm:t>
        <a:bodyPr/>
        <a:lstStyle/>
        <a:p>
          <a:endParaRPr lang="de-DE"/>
        </a:p>
      </dgm:t>
    </dgm:pt>
    <dgm:pt modelId="{738CC284-F5E1-4589-99E5-53C9DF261979}">
      <dgm:prSet/>
      <dgm:spPr/>
      <dgm:t>
        <a:bodyPr/>
        <a:lstStyle/>
        <a:p>
          <a:r>
            <a:rPr lang="en-US" b="1" dirty="0" smtClean="0"/>
            <a:t>C-456/02, </a:t>
          </a:r>
          <a:r>
            <a:rPr lang="en-US" b="1" i="1" dirty="0" err="1" smtClean="0"/>
            <a:t>Trojani</a:t>
          </a:r>
          <a:endParaRPr lang="en-US" b="1" i="1" dirty="0" smtClean="0"/>
        </a:p>
        <a:p>
          <a:r>
            <a:rPr lang="en-US" dirty="0" smtClean="0"/>
            <a:t>during legal national residence equal treatment for social assistance </a:t>
          </a:r>
          <a:endParaRPr lang="de-DE" dirty="0"/>
        </a:p>
      </dgm:t>
    </dgm:pt>
    <dgm:pt modelId="{C4DA1A7C-4E5E-4536-9B39-5F7C841AD12A}" type="parTrans" cxnId="{1AB12EEF-9B41-49EC-B865-EC775E627F72}">
      <dgm:prSet/>
      <dgm:spPr/>
      <dgm:t>
        <a:bodyPr/>
        <a:lstStyle/>
        <a:p>
          <a:endParaRPr lang="de-DE"/>
        </a:p>
      </dgm:t>
    </dgm:pt>
    <dgm:pt modelId="{DE77C3E0-36F7-4A05-A955-BA5FCF6700C4}" type="sibTrans" cxnId="{1AB12EEF-9B41-49EC-B865-EC775E627F72}">
      <dgm:prSet/>
      <dgm:spPr/>
      <dgm:t>
        <a:bodyPr/>
        <a:lstStyle/>
        <a:p>
          <a:endParaRPr lang="de-DE"/>
        </a:p>
      </dgm:t>
    </dgm:pt>
    <dgm:pt modelId="{A0766483-B421-469B-8142-1EB189A91EB2}" type="pres">
      <dgm:prSet presAssocID="{B93CB3B8-283B-413B-9EC3-194FFC7E70E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de-DE"/>
        </a:p>
      </dgm:t>
    </dgm:pt>
    <dgm:pt modelId="{FC4A2098-7197-4233-9102-5C5DF7DFF172}" type="pres">
      <dgm:prSet presAssocID="{E8D15E29-436D-4CA8-BBDA-A24F520E843B}" presName="compNode" presStyleCnt="0"/>
      <dgm:spPr/>
    </dgm:pt>
    <dgm:pt modelId="{CA03CB8C-D3EE-4600-A0AF-64202084581E}" type="pres">
      <dgm:prSet presAssocID="{E8D15E29-436D-4CA8-BBDA-A24F520E843B}" presName="dummyConnPt" presStyleCnt="0"/>
      <dgm:spPr/>
    </dgm:pt>
    <dgm:pt modelId="{88242FB6-1631-44B8-8D14-C35C3AD93060}" type="pres">
      <dgm:prSet presAssocID="{E8D15E29-436D-4CA8-BBDA-A24F520E843B}" presName="node" presStyleLbl="node1" presStyleIdx="0" presStyleCnt="8" custLinFactNeighborX="829" custLinFactNeighborY="207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2519EE3-FF7D-4709-8710-712D7368FB85}" type="pres">
      <dgm:prSet presAssocID="{89425340-8F69-4CE3-A900-CF7BAAF65849}" presName="sibTrans" presStyleLbl="bgSibTrans2D1" presStyleIdx="0" presStyleCnt="7"/>
      <dgm:spPr/>
      <dgm:t>
        <a:bodyPr/>
        <a:lstStyle/>
        <a:p>
          <a:endParaRPr lang="de-DE"/>
        </a:p>
      </dgm:t>
    </dgm:pt>
    <dgm:pt modelId="{B8B2E8B9-0723-4C6A-B62E-832FF2AEF2F8}" type="pres">
      <dgm:prSet presAssocID="{738CC284-F5E1-4589-99E5-53C9DF261979}" presName="compNode" presStyleCnt="0"/>
      <dgm:spPr/>
    </dgm:pt>
    <dgm:pt modelId="{8A8C0149-CEBB-45D5-ADAE-7BC98C22DAF1}" type="pres">
      <dgm:prSet presAssocID="{738CC284-F5E1-4589-99E5-53C9DF261979}" presName="dummyConnPt" presStyleCnt="0"/>
      <dgm:spPr/>
    </dgm:pt>
    <dgm:pt modelId="{BC2C7D84-F6DA-4064-B2D1-4BFE39567BC8}" type="pres">
      <dgm:prSet presAssocID="{738CC284-F5E1-4589-99E5-53C9DF26197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7A54BB-7A4B-4204-ADE0-3498BC3FDB72}" type="pres">
      <dgm:prSet presAssocID="{DE77C3E0-36F7-4A05-A955-BA5FCF6700C4}" presName="sibTrans" presStyleLbl="bgSibTrans2D1" presStyleIdx="1" presStyleCnt="7"/>
      <dgm:spPr/>
      <dgm:t>
        <a:bodyPr/>
        <a:lstStyle/>
        <a:p>
          <a:endParaRPr lang="de-DE"/>
        </a:p>
      </dgm:t>
    </dgm:pt>
    <dgm:pt modelId="{5D8DEEA5-0B6E-490C-9E24-7B77E603466C}" type="pres">
      <dgm:prSet presAssocID="{59EF7678-6913-4B9F-BB1A-A836B0108484}" presName="compNode" presStyleCnt="0"/>
      <dgm:spPr/>
    </dgm:pt>
    <dgm:pt modelId="{3FBE92A9-4008-47DF-B299-3B4B1B2F7A35}" type="pres">
      <dgm:prSet presAssocID="{59EF7678-6913-4B9F-BB1A-A836B0108484}" presName="dummyConnPt" presStyleCnt="0"/>
      <dgm:spPr/>
    </dgm:pt>
    <dgm:pt modelId="{2508B25E-EBA9-4A67-9A6E-021B6ABE3121}" type="pres">
      <dgm:prSet presAssocID="{59EF7678-6913-4B9F-BB1A-A836B0108484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BFA3157-5842-4576-9EF8-3A96BF8ED898}" type="pres">
      <dgm:prSet presAssocID="{A97027E2-CE95-44B1-ADC7-F2FE223F17D0}" presName="sibTrans" presStyleLbl="bgSibTrans2D1" presStyleIdx="2" presStyleCnt="7"/>
      <dgm:spPr/>
      <dgm:t>
        <a:bodyPr/>
        <a:lstStyle/>
        <a:p>
          <a:endParaRPr lang="de-DE"/>
        </a:p>
      </dgm:t>
    </dgm:pt>
    <dgm:pt modelId="{8A876EAA-5354-4830-8633-BF918A7BD0ED}" type="pres">
      <dgm:prSet presAssocID="{3482B7F1-1AD4-41A2-B55E-2AF428FF7023}" presName="compNode" presStyleCnt="0"/>
      <dgm:spPr/>
    </dgm:pt>
    <dgm:pt modelId="{766CDCB7-E107-477A-B8E9-D4CF98C618DC}" type="pres">
      <dgm:prSet presAssocID="{3482B7F1-1AD4-41A2-B55E-2AF428FF7023}" presName="dummyConnPt" presStyleCnt="0"/>
      <dgm:spPr/>
    </dgm:pt>
    <dgm:pt modelId="{4AC4F4E5-1C3B-459F-9C0C-C82631E74397}" type="pres">
      <dgm:prSet presAssocID="{3482B7F1-1AD4-41A2-B55E-2AF428FF702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B629D-6B6D-400C-B040-B7BD62495AAB}" type="pres">
      <dgm:prSet presAssocID="{D2659D1E-88B2-47B9-B761-0B31B7B4D5A0}" presName="sibTrans" presStyleLbl="bgSibTrans2D1" presStyleIdx="3" presStyleCnt="7"/>
      <dgm:spPr/>
      <dgm:t>
        <a:bodyPr/>
        <a:lstStyle/>
        <a:p>
          <a:endParaRPr lang="de-DE"/>
        </a:p>
      </dgm:t>
    </dgm:pt>
    <dgm:pt modelId="{0258E3FD-0A83-4ED9-B4BC-C5963A201271}" type="pres">
      <dgm:prSet presAssocID="{504081F6-3512-4D1C-A892-5EACC1CC8F8E}" presName="compNode" presStyleCnt="0"/>
      <dgm:spPr/>
    </dgm:pt>
    <dgm:pt modelId="{C962C1B3-E334-4616-948E-568DC1E53583}" type="pres">
      <dgm:prSet presAssocID="{504081F6-3512-4D1C-A892-5EACC1CC8F8E}" presName="dummyConnPt" presStyleCnt="0"/>
      <dgm:spPr/>
    </dgm:pt>
    <dgm:pt modelId="{C66E4E31-548D-499F-9B5F-4ED21A7FF663}" type="pres">
      <dgm:prSet presAssocID="{504081F6-3512-4D1C-A892-5EACC1CC8F8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A118FC7-F668-41E5-BB65-C5A690FB8E58}" type="pres">
      <dgm:prSet presAssocID="{BD9F9C4B-38DF-4E4F-A871-6EB7BE8FA789}" presName="sibTrans" presStyleLbl="bgSibTrans2D1" presStyleIdx="4" presStyleCnt="7"/>
      <dgm:spPr/>
      <dgm:t>
        <a:bodyPr/>
        <a:lstStyle/>
        <a:p>
          <a:endParaRPr lang="de-DE"/>
        </a:p>
      </dgm:t>
    </dgm:pt>
    <dgm:pt modelId="{B0FB6140-D693-4830-8430-66227AD76E5B}" type="pres">
      <dgm:prSet presAssocID="{D74C9E9D-D9F9-49FC-B290-F730B6CE98D6}" presName="compNode" presStyleCnt="0"/>
      <dgm:spPr/>
    </dgm:pt>
    <dgm:pt modelId="{14E1E70A-E1A1-421F-937B-BA6D378430BC}" type="pres">
      <dgm:prSet presAssocID="{D74C9E9D-D9F9-49FC-B290-F730B6CE98D6}" presName="dummyConnPt" presStyleCnt="0"/>
      <dgm:spPr/>
    </dgm:pt>
    <dgm:pt modelId="{611A22C1-7905-4E1E-BCDC-3731003D2D05}" type="pres">
      <dgm:prSet presAssocID="{D74C9E9D-D9F9-49FC-B290-F730B6CE98D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A51C1C4-0649-47B7-BE4B-43F0C2093B23}" type="pres">
      <dgm:prSet presAssocID="{BD13F15D-24CD-4DFC-B399-46DFD230DB75}" presName="sibTrans" presStyleLbl="bgSibTrans2D1" presStyleIdx="5" presStyleCnt="7"/>
      <dgm:spPr/>
      <dgm:t>
        <a:bodyPr/>
        <a:lstStyle/>
        <a:p>
          <a:endParaRPr lang="de-DE"/>
        </a:p>
      </dgm:t>
    </dgm:pt>
    <dgm:pt modelId="{DB899EEE-902E-4205-9698-E4CD51246ED3}" type="pres">
      <dgm:prSet presAssocID="{8154E3BE-10B1-4E3F-B124-72B458531E9C}" presName="compNode" presStyleCnt="0"/>
      <dgm:spPr/>
    </dgm:pt>
    <dgm:pt modelId="{0FCA91B5-7F88-4B0D-B91C-F3551E14DB02}" type="pres">
      <dgm:prSet presAssocID="{8154E3BE-10B1-4E3F-B124-72B458531E9C}" presName="dummyConnPt" presStyleCnt="0"/>
      <dgm:spPr/>
    </dgm:pt>
    <dgm:pt modelId="{C483D6E4-1946-4E52-8F38-7DD876FA2161}" type="pres">
      <dgm:prSet presAssocID="{8154E3BE-10B1-4E3F-B124-72B458531E9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B0912BA-8DCB-43E7-9A77-F657D8FEC7E2}" type="pres">
      <dgm:prSet presAssocID="{344DE209-1144-461A-B09F-6BF8C9BD4B4F}" presName="sibTrans" presStyleLbl="bgSibTrans2D1" presStyleIdx="6" presStyleCnt="7"/>
      <dgm:spPr/>
      <dgm:t>
        <a:bodyPr/>
        <a:lstStyle/>
        <a:p>
          <a:endParaRPr lang="de-DE"/>
        </a:p>
      </dgm:t>
    </dgm:pt>
    <dgm:pt modelId="{B2F277FD-AF58-418A-8F3C-0AC0EA010C14}" type="pres">
      <dgm:prSet presAssocID="{41937BF5-1638-48E4-B196-E7D89FF54602}" presName="compNode" presStyleCnt="0"/>
      <dgm:spPr/>
    </dgm:pt>
    <dgm:pt modelId="{815EE88D-F330-42C7-BE01-B75D10BFC7D0}" type="pres">
      <dgm:prSet presAssocID="{41937BF5-1638-48E4-B196-E7D89FF54602}" presName="dummyConnPt" presStyleCnt="0"/>
      <dgm:spPr/>
    </dgm:pt>
    <dgm:pt modelId="{33FDBCEF-1A8A-41D3-8221-E09AB8FA788C}" type="pres">
      <dgm:prSet presAssocID="{41937BF5-1638-48E4-B196-E7D89FF54602}" presName="node" presStyleLbl="node1" presStyleIdx="7" presStyleCnt="8" custScaleY="10280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E758C98-ACF7-4447-A8BE-248089C900A4}" type="presOf" srcId="{3482B7F1-1AD4-41A2-B55E-2AF428FF7023}" destId="{4AC4F4E5-1C3B-459F-9C0C-C82631E74397}" srcOrd="0" destOrd="0" presId="urn:microsoft.com/office/officeart/2005/8/layout/bProcess4"/>
    <dgm:cxn modelId="{2A0A8080-1B41-4AFA-AB87-BC837E66EB7F}" type="presOf" srcId="{DE77C3E0-36F7-4A05-A955-BA5FCF6700C4}" destId="{277A54BB-7A4B-4204-ADE0-3498BC3FDB72}" srcOrd="0" destOrd="0" presId="urn:microsoft.com/office/officeart/2005/8/layout/bProcess4"/>
    <dgm:cxn modelId="{DDE182E9-6A1D-439E-A130-22754ECC63D9}" type="presOf" srcId="{A97027E2-CE95-44B1-ADC7-F2FE223F17D0}" destId="{FBFA3157-5842-4576-9EF8-3A96BF8ED898}" srcOrd="0" destOrd="0" presId="urn:microsoft.com/office/officeart/2005/8/layout/bProcess4"/>
    <dgm:cxn modelId="{6F9EF8FA-C0F8-4D3D-B3B9-CE1DDED652AA}" type="presOf" srcId="{738CC284-F5E1-4589-99E5-53C9DF261979}" destId="{BC2C7D84-F6DA-4064-B2D1-4BFE39567BC8}" srcOrd="0" destOrd="0" presId="urn:microsoft.com/office/officeart/2005/8/layout/bProcess4"/>
    <dgm:cxn modelId="{592324F0-8E0C-472F-9CBE-6CF8BA2DED13}" srcId="{B93CB3B8-283B-413B-9EC3-194FFC7E70E8}" destId="{E8D15E29-436D-4CA8-BBDA-A24F520E843B}" srcOrd="0" destOrd="0" parTransId="{DFD8C2E5-DE89-439B-8011-98A569E0F589}" sibTransId="{89425340-8F69-4CE3-A900-CF7BAAF65849}"/>
    <dgm:cxn modelId="{93C136F4-6D6C-454E-978C-418F6AE756E9}" srcId="{B93CB3B8-283B-413B-9EC3-194FFC7E70E8}" destId="{3482B7F1-1AD4-41A2-B55E-2AF428FF7023}" srcOrd="3" destOrd="0" parTransId="{907C177B-315E-4100-89C1-7A604BE9229F}" sibTransId="{D2659D1E-88B2-47B9-B761-0B31B7B4D5A0}"/>
    <dgm:cxn modelId="{1449EE3B-402B-48C7-A732-F01A1E3EB2D7}" srcId="{B93CB3B8-283B-413B-9EC3-194FFC7E70E8}" destId="{41937BF5-1638-48E4-B196-E7D89FF54602}" srcOrd="7" destOrd="0" parTransId="{E1B4F92C-3E5C-4A83-A5A1-A1E460F2681D}" sibTransId="{611CDE3F-2DD2-418F-AE98-665F6A5A6638}"/>
    <dgm:cxn modelId="{B92660B3-E67E-40C1-A7FB-036C7432BB17}" srcId="{B93CB3B8-283B-413B-9EC3-194FFC7E70E8}" destId="{8154E3BE-10B1-4E3F-B124-72B458531E9C}" srcOrd="6" destOrd="0" parTransId="{897A2085-4A5E-457E-9A80-8ED6A254F725}" sibTransId="{344DE209-1144-461A-B09F-6BF8C9BD4B4F}"/>
    <dgm:cxn modelId="{9F6F8BC5-2864-4373-9C1F-D69DFA30EBAF}" type="presOf" srcId="{504081F6-3512-4D1C-A892-5EACC1CC8F8E}" destId="{C66E4E31-548D-499F-9B5F-4ED21A7FF663}" srcOrd="0" destOrd="0" presId="urn:microsoft.com/office/officeart/2005/8/layout/bProcess4"/>
    <dgm:cxn modelId="{58354764-E58E-4151-B5F1-ABF2691DD0BB}" type="presOf" srcId="{E8D15E29-436D-4CA8-BBDA-A24F520E843B}" destId="{88242FB6-1631-44B8-8D14-C35C3AD93060}" srcOrd="0" destOrd="0" presId="urn:microsoft.com/office/officeart/2005/8/layout/bProcess4"/>
    <dgm:cxn modelId="{526F197D-25DE-4F29-9B29-B8FD4945A8BA}" type="presOf" srcId="{BD9F9C4B-38DF-4E4F-A871-6EB7BE8FA789}" destId="{BA118FC7-F668-41E5-BB65-C5A690FB8E58}" srcOrd="0" destOrd="0" presId="urn:microsoft.com/office/officeart/2005/8/layout/bProcess4"/>
    <dgm:cxn modelId="{902A4829-25C6-4FCD-85D2-8CC629EA1996}" type="presOf" srcId="{89425340-8F69-4CE3-A900-CF7BAAF65849}" destId="{E2519EE3-FF7D-4709-8710-712D7368FB85}" srcOrd="0" destOrd="0" presId="urn:microsoft.com/office/officeart/2005/8/layout/bProcess4"/>
    <dgm:cxn modelId="{92C4BC9E-A0DC-4360-9A94-403FAABC53B2}" type="presOf" srcId="{59EF7678-6913-4B9F-BB1A-A836B0108484}" destId="{2508B25E-EBA9-4A67-9A6E-021B6ABE3121}" srcOrd="0" destOrd="0" presId="urn:microsoft.com/office/officeart/2005/8/layout/bProcess4"/>
    <dgm:cxn modelId="{2E80E08D-DAC8-4556-B4F9-A08CA04AB3BB}" srcId="{B93CB3B8-283B-413B-9EC3-194FFC7E70E8}" destId="{59EF7678-6913-4B9F-BB1A-A836B0108484}" srcOrd="2" destOrd="0" parTransId="{F5965287-21E9-409C-9A83-23C3581CDE84}" sibTransId="{A97027E2-CE95-44B1-ADC7-F2FE223F17D0}"/>
    <dgm:cxn modelId="{AFA11B2A-5654-4A17-B133-C873868DEE6D}" type="presOf" srcId="{B93CB3B8-283B-413B-9EC3-194FFC7E70E8}" destId="{A0766483-B421-469B-8142-1EB189A91EB2}" srcOrd="0" destOrd="0" presId="urn:microsoft.com/office/officeart/2005/8/layout/bProcess4"/>
    <dgm:cxn modelId="{12BB245D-0CFC-46C1-A486-3D0980D7117A}" type="presOf" srcId="{41937BF5-1638-48E4-B196-E7D89FF54602}" destId="{33FDBCEF-1A8A-41D3-8221-E09AB8FA788C}" srcOrd="0" destOrd="0" presId="urn:microsoft.com/office/officeart/2005/8/layout/bProcess4"/>
    <dgm:cxn modelId="{3A60D824-243B-40F0-A91A-9EC5D5DBA781}" srcId="{B93CB3B8-283B-413B-9EC3-194FFC7E70E8}" destId="{504081F6-3512-4D1C-A892-5EACC1CC8F8E}" srcOrd="4" destOrd="0" parTransId="{5180CABC-B8DB-4DF2-8E87-2163E49F04F5}" sibTransId="{BD9F9C4B-38DF-4E4F-A871-6EB7BE8FA789}"/>
    <dgm:cxn modelId="{39B75357-7C9A-4652-86B2-FCD59E1DFD60}" type="presOf" srcId="{8154E3BE-10B1-4E3F-B124-72B458531E9C}" destId="{C483D6E4-1946-4E52-8F38-7DD876FA2161}" srcOrd="0" destOrd="0" presId="urn:microsoft.com/office/officeart/2005/8/layout/bProcess4"/>
    <dgm:cxn modelId="{E3806EA8-C68B-4AB4-971A-87BDF0FB4647}" type="presOf" srcId="{344DE209-1144-461A-B09F-6BF8C9BD4B4F}" destId="{6B0912BA-8DCB-43E7-9A77-F657D8FEC7E2}" srcOrd="0" destOrd="0" presId="urn:microsoft.com/office/officeart/2005/8/layout/bProcess4"/>
    <dgm:cxn modelId="{AA28FF3F-2A62-4362-8E76-E7CA80B01D9B}" type="presOf" srcId="{D2659D1E-88B2-47B9-B761-0B31B7B4D5A0}" destId="{117B629D-6B6D-400C-B040-B7BD62495AAB}" srcOrd="0" destOrd="0" presId="urn:microsoft.com/office/officeart/2005/8/layout/bProcess4"/>
    <dgm:cxn modelId="{A6225A60-D6EB-4EB7-8570-D9A37EC06699}" type="presOf" srcId="{BD13F15D-24CD-4DFC-B399-46DFD230DB75}" destId="{CA51C1C4-0649-47B7-BE4B-43F0C2093B23}" srcOrd="0" destOrd="0" presId="urn:microsoft.com/office/officeart/2005/8/layout/bProcess4"/>
    <dgm:cxn modelId="{6AB7AD3A-8716-4E85-832E-31FBC79A938B}" type="presOf" srcId="{D74C9E9D-D9F9-49FC-B290-F730B6CE98D6}" destId="{611A22C1-7905-4E1E-BCDC-3731003D2D05}" srcOrd="0" destOrd="0" presId="urn:microsoft.com/office/officeart/2005/8/layout/bProcess4"/>
    <dgm:cxn modelId="{F09936C1-A2B2-4702-91D7-08D955FB346E}" srcId="{B93CB3B8-283B-413B-9EC3-194FFC7E70E8}" destId="{D74C9E9D-D9F9-49FC-B290-F730B6CE98D6}" srcOrd="5" destOrd="0" parTransId="{E4DE6F68-B14D-440B-97EA-D1E1E1FF5FC1}" sibTransId="{BD13F15D-24CD-4DFC-B399-46DFD230DB75}"/>
    <dgm:cxn modelId="{1AB12EEF-9B41-49EC-B865-EC775E627F72}" srcId="{B93CB3B8-283B-413B-9EC3-194FFC7E70E8}" destId="{738CC284-F5E1-4589-99E5-53C9DF261979}" srcOrd="1" destOrd="0" parTransId="{C4DA1A7C-4E5E-4536-9B39-5F7C841AD12A}" sibTransId="{DE77C3E0-36F7-4A05-A955-BA5FCF6700C4}"/>
    <dgm:cxn modelId="{1F15555B-5CF6-4805-8F71-91341EDC9EAB}" type="presParOf" srcId="{A0766483-B421-469B-8142-1EB189A91EB2}" destId="{FC4A2098-7197-4233-9102-5C5DF7DFF172}" srcOrd="0" destOrd="0" presId="urn:microsoft.com/office/officeart/2005/8/layout/bProcess4"/>
    <dgm:cxn modelId="{39FEAA60-B09A-4D2E-B157-FAAC8BE7D7AB}" type="presParOf" srcId="{FC4A2098-7197-4233-9102-5C5DF7DFF172}" destId="{CA03CB8C-D3EE-4600-A0AF-64202084581E}" srcOrd="0" destOrd="0" presId="urn:microsoft.com/office/officeart/2005/8/layout/bProcess4"/>
    <dgm:cxn modelId="{F2156AAD-3E08-4BF4-AD73-573B8C4645CA}" type="presParOf" srcId="{FC4A2098-7197-4233-9102-5C5DF7DFF172}" destId="{88242FB6-1631-44B8-8D14-C35C3AD93060}" srcOrd="1" destOrd="0" presId="urn:microsoft.com/office/officeart/2005/8/layout/bProcess4"/>
    <dgm:cxn modelId="{54BA914A-B3F0-4A65-947A-6735032C2AE0}" type="presParOf" srcId="{A0766483-B421-469B-8142-1EB189A91EB2}" destId="{E2519EE3-FF7D-4709-8710-712D7368FB85}" srcOrd="1" destOrd="0" presId="urn:microsoft.com/office/officeart/2005/8/layout/bProcess4"/>
    <dgm:cxn modelId="{3506B009-15AF-45DF-8F35-47DD260F86F4}" type="presParOf" srcId="{A0766483-B421-469B-8142-1EB189A91EB2}" destId="{B8B2E8B9-0723-4C6A-B62E-832FF2AEF2F8}" srcOrd="2" destOrd="0" presId="urn:microsoft.com/office/officeart/2005/8/layout/bProcess4"/>
    <dgm:cxn modelId="{0D27EE26-E466-4981-BB98-395CF3D5EB1B}" type="presParOf" srcId="{B8B2E8B9-0723-4C6A-B62E-832FF2AEF2F8}" destId="{8A8C0149-CEBB-45D5-ADAE-7BC98C22DAF1}" srcOrd="0" destOrd="0" presId="urn:microsoft.com/office/officeart/2005/8/layout/bProcess4"/>
    <dgm:cxn modelId="{63D2EAEA-84AB-46D5-9E9B-D7EE8719C078}" type="presParOf" srcId="{B8B2E8B9-0723-4C6A-B62E-832FF2AEF2F8}" destId="{BC2C7D84-F6DA-4064-B2D1-4BFE39567BC8}" srcOrd="1" destOrd="0" presId="urn:microsoft.com/office/officeart/2005/8/layout/bProcess4"/>
    <dgm:cxn modelId="{3CD32ABB-02ED-4C8A-AF67-D074D0E10609}" type="presParOf" srcId="{A0766483-B421-469B-8142-1EB189A91EB2}" destId="{277A54BB-7A4B-4204-ADE0-3498BC3FDB72}" srcOrd="3" destOrd="0" presId="urn:microsoft.com/office/officeart/2005/8/layout/bProcess4"/>
    <dgm:cxn modelId="{8340B3C5-72C1-429D-BFFF-9879817A9135}" type="presParOf" srcId="{A0766483-B421-469B-8142-1EB189A91EB2}" destId="{5D8DEEA5-0B6E-490C-9E24-7B77E603466C}" srcOrd="4" destOrd="0" presId="urn:microsoft.com/office/officeart/2005/8/layout/bProcess4"/>
    <dgm:cxn modelId="{B88883AB-1364-4E52-84CD-E223C0B6EF56}" type="presParOf" srcId="{5D8DEEA5-0B6E-490C-9E24-7B77E603466C}" destId="{3FBE92A9-4008-47DF-B299-3B4B1B2F7A35}" srcOrd="0" destOrd="0" presId="urn:microsoft.com/office/officeart/2005/8/layout/bProcess4"/>
    <dgm:cxn modelId="{F03A2654-A71B-4E8E-A68C-65716EDBFDF6}" type="presParOf" srcId="{5D8DEEA5-0B6E-490C-9E24-7B77E603466C}" destId="{2508B25E-EBA9-4A67-9A6E-021B6ABE3121}" srcOrd="1" destOrd="0" presId="urn:microsoft.com/office/officeart/2005/8/layout/bProcess4"/>
    <dgm:cxn modelId="{F085B7A7-8FE2-4DED-98F0-B7E0516B3946}" type="presParOf" srcId="{A0766483-B421-469B-8142-1EB189A91EB2}" destId="{FBFA3157-5842-4576-9EF8-3A96BF8ED898}" srcOrd="5" destOrd="0" presId="urn:microsoft.com/office/officeart/2005/8/layout/bProcess4"/>
    <dgm:cxn modelId="{75ECB930-3CA4-485A-9C33-2BDB83F40BA4}" type="presParOf" srcId="{A0766483-B421-469B-8142-1EB189A91EB2}" destId="{8A876EAA-5354-4830-8633-BF918A7BD0ED}" srcOrd="6" destOrd="0" presId="urn:microsoft.com/office/officeart/2005/8/layout/bProcess4"/>
    <dgm:cxn modelId="{A0FAA646-65DF-4149-A546-C8E41A3155C9}" type="presParOf" srcId="{8A876EAA-5354-4830-8633-BF918A7BD0ED}" destId="{766CDCB7-E107-477A-B8E9-D4CF98C618DC}" srcOrd="0" destOrd="0" presId="urn:microsoft.com/office/officeart/2005/8/layout/bProcess4"/>
    <dgm:cxn modelId="{16685108-DE18-4342-8BCE-88C7776B44EF}" type="presParOf" srcId="{8A876EAA-5354-4830-8633-BF918A7BD0ED}" destId="{4AC4F4E5-1C3B-459F-9C0C-C82631E74397}" srcOrd="1" destOrd="0" presId="urn:microsoft.com/office/officeart/2005/8/layout/bProcess4"/>
    <dgm:cxn modelId="{849D86DB-AB71-47F5-8618-90A1599F47A1}" type="presParOf" srcId="{A0766483-B421-469B-8142-1EB189A91EB2}" destId="{117B629D-6B6D-400C-B040-B7BD62495AAB}" srcOrd="7" destOrd="0" presId="urn:microsoft.com/office/officeart/2005/8/layout/bProcess4"/>
    <dgm:cxn modelId="{5A11DA58-3F43-4903-A16E-91A3BE179505}" type="presParOf" srcId="{A0766483-B421-469B-8142-1EB189A91EB2}" destId="{0258E3FD-0A83-4ED9-B4BC-C5963A201271}" srcOrd="8" destOrd="0" presId="urn:microsoft.com/office/officeart/2005/8/layout/bProcess4"/>
    <dgm:cxn modelId="{A481604F-373E-4891-ADC5-76E6B7EC3895}" type="presParOf" srcId="{0258E3FD-0A83-4ED9-B4BC-C5963A201271}" destId="{C962C1B3-E334-4616-948E-568DC1E53583}" srcOrd="0" destOrd="0" presId="urn:microsoft.com/office/officeart/2005/8/layout/bProcess4"/>
    <dgm:cxn modelId="{CBFB95A5-9D6B-43F6-A4E2-3CB458665576}" type="presParOf" srcId="{0258E3FD-0A83-4ED9-B4BC-C5963A201271}" destId="{C66E4E31-548D-499F-9B5F-4ED21A7FF663}" srcOrd="1" destOrd="0" presId="urn:microsoft.com/office/officeart/2005/8/layout/bProcess4"/>
    <dgm:cxn modelId="{3FA2A453-F0F1-4BD4-8837-EE16A1D72385}" type="presParOf" srcId="{A0766483-B421-469B-8142-1EB189A91EB2}" destId="{BA118FC7-F668-41E5-BB65-C5A690FB8E58}" srcOrd="9" destOrd="0" presId="urn:microsoft.com/office/officeart/2005/8/layout/bProcess4"/>
    <dgm:cxn modelId="{4C48A17F-9788-4732-BE32-3B51ADF41EF3}" type="presParOf" srcId="{A0766483-B421-469B-8142-1EB189A91EB2}" destId="{B0FB6140-D693-4830-8430-66227AD76E5B}" srcOrd="10" destOrd="0" presId="urn:microsoft.com/office/officeart/2005/8/layout/bProcess4"/>
    <dgm:cxn modelId="{DA0AF53B-F257-4519-85EB-CD3EBAABC7B3}" type="presParOf" srcId="{B0FB6140-D693-4830-8430-66227AD76E5B}" destId="{14E1E70A-E1A1-421F-937B-BA6D378430BC}" srcOrd="0" destOrd="0" presId="urn:microsoft.com/office/officeart/2005/8/layout/bProcess4"/>
    <dgm:cxn modelId="{84824A4A-ADB7-4276-B8AE-4441756E03FB}" type="presParOf" srcId="{B0FB6140-D693-4830-8430-66227AD76E5B}" destId="{611A22C1-7905-4E1E-BCDC-3731003D2D05}" srcOrd="1" destOrd="0" presId="urn:microsoft.com/office/officeart/2005/8/layout/bProcess4"/>
    <dgm:cxn modelId="{3FA9C60A-3370-4A8F-AC84-B70474CBA27E}" type="presParOf" srcId="{A0766483-B421-469B-8142-1EB189A91EB2}" destId="{CA51C1C4-0649-47B7-BE4B-43F0C2093B23}" srcOrd="11" destOrd="0" presId="urn:microsoft.com/office/officeart/2005/8/layout/bProcess4"/>
    <dgm:cxn modelId="{E7DA5D95-A582-49C9-A5F5-64DB4AC72CFD}" type="presParOf" srcId="{A0766483-B421-469B-8142-1EB189A91EB2}" destId="{DB899EEE-902E-4205-9698-E4CD51246ED3}" srcOrd="12" destOrd="0" presId="urn:microsoft.com/office/officeart/2005/8/layout/bProcess4"/>
    <dgm:cxn modelId="{406212F7-4486-487B-A85A-D74A3002090D}" type="presParOf" srcId="{DB899EEE-902E-4205-9698-E4CD51246ED3}" destId="{0FCA91B5-7F88-4B0D-B91C-F3551E14DB02}" srcOrd="0" destOrd="0" presId="urn:microsoft.com/office/officeart/2005/8/layout/bProcess4"/>
    <dgm:cxn modelId="{74298252-6F70-46AD-B335-D634B5E84983}" type="presParOf" srcId="{DB899EEE-902E-4205-9698-E4CD51246ED3}" destId="{C483D6E4-1946-4E52-8F38-7DD876FA2161}" srcOrd="1" destOrd="0" presId="urn:microsoft.com/office/officeart/2005/8/layout/bProcess4"/>
    <dgm:cxn modelId="{C8334468-90D5-4549-8CA4-94CC3DBD53AD}" type="presParOf" srcId="{A0766483-B421-469B-8142-1EB189A91EB2}" destId="{6B0912BA-8DCB-43E7-9A77-F657D8FEC7E2}" srcOrd="13" destOrd="0" presId="urn:microsoft.com/office/officeart/2005/8/layout/bProcess4"/>
    <dgm:cxn modelId="{4E88F48E-A4ED-4503-AEC3-BA2952D30052}" type="presParOf" srcId="{A0766483-B421-469B-8142-1EB189A91EB2}" destId="{B2F277FD-AF58-418A-8F3C-0AC0EA010C14}" srcOrd="14" destOrd="0" presId="urn:microsoft.com/office/officeart/2005/8/layout/bProcess4"/>
    <dgm:cxn modelId="{87D89015-E5BE-47F2-8D5F-48A5AE15E11C}" type="presParOf" srcId="{B2F277FD-AF58-418A-8F3C-0AC0EA010C14}" destId="{815EE88D-F330-42C7-BE01-B75D10BFC7D0}" srcOrd="0" destOrd="0" presId="urn:microsoft.com/office/officeart/2005/8/layout/bProcess4"/>
    <dgm:cxn modelId="{BFE64222-535A-4CC6-B47B-38A723256A30}" type="presParOf" srcId="{B2F277FD-AF58-418A-8F3C-0AC0EA010C14}" destId="{33FDBCEF-1A8A-41D3-8221-E09AB8FA788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F8158-AED0-4D39-967D-201CD1C70261}">
      <dsp:nvSpPr>
        <dsp:cNvPr id="0" name=""/>
        <dsp:cNvSpPr/>
      </dsp:nvSpPr>
      <dsp:spPr>
        <a:xfrm>
          <a:off x="1984" y="315328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Regulation </a:t>
          </a:r>
          <a:r>
            <a:rPr lang="de-DE" sz="1200" kern="1200" dirty="0" err="1" smtClean="0"/>
            <a:t>No</a:t>
          </a:r>
          <a:r>
            <a:rPr lang="de-DE" sz="1200" kern="1200" dirty="0" smtClean="0"/>
            <a:t> 3 and 4</a:t>
          </a:r>
          <a:endParaRPr lang="de-DE" sz="1200" kern="1200" dirty="0"/>
        </a:p>
      </dsp:txBody>
      <dsp:txXfrm>
        <a:off x="355203" y="315328"/>
        <a:ext cx="1059656" cy="706437"/>
      </dsp:txXfrm>
    </dsp:sp>
    <dsp:sp modelId="{3B8CDE5F-FCE3-47AE-9D9A-20B5C8F16581}">
      <dsp:nvSpPr>
        <dsp:cNvPr id="0" name=""/>
        <dsp:cNvSpPr/>
      </dsp:nvSpPr>
      <dsp:spPr>
        <a:xfrm>
          <a:off x="1591468" y="315328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Regulation (EEC) </a:t>
          </a:r>
          <a:r>
            <a:rPr lang="de-DE" sz="1200" kern="1200" dirty="0" err="1" smtClean="0"/>
            <a:t>No</a:t>
          </a:r>
          <a:r>
            <a:rPr lang="de-DE" sz="1200" kern="1200" dirty="0" smtClean="0"/>
            <a:t> 1408/71 and </a:t>
          </a:r>
          <a:r>
            <a:rPr lang="de-DE" sz="1200" kern="1200" dirty="0" smtClean="0"/>
            <a:t>574/72</a:t>
          </a:r>
          <a:endParaRPr lang="de-DE" sz="1200" kern="1200" dirty="0"/>
        </a:p>
      </dsp:txBody>
      <dsp:txXfrm>
        <a:off x="1944687" y="315328"/>
        <a:ext cx="1059656" cy="706437"/>
      </dsp:txXfrm>
    </dsp:sp>
    <dsp:sp modelId="{34626EBF-D342-40F5-81DB-9C9CD45DC885}">
      <dsp:nvSpPr>
        <dsp:cNvPr id="0" name=""/>
        <dsp:cNvSpPr/>
      </dsp:nvSpPr>
      <dsp:spPr>
        <a:xfrm>
          <a:off x="3180953" y="315328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Regulation (EC) </a:t>
          </a:r>
          <a:r>
            <a:rPr lang="de-DE" sz="1200" kern="1200" dirty="0" err="1" smtClean="0"/>
            <a:t>No</a:t>
          </a:r>
          <a:r>
            <a:rPr lang="de-DE" sz="1200" kern="1200" dirty="0" smtClean="0"/>
            <a:t> 883/2004 and 987/2009</a:t>
          </a:r>
          <a:endParaRPr lang="de-DE" sz="1200" kern="1200" dirty="0"/>
        </a:p>
      </dsp:txBody>
      <dsp:txXfrm>
        <a:off x="3534172" y="315328"/>
        <a:ext cx="1059656" cy="706437"/>
      </dsp:txXfrm>
    </dsp:sp>
    <dsp:sp modelId="{D6A50CA8-65AF-4225-9801-A1FE6E2335F0}">
      <dsp:nvSpPr>
        <dsp:cNvPr id="0" name=""/>
        <dsp:cNvSpPr/>
      </dsp:nvSpPr>
      <dsp:spPr>
        <a:xfrm>
          <a:off x="4770437" y="315328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/>
            <a:t>Brexit</a:t>
          </a:r>
          <a:endParaRPr lang="de-DE" sz="1200" kern="1200" dirty="0"/>
        </a:p>
      </dsp:txBody>
      <dsp:txXfrm>
        <a:off x="5123656" y="315328"/>
        <a:ext cx="1059656" cy="706437"/>
      </dsp:txXfrm>
    </dsp:sp>
    <dsp:sp modelId="{72C94892-176F-4CA0-8633-10BB418C4E68}">
      <dsp:nvSpPr>
        <dsp:cNvPr id="0" name=""/>
        <dsp:cNvSpPr/>
      </dsp:nvSpPr>
      <dsp:spPr>
        <a:xfrm>
          <a:off x="6359921" y="315328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? </a:t>
          </a:r>
          <a:r>
            <a:rPr lang="de-DE" sz="1200" kern="1200" dirty="0" err="1" smtClean="0"/>
            <a:t>What</a:t>
          </a:r>
          <a:r>
            <a:rPr lang="de-DE" sz="1200" kern="1200" dirty="0" smtClean="0"/>
            <a:t> will </a:t>
          </a:r>
          <a:r>
            <a:rPr lang="de-DE" sz="1200" kern="1200" dirty="0" err="1" smtClean="0"/>
            <a:t>the</a:t>
          </a:r>
          <a:r>
            <a:rPr lang="de-DE" sz="1200" kern="1200" dirty="0" smtClean="0"/>
            <a:t> </a:t>
          </a:r>
          <a:r>
            <a:rPr lang="de-DE" sz="1200" kern="1200" dirty="0" err="1" smtClean="0"/>
            <a:t>future</a:t>
          </a:r>
          <a:r>
            <a:rPr lang="de-DE" sz="1200" kern="1200" dirty="0" smtClean="0"/>
            <a:t> bring ?</a:t>
          </a:r>
          <a:endParaRPr lang="de-DE" sz="1200" kern="1200" dirty="0"/>
        </a:p>
      </dsp:txBody>
      <dsp:txXfrm>
        <a:off x="6713140" y="315328"/>
        <a:ext cx="1059656" cy="706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19EE3-FF7D-4709-8710-712D7368FB85}">
      <dsp:nvSpPr>
        <dsp:cNvPr id="0" name=""/>
        <dsp:cNvSpPr/>
      </dsp:nvSpPr>
      <dsp:spPr>
        <a:xfrm rot="5438812">
          <a:off x="1415915" y="979200"/>
          <a:ext cx="1485635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42FB6-1631-44B8-8D14-C35C3AD93060}">
      <dsp:nvSpPr>
        <dsp:cNvPr id="0" name=""/>
        <dsp:cNvSpPr/>
      </dsp:nvSpPr>
      <dsp:spPr>
        <a:xfrm>
          <a:off x="1759136" y="27422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C-85/96, </a:t>
          </a:r>
          <a:r>
            <a:rPr lang="de-DE" sz="1000" b="1" i="1" kern="1200" dirty="0" smtClean="0"/>
            <a:t>Martinez Sala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The </a:t>
          </a:r>
          <a:r>
            <a:rPr lang="de-DE" sz="1000" kern="1200" dirty="0" err="1" smtClean="0"/>
            <a:t>condition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of</a:t>
          </a:r>
          <a:r>
            <a:rPr lang="de-DE" sz="1000" kern="1200" dirty="0" smtClean="0"/>
            <a:t> a </a:t>
          </a:r>
          <a:r>
            <a:rPr lang="de-DE" sz="1000" kern="1200" dirty="0" err="1" smtClean="0"/>
            <a:t>right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reside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for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the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entitlement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family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benefits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is</a:t>
          </a:r>
          <a:r>
            <a:rPr lang="de-DE" sz="1000" kern="1200" dirty="0" smtClean="0"/>
            <a:t> a </a:t>
          </a:r>
          <a:r>
            <a:rPr lang="de-DE" sz="1000" kern="1200" dirty="0" err="1" smtClean="0"/>
            <a:t>forbidden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discrimination</a:t>
          </a:r>
          <a:endParaRPr lang="de-DE" sz="1000" kern="1200" dirty="0"/>
        </a:p>
      </dsp:txBody>
      <dsp:txXfrm>
        <a:off x="1794690" y="62976"/>
        <a:ext cx="1952083" cy="1142806"/>
      </dsp:txXfrm>
    </dsp:sp>
    <dsp:sp modelId="{277A54BB-7A4B-4204-ADE0-3498BC3FDB72}">
      <dsp:nvSpPr>
        <dsp:cNvPr id="0" name=""/>
        <dsp:cNvSpPr/>
      </dsp:nvSpPr>
      <dsp:spPr>
        <a:xfrm rot="5400000">
          <a:off x="1394993" y="2484012"/>
          <a:ext cx="1510705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C7D84-F6DA-4064-B2D1-4BFE39567BC8}">
      <dsp:nvSpPr>
        <dsp:cNvPr id="0" name=""/>
        <dsp:cNvSpPr/>
      </dsp:nvSpPr>
      <dsp:spPr>
        <a:xfrm>
          <a:off x="1742364" y="1519652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C-456/02, </a:t>
          </a:r>
          <a:r>
            <a:rPr lang="en-US" sz="1000" b="1" i="1" kern="1200" dirty="0" err="1" smtClean="0"/>
            <a:t>Trojani</a:t>
          </a:r>
          <a:endParaRPr lang="en-US" sz="1000" b="1" i="1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during legal national residence equal treatment for social assistance </a:t>
          </a:r>
          <a:endParaRPr lang="de-DE" sz="1000" kern="1200" dirty="0"/>
        </a:p>
      </dsp:txBody>
      <dsp:txXfrm>
        <a:off x="1777918" y="1555206"/>
        <a:ext cx="1952083" cy="1142806"/>
      </dsp:txXfrm>
    </dsp:sp>
    <dsp:sp modelId="{FBFA3157-5842-4576-9EF8-3A96BF8ED898}">
      <dsp:nvSpPr>
        <dsp:cNvPr id="0" name=""/>
        <dsp:cNvSpPr/>
      </dsp:nvSpPr>
      <dsp:spPr>
        <a:xfrm>
          <a:off x="2153690" y="3242709"/>
          <a:ext cx="2684156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8B25E-EBA9-4A67-9A6E-021B6ABE3121}">
      <dsp:nvSpPr>
        <dsp:cNvPr id="0" name=""/>
        <dsp:cNvSpPr/>
      </dsp:nvSpPr>
      <dsp:spPr>
        <a:xfrm>
          <a:off x="1742364" y="3037045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C-140/12, </a:t>
          </a:r>
          <a:r>
            <a:rPr lang="de-DE" sz="1000" b="1" i="1" kern="1200" dirty="0" smtClean="0"/>
            <a:t>Brey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SNCB = </a:t>
          </a:r>
          <a:r>
            <a:rPr lang="de-DE" sz="1000" kern="1200" dirty="0" err="1" smtClean="0"/>
            <a:t>social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assistance</a:t>
          </a:r>
          <a:r>
            <a:rPr lang="de-DE" sz="1000" kern="1200" dirty="0" smtClean="0"/>
            <a:t>;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eqaul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treatment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EU </a:t>
          </a:r>
          <a:r>
            <a:rPr lang="de-DE" sz="1000" kern="1200" dirty="0" err="1" smtClean="0"/>
            <a:t>right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reside</a:t>
          </a:r>
          <a:r>
            <a:rPr lang="de-DE" sz="1000" kern="1200" dirty="0" smtClean="0"/>
            <a:t>; individual </a:t>
          </a:r>
          <a:r>
            <a:rPr lang="de-DE" sz="1000" kern="1200" dirty="0" err="1" smtClean="0"/>
            <a:t>assessment</a:t>
          </a:r>
          <a:endParaRPr lang="de-DE" sz="1000" kern="1200" dirty="0"/>
        </a:p>
      </dsp:txBody>
      <dsp:txXfrm>
        <a:off x="1777918" y="3072599"/>
        <a:ext cx="1952083" cy="1142806"/>
      </dsp:txXfrm>
    </dsp:sp>
    <dsp:sp modelId="{117B629D-6B6D-400C-B040-B7BD62495AAB}">
      <dsp:nvSpPr>
        <dsp:cNvPr id="0" name=""/>
        <dsp:cNvSpPr/>
      </dsp:nvSpPr>
      <dsp:spPr>
        <a:xfrm rot="16200000">
          <a:off x="4085838" y="2484012"/>
          <a:ext cx="1510705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4F4E5-1C3B-459F-9C0C-C82631E74397}">
      <dsp:nvSpPr>
        <dsp:cNvPr id="0" name=""/>
        <dsp:cNvSpPr/>
      </dsp:nvSpPr>
      <dsp:spPr>
        <a:xfrm>
          <a:off x="4433208" y="3037045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C-333/13, </a:t>
          </a:r>
          <a:r>
            <a:rPr lang="de-DE" sz="1000" b="1" i="1" kern="1200" dirty="0" err="1" smtClean="0"/>
            <a:t>Dano</a:t>
          </a:r>
          <a:endParaRPr lang="de-DE" sz="1000" b="1" i="1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SNCB = </a:t>
          </a:r>
          <a:r>
            <a:rPr lang="de-DE" sz="1000" kern="1200" dirty="0" err="1" smtClean="0"/>
            <a:t>social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assistance</a:t>
          </a:r>
          <a:r>
            <a:rPr lang="de-DE" sz="1000" kern="1200" dirty="0" smtClean="0"/>
            <a:t>;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eqaul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treatment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EU </a:t>
          </a:r>
          <a:r>
            <a:rPr lang="de-DE" sz="1000" kern="1200" dirty="0" err="1" smtClean="0"/>
            <a:t>right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reside</a:t>
          </a:r>
          <a:r>
            <a:rPr lang="de-DE" sz="1000" kern="1200" dirty="0" smtClean="0"/>
            <a:t>; </a:t>
          </a:r>
          <a:r>
            <a:rPr lang="de-DE" sz="1000" kern="1200" dirty="0" err="1" smtClean="0"/>
            <a:t>general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assessment</a:t>
          </a:r>
          <a:endParaRPr lang="de-DE" sz="1000" kern="1200" dirty="0"/>
        </a:p>
      </dsp:txBody>
      <dsp:txXfrm>
        <a:off x="4468762" y="3072599"/>
        <a:ext cx="1952083" cy="1142806"/>
      </dsp:txXfrm>
    </dsp:sp>
    <dsp:sp modelId="{BA118FC7-F668-41E5-BB65-C5A690FB8E58}">
      <dsp:nvSpPr>
        <dsp:cNvPr id="0" name=""/>
        <dsp:cNvSpPr/>
      </dsp:nvSpPr>
      <dsp:spPr>
        <a:xfrm rot="16200000">
          <a:off x="4085838" y="966618"/>
          <a:ext cx="1510705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E4E31-548D-499F-9B5F-4ED21A7FF663}">
      <dsp:nvSpPr>
        <dsp:cNvPr id="0" name=""/>
        <dsp:cNvSpPr/>
      </dsp:nvSpPr>
      <dsp:spPr>
        <a:xfrm>
          <a:off x="4433208" y="1519652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C-181/19, </a:t>
          </a:r>
          <a:r>
            <a:rPr lang="de-DE" sz="1000" b="1" i="1" kern="1200" dirty="0" smtClean="0"/>
            <a:t>Jobcenter Krefeld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equal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treatment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under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free-movement</a:t>
          </a:r>
          <a:r>
            <a:rPr lang="de-DE" sz="1000" kern="1200" dirty="0" smtClean="0"/>
            <a:t>  Regulation 492/2011 </a:t>
          </a:r>
          <a:r>
            <a:rPr lang="de-DE" sz="1000" kern="1200" dirty="0" err="1" smtClean="0"/>
            <a:t>is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stronger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than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the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restrictions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under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the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residence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Directive</a:t>
          </a:r>
          <a:endParaRPr lang="de-DE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kern="1200" dirty="0"/>
        </a:p>
      </dsp:txBody>
      <dsp:txXfrm>
        <a:off x="4468762" y="1555206"/>
        <a:ext cx="1952083" cy="1142806"/>
      </dsp:txXfrm>
    </dsp:sp>
    <dsp:sp modelId="{CA51C1C4-0649-47B7-BE4B-43F0C2093B23}">
      <dsp:nvSpPr>
        <dsp:cNvPr id="0" name=""/>
        <dsp:cNvSpPr/>
      </dsp:nvSpPr>
      <dsp:spPr>
        <a:xfrm>
          <a:off x="4844535" y="207921"/>
          <a:ext cx="2684156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A22C1-7905-4E1E-BCDC-3731003D2D05}">
      <dsp:nvSpPr>
        <dsp:cNvPr id="0" name=""/>
        <dsp:cNvSpPr/>
      </dsp:nvSpPr>
      <dsp:spPr>
        <a:xfrm>
          <a:off x="4433208" y="2258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C-709/20, </a:t>
          </a:r>
          <a:r>
            <a:rPr lang="en-GB" sz="1000" b="1" i="1" kern="1200" dirty="0" smtClean="0"/>
            <a:t>The Department for Communities in Northern Ireland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no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equal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treatment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for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social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assistance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EU </a:t>
          </a:r>
          <a:r>
            <a:rPr lang="de-DE" sz="1000" kern="1200" dirty="0" err="1" smtClean="0"/>
            <a:t>right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reside</a:t>
          </a:r>
          <a:r>
            <a:rPr lang="de-DE" sz="1000" kern="1200" dirty="0" smtClean="0"/>
            <a:t>; human </a:t>
          </a:r>
          <a:r>
            <a:rPr lang="de-DE" sz="1000" kern="1200" dirty="0" err="1" smtClean="0"/>
            <a:t>rights</a:t>
          </a:r>
          <a:r>
            <a:rPr lang="de-DE" sz="1000" kern="1200" dirty="0" smtClean="0"/>
            <a:t> must </a:t>
          </a:r>
          <a:r>
            <a:rPr lang="de-DE" sz="1000" kern="1200" dirty="0" err="1" smtClean="0"/>
            <a:t>be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respected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if</a:t>
          </a:r>
          <a:r>
            <a:rPr lang="de-DE" sz="1000" kern="1200" dirty="0" smtClean="0"/>
            <a:t> national legal </a:t>
          </a:r>
          <a:r>
            <a:rPr lang="de-DE" sz="1000" kern="1200" dirty="0" err="1" smtClean="0"/>
            <a:t>residence</a:t>
          </a:r>
          <a:endParaRPr lang="de-DE" sz="1000" kern="1200" dirty="0"/>
        </a:p>
      </dsp:txBody>
      <dsp:txXfrm>
        <a:off x="4468762" y="37812"/>
        <a:ext cx="1952083" cy="1142806"/>
      </dsp:txXfrm>
    </dsp:sp>
    <dsp:sp modelId="{6B0912BA-8DCB-43E7-9A77-F657D8FEC7E2}">
      <dsp:nvSpPr>
        <dsp:cNvPr id="0" name=""/>
        <dsp:cNvSpPr/>
      </dsp:nvSpPr>
      <dsp:spPr>
        <a:xfrm rot="5400000">
          <a:off x="6768226" y="975075"/>
          <a:ext cx="1527618" cy="18208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3D6E4-1946-4E52-8F38-7DD876FA2161}">
      <dsp:nvSpPr>
        <dsp:cNvPr id="0" name=""/>
        <dsp:cNvSpPr/>
      </dsp:nvSpPr>
      <dsp:spPr>
        <a:xfrm>
          <a:off x="7124053" y="2258"/>
          <a:ext cx="2023191" cy="1213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C-308/14, </a:t>
          </a:r>
          <a:r>
            <a:rPr lang="de-DE" sz="1000" b="1" i="1" kern="1200" dirty="0" smtClean="0"/>
            <a:t>EC/UK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no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entitlement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family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benefits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</a:t>
          </a:r>
          <a:r>
            <a:rPr lang="de-DE" sz="1000" kern="1200" dirty="0" smtClean="0"/>
            <a:t> legal </a:t>
          </a:r>
          <a:r>
            <a:rPr lang="de-DE" sz="1000" kern="1200" dirty="0" err="1" smtClean="0"/>
            <a:t>residence</a:t>
          </a:r>
          <a:endParaRPr lang="de-DE" sz="1000" kern="1200" dirty="0"/>
        </a:p>
      </dsp:txBody>
      <dsp:txXfrm>
        <a:off x="7159607" y="37812"/>
        <a:ext cx="1952083" cy="1142806"/>
      </dsp:txXfrm>
    </dsp:sp>
    <dsp:sp modelId="{33FDBCEF-1A8A-41D3-8221-E09AB8FA788C}">
      <dsp:nvSpPr>
        <dsp:cNvPr id="0" name=""/>
        <dsp:cNvSpPr/>
      </dsp:nvSpPr>
      <dsp:spPr>
        <a:xfrm>
          <a:off x="7124053" y="1519652"/>
          <a:ext cx="2023191" cy="1247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/>
            <a:t>C-411/20, </a:t>
          </a:r>
          <a:r>
            <a:rPr lang="de-DE" sz="1000" b="1" i="1" kern="1200" dirty="0" smtClean="0"/>
            <a:t>Familienkasse Niedersachsen-Bremen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during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first</a:t>
          </a:r>
          <a:r>
            <a:rPr lang="de-DE" sz="1000" kern="1200" dirty="0" smtClean="0"/>
            <a:t> 3 </a:t>
          </a:r>
          <a:r>
            <a:rPr lang="de-DE" sz="1000" kern="1200" dirty="0" err="1" smtClean="0"/>
            <a:t>months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equal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treatment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for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family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benefits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irrespective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of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sufficient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means</a:t>
          </a:r>
          <a:endParaRPr lang="de-DE" sz="1000" kern="1200" dirty="0"/>
        </a:p>
      </dsp:txBody>
      <dsp:txXfrm>
        <a:off x="7160604" y="1556203"/>
        <a:ext cx="1950089" cy="1174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AB2B3-81C5-4270-B8C9-C1265B78C75B}" type="datetimeFigureOut">
              <a:rPr lang="de-DE" smtClean="0"/>
              <a:t>06.09.2022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3F70A-2969-4993-94C8-EF53650ADC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0002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Bernhard Spiegel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E3447-0482-44D6-B315-B2211EAF5DE6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654180"/>
            <a:ext cx="2953624" cy="70217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135611" y="5712902"/>
            <a:ext cx="2070550" cy="5989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European social security co-ordination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Past, Present and Future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13. September 2022, Bergen</a:t>
            </a:r>
          </a:p>
          <a:p>
            <a:endParaRPr lang="en-GB" dirty="0" smtClean="0"/>
          </a:p>
          <a:p>
            <a:r>
              <a:rPr lang="en-GB" dirty="0" smtClean="0"/>
              <a:t>Bernhard Spiegel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5517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Development of the coordination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equal treatment of the non-active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600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Regulation (EC) No 883/2004 provides for an unrestricted equal treatment for all benefits and persons covered</a:t>
            </a:r>
          </a:p>
          <a:p>
            <a:r>
              <a:rPr lang="en-GB" dirty="0" smtClean="0"/>
              <a:t>Directive 2004/38/EC on the right to reside of EU nationals provides equal treatment only to those who have a right to reside under the Directive</a:t>
            </a:r>
          </a:p>
          <a:p>
            <a:pPr lvl="1"/>
            <a:r>
              <a:rPr lang="en-GB" dirty="0" smtClean="0"/>
              <a:t>having sufficient resources not to become a burden to the social assistance scheme and a sickness insurance are a precondition for the right to reside</a:t>
            </a:r>
          </a:p>
          <a:p>
            <a:r>
              <a:rPr lang="en-GB" dirty="0" smtClean="0"/>
              <a:t>The relationship between the two texts is not clear</a:t>
            </a:r>
          </a:p>
          <a:p>
            <a:r>
              <a:rPr lang="en-GB" dirty="0" smtClean="0"/>
              <a:t>What is social assistance</a:t>
            </a:r>
            <a:r>
              <a:rPr lang="en-GB" dirty="0" smtClean="0"/>
              <a:t>? Important in relation to special non-contributory cash benefits (SNCB)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285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138622"/>
            <a:ext cx="10515600" cy="1325563"/>
          </a:xfrm>
        </p:spPr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Equal treatment – „social tourism“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500349"/>
              </p:ext>
            </p:extLst>
          </p:nvPr>
        </p:nvGraphicFramePr>
        <p:xfrm>
          <a:off x="838199" y="1308683"/>
          <a:ext cx="10889609" cy="4253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580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Is the coordination fit for purpose? Let us take the example of long-term care benefits!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600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Long-term care (LTC) benefits are a new branch of social security</a:t>
            </a:r>
          </a:p>
          <a:p>
            <a:r>
              <a:rPr lang="en-GB" dirty="0" smtClean="0"/>
              <a:t>Regulation (EC) No 883/2004 does not provide for a special coordination of LTC benefits</a:t>
            </a:r>
          </a:p>
          <a:p>
            <a:r>
              <a:rPr lang="en-GB" dirty="0" smtClean="0"/>
              <a:t>The ECJ has decided that the benefits have to be coordinated as sickness benefits</a:t>
            </a:r>
          </a:p>
          <a:p>
            <a:r>
              <a:rPr lang="en-GB" dirty="0" smtClean="0"/>
              <a:t>The ongoing reform of Regulation (EC) No 883/2004 will not change that</a:t>
            </a:r>
          </a:p>
          <a:p>
            <a:r>
              <a:rPr lang="en-GB" dirty="0" smtClean="0"/>
              <a:t>Does this lead to the intended results and a fair, transparent and easy to administer coordination?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6353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General remarks to the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coordination of sickness benefits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39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noProof="0" dirty="0" smtClean="0"/>
              <a:t>For the traditional sickness risk all Member States (MS) have comparable systems:</a:t>
            </a:r>
          </a:p>
          <a:p>
            <a:r>
              <a:rPr lang="en-GB" noProof="0" dirty="0" smtClean="0"/>
              <a:t>Benefits in kind (e.g. treatment by medical professions, in hospitals)</a:t>
            </a:r>
          </a:p>
          <a:p>
            <a:r>
              <a:rPr lang="en-GB" noProof="0" dirty="0" smtClean="0"/>
              <a:t>Benefits in cash (wage replacement in case of incapacity to work or maternity)</a:t>
            </a:r>
          </a:p>
          <a:p>
            <a:r>
              <a:rPr lang="en-GB" noProof="0" dirty="0" smtClean="0"/>
              <a:t>The designation of one competent MS usually guarantees that the package is granted</a:t>
            </a:r>
          </a:p>
          <a:p>
            <a:pPr marL="0" indent="0">
              <a:buNone/>
            </a:pPr>
            <a:r>
              <a:rPr lang="en-GB" noProof="0" dirty="0" smtClean="0"/>
              <a:t>For LTC </a:t>
            </a:r>
            <a:r>
              <a:rPr lang="en-GB" noProof="0" dirty="0" smtClean="0"/>
              <a:t>very </a:t>
            </a:r>
            <a:r>
              <a:rPr lang="en-GB" noProof="0" dirty="0" smtClean="0"/>
              <a:t>different political aims and benefits are relevant</a:t>
            </a:r>
          </a:p>
          <a:p>
            <a:r>
              <a:rPr lang="en-GB" noProof="0" dirty="0" smtClean="0"/>
              <a:t>Benefits in cash and/or in kind; mix of benefits and combi-benefits</a:t>
            </a:r>
          </a:p>
          <a:p>
            <a:r>
              <a:rPr lang="en-GB" noProof="0" dirty="0" smtClean="0"/>
              <a:t>Benefits to the person reliant on LTC and/or to the provider of the care</a:t>
            </a:r>
          </a:p>
          <a:p>
            <a:r>
              <a:rPr lang="en-GB" noProof="0" dirty="0" smtClean="0"/>
              <a:t>Benefits under social security or social assistance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45849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Lost entitlements (1)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689805"/>
          </a:xfrm>
        </p:spPr>
        <p:txBody>
          <a:bodyPr>
            <a:normAutofit fontScale="92500" lnSpcReduction="10000"/>
          </a:bodyPr>
          <a:lstStyle/>
          <a:p>
            <a:r>
              <a:rPr lang="en-GB" noProof="0" dirty="0" smtClean="0"/>
              <a:t>A person receiving a pension from MS 1 resides in MS 2. </a:t>
            </a:r>
          </a:p>
          <a:p>
            <a:r>
              <a:rPr lang="en-GB" noProof="0" dirty="0" smtClean="0"/>
              <a:t>The legislation of MS 1 provides only for LTC benefits in kind, while the one of MS 2 provides only for LTC benefits in cash</a:t>
            </a:r>
          </a:p>
          <a:p>
            <a:r>
              <a:rPr lang="en-GB" noProof="0" dirty="0" smtClean="0"/>
              <a:t>Under the sickness principles </a:t>
            </a:r>
            <a:r>
              <a:rPr lang="en-GB" dirty="0"/>
              <a:t>(</a:t>
            </a:r>
            <a:r>
              <a:rPr lang="en-GB" dirty="0" smtClean="0"/>
              <a:t>Art. </a:t>
            </a:r>
            <a:r>
              <a:rPr lang="en-GB" dirty="0"/>
              <a:t>24 of Regulation </a:t>
            </a:r>
            <a:r>
              <a:rPr lang="en-GB" dirty="0" smtClean="0"/>
              <a:t>(EC) No 883/2004) the MS </a:t>
            </a:r>
            <a:r>
              <a:rPr lang="en-GB" noProof="0" dirty="0" smtClean="0"/>
              <a:t>of residence grants its benefits in kind and the competent MS its benefits in cash; therefore, no benefits will be granted</a:t>
            </a:r>
          </a:p>
          <a:p>
            <a:r>
              <a:rPr lang="en-GB" noProof="0" dirty="0" smtClean="0"/>
              <a:t>Is MS 2 (as competent under Title II of Regulation 883/2004) obliged to grant its benefits which are provided for all residents?</a:t>
            </a:r>
          </a:p>
          <a:p>
            <a:pPr lvl="1"/>
            <a:r>
              <a:rPr lang="en-GB" noProof="0" dirty="0" smtClean="0"/>
              <a:t>Maybe yes - CJEU C-352/06, </a:t>
            </a:r>
            <a:r>
              <a:rPr lang="en-GB" i="1" noProof="0" dirty="0" err="1" smtClean="0"/>
              <a:t>Bosmann</a:t>
            </a:r>
            <a:r>
              <a:rPr lang="en-GB" noProof="0" dirty="0" smtClean="0"/>
              <a:t>, but, depending on national legislation, anti-</a:t>
            </a:r>
            <a:r>
              <a:rPr lang="en-GB" noProof="0" dirty="0" err="1" smtClean="0"/>
              <a:t>Bosmann</a:t>
            </a:r>
            <a:r>
              <a:rPr lang="en-GB" noProof="0" dirty="0" smtClean="0"/>
              <a:t>-rules could be applied (C-95/18 and C-96/18, </a:t>
            </a:r>
            <a:r>
              <a:rPr lang="en-GB" i="1" noProof="0" dirty="0" smtClean="0"/>
              <a:t>van den Berg </a:t>
            </a:r>
            <a:r>
              <a:rPr lang="en-GB" i="1" noProof="0" dirty="0" err="1" smtClean="0"/>
              <a:t>a.o</a:t>
            </a:r>
            <a:r>
              <a:rPr lang="en-GB" noProof="0" dirty="0" err="1" smtClean="0"/>
              <a:t>.</a:t>
            </a:r>
            <a:r>
              <a:rPr lang="en-GB" noProof="0" dirty="0" smtClean="0"/>
              <a:t>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1486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Lost entitlements (2)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574801"/>
            <a:ext cx="10515600" cy="3989009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Remedy: export of benefits in kind by competent MS?</a:t>
            </a:r>
          </a:p>
          <a:p>
            <a:pPr lvl="1"/>
            <a:r>
              <a:rPr lang="en-GB" noProof="0" dirty="0" smtClean="0"/>
              <a:t>ECJ C-679/16, </a:t>
            </a:r>
            <a:r>
              <a:rPr lang="en-GB" i="1" noProof="0" dirty="0" smtClean="0"/>
              <a:t>A</a:t>
            </a:r>
            <a:r>
              <a:rPr lang="en-GB" noProof="0" dirty="0" smtClean="0"/>
              <a:t>:  export not under Regulation (EC) No 883/2004, but, under the free movement </a:t>
            </a:r>
            <a:r>
              <a:rPr lang="en-GB" noProof="0" dirty="0" smtClean="0"/>
              <a:t>principles (</a:t>
            </a:r>
            <a:r>
              <a:rPr lang="en-GB" b="1" noProof="0" dirty="0" smtClean="0">
                <a:solidFill>
                  <a:schemeClr val="accent1">
                    <a:lumMod val="75000"/>
                  </a:schemeClr>
                </a:solidFill>
              </a:rPr>
              <a:t>not applicable under the EEA-</a:t>
            </a:r>
            <a:r>
              <a:rPr lang="en-GB" b="1" noProof="0" dirty="0" err="1" smtClean="0">
                <a:solidFill>
                  <a:schemeClr val="accent1">
                    <a:lumMod val="75000"/>
                  </a:schemeClr>
                </a:solidFill>
              </a:rPr>
              <a:t>Agr</a:t>
            </a:r>
            <a:r>
              <a:rPr lang="en-GB" noProof="0" dirty="0" smtClean="0"/>
              <a:t>.?)</a:t>
            </a:r>
            <a:endParaRPr lang="en-GB" noProof="0" dirty="0" smtClean="0"/>
          </a:p>
          <a:p>
            <a:pPr lvl="1"/>
            <a:r>
              <a:rPr lang="en-GB" noProof="0" dirty="0" smtClean="0"/>
              <a:t>Only „exportable“ benefits e.g. personal assistant accompanying a person reliant on LTC</a:t>
            </a:r>
          </a:p>
          <a:p>
            <a:pPr lvl="1"/>
            <a:r>
              <a:rPr lang="en-GB" noProof="0" dirty="0" smtClean="0"/>
              <a:t>Not applicable e.g. on stay in a home for persons reliant on LTC</a:t>
            </a:r>
          </a:p>
          <a:p>
            <a:pPr lvl="1"/>
            <a:r>
              <a:rPr lang="en-GB" noProof="0" dirty="0" smtClean="0"/>
              <a:t>Freedom to provide services not applicable and, therefore, also no reimbursement of costs paid to such a home outside the competent MS (ECJ C-208/07, </a:t>
            </a:r>
            <a:r>
              <a:rPr lang="en-GB" i="1" noProof="0" dirty="0" smtClean="0"/>
              <a:t>von </a:t>
            </a:r>
            <a:r>
              <a:rPr lang="en-GB" i="1" noProof="0" dirty="0" err="1" smtClean="0"/>
              <a:t>Chamier-Glisczinski</a:t>
            </a:r>
            <a:r>
              <a:rPr lang="en-GB" noProof="0" dirty="0" smtClean="0"/>
              <a:t>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27420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Lost entitlements (3)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4299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 smtClean="0"/>
              <a:t>A person receiving 2 pensions (one from the MS 1 of residence) is subject to the legislation of the MS 1 of residence (Art. 23 of Regulation (EC) No 883/2004)</a:t>
            </a:r>
          </a:p>
          <a:p>
            <a:r>
              <a:rPr lang="en-GB" noProof="0" dirty="0" smtClean="0"/>
              <a:t>This is also valid when the legislation of MS 1 does not provide any LTC benefits but only sickness benefits in kind (this is the decisive factor for the competence). </a:t>
            </a:r>
          </a:p>
          <a:p>
            <a:r>
              <a:rPr lang="en-GB" noProof="0" dirty="0" smtClean="0"/>
              <a:t>If the person has contributed a long time to a LTC scheme in MS 2 paying also a pension and there is the possibility for a voluntary continuation of this insurance, this cannot be denied although MS 1 is the competent one (ECJ C-388/09, </a:t>
            </a:r>
            <a:r>
              <a:rPr lang="en-GB" i="1" noProof="0" dirty="0" smtClean="0"/>
              <a:t>da Silva Martins</a:t>
            </a:r>
            <a:r>
              <a:rPr lang="en-GB" noProof="0" dirty="0" smtClean="0"/>
              <a:t>)</a:t>
            </a:r>
          </a:p>
          <a:p>
            <a:r>
              <a:rPr lang="en-GB" noProof="0" dirty="0" smtClean="0"/>
              <a:t>The loss cannot be avoided in residence based schemes without the possibility of a voluntary insurance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53104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Possible overcompensation – benefits in kind and benefits in cash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137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 smtClean="0"/>
              <a:t>When MS 1 of residence provides LTC benefits in kind and the competent MS 2 benefits in cash, both benefits can be claimed</a:t>
            </a:r>
          </a:p>
          <a:p>
            <a:r>
              <a:rPr lang="en-GB" noProof="0" dirty="0" smtClean="0"/>
              <a:t>Article 34 of Regulation (EC) No 883/2004 provides a solution: in theory MS 2 can deduct the reimbursable amount of the benefits in kind of MS 1 from its benefit in cash</a:t>
            </a:r>
          </a:p>
          <a:p>
            <a:pPr lvl="1"/>
            <a:r>
              <a:rPr lang="en-GB" noProof="0" dirty="0" smtClean="0"/>
              <a:t>These must be </a:t>
            </a:r>
            <a:r>
              <a:rPr lang="en-GB" b="1" noProof="0" dirty="0" smtClean="0"/>
              <a:t>benefits for the same purpose </a:t>
            </a:r>
            <a:r>
              <a:rPr lang="en-GB" noProof="0" dirty="0" smtClean="0"/>
              <a:t>(no deduction possible when e.g. the benefit in cash aims at financing the additional costs in the household while the benefit in kind is a personal assistant helping to overcome mobility problems)</a:t>
            </a:r>
          </a:p>
          <a:p>
            <a:pPr lvl="1"/>
            <a:r>
              <a:rPr lang="en-GB" noProof="0" dirty="0" smtClean="0"/>
              <a:t>Claims of reimbursement are made rather late after the benefit has been provided (up to more than 12 months later)</a:t>
            </a:r>
          </a:p>
          <a:p>
            <a:pPr lvl="1"/>
            <a:r>
              <a:rPr lang="en-GB" noProof="0" dirty="0" smtClean="0"/>
              <a:t>Recovery of LTC benefit overpayments politically not easy</a:t>
            </a:r>
          </a:p>
          <a:p>
            <a:pPr lvl="1"/>
            <a:r>
              <a:rPr lang="en-GB" noProof="0" dirty="0" smtClean="0"/>
              <a:t>Administrative nightmare</a:t>
            </a: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78031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Possible overcompensation – 2 benefits in cash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94642"/>
          </a:xfrm>
        </p:spPr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A person has suffered an accident at work in MS 1 and this MS 1 grants LTC benefits in cash if this person is in need of support because of this accident</a:t>
            </a:r>
          </a:p>
          <a:p>
            <a:r>
              <a:rPr lang="en-GB" noProof="0" dirty="0" smtClean="0"/>
              <a:t>This person resides in MS 2 where an old age pension is granted and therefore this MS 2 is competent for sickness benefits; this MS 2 grants LTC benefits in cash for all residents</a:t>
            </a:r>
          </a:p>
          <a:p>
            <a:r>
              <a:rPr lang="en-GB" noProof="0" dirty="0" smtClean="0"/>
              <a:t>There is simultaneous entitlement to benefits under the accidents at work and the sickness chapters of Regulation (EC) No 883/2004</a:t>
            </a:r>
          </a:p>
          <a:p>
            <a:r>
              <a:rPr lang="en-GB" noProof="0" dirty="0" smtClean="0"/>
              <a:t>Regulation (EC) No 883/2004 does not contain any remedy:</a:t>
            </a:r>
          </a:p>
          <a:p>
            <a:pPr lvl="1"/>
            <a:r>
              <a:rPr lang="en-GB" noProof="0" dirty="0" smtClean="0"/>
              <a:t>Art. 34 concerns only overlap of benefits in cash and in kind</a:t>
            </a:r>
          </a:p>
          <a:p>
            <a:pPr lvl="1"/>
            <a:r>
              <a:rPr lang="en-GB" noProof="0" dirty="0" smtClean="0"/>
              <a:t>Art. 10 (general overlapping rule concerning benefits of the same kind) does not apply as these benefits are not for the same period of compulsory insurance</a:t>
            </a:r>
          </a:p>
          <a:p>
            <a:pPr lvl="1"/>
            <a:r>
              <a:rPr lang="en-GB" noProof="0" dirty="0" smtClean="0"/>
              <a:t>Only national anti-</a:t>
            </a:r>
            <a:r>
              <a:rPr lang="en-GB" noProof="0" dirty="0" err="1" smtClean="0"/>
              <a:t>cumulation</a:t>
            </a:r>
            <a:r>
              <a:rPr lang="en-GB" noProof="0" dirty="0" smtClean="0"/>
              <a:t> rule could help; which risk has priority?</a:t>
            </a: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8728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Possible overcompensation – 2 benefits in kind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10756"/>
          </a:xfrm>
        </p:spPr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A person (e.g. bound to a wheelchair) lives in MS 1 and works as a frontier worker in MS 2</a:t>
            </a:r>
          </a:p>
          <a:p>
            <a:r>
              <a:rPr lang="en-GB" noProof="0" dirty="0" smtClean="0"/>
              <a:t>Frontier workers are entitled to benefits in kind under the legislation of both MS (Art. 17 and 18 of Regulation (EC) No 883/2004)</a:t>
            </a:r>
          </a:p>
          <a:p>
            <a:r>
              <a:rPr lang="en-GB" noProof="0" dirty="0" smtClean="0"/>
              <a:t>No problem if MS 1 provides a personal assistant to help with the household while MS 2 provides an assistant to help at the workplace (no over-compensation)</a:t>
            </a:r>
          </a:p>
          <a:p>
            <a:r>
              <a:rPr lang="en-GB" noProof="0" dirty="0" smtClean="0"/>
              <a:t>What happens if both MS 1 + 2 provide for a personal assistant to overcome mobility problems? Also benefits in kind are not excluded from exportability (CJEU C-679/16, </a:t>
            </a:r>
            <a:r>
              <a:rPr lang="en-GB" i="1" noProof="0" dirty="0" smtClean="0"/>
              <a:t>A</a:t>
            </a:r>
            <a:r>
              <a:rPr lang="en-GB" noProof="0" dirty="0" smtClean="0"/>
              <a:t>)</a:t>
            </a:r>
          </a:p>
          <a:p>
            <a:r>
              <a:rPr lang="en-GB" noProof="0" dirty="0" smtClean="0"/>
              <a:t>Will there be 2 personal assistants at the same time?</a:t>
            </a:r>
          </a:p>
          <a:p>
            <a:r>
              <a:rPr lang="en-GB" noProof="0" dirty="0" smtClean="0"/>
              <a:t>Regulation (EC) No 883/2004 does not contain any remedy</a:t>
            </a: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6800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15459"/>
            <a:ext cx="10515600" cy="1325563"/>
          </a:xfrm>
        </p:spPr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Content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838200" y="1577695"/>
            <a:ext cx="10515600" cy="4093263"/>
          </a:xfrm>
        </p:spPr>
        <p:txBody>
          <a:bodyPr>
            <a:normAutofit/>
          </a:bodyPr>
          <a:lstStyle/>
          <a:p>
            <a:r>
              <a:rPr lang="en-GB" dirty="0" smtClean="0"/>
              <a:t>Only some aspects not the overall picture</a:t>
            </a:r>
          </a:p>
          <a:p>
            <a:r>
              <a:rPr lang="en-GB" dirty="0" smtClean="0"/>
              <a:t>History of coordination and fundamental principles</a:t>
            </a:r>
          </a:p>
          <a:p>
            <a:r>
              <a:rPr lang="en-GB" dirty="0" smtClean="0"/>
              <a:t>Analysis of developments, is the coordination up to date?</a:t>
            </a:r>
          </a:p>
          <a:p>
            <a:pPr lvl="1"/>
            <a:r>
              <a:rPr lang="en-GB" dirty="0" smtClean="0"/>
              <a:t>impact </a:t>
            </a:r>
            <a:r>
              <a:rPr lang="en-GB" dirty="0" smtClean="0"/>
              <a:t>of/on </a:t>
            </a:r>
            <a:r>
              <a:rPr lang="en-GB" dirty="0" smtClean="0"/>
              <a:t>new types of benefits</a:t>
            </a:r>
          </a:p>
          <a:p>
            <a:r>
              <a:rPr lang="en-GB" dirty="0" smtClean="0"/>
              <a:t>Description from an EU-perspective; in principle the same applies under the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EEA-Agreement</a:t>
            </a:r>
          </a:p>
          <a:p>
            <a:pPr lvl="1"/>
            <a:r>
              <a:rPr lang="en-GB" dirty="0" smtClean="0"/>
              <a:t>Austrian experiences will lead me through the presentation, although we have a different system of social security, the impact and the challenges are comparable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8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Towards the summit of complexity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1080"/>
          </a:xfrm>
        </p:spPr>
        <p:txBody>
          <a:bodyPr>
            <a:normAutofit fontScale="85000" lnSpcReduction="10000"/>
          </a:bodyPr>
          <a:lstStyle/>
          <a:p>
            <a:r>
              <a:rPr lang="en-GB" noProof="0" dirty="0" smtClean="0"/>
              <a:t>Up until now only the situation of the person reliant on care has been examined.</a:t>
            </a:r>
          </a:p>
          <a:p>
            <a:r>
              <a:rPr lang="en-GB" noProof="0" dirty="0" smtClean="0"/>
              <a:t>Also benefits for the person providing care are included:</a:t>
            </a:r>
          </a:p>
          <a:p>
            <a:r>
              <a:rPr lang="en-GB" noProof="0" dirty="0" smtClean="0"/>
              <a:t>Terra incognita (</a:t>
            </a:r>
            <a:r>
              <a:rPr lang="en-GB" i="1" noProof="0" dirty="0" smtClean="0"/>
              <a:t>hic </a:t>
            </a:r>
            <a:r>
              <a:rPr lang="en-GB" i="1" noProof="0" dirty="0" err="1" smtClean="0"/>
              <a:t>sunt</a:t>
            </a:r>
            <a:r>
              <a:rPr lang="en-GB" i="1" noProof="0" dirty="0" smtClean="0"/>
              <a:t> </a:t>
            </a:r>
            <a:r>
              <a:rPr lang="en-GB" i="1" noProof="0" dirty="0" err="1" smtClean="0"/>
              <a:t>dracones</a:t>
            </a:r>
            <a:r>
              <a:rPr lang="en-GB" noProof="0" dirty="0" smtClean="0"/>
              <a:t>):</a:t>
            </a:r>
          </a:p>
          <a:p>
            <a:pPr lvl="1"/>
            <a:r>
              <a:rPr lang="en-GB" dirty="0"/>
              <a:t>D</a:t>
            </a:r>
            <a:r>
              <a:rPr lang="en-GB" noProof="0" dirty="0" err="1" smtClean="0"/>
              <a:t>ifferent</a:t>
            </a:r>
            <a:r>
              <a:rPr lang="en-GB" noProof="0" dirty="0" smtClean="0"/>
              <a:t> legislation applies to the person reliant on care and the one providing the care? What happens when in such cases the benefit for the carer is a pension insurance coverage (as ECJ in case C-502/01 and C-31/02, </a:t>
            </a:r>
            <a:r>
              <a:rPr lang="en-GB" i="1" noProof="0" dirty="0" err="1" smtClean="0"/>
              <a:t>Gaumain-Cerri</a:t>
            </a:r>
            <a:r>
              <a:rPr lang="en-GB" i="1" noProof="0" dirty="0" smtClean="0"/>
              <a:t> and Barth</a:t>
            </a:r>
            <a:r>
              <a:rPr lang="en-GB" noProof="0" dirty="0" smtClean="0"/>
              <a:t>)?</a:t>
            </a:r>
          </a:p>
          <a:p>
            <a:pPr lvl="1"/>
            <a:r>
              <a:rPr lang="en-GB" noProof="0" dirty="0" smtClean="0"/>
              <a:t>Which one has priority? The best of both worlds? </a:t>
            </a:r>
          </a:p>
          <a:p>
            <a:pPr lvl="1"/>
            <a:r>
              <a:rPr lang="en-GB" noProof="0" dirty="0" smtClean="0"/>
              <a:t>What happens when caring is regarded as a gainful activity and the LTC-benefit in cash as professional income?</a:t>
            </a:r>
          </a:p>
          <a:p>
            <a:pPr lvl="1"/>
            <a:r>
              <a:rPr lang="en-GB" noProof="0" dirty="0" smtClean="0"/>
              <a:t>What happens when labour-law entitlements </a:t>
            </a:r>
            <a:r>
              <a:rPr lang="en-GB" noProof="0" dirty="0" smtClean="0"/>
              <a:t>(e.g. specific leave arrangements) are </a:t>
            </a:r>
            <a:r>
              <a:rPr lang="en-GB" noProof="0" dirty="0" smtClean="0"/>
              <a:t>linked to the receipt of a specific LTC benefit of the person reliant on care?</a:t>
            </a:r>
          </a:p>
          <a:p>
            <a:pPr lvl="1"/>
            <a:r>
              <a:rPr lang="en-GB" noProof="0" dirty="0" smtClean="0"/>
              <a:t>Neither Regulation (EC) No 883/2004 nor the ECJ gives an answer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88270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Summary concerning the fit for purpose test on the existing coordination mechanism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23670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 smtClean="0"/>
              <a:t>The existing coordination might work well in relation to standard “old-fashioned” social security benefits</a:t>
            </a:r>
          </a:p>
          <a:p>
            <a:r>
              <a:rPr lang="en-GB" noProof="0" dirty="0" smtClean="0"/>
              <a:t>If these principles are applied to new emerging types of benefits it is not safeguarded that the social policy aims can be achieved</a:t>
            </a:r>
          </a:p>
          <a:p>
            <a:r>
              <a:rPr lang="en-GB" dirty="0"/>
              <a:t>A</a:t>
            </a:r>
            <a:r>
              <a:rPr lang="en-GB" dirty="0" smtClean="0"/>
              <a:t> complex legal framework including immense administrative burden for the institutions might be the </a:t>
            </a:r>
            <a:r>
              <a:rPr lang="en-GB" dirty="0" smtClean="0"/>
              <a:t>consequence; a synchronized application in all MS is not guaranteed</a:t>
            </a:r>
            <a:endParaRPr lang="en-GB" dirty="0" smtClean="0"/>
          </a:p>
          <a:p>
            <a:r>
              <a:rPr lang="en-GB" dirty="0"/>
              <a:t>I</a:t>
            </a:r>
            <a:r>
              <a:rPr lang="en-GB" noProof="0" dirty="0" smtClean="0"/>
              <a:t>t would be the task of the European legislator to react – the legislative processes are much too slow</a:t>
            </a:r>
          </a:p>
          <a:p>
            <a:r>
              <a:rPr lang="en-GB" dirty="0"/>
              <a:t>T</a:t>
            </a:r>
            <a:r>
              <a:rPr lang="en-GB" dirty="0" smtClean="0"/>
              <a:t>he only promotor </a:t>
            </a:r>
            <a:r>
              <a:rPr lang="en-GB" dirty="0" smtClean="0"/>
              <a:t>at the moment is </a:t>
            </a:r>
            <a:r>
              <a:rPr lang="en-GB" dirty="0" smtClean="0"/>
              <a:t>the ECJ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53982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Look ahead into the future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23670"/>
          </a:xfrm>
        </p:spPr>
        <p:txBody>
          <a:bodyPr>
            <a:normAutofit fontScale="85000" lnSpcReduction="10000"/>
          </a:bodyPr>
          <a:lstStyle/>
          <a:p>
            <a:r>
              <a:rPr lang="en-GB" noProof="0" dirty="0" smtClean="0"/>
              <a:t>Existing problems will decrease when all MS have comparable living standards and costs</a:t>
            </a:r>
          </a:p>
          <a:p>
            <a:r>
              <a:rPr lang="en-GB" dirty="0"/>
              <a:t>D</a:t>
            </a:r>
            <a:r>
              <a:rPr lang="en-GB" dirty="0" smtClean="0"/>
              <a:t>ifferent philosophies of the national social security schemes could still be a pulling factor (entitlement only for those who have “bought” their social security coverage </a:t>
            </a:r>
            <a:r>
              <a:rPr lang="en-GB" noProof="0" dirty="0" smtClean="0"/>
              <a:t> 		entitlement under a solidarity model for all citizens/residents)</a:t>
            </a:r>
          </a:p>
          <a:p>
            <a:r>
              <a:rPr lang="en-GB" noProof="0" dirty="0" smtClean="0"/>
              <a:t>National fine-tuning </a:t>
            </a:r>
            <a:r>
              <a:rPr lang="en-GB" noProof="0" dirty="0" smtClean="0"/>
              <a:t>of benefits taking into account the local situation seems to be impossible (indexation of family benefits – ECJ C-328/20, </a:t>
            </a:r>
            <a:r>
              <a:rPr lang="en-GB" i="1" noProof="0" dirty="0" smtClean="0"/>
              <a:t>Commission against Austria</a:t>
            </a:r>
            <a:r>
              <a:rPr lang="en-GB" noProof="0" dirty="0" smtClean="0"/>
              <a:t>)</a:t>
            </a:r>
          </a:p>
          <a:p>
            <a:r>
              <a:rPr lang="en-GB" dirty="0" smtClean="0"/>
              <a:t>Would it be possible to change the rules of competence (e.g. more benefits in the MS of residence – example of special non-contributory cash </a:t>
            </a:r>
            <a:r>
              <a:rPr lang="en-GB" dirty="0" smtClean="0"/>
              <a:t>benefits)?</a:t>
            </a:r>
            <a:endParaRPr lang="en-GB" noProof="0" dirty="0"/>
          </a:p>
        </p:txBody>
      </p:sp>
      <p:sp>
        <p:nvSpPr>
          <p:cNvPr id="4" name="Pfeil nach links und rechts 3"/>
          <p:cNvSpPr/>
          <p:nvPr/>
        </p:nvSpPr>
        <p:spPr>
          <a:xfrm>
            <a:off x="2615373" y="3195433"/>
            <a:ext cx="769257" cy="2370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5779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… to conclude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23670"/>
          </a:xfrm>
        </p:spPr>
        <p:txBody>
          <a:bodyPr>
            <a:normAutofit lnSpcReduction="10000"/>
          </a:bodyPr>
          <a:lstStyle/>
          <a:p>
            <a:r>
              <a:rPr lang="en-GB" noProof="0" dirty="0" smtClean="0"/>
              <a:t>The coordination of social security is an important corner stone of the European house</a:t>
            </a:r>
          </a:p>
          <a:p>
            <a:r>
              <a:rPr lang="en-GB" dirty="0"/>
              <a:t>I</a:t>
            </a:r>
            <a:r>
              <a:rPr lang="en-GB" dirty="0" smtClean="0"/>
              <a:t>t helps to avoid disadvantages for persons moving within the EU</a:t>
            </a:r>
          </a:p>
          <a:p>
            <a:r>
              <a:rPr lang="en-GB" dirty="0" smtClean="0"/>
              <a:t>Even when all MS try to apply the rules in a European spirit some problems especially concerning new types of benefits cannot be avoided</a:t>
            </a:r>
          </a:p>
          <a:p>
            <a:r>
              <a:rPr lang="en-GB" dirty="0"/>
              <a:t>P</a:t>
            </a:r>
            <a:r>
              <a:rPr lang="en-GB" dirty="0" smtClean="0"/>
              <a:t>urely national approaches to solve problems are not the best way; solutions should be sought by the European legislator </a:t>
            </a:r>
            <a:r>
              <a:rPr lang="en-GB" smtClean="0"/>
              <a:t>and we </a:t>
            </a:r>
            <a:r>
              <a:rPr lang="en-GB" dirty="0" smtClean="0"/>
              <a:t>should not wait for the ECJ </a:t>
            </a:r>
          </a:p>
          <a:p>
            <a:endParaRPr lang="en-GB" dirty="0" smtClean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46527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79459"/>
          </a:xfrm>
        </p:spPr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…. thank you for your attention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4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15459"/>
            <a:ext cx="10515600" cy="1325563"/>
          </a:xfrm>
        </p:spPr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The purpose of coordination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838200" y="1577695"/>
            <a:ext cx="10515600" cy="40932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 person, who is or was in a cross-border situation could encounter social security problems – e.g.:</a:t>
            </a:r>
          </a:p>
          <a:p>
            <a:r>
              <a:rPr lang="en-GB" dirty="0"/>
              <a:t>O</a:t>
            </a:r>
            <a:r>
              <a:rPr lang="en-GB" dirty="0" smtClean="0"/>
              <a:t>bligation to pay social security contributions twice or no coverage at all</a:t>
            </a:r>
          </a:p>
          <a:p>
            <a:r>
              <a:rPr lang="en-GB" dirty="0"/>
              <a:t>N</a:t>
            </a:r>
            <a:r>
              <a:rPr lang="en-GB" dirty="0" smtClean="0"/>
              <a:t>o possibility to receive medical treatment from the domestic health system when the illness occurs abroad</a:t>
            </a:r>
          </a:p>
          <a:p>
            <a:r>
              <a:rPr lang="en-GB" dirty="0"/>
              <a:t>N</a:t>
            </a:r>
            <a:r>
              <a:rPr lang="en-GB" dirty="0" smtClean="0"/>
              <a:t>o entitlement to benefits because the residence is not on the national territory or the periods necessary for entitlement are too short</a:t>
            </a:r>
          </a:p>
          <a:p>
            <a:pPr marL="0" indent="0">
              <a:buNone/>
            </a:pPr>
            <a:r>
              <a:rPr lang="en-GB" dirty="0" smtClean="0"/>
              <a:t>Coordination tries to solve these problems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40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Developments in a glimpse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838200" y="1577695"/>
            <a:ext cx="10515600" cy="4599268"/>
          </a:xfrm>
        </p:spPr>
        <p:txBody>
          <a:bodyPr>
            <a:normAutofit/>
          </a:bodyPr>
          <a:lstStyle/>
          <a:p>
            <a:r>
              <a:rPr lang="en-GB" dirty="0"/>
              <a:t>B</a:t>
            </a:r>
            <a:r>
              <a:rPr lang="en-GB" dirty="0" smtClean="0"/>
              <a:t>ilateral agreements as the starting point</a:t>
            </a:r>
          </a:p>
          <a:p>
            <a:r>
              <a:rPr lang="en-GB" dirty="0"/>
              <a:t>A</a:t>
            </a:r>
            <a:r>
              <a:rPr lang="en-GB" dirty="0" smtClean="0"/>
              <a:t>lso in the EU, coordination was planned as a multi-state agreement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/>
              <a:t>G</a:t>
            </a:r>
            <a:r>
              <a:rPr lang="en-GB" dirty="0" smtClean="0"/>
              <a:t>rowing influence of the Treaty</a:t>
            </a:r>
          </a:p>
          <a:p>
            <a:r>
              <a:rPr lang="en-GB" dirty="0" smtClean="0"/>
              <a:t>Electronic administrative </a:t>
            </a:r>
            <a:r>
              <a:rPr lang="en-GB" dirty="0" smtClean="0"/>
              <a:t>cooperation replaces communication on paper</a:t>
            </a:r>
            <a:endParaRPr lang="en-GB" dirty="0" smtClean="0"/>
          </a:p>
          <a:p>
            <a:endParaRPr lang="en-GB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921258728"/>
              </p:ext>
            </p:extLst>
          </p:nvPr>
        </p:nvGraphicFramePr>
        <p:xfrm>
          <a:off x="2032000" y="2903257"/>
          <a:ext cx="8128000" cy="1337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112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Coordination embedded in the treaty (TFEU)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801080"/>
          </a:xfrm>
        </p:spPr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Coordination does not mean harmonisation, but in cross-border situations national law must correspond to the obligations under the </a:t>
            </a:r>
            <a:r>
              <a:rPr lang="en-GB" dirty="0" smtClean="0"/>
              <a:t>TFEU (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EEA-Agreement</a:t>
            </a:r>
            <a:r>
              <a:rPr lang="en-GB" dirty="0" smtClean="0"/>
              <a:t>)</a:t>
            </a:r>
            <a:endParaRPr lang="en-GB" dirty="0" smtClean="0"/>
          </a:p>
          <a:p>
            <a:r>
              <a:rPr lang="en-GB" dirty="0" smtClean="0"/>
              <a:t>Free movement of workers (Art. 45 </a:t>
            </a:r>
            <a:r>
              <a:rPr lang="en-GB" dirty="0" smtClean="0"/>
              <a:t>TFEU =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Art. 28 EEA-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Agr</a:t>
            </a:r>
            <a:r>
              <a:rPr lang="en-GB" dirty="0" smtClean="0"/>
              <a:t>.)</a:t>
            </a:r>
            <a:endParaRPr lang="en-GB" dirty="0" smtClean="0"/>
          </a:p>
          <a:p>
            <a:r>
              <a:rPr lang="en-GB" dirty="0" smtClean="0"/>
              <a:t>Freedom to provide services (Art. 56 et seq. </a:t>
            </a:r>
            <a:r>
              <a:rPr lang="en-GB" dirty="0" smtClean="0"/>
              <a:t>TFEU =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Art. 36 et seq. EEA-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Agr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GB" dirty="0" smtClean="0"/>
              <a:t>) </a:t>
            </a:r>
            <a:r>
              <a:rPr lang="en-GB" dirty="0" smtClean="0"/>
              <a:t>and of establishment (Art. 49 et seq. </a:t>
            </a:r>
            <a:r>
              <a:rPr lang="en-GB" dirty="0" smtClean="0"/>
              <a:t>TFEU =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Art. 31 EEA-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Agr</a:t>
            </a:r>
            <a:r>
              <a:rPr lang="en-GB" dirty="0" smtClean="0"/>
              <a:t>.)</a:t>
            </a:r>
            <a:endParaRPr lang="en-GB" dirty="0" smtClean="0"/>
          </a:p>
          <a:p>
            <a:r>
              <a:rPr lang="en-GB" dirty="0" smtClean="0"/>
              <a:t>Free movement of EU citizens (Art. 21 TFEU)</a:t>
            </a:r>
          </a:p>
          <a:p>
            <a:r>
              <a:rPr lang="en-GB" dirty="0" smtClean="0"/>
              <a:t>Obligation for the European legislator to provide a mechanism for coordination which includes aggregation of periods and the export of benefits (Art. 48 </a:t>
            </a:r>
            <a:r>
              <a:rPr lang="en-GB" dirty="0" smtClean="0"/>
              <a:t>TFEU =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Art. 29 EEA-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Agr</a:t>
            </a:r>
            <a:r>
              <a:rPr lang="en-GB" dirty="0" smtClean="0"/>
              <a:t>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983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Impact on national law and administrations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718832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EU law has priority</a:t>
            </a:r>
          </a:p>
          <a:p>
            <a:r>
              <a:rPr lang="en-GB" dirty="0" smtClean="0"/>
              <a:t>National law must be interpreted in such a way that it is in conformity with EU law </a:t>
            </a:r>
          </a:p>
          <a:p>
            <a:r>
              <a:rPr lang="en-GB" dirty="0" smtClean="0"/>
              <a:t>When national law applicable under Regulation (EC) No 883/2004 cannot be interpreted in such a way that obstacles to free movement are avoided, it cannot be applied </a:t>
            </a:r>
          </a:p>
          <a:p>
            <a:pPr lvl="1"/>
            <a:r>
              <a:rPr lang="en-GB" dirty="0" smtClean="0"/>
              <a:t>e.g. no reduction of a pension if a partner starts to receive a pension – which would be the case in a purely national situation – when the amount of foreign pensions of the partners does not change – ECJ C-262/97, </a:t>
            </a:r>
            <a:r>
              <a:rPr lang="en-GB" i="1" dirty="0" err="1" smtClean="0"/>
              <a:t>Engelbrecht</a:t>
            </a:r>
            <a:endParaRPr lang="en-GB" dirty="0" smtClean="0"/>
          </a:p>
          <a:p>
            <a:pPr lvl="1"/>
            <a:r>
              <a:rPr lang="en-GB" dirty="0" smtClean="0"/>
              <a:t>e.g. granting of an invalidity benefit already at once, even when under national law it is paid after 1 year of the payment of a sickness allowance – ECJ C-3/08, </a:t>
            </a:r>
            <a:r>
              <a:rPr lang="en-GB" i="1" dirty="0" err="1" smtClean="0"/>
              <a:t>Leyman</a:t>
            </a:r>
            <a:r>
              <a:rPr lang="en-GB" dirty="0" smtClean="0"/>
              <a:t>  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5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Development of the coordination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persons covered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76889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S</a:t>
            </a:r>
            <a:r>
              <a:rPr lang="en-GB" dirty="0" smtClean="0"/>
              <a:t>tart: employees with EU nationality and their family members</a:t>
            </a:r>
          </a:p>
          <a:p>
            <a:r>
              <a:rPr lang="en-GB" dirty="0" smtClean="0"/>
              <a:t>1981: extension to self-employed persons with EU nationality and their family members</a:t>
            </a:r>
          </a:p>
          <a:p>
            <a:r>
              <a:rPr lang="en-GB" dirty="0" smtClean="0"/>
              <a:t>1998: extension to civil servants with EU nationality and their family members (ECJ C-443/93, </a:t>
            </a:r>
            <a:r>
              <a:rPr lang="en-GB" i="1" dirty="0" err="1" smtClean="0"/>
              <a:t>Vougioukas</a:t>
            </a:r>
            <a:r>
              <a:rPr lang="en-GB" dirty="0" smtClean="0"/>
              <a:t>, aggregation for civil servants directly under the TFEU)</a:t>
            </a:r>
          </a:p>
          <a:p>
            <a:r>
              <a:rPr lang="en-GB" dirty="0" smtClean="0"/>
              <a:t>1999: extension to students with EU nationality</a:t>
            </a:r>
          </a:p>
          <a:p>
            <a:r>
              <a:rPr lang="en-GB" dirty="0" smtClean="0"/>
              <a:t>[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nly EU Member States</a:t>
            </a:r>
            <a:r>
              <a:rPr lang="en-GB" dirty="0" smtClean="0"/>
              <a:t>: 2003: „extension“ of Regulation (EEC) No 1408/71 to third country nationals and their family members]</a:t>
            </a:r>
          </a:p>
          <a:p>
            <a:r>
              <a:rPr lang="en-GB" dirty="0" smtClean="0"/>
              <a:t>2010: extension to any insured person with EU nationality, including the non-active ones, and their family members</a:t>
            </a:r>
          </a:p>
          <a:p>
            <a:r>
              <a:rPr lang="en-GB" dirty="0" smtClean="0"/>
              <a:t>[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nly EU Member States</a:t>
            </a:r>
            <a:r>
              <a:rPr lang="en-GB" dirty="0" smtClean="0"/>
              <a:t>: 2010: „extension“ of Regulation (EC) No 883/2004 to third country nationals and their family members]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714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Development of the coordination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matters covered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466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C</a:t>
            </a:r>
            <a:r>
              <a:rPr lang="en-GB" dirty="0" smtClean="0"/>
              <a:t>lassical list of social security risks (e.g. ILO Convention No 102)</a:t>
            </a:r>
          </a:p>
          <a:p>
            <a:r>
              <a:rPr lang="en-GB" dirty="0"/>
              <a:t>S</a:t>
            </a:r>
            <a:r>
              <a:rPr lang="en-GB" dirty="0" smtClean="0"/>
              <a:t>ystem must be based on legislation (does not cover occupational schemes based on collective agreements)</a:t>
            </a:r>
          </a:p>
          <a:p>
            <a:r>
              <a:rPr lang="en-GB" dirty="0" smtClean="0"/>
              <a:t>„Extension“ to special non-contributory cash benefits (social assistance under national law) – ECJ 1/72, </a:t>
            </a:r>
            <a:r>
              <a:rPr lang="en-GB" i="1" dirty="0" err="1" smtClean="0"/>
              <a:t>Frilli</a:t>
            </a:r>
            <a:r>
              <a:rPr lang="en-GB" dirty="0" smtClean="0"/>
              <a:t>, et seq.</a:t>
            </a:r>
          </a:p>
          <a:p>
            <a:r>
              <a:rPr lang="en-GB" dirty="0" smtClean="0"/>
              <a:t>„Extension“ to long-term care benefits – ECJ C-160/96, </a:t>
            </a:r>
            <a:r>
              <a:rPr lang="en-GB" i="1" dirty="0" err="1" smtClean="0"/>
              <a:t>Molenaar</a:t>
            </a:r>
            <a:r>
              <a:rPr lang="en-GB" dirty="0" smtClean="0"/>
              <a:t>, et seq. </a:t>
            </a:r>
          </a:p>
          <a:p>
            <a:r>
              <a:rPr lang="en-GB" dirty="0" smtClean="0"/>
              <a:t>„Extension“ to child-raising benefits – ECJ C-275/96 </a:t>
            </a:r>
            <a:r>
              <a:rPr lang="en-GB" i="1" dirty="0" err="1" smtClean="0"/>
              <a:t>Kuusijärvi</a:t>
            </a:r>
            <a:endParaRPr lang="en-GB" i="1" dirty="0" smtClean="0"/>
          </a:p>
          <a:p>
            <a:r>
              <a:rPr lang="en-GB" dirty="0" smtClean="0"/>
              <a:t>„Extension“ to advances to maintenance allowances – ECJ C-85/99, </a:t>
            </a:r>
            <a:r>
              <a:rPr lang="en-GB" i="1" dirty="0" err="1" smtClean="0"/>
              <a:t>Offermanns</a:t>
            </a:r>
            <a:r>
              <a:rPr lang="en-GB" dirty="0" smtClean="0"/>
              <a:t> et seq. exemption under Regulation (EC) No 883/2004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01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Development of the coordination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assimilation of facts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783764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Fundamental principle of free movement: the same treatment as if the person had not moved; necessitates the taking into account of „facts“ which occurred in another MS as if they occurred in the competent MS</a:t>
            </a:r>
          </a:p>
          <a:p>
            <a:r>
              <a:rPr lang="en-GB" dirty="0"/>
              <a:t>F</a:t>
            </a:r>
            <a:r>
              <a:rPr lang="en-GB" dirty="0" smtClean="0"/>
              <a:t>ragmented start - only some specific provisions</a:t>
            </a:r>
          </a:p>
          <a:p>
            <a:r>
              <a:rPr lang="en-GB" dirty="0"/>
              <a:t>T</a:t>
            </a:r>
            <a:r>
              <a:rPr lang="en-GB" dirty="0" smtClean="0"/>
              <a:t>hen, ECJ case law: e.g. previous occupation (20/85, </a:t>
            </a:r>
            <a:r>
              <a:rPr lang="en-GB" i="1" dirty="0" err="1" smtClean="0"/>
              <a:t>Roviello</a:t>
            </a:r>
            <a:r>
              <a:rPr lang="en-GB" dirty="0" smtClean="0"/>
              <a:t>), or military service (C-131/96, </a:t>
            </a:r>
            <a:r>
              <a:rPr lang="en-GB" i="1" dirty="0" smtClean="0"/>
              <a:t>Mora Romero</a:t>
            </a:r>
            <a:r>
              <a:rPr lang="en-GB" dirty="0" smtClean="0"/>
              <a:t>)</a:t>
            </a:r>
          </a:p>
          <a:p>
            <a:r>
              <a:rPr lang="en-GB" dirty="0"/>
              <a:t>P</a:t>
            </a:r>
            <a:r>
              <a:rPr lang="en-GB" dirty="0" smtClean="0"/>
              <a:t>roblem of the same / not the same - e.g. </a:t>
            </a:r>
            <a:r>
              <a:rPr lang="en-GB" dirty="0" smtClean="0"/>
              <a:t>specific old-age </a:t>
            </a:r>
            <a:r>
              <a:rPr lang="en-GB" dirty="0" smtClean="0"/>
              <a:t>part-time agreements </a:t>
            </a:r>
            <a:r>
              <a:rPr lang="en-GB" dirty="0" smtClean="0"/>
              <a:t>as a condition for an old-age benefit (50 </a:t>
            </a:r>
            <a:r>
              <a:rPr lang="en-GB" dirty="0" smtClean="0"/>
              <a:t>% reduction of working time = 40-60 % reduction, ECJ C-523/13, </a:t>
            </a:r>
            <a:r>
              <a:rPr lang="en-GB" i="1" dirty="0" err="1" smtClean="0"/>
              <a:t>Larcher</a:t>
            </a:r>
            <a:r>
              <a:rPr lang="en-GB" dirty="0" smtClean="0"/>
              <a:t>)</a:t>
            </a:r>
          </a:p>
          <a:p>
            <a:r>
              <a:rPr lang="en-GB" dirty="0" smtClean="0"/>
              <a:t>Now in Art. 5 of Regulation (EC) No 883/2004 codified; difficult borderline to aggregation of periods under </a:t>
            </a:r>
            <a:r>
              <a:rPr lang="en-GB" dirty="0" smtClean="0"/>
              <a:t>Art. </a:t>
            </a:r>
            <a:r>
              <a:rPr lang="en-GB" dirty="0" smtClean="0"/>
              <a:t>6 (Decision H6 of the Administrative Commission)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02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2645</Words>
  <Application>Microsoft Office PowerPoint</Application>
  <PresentationFormat>Breitbild</PresentationFormat>
  <Paragraphs>167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</vt:lpstr>
      <vt:lpstr>European social security co-ordination Past, Present and Future</vt:lpstr>
      <vt:lpstr>Content</vt:lpstr>
      <vt:lpstr>The purpose of coordination</vt:lpstr>
      <vt:lpstr>Developments in a glimpse</vt:lpstr>
      <vt:lpstr>Coordination embedded in the treaty (TFEU)</vt:lpstr>
      <vt:lpstr>Impact on national law and administrations</vt:lpstr>
      <vt:lpstr>Development of the coordination  persons covered</vt:lpstr>
      <vt:lpstr>Development of the coordination  matters covered</vt:lpstr>
      <vt:lpstr>Development of the coordination  assimilation of facts</vt:lpstr>
      <vt:lpstr>Development of the coordination  equal treatment of the non-active</vt:lpstr>
      <vt:lpstr>Equal treatment – „social tourism“</vt:lpstr>
      <vt:lpstr>Is the coordination fit for purpose? Let us take the example of long-term care benefits!</vt:lpstr>
      <vt:lpstr>General remarks to the coordination of sickness benefits</vt:lpstr>
      <vt:lpstr>Lost entitlements (1)</vt:lpstr>
      <vt:lpstr>Lost entitlements (2)</vt:lpstr>
      <vt:lpstr>Lost entitlements (3)</vt:lpstr>
      <vt:lpstr>Possible overcompensation – benefits in kind and benefits in cash</vt:lpstr>
      <vt:lpstr>Possible overcompensation – 2 benefits in cash</vt:lpstr>
      <vt:lpstr>Possible overcompensation – 2 benefits in kind</vt:lpstr>
      <vt:lpstr>Towards the summit of complexity</vt:lpstr>
      <vt:lpstr>Summary concerning the fit for purpose test on the existing coordination mechanism</vt:lpstr>
      <vt:lpstr>Look ahead into the future</vt:lpstr>
      <vt:lpstr>… to conclude</vt:lpstr>
      <vt:lpstr>…. thank you for your attention</vt:lpstr>
    </vt:vector>
  </TitlesOfParts>
  <Company>Sozialministerium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Spiegel, Bernhard</dc:creator>
  <cp:lastModifiedBy>Spiegel, Bernhard</cp:lastModifiedBy>
  <cp:revision>86</cp:revision>
  <cp:lastPrinted>2022-09-06T08:15:08Z</cp:lastPrinted>
  <dcterms:created xsi:type="dcterms:W3CDTF">2022-07-28T11:51:11Z</dcterms:created>
  <dcterms:modified xsi:type="dcterms:W3CDTF">2022-09-06T08:44:32Z</dcterms:modified>
</cp:coreProperties>
</file>