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  <p:sldMasterId id="2147483752" r:id="rId2"/>
    <p:sldMasterId id="2147483710" r:id="rId3"/>
    <p:sldMasterId id="2147483694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57" r:id="rId7"/>
    <p:sldId id="262" r:id="rId8"/>
    <p:sldId id="263" r:id="rId9"/>
    <p:sldId id="264" r:id="rId10"/>
    <p:sldId id="265" r:id="rId11"/>
    <p:sldId id="259" r:id="rId12"/>
    <p:sldId id="270" r:id="rId13"/>
    <p:sldId id="269" r:id="rId14"/>
  </p:sldIdLst>
  <p:sldSz cx="12192000" cy="6858000"/>
  <p:notesSz cx="6669088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19" autoAdjust="0"/>
  </p:normalViewPr>
  <p:slideViewPr>
    <p:cSldViewPr>
      <p:cViewPr varScale="1">
        <p:scale>
          <a:sx n="86" d="100"/>
          <a:sy n="86" d="100"/>
        </p:scale>
        <p:origin x="51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5DE67-2EA6-4809-AA89-F57164F32371}" type="datetimeFigureOut">
              <a:rPr lang="sv-SE" smtClean="0"/>
              <a:t>2022-09-07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444FA-FFCC-46FC-9553-688432611A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9202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2022-09-07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4731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94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6070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1520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9322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622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058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4072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0407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8880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D0C60A7-BAD5-4867-8E0A-F763105FA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889" b="19153"/>
          <a:stretch/>
        </p:blipFill>
        <p:spPr>
          <a:xfrm>
            <a:off x="2436000" y="954000"/>
            <a:ext cx="9756000" cy="5904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143565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 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344000" y="1412776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344000" y="2834776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3B1545A-3337-4A23-B7A2-062B044DC4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4613" y="4014862"/>
            <a:ext cx="8840787" cy="1147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DC0DD00-1A22-4FD7-9073-2D04CCA1E8B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95F50A2-FC82-49AF-97B2-60ABE6125E7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31DF219-E4C5-4A13-A199-D8F76725DF5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6837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D339F2-E867-476F-9F4F-39DDDFB02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AC5E93-97F8-48B7-9B0A-4E5690DE9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295A37E-A3F4-46DD-A4E6-1071E45C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AD98AFE-6ADC-4AA1-BCBD-F00E0CED3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2C849CE-8AED-4280-8F91-1F8359B0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B89BA13-57EF-4A12-996B-21A0BE173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D6C0C7-18BE-4DBD-9A68-AEA25D06A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71D090-42C7-4AC0-B427-F25729DB8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A317A4-5611-4733-BAAC-AC81DE0B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620688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542288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620688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81AED24-AEC1-4877-88B5-88586228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FB29A56-8A1F-451B-88F3-D8F713AF4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43A6901-03D7-4BC3-A49E-DA2FB829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620687"/>
            <a:ext cx="10598400" cy="525623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B4853A-609A-4C5D-8CF3-0DC403CAA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98B1D26-D176-4062-A996-EEE375744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6D5B82-655B-42B7-9641-F7AAC317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 hidden="1">
            <a:extLst>
              <a:ext uri="{FF2B5EF4-FFF2-40B4-BE49-F238E27FC236}">
                <a16:creationId xmlns:a16="http://schemas.microsoft.com/office/drawing/2014/main" id="{84C0B301-53A2-4DF2-A89F-ADBEDC7DF8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Blank layoutsida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DB91D43-1337-4720-B78A-0A2352105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9CA499B-5F2A-4EB1-B666-3D271265C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096128-0C34-471F-B8F6-4F608F7D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F74F012-2219-4744-8E1A-29B2762BF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5" b="22383"/>
          <a:stretch/>
        </p:blipFill>
        <p:spPr>
          <a:xfrm>
            <a:off x="3552000" y="486000"/>
            <a:ext cx="8640000" cy="6372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30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203729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 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344000" y="1412776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344000" y="2834776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3B1545A-3337-4A23-B7A2-062B044DC4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4613" y="4014862"/>
            <a:ext cx="8840787" cy="1147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D3CC452-7B58-4703-91B5-3853189714D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0A8EC6F1-EB72-4912-A5AA-0B5C3848C9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6DD4685C-0D3A-41D6-9064-86C303463B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32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526424"/>
            <a:ext cx="10598400" cy="431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AE0C56-DD5D-41F6-9E8D-6761A8D3B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64E01C-7B87-4FC6-8C20-B8D8AEAB4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3869A5-C66F-47FC-B547-AE820883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0C954C2-1515-4B76-94D6-E64A89EF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4BD8867-D65A-4C78-BF38-14C044BF5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2E31F5E-1B7B-4993-9279-ECD1AD7D7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78710A-3B86-45F4-B2A6-651A89620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E91932-968A-4E0A-A84A-8C0D119C3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9F5030-710F-4652-ADD8-0A374D850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620688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542288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620688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5E533EC-706E-482E-86AC-BE9862423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C9B6B77-301B-4E44-9BB5-D72E69BDB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3505030-86FF-498A-BEA9-FBAE87D76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620688"/>
            <a:ext cx="10598400" cy="52565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86CBA0-F8A4-4DD1-AE40-A9559127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5061356-5398-48F0-A603-750BB854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8C012F-ED4B-47BF-A48E-AC6DE5CD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 hidden="1">
            <a:extLst>
              <a:ext uri="{FF2B5EF4-FFF2-40B4-BE49-F238E27FC236}">
                <a16:creationId xmlns:a16="http://schemas.microsoft.com/office/drawing/2014/main" id="{C19288B6-5472-4AFB-81DE-44C80FD59E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dirty="0"/>
              <a:t>Blank layoutsida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95576DC-9EB9-44EA-AD58-FDA634F1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E3A0FE2-1782-4343-AB1C-4F56360F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B0F76D4-0E20-4259-BD54-E8478C99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6BD678B-6B33-4CEE-92FB-54AE5FAF8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19" b="19186"/>
          <a:stretch/>
        </p:blipFill>
        <p:spPr>
          <a:xfrm>
            <a:off x="2431921" y="954000"/>
            <a:ext cx="9756000" cy="590399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52B95B1-BF8D-47F4-818D-81BF775EC7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4613" y="3859213"/>
            <a:ext cx="8840787" cy="1166812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742543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 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344000" y="1412776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344000" y="2834776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3B1545A-3337-4A23-B7A2-062B044DC4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4613" y="4014862"/>
            <a:ext cx="8840787" cy="1147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9D73153-B2A9-46E6-B26A-63C153FF14F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01726236-CEE3-40F9-80D0-31016B05C3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B2C5CAC-FC27-4B58-859F-43CBE04080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443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526424"/>
            <a:ext cx="10598400" cy="431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669515-4251-4E48-8D8B-E1DED8BD6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B3C47A-1157-419C-968B-C5BD9062C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88B8E9-9CF6-41D0-AB03-A8B4B88FA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B804ADB-9E1A-4919-AC49-A55B7E7B5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DD77CDB-C0E3-48F8-8291-6E95EAC76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905F4A5-25F7-4552-8599-30A0E694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98399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526424"/>
            <a:ext cx="10598400" cy="4316400"/>
          </a:xfrm>
        </p:spPr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EF7D0A-2B49-47A5-AB8B-453CE898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798227-66D5-400F-89B4-FDF56AF91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9CB915-677D-43E3-B137-DBB82A8F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639272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560872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639272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B2F4FC5-B199-4A42-87CF-96D1297DA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30B50C2-5999-4453-BD0B-DB492038F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45C88E0-C99F-447E-BBA0-67107DD2C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620688"/>
            <a:ext cx="10598400" cy="52565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0A46E9D-FEA4-4373-9BBF-F2C1CE0AB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B252AE-9453-4133-9A9E-2DCD5C39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0F7BDE-3075-4190-BE48-9C5D23D9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 hidden="1">
            <a:extLst>
              <a:ext uri="{FF2B5EF4-FFF2-40B4-BE49-F238E27FC236}">
                <a16:creationId xmlns:a16="http://schemas.microsoft.com/office/drawing/2014/main" id="{668BE3D8-0A67-489F-86C9-8DB9E8AB11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sz="1800" dirty="0">
                <a:effectLst/>
                <a:latin typeface="Calibri" panose="020F0502020204030204" pitchFamily="34" charset="0"/>
              </a:rPr>
              <a:t>Blank layoutsida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0211EB7-D261-444E-81B7-D05533EB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2EA1AAE-8BF8-452E-8B5A-99B20CD7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DA0D9E8-99B1-41A8-B358-4D333AB2C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EF768EF4-D123-4416-B47C-9365CC4D3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" r="2746" b="22416"/>
          <a:stretch/>
        </p:blipFill>
        <p:spPr>
          <a:xfrm>
            <a:off x="3552000" y="476672"/>
            <a:ext cx="8640000" cy="6372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344000" y="2437200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44000" y="3859200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3812269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 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344000" y="1412776"/>
            <a:ext cx="8841600" cy="1425600"/>
          </a:xfrm>
          <a:prstGeom prst="rect">
            <a:avLst/>
          </a:prstGeom>
        </p:spPr>
        <p:txBody>
          <a:bodyPr lIns="72000" tIns="36000" rIns="72000" bIns="36000" anchor="ctr" anchorCtr="0">
            <a:normAutofit/>
          </a:bodyPr>
          <a:lstStyle>
            <a:lvl1pPr algn="l">
              <a:defRPr sz="4700" b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344000" y="2834776"/>
            <a:ext cx="8841600" cy="116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3B1545A-3337-4A23-B7A2-062B044DC4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4613" y="4014862"/>
            <a:ext cx="8840787" cy="1147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A2F2B885-92D8-4B89-974A-CB784234AAF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0527AB6F-7F8C-453D-821C-D931CEB6B74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380E8CC2-C1BF-4137-97E3-A064E1CB485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445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1526424"/>
            <a:ext cx="10598400" cy="431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0C8EFEFC-326A-4199-BBC2-73E7AFA7C6ED}"/>
              </a:ext>
            </a:extLst>
          </p:cNvPr>
          <p:cNvSpPr txBox="1">
            <a:spLocks/>
          </p:cNvSpPr>
          <p:nvPr/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0EFFF1-1509-4847-8CEA-EA704D010916}" type="datetime1">
              <a:rPr lang="sv-SE" smtClean="0">
                <a:solidFill>
                  <a:schemeClr val="bg1"/>
                </a:solidFill>
              </a:rPr>
              <a:pPr/>
              <a:t>2022-09-07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39F2CD07-6226-435D-A516-2D3E659FA01D}"/>
              </a:ext>
            </a:extLst>
          </p:cNvPr>
          <p:cNvSpPr txBox="1">
            <a:spLocks/>
          </p:cNvSpPr>
          <p:nvPr/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/Namn Namn, Institution eller liknande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27DD590D-7AA3-4194-A6E4-336CCAE5D2EF}"/>
              </a:ext>
            </a:extLst>
          </p:cNvPr>
          <p:cNvSpPr txBox="1">
            <a:spLocks/>
          </p:cNvSpPr>
          <p:nvPr/>
        </p:nvSpPr>
        <p:spPr>
          <a:xfrm>
            <a:off x="10780371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lang="sv-SE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0B66ED-EE6C-4E7E-848D-94DB84BF3115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F4CD35-72CF-424F-9F02-A755945C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FFD127-A20F-421D-890A-B2BF2012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AE3E20-48F5-4326-8441-987707A8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3722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61173" cy="7956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57973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6800" y="1526424"/>
            <a:ext cx="5198400" cy="4316400"/>
          </a:xfrm>
        </p:spPr>
        <p:txBody>
          <a:bodyPr/>
          <a:lstStyle>
            <a:lvl1pPr>
              <a:defRPr sz="1800"/>
            </a:lvl1pPr>
            <a:lvl2pPr>
              <a:defRPr sz="14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D6DD4F94-CAAA-4DB3-925D-5DFF5809B134}"/>
              </a:ext>
            </a:extLst>
          </p:cNvPr>
          <p:cNvSpPr txBox="1">
            <a:spLocks/>
          </p:cNvSpPr>
          <p:nvPr/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0EFFF1-1509-4847-8CEA-EA704D010916}" type="datetime1">
              <a:rPr lang="sv-SE" smtClean="0">
                <a:solidFill>
                  <a:schemeClr val="bg1"/>
                </a:solidFill>
              </a:rPr>
              <a:pPr/>
              <a:t>2022-09-07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89A31DF9-0329-4CCB-806E-E5A4A3D83490}"/>
              </a:ext>
            </a:extLst>
          </p:cNvPr>
          <p:cNvSpPr txBox="1">
            <a:spLocks/>
          </p:cNvSpPr>
          <p:nvPr/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/Namn Namn, Institution eller liknande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BB17E168-70AB-43DB-AF20-E39A47C699C6}"/>
              </a:ext>
            </a:extLst>
          </p:cNvPr>
          <p:cNvSpPr txBox="1">
            <a:spLocks/>
          </p:cNvSpPr>
          <p:nvPr/>
        </p:nvSpPr>
        <p:spPr>
          <a:xfrm>
            <a:off x="10780371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lang="sv-SE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0B66ED-EE6C-4E7E-848D-94DB84BF3115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F6F425-C1FF-4F90-86A5-B29C9439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4713C9D-0D9B-48C1-A13A-45344988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7E6353-A4CE-4150-A726-58AD24116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3741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588" indent="-1588">
              <a:lnSpc>
                <a:spcPts val="2600"/>
              </a:lnSpc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4C9EA527-4683-4B13-AB67-428F6E288C5D}"/>
              </a:ext>
            </a:extLst>
          </p:cNvPr>
          <p:cNvSpPr txBox="1">
            <a:spLocks/>
          </p:cNvSpPr>
          <p:nvPr/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0EFFF1-1509-4847-8CEA-EA704D010916}" type="datetime1">
              <a:rPr lang="sv-SE" smtClean="0">
                <a:solidFill>
                  <a:schemeClr val="bg1"/>
                </a:solidFill>
              </a:rPr>
              <a:pPr/>
              <a:t>2022-09-07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969BA3EC-A8C8-46EA-A3CE-F8AE5C844D45}"/>
              </a:ext>
            </a:extLst>
          </p:cNvPr>
          <p:cNvSpPr txBox="1">
            <a:spLocks/>
          </p:cNvSpPr>
          <p:nvPr/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/Namn Namn, Institution eller liknande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182F5F2-8D77-463B-8263-E5F01697A2DE}"/>
              </a:ext>
            </a:extLst>
          </p:cNvPr>
          <p:cNvSpPr txBox="1">
            <a:spLocks/>
          </p:cNvSpPr>
          <p:nvPr/>
        </p:nvSpPr>
        <p:spPr>
          <a:xfrm>
            <a:off x="10780371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lang="sv-SE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0B66ED-EE6C-4E7E-848D-94DB84BF3115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602BDC-9A59-437D-8CC9-9352EAD4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B865D29-A554-468C-AA1A-D179FD73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CF1746-36D9-4CF5-B5EF-4A1D1430B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866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7973" y="620688"/>
            <a:ext cx="6254400" cy="79560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57973" y="1542288"/>
            <a:ext cx="62544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7317136" y="620688"/>
            <a:ext cx="4080000" cy="523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CB6A8E75-AE9B-4C29-BFD9-D22FC51BCF61}"/>
              </a:ext>
            </a:extLst>
          </p:cNvPr>
          <p:cNvSpPr txBox="1">
            <a:spLocks/>
          </p:cNvSpPr>
          <p:nvPr/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0EFFF1-1509-4847-8CEA-EA704D010916}" type="datetime1">
              <a:rPr lang="sv-SE" smtClean="0">
                <a:solidFill>
                  <a:schemeClr val="bg1"/>
                </a:solidFill>
              </a:rPr>
              <a:pPr/>
              <a:t>2022-09-07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0D2A28B7-E833-4B0F-8DB7-D20EB75EFB1E}"/>
              </a:ext>
            </a:extLst>
          </p:cNvPr>
          <p:cNvSpPr txBox="1">
            <a:spLocks/>
          </p:cNvSpPr>
          <p:nvPr/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/Namn Namn, Institution eller liknande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B9492062-74E9-4BEA-8935-F8702E75F595}"/>
              </a:ext>
            </a:extLst>
          </p:cNvPr>
          <p:cNvSpPr txBox="1">
            <a:spLocks/>
          </p:cNvSpPr>
          <p:nvPr/>
        </p:nvSpPr>
        <p:spPr>
          <a:xfrm>
            <a:off x="10780371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lang="sv-SE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0B66ED-EE6C-4E7E-848D-94DB84BF3115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38CA2F7-4F95-4B7F-B563-7E3BC59A1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2F841CD-B2D3-4F1D-BF47-078BD3FC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DBD3EC3-523F-42B6-8567-CA24D758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58940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973" y="620688"/>
            <a:ext cx="10598400" cy="431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6A287D65-6F92-4C36-B6E4-1C48CDE959B7}"/>
              </a:ext>
            </a:extLst>
          </p:cNvPr>
          <p:cNvSpPr txBox="1">
            <a:spLocks/>
          </p:cNvSpPr>
          <p:nvPr/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0EFFF1-1509-4847-8CEA-EA704D010916}" type="datetime1">
              <a:rPr lang="sv-SE" smtClean="0">
                <a:solidFill>
                  <a:schemeClr val="bg1"/>
                </a:solidFill>
              </a:rPr>
              <a:pPr/>
              <a:t>2022-09-07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70BD76C0-447F-46AF-A029-2F0C1D495552}"/>
              </a:ext>
            </a:extLst>
          </p:cNvPr>
          <p:cNvSpPr txBox="1">
            <a:spLocks/>
          </p:cNvSpPr>
          <p:nvPr/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/Namn Namn, Institution eller liknande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514E226B-AF18-4D56-97EC-ABA3A4FFA180}"/>
              </a:ext>
            </a:extLst>
          </p:cNvPr>
          <p:cNvSpPr txBox="1">
            <a:spLocks/>
          </p:cNvSpPr>
          <p:nvPr/>
        </p:nvSpPr>
        <p:spPr>
          <a:xfrm>
            <a:off x="10780371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lang="sv-SE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0B66ED-EE6C-4E7E-848D-94DB84BF3115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7D6ED63-77DA-46C9-842B-606C71C0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07176D-8BC0-4B21-95C5-DD872833F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/Namn Namn, Institution eller liknande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BE8406-D84E-45CC-92EB-BACE41E1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638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 hidden="1">
            <a:extLst>
              <a:ext uri="{FF2B5EF4-FFF2-40B4-BE49-F238E27FC236}">
                <a16:creationId xmlns:a16="http://schemas.microsoft.com/office/drawing/2014/main" id="{702C4DB3-A860-49FA-89A0-DB0CA41C84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sz="1800" dirty="0">
                <a:effectLst/>
                <a:latin typeface="Calibri" panose="020F0502020204030204" pitchFamily="34" charset="0"/>
              </a:rPr>
              <a:t>Blank layoutsida</a:t>
            </a:r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83228D6-D948-4C3B-84D8-71F413AEA83F}"/>
              </a:ext>
            </a:extLst>
          </p:cNvPr>
          <p:cNvSpPr txBox="1">
            <a:spLocks/>
          </p:cNvSpPr>
          <p:nvPr/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0EFFF1-1509-4847-8CEA-EA704D010916}" type="datetime1">
              <a:rPr lang="sv-SE" smtClean="0">
                <a:solidFill>
                  <a:schemeClr val="bg1"/>
                </a:solidFill>
              </a:rPr>
              <a:pPr/>
              <a:t>2022-09-07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87A5BBC0-3DAD-4F7F-B9A6-66865493F2AA}"/>
              </a:ext>
            </a:extLst>
          </p:cNvPr>
          <p:cNvSpPr txBox="1">
            <a:spLocks/>
          </p:cNvSpPr>
          <p:nvPr/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sv-SE"/>
            </a:defPPr>
            <a:lvl1pPr marL="0" algn="l" defTabSz="914400" rtl="0" eaLnBrk="1" latinLnBrk="0" hangingPunct="1">
              <a:defRPr lang="en-GB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/Namn Namn, Institution eller liknande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081AC83E-0F63-4053-89C3-C2EADB5B7A5E}"/>
              </a:ext>
            </a:extLst>
          </p:cNvPr>
          <p:cNvSpPr txBox="1">
            <a:spLocks/>
          </p:cNvSpPr>
          <p:nvPr/>
        </p:nvSpPr>
        <p:spPr>
          <a:xfrm>
            <a:off x="10780371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lang="sv-SE" sz="1200" kern="1200" smtClean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0B66ED-EE6C-4E7E-848D-94DB84BF3115}" type="slidenum">
              <a:rPr lang="en-GB" smtClean="0">
                <a:solidFill>
                  <a:schemeClr val="bg1"/>
                </a:solidFill>
              </a:rPr>
              <a:pPr/>
              <a:t>‹#›</a:t>
            </a:fld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0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6.sv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6.sv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604440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idx="1"/>
          </p:nvPr>
        </p:nvSpPr>
        <p:spPr>
          <a:xfrm>
            <a:off x="757973" y="1526424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4" name="Bild 13" descr="Logotyp Stockholm universitet.">
            <a:extLst>
              <a:ext uri="{FF2B5EF4-FFF2-40B4-BE49-F238E27FC236}">
                <a16:creationId xmlns:a16="http://schemas.microsoft.com/office/drawing/2014/main" id="{DF5421BA-7CA3-4247-9A19-077C4ADF4B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032" y="5993968"/>
            <a:ext cx="1911504" cy="576000"/>
          </a:xfrm>
          <a:prstGeom prst="rect">
            <a:avLst/>
          </a:prstGeom>
        </p:spPr>
      </p:pic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5655E91B-7D1D-4B6F-9921-04207DB137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22" name="Platshållare för sidfot 4">
            <a:extLst>
              <a:ext uri="{FF2B5EF4-FFF2-40B4-BE49-F238E27FC236}">
                <a16:creationId xmlns:a16="http://schemas.microsoft.com/office/drawing/2014/main" id="{1E706E60-D15A-481C-B9B3-45E1056FB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/>
              <a:t>/Namn Namn, Institution eller liknande</a:t>
            </a:r>
          </a:p>
        </p:txBody>
      </p:sp>
      <p:sp>
        <p:nvSpPr>
          <p:cNvPr id="23" name="Platshållare för bildnummer 5">
            <a:extLst>
              <a:ext uri="{FF2B5EF4-FFF2-40B4-BE49-F238E27FC236}">
                <a16:creationId xmlns:a16="http://schemas.microsoft.com/office/drawing/2014/main" id="{ED64EB8E-8FA4-45E3-845C-477691BF0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72048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29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840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100" b="1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">
          <p15:clr>
            <a:srgbClr val="F26B43"/>
          </p15:clr>
        </p15:guide>
        <p15:guide id="2" pos="483">
          <p15:clr>
            <a:srgbClr val="F26B43"/>
          </p15:clr>
        </p15:guide>
        <p15:guide id="3" orient="horz" pos="3702">
          <p15:clr>
            <a:srgbClr val="F26B43"/>
          </p15:clr>
        </p15:guide>
        <p15:guide id="4" pos="715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98398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idx="1"/>
          </p:nvPr>
        </p:nvSpPr>
        <p:spPr>
          <a:xfrm>
            <a:off x="757973" y="1526424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4" name="Bild 13" descr="Logotyp Stockholm universitet.">
            <a:extLst>
              <a:ext uri="{FF2B5EF4-FFF2-40B4-BE49-F238E27FC236}">
                <a16:creationId xmlns:a16="http://schemas.microsoft.com/office/drawing/2014/main" id="{DAF2BED4-627E-4242-BE1B-4970861388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032" y="5993968"/>
            <a:ext cx="1911504" cy="576000"/>
          </a:xfrm>
          <a:prstGeom prst="rect">
            <a:avLst/>
          </a:prstGeom>
        </p:spPr>
      </p:pic>
      <p:sp>
        <p:nvSpPr>
          <p:cNvPr id="16" name="Platshållare för datum 3">
            <a:extLst>
              <a:ext uri="{FF2B5EF4-FFF2-40B4-BE49-F238E27FC236}">
                <a16:creationId xmlns:a16="http://schemas.microsoft.com/office/drawing/2014/main" id="{C89BF1BF-41FF-4FEA-8E24-DE6483017F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17" name="Platshållare för sidfot 4">
            <a:extLst>
              <a:ext uri="{FF2B5EF4-FFF2-40B4-BE49-F238E27FC236}">
                <a16:creationId xmlns:a16="http://schemas.microsoft.com/office/drawing/2014/main" id="{8755106F-31AF-4824-A7AA-F69B23232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/>
              <a:t>/Namn Namn, Institution eller liknande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E452B55A-699A-4B0A-99B6-E3F4ADFCD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72048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accent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041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842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100" b="1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accent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98399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757973" y="1526424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3" name="Bild 2" descr="Logotyp Stockholm universitet.">
            <a:extLst>
              <a:ext uri="{FF2B5EF4-FFF2-40B4-BE49-F238E27FC236}">
                <a16:creationId xmlns:a16="http://schemas.microsoft.com/office/drawing/2014/main" id="{8B2FA105-5FC0-4805-A3DB-E54A086EED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000" y="5994000"/>
            <a:ext cx="1906432" cy="576000"/>
          </a:xfrm>
          <a:prstGeom prst="rect">
            <a:avLst/>
          </a:prstGeom>
        </p:spPr>
      </p:pic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FF26CA54-099F-472C-92E4-5712ECB879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9D465E89-113D-4F09-ACFE-301185D8D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/>
              <a:t>/Namn Namn, Institution eller liknande</a:t>
            </a:r>
          </a:p>
        </p:txBody>
      </p:sp>
      <p:sp>
        <p:nvSpPr>
          <p:cNvPr id="19" name="Platshållare för bildnummer 5">
            <a:extLst>
              <a:ext uri="{FF2B5EF4-FFF2-40B4-BE49-F238E27FC236}">
                <a16:creationId xmlns:a16="http://schemas.microsoft.com/office/drawing/2014/main" id="{AFFB95B5-9D44-4928-A3EC-1BD7DC9A3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72048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034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843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9"/>
          <p:cNvSpPr>
            <a:spLocks noGrp="1"/>
          </p:cNvSpPr>
          <p:nvPr>
            <p:ph type="title"/>
          </p:nvPr>
        </p:nvSpPr>
        <p:spPr>
          <a:xfrm>
            <a:off x="757974" y="620688"/>
            <a:ext cx="10598399" cy="7956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v-SE" dirty="0"/>
              <a:t>Klicka här för att ändra format</a:t>
            </a:r>
            <a:endParaRPr lang="en-GB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idx="1"/>
          </p:nvPr>
        </p:nvSpPr>
        <p:spPr>
          <a:xfrm>
            <a:off x="757973" y="1526424"/>
            <a:ext cx="10598400" cy="431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8" name="Bild 17" descr="Logotyp Stockholm universitet.">
            <a:extLst>
              <a:ext uri="{FF2B5EF4-FFF2-40B4-BE49-F238E27FC236}">
                <a16:creationId xmlns:a16="http://schemas.microsoft.com/office/drawing/2014/main" id="{6FB623C7-F28C-4D24-8C65-A140A53754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8000" y="5994000"/>
            <a:ext cx="1906432" cy="576000"/>
          </a:xfrm>
          <a:prstGeom prst="rect">
            <a:avLst/>
          </a:prstGeom>
        </p:spPr>
      </p:pic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A0BC8DAA-6237-460C-B165-B654D9D2D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0" y="6282000"/>
            <a:ext cx="93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 kern="120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852FDD08-4791-44F6-8CAA-2A34E4C51B9B}" type="datetime1">
              <a:rPr lang="sv-SE" smtClean="0"/>
              <a:pPr/>
              <a:t>2022-09-07</a:t>
            </a:fld>
            <a:endParaRPr lang="sv-SE" dirty="0"/>
          </a:p>
        </p:txBody>
      </p:sp>
      <p:sp>
        <p:nvSpPr>
          <p:cNvPr id="20" name="Platshållare för sidfot 4">
            <a:extLst>
              <a:ext uri="{FF2B5EF4-FFF2-40B4-BE49-F238E27FC236}">
                <a16:creationId xmlns:a16="http://schemas.microsoft.com/office/drawing/2014/main" id="{95C4B997-EDD6-429B-9DA1-894486A7A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3888" y="6282000"/>
            <a:ext cx="7068616" cy="280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lang="en-GB" sz="120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r>
              <a:rPr lang="sv-SE"/>
              <a:t>/Namn Namn, Institution eller liknande</a:t>
            </a:r>
          </a:p>
        </p:txBody>
      </p:sp>
      <p:sp>
        <p:nvSpPr>
          <p:cNvPr id="21" name="Platshållare för bildnummer 5">
            <a:extLst>
              <a:ext uri="{FF2B5EF4-FFF2-40B4-BE49-F238E27FC236}">
                <a16:creationId xmlns:a16="http://schemas.microsoft.com/office/drawing/2014/main" id="{81F8044B-EE65-4098-A859-CC6E8A844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72048" y="6282000"/>
            <a:ext cx="576000" cy="28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v-SE" sz="1200" kern="120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defRPr>
            </a:lvl1pPr>
          </a:lstStyle>
          <a:p>
            <a:fld id="{400B66ED-EE6C-4E7E-848D-94DB84BF31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727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84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100" b="1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0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bg1"/>
          </a:solidFill>
          <a:latin typeface="Calibri" panose="020F0502020204030204" pitchFamily="34" charset="0"/>
          <a:ea typeface="Verdana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80C271-286A-48AF-A9A2-1DAD140B4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err="1"/>
              <a:t>Free</a:t>
            </a:r>
            <a:r>
              <a:rPr lang="sv-SE" dirty="0"/>
              <a:t> </a:t>
            </a:r>
            <a:r>
              <a:rPr lang="sv-SE" dirty="0" err="1"/>
              <a:t>Movement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Persons in the Nordic States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1AD655-ECFE-4E22-AB65-9BF6D787B3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 err="1"/>
              <a:t>Associate</a:t>
            </a:r>
            <a:r>
              <a:rPr lang="sv-SE" dirty="0"/>
              <a:t> Professor Jaan Paju</a:t>
            </a:r>
          </a:p>
        </p:txBody>
      </p:sp>
    </p:spTree>
    <p:extLst>
      <p:ext uri="{BB962C8B-B14F-4D97-AF65-F5344CB8AC3E}">
        <p14:creationId xmlns:p14="http://schemas.microsoft.com/office/powerpoint/2010/main" val="2752564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6B8334-FD08-413B-B84F-0BC7D694CF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16F16A1-8A25-4293-8FFB-93CB42DABF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C5065C-9496-4E95-8982-7D1138759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 descr="https://res.cloudinary.com/bloomsbury-atlas/image/upload/w_568,c_scale/jackets/9781509951840.jpg">
            <a:extLst>
              <a:ext uri="{FF2B5EF4-FFF2-40B4-BE49-F238E27FC236}">
                <a16:creationId xmlns:a16="http://schemas.microsoft.com/office/drawing/2014/main" id="{7A046087-7FDD-4744-A18F-0FA4A4492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299320"/>
            <a:ext cx="4158208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68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62207B-E7A9-4900-9BDA-368E5F11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The </a:t>
            </a:r>
            <a:r>
              <a:rPr lang="sv-SE" dirty="0" err="1"/>
              <a:t>Anthology’s</a:t>
            </a:r>
            <a:r>
              <a:rPr lang="sv-SE" dirty="0"/>
              <a:t> </a:t>
            </a:r>
            <a:r>
              <a:rPr lang="sv-SE" dirty="0" err="1"/>
              <a:t>overarching</a:t>
            </a:r>
            <a:r>
              <a:rPr lang="sv-SE" dirty="0"/>
              <a:t> </a:t>
            </a:r>
            <a:r>
              <a:rPr lang="sv-SE" dirty="0" err="1"/>
              <a:t>question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1B2CB82-A49B-45DC-8ECC-48F53413F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/>
              <a:t>Can it be argued that there exists a concept of </a:t>
            </a:r>
            <a:r>
              <a:rPr lang="en-US" sz="2800" b="1" u="sng" dirty="0"/>
              <a:t>Nordic citizenship</a:t>
            </a:r>
            <a:r>
              <a:rPr lang="en-US" sz="2800" dirty="0"/>
              <a:t>, founded on inter-Nordic cooperation and its relationship with EU law and EEA law?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34290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655DE1-2D5D-4FCF-ABD9-C2A62C3BB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3544" y="1386814"/>
            <a:ext cx="7223127" cy="82875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EB4558-31C2-45DF-827C-0B622F573D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C0014FF-D0DB-49BD-B155-B221D7465A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050" name="Picture 2" descr="Very Complex Landscape by Allen Hirsh — Foundry Gallery">
            <a:extLst>
              <a:ext uri="{FF2B5EF4-FFF2-40B4-BE49-F238E27FC236}">
                <a16:creationId xmlns:a16="http://schemas.microsoft.com/office/drawing/2014/main" id="{6E5904B0-904E-4EAD-8908-609342298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720" y="-99392"/>
            <a:ext cx="12817424" cy="756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23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AF4931-4EAE-408C-B7AA-8DFD798934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Complex</a:t>
            </a:r>
            <a:r>
              <a:rPr lang="sv-SE" dirty="0"/>
              <a:t> legal landscapes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D01E5C7-1111-4289-B3F1-2960D5F08F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843FABB-A116-448D-B6C0-D0A49E0519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4613" y="3284984"/>
            <a:ext cx="8840787" cy="1877640"/>
          </a:xfrm>
        </p:spPr>
        <p:txBody>
          <a:bodyPr>
            <a:normAutofit/>
          </a:bodyPr>
          <a:lstStyle/>
          <a:p>
            <a:r>
              <a:rPr lang="sv-SE" dirty="0"/>
              <a:t>National law</a:t>
            </a:r>
          </a:p>
          <a:p>
            <a:r>
              <a:rPr lang="sv-SE" dirty="0"/>
              <a:t>Nordic Conventions (for the </a:t>
            </a:r>
            <a:r>
              <a:rPr lang="sv-SE" dirty="0" err="1"/>
              <a:t>good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Nordic State </a:t>
            </a:r>
            <a:r>
              <a:rPr lang="sv-SE" dirty="0" err="1"/>
              <a:t>citizens</a:t>
            </a:r>
            <a:r>
              <a:rPr lang="sv-SE" dirty="0"/>
              <a:t>)</a:t>
            </a:r>
          </a:p>
          <a:p>
            <a:r>
              <a:rPr lang="sv-SE" dirty="0"/>
              <a:t>EU law (</a:t>
            </a:r>
            <a:r>
              <a:rPr lang="sv-SE" dirty="0" err="1"/>
              <a:t>Article</a:t>
            </a:r>
            <a:r>
              <a:rPr lang="sv-SE" dirty="0"/>
              <a:t> 35	1 on </a:t>
            </a:r>
            <a:r>
              <a:rPr lang="sv-SE" dirty="0" err="1"/>
              <a:t>parallel</a:t>
            </a:r>
            <a:r>
              <a:rPr lang="sv-SE" dirty="0"/>
              <a:t> international </a:t>
            </a:r>
            <a:r>
              <a:rPr lang="sv-SE" dirty="0" err="1"/>
              <a:t>conventions</a:t>
            </a:r>
            <a:r>
              <a:rPr lang="sv-SE" dirty="0"/>
              <a:t>; EU Law </a:t>
            </a:r>
            <a:r>
              <a:rPr lang="sv-SE" dirty="0" err="1"/>
              <a:t>supremacy</a:t>
            </a:r>
            <a:r>
              <a:rPr lang="sv-SE" dirty="0"/>
              <a:t>…)</a:t>
            </a:r>
          </a:p>
          <a:p>
            <a:r>
              <a:rPr lang="sv-SE" dirty="0"/>
              <a:t>EEA law (EEA-</a:t>
            </a:r>
            <a:r>
              <a:rPr lang="sv-SE" dirty="0" err="1"/>
              <a:t>agreement</a:t>
            </a:r>
            <a:r>
              <a:rPr lang="sv-SE" dirty="0"/>
              <a:t>: </a:t>
            </a:r>
            <a:r>
              <a:rPr lang="sv-SE" dirty="0" err="1"/>
              <a:t>certain</a:t>
            </a:r>
            <a:r>
              <a:rPr lang="sv-SE" dirty="0"/>
              <a:t> </a:t>
            </a:r>
            <a:r>
              <a:rPr lang="sv-SE" dirty="0" err="1"/>
              <a:t>secondary</a:t>
            </a:r>
            <a:r>
              <a:rPr lang="sv-SE" dirty="0"/>
              <a:t> law, no </a:t>
            </a:r>
            <a:r>
              <a:rPr lang="sv-SE" dirty="0" err="1"/>
              <a:t>primary</a:t>
            </a:r>
            <a:r>
              <a:rPr lang="sv-SE" dirty="0"/>
              <a:t> law)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773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F97541-7310-47C0-A988-D9E772B7B1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err="1"/>
              <a:t>Interaction</a:t>
            </a:r>
            <a:r>
              <a:rPr lang="sv-SE" dirty="0"/>
              <a:t>…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E8F972-8B77-4ACC-839E-311133768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4000" y="2834776"/>
            <a:ext cx="8841600" cy="45719"/>
          </a:xfrm>
        </p:spPr>
        <p:txBody>
          <a:bodyPr>
            <a:normAutofit fontScale="25000" lnSpcReduction="20000"/>
          </a:bodyPr>
          <a:lstStyle/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9D1A312-A571-490D-9AEB-99E2308291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2663" y="3766396"/>
            <a:ext cx="8840787" cy="2327848"/>
          </a:xfrm>
        </p:spPr>
        <p:txBody>
          <a:bodyPr/>
          <a:lstStyle/>
          <a:p>
            <a:endParaRPr lang="sv-SE" dirty="0"/>
          </a:p>
        </p:txBody>
      </p:sp>
      <p:pic>
        <p:nvPicPr>
          <p:cNvPr id="3076" name="Picture 4" descr="Guidelines for Interaction for Better Class Discussions">
            <a:extLst>
              <a:ext uri="{FF2B5EF4-FFF2-40B4-BE49-F238E27FC236}">
                <a16:creationId xmlns:a16="http://schemas.microsoft.com/office/drawing/2014/main" id="{C5F220EA-86AC-4C91-AFF9-DC72A2DA0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3436695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19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3F2B7C-21CB-481F-9E51-3928EB6E6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… or no </a:t>
            </a:r>
            <a:r>
              <a:rPr lang="sv-SE" dirty="0" err="1"/>
              <a:t>interaction</a:t>
            </a:r>
            <a:r>
              <a:rPr lang="sv-SE" dirty="0"/>
              <a:t>?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5078D8E-67C6-4F71-ABBE-A0A6F4F92D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4000" y="2834776"/>
            <a:ext cx="8841600" cy="45719"/>
          </a:xfrm>
        </p:spPr>
        <p:txBody>
          <a:bodyPr>
            <a:normAutofit fontScale="25000" lnSpcReduction="20000"/>
          </a:bodyPr>
          <a:lstStyle/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5BAFAD-E2EC-4A49-8D6F-C206DBBFD5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6215" y="3711870"/>
            <a:ext cx="8840787" cy="2236410"/>
          </a:xfrm>
        </p:spPr>
        <p:txBody>
          <a:bodyPr/>
          <a:lstStyle/>
          <a:p>
            <a:endParaRPr lang="sv-SE" dirty="0"/>
          </a:p>
        </p:txBody>
      </p:sp>
      <p:pic>
        <p:nvPicPr>
          <p:cNvPr id="4098" name="Picture 2" descr="Interaction, contact, no Icon in Untact Society">
            <a:extLst>
              <a:ext uri="{FF2B5EF4-FFF2-40B4-BE49-F238E27FC236}">
                <a16:creationId xmlns:a16="http://schemas.microsoft.com/office/drawing/2014/main" id="{4EE258A7-69DC-4CFB-938F-581A97D28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318881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966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5E8264-D062-4D43-AF6B-B872DC43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278D13-99BA-4857-A293-562717397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anthology takes a dual approach: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Firstly, it tracks the legal development of </a:t>
            </a:r>
            <a:r>
              <a:rPr lang="en-US" b="1" dirty="0"/>
              <a:t>nationality law </a:t>
            </a:r>
            <a:r>
              <a:rPr lang="en-US" dirty="0"/>
              <a:t>in Nordic states.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Secondly, it sets out </a:t>
            </a:r>
            <a:r>
              <a:rPr lang="en-US" b="1" dirty="0"/>
              <a:t>the social rights </a:t>
            </a:r>
            <a:r>
              <a:rPr lang="en-US" dirty="0"/>
              <a:t>that follow from the three different regimes.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4309F8-8403-42BE-8B39-7FFB3639D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74" y="620688"/>
            <a:ext cx="10604440" cy="45719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32F383-C954-41C8-B348-97F9011F2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973" y="44624"/>
            <a:ext cx="10598400" cy="5798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00" b="1" u="sng" dirty="0"/>
              <a:t>Table of Contents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00" b="1" dirty="0"/>
              <a:t>Introduction</a:t>
            </a:r>
          </a:p>
          <a:p>
            <a:pPr marL="228600" indent="-228600">
              <a:lnSpc>
                <a:spcPct val="120000"/>
              </a:lnSpc>
              <a:spcBef>
                <a:spcPts val="0"/>
              </a:spcBef>
              <a:buAutoNum type="arabicPeriod"/>
            </a:pPr>
            <a:r>
              <a:rPr lang="en-US" sz="1000" b="1" dirty="0"/>
              <a:t>Personal free movement rights in the Nordic region</a:t>
            </a:r>
            <a:br>
              <a:rPr lang="en-US" sz="1000" b="1" dirty="0"/>
            </a:br>
            <a:r>
              <a:rPr lang="en-US" sz="1000" b="1" dirty="0"/>
              <a:t>Katarina Hyltén-Cavallius &amp; Jaan Paju</a:t>
            </a:r>
            <a:br>
              <a:rPr lang="en-US" sz="1000" b="1" dirty="0"/>
            </a:br>
            <a:endParaRPr lang="en-US" sz="1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00" b="1" dirty="0"/>
              <a:t>The Interplay of EU Law, EEA Law and Nordic Cooperation: Various Perspectives</a:t>
            </a:r>
            <a:br>
              <a:rPr lang="en-US" sz="1000" b="1" dirty="0"/>
            </a:br>
            <a:r>
              <a:rPr lang="en-US" sz="1000" b="1" dirty="0"/>
              <a:t>2. The Vision of Regional Integration in the Nordic States</a:t>
            </a:r>
            <a:br>
              <a:rPr lang="en-US" sz="1000" b="1" dirty="0"/>
            </a:br>
            <a:r>
              <a:rPr lang="en-US" sz="1000" b="1" dirty="0"/>
              <a:t>Henrik Wenander</a:t>
            </a:r>
            <a:br>
              <a:rPr lang="en-US" sz="1000" b="1" dirty="0"/>
            </a:br>
            <a:r>
              <a:rPr lang="en-US" sz="1000" b="1" dirty="0"/>
              <a:t>3. Understanding the Legal Relationship of EU Law, EEA Law and Multi-Lateral Conventions</a:t>
            </a:r>
            <a:br>
              <a:rPr lang="en-US" sz="1000" b="1" dirty="0"/>
            </a:br>
            <a:r>
              <a:rPr lang="en-US" sz="1000" b="1" dirty="0"/>
              <a:t>Graham Butler</a:t>
            </a:r>
            <a:br>
              <a:rPr lang="en-US" sz="1000" b="1" dirty="0"/>
            </a:br>
            <a:r>
              <a:rPr lang="en-US" sz="1000" b="1" dirty="0"/>
              <a:t>4. Fundamental Rights Protection of the Individual in EEA Law: the Tension between the ECHR standards and the EU Charter</a:t>
            </a:r>
            <a:br>
              <a:rPr lang="en-US" sz="1000" b="1" dirty="0"/>
            </a:br>
            <a:r>
              <a:rPr lang="en-US" sz="1000" b="1" dirty="0"/>
              <a:t>Davíð Þór Björgvinsson</a:t>
            </a:r>
            <a:br>
              <a:rPr lang="en-US" sz="1000" b="1" dirty="0"/>
            </a:br>
            <a:r>
              <a:rPr lang="en-US" sz="1000" b="1" dirty="0"/>
              <a:t>5. Broken Wings: Closure of borders in the three Nordic EU Member States during the Covid-19 Pandemic</a:t>
            </a:r>
            <a:br>
              <a:rPr lang="en-US" sz="1000" b="1" dirty="0"/>
            </a:br>
            <a:r>
              <a:rPr lang="en-US" sz="1000" b="1" dirty="0"/>
              <a:t>Ulla Neergaard, Jaan Paju and Juha Raitio</a:t>
            </a:r>
            <a:br>
              <a:rPr lang="en-US" sz="1000" b="1" dirty="0"/>
            </a:br>
            <a:endParaRPr lang="en-US" sz="1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00" b="1" dirty="0"/>
              <a:t>The Individual's Access to Free Movement Rights in the Nordic Region</a:t>
            </a:r>
            <a:br>
              <a:rPr lang="en-US" sz="1000" b="1" dirty="0"/>
            </a:br>
            <a:r>
              <a:rPr lang="en-US" sz="1000" b="1" dirty="0"/>
              <a:t>6. Free Movement Rights in Denmark</a:t>
            </a:r>
            <a:br>
              <a:rPr lang="en-US" sz="1000" b="1" dirty="0"/>
            </a:br>
            <a:r>
              <a:rPr lang="en-US" sz="1000" b="1" dirty="0"/>
              <a:t>Catherine Jacqueson</a:t>
            </a:r>
            <a:br>
              <a:rPr lang="en-US" sz="1000" b="1" dirty="0"/>
            </a:br>
            <a:r>
              <a:rPr lang="en-US" sz="1000" b="1" dirty="0"/>
              <a:t>7. Free Movement Rights in Sweden</a:t>
            </a:r>
            <a:br>
              <a:rPr lang="en-US" sz="1000" b="1" dirty="0"/>
            </a:br>
            <a:r>
              <a:rPr lang="en-US" sz="1000" b="1" dirty="0"/>
              <a:t>Thomas Erhag</a:t>
            </a:r>
            <a:br>
              <a:rPr lang="en-US" sz="1000" b="1" dirty="0"/>
            </a:br>
            <a:r>
              <a:rPr lang="en-US" sz="1000" b="1" dirty="0"/>
              <a:t>8. Free Movement Rights in Finland</a:t>
            </a:r>
            <a:br>
              <a:rPr lang="en-US" sz="1000" b="1" dirty="0"/>
            </a:br>
            <a:r>
              <a:rPr lang="en-US" sz="1000" b="1" dirty="0"/>
              <a:t>Päivi Johanna </a:t>
            </a:r>
            <a:r>
              <a:rPr lang="en-US" sz="1000" b="1" dirty="0" err="1"/>
              <a:t>Neuvonen</a:t>
            </a:r>
            <a:br>
              <a:rPr lang="en-US" sz="1000" b="1" dirty="0"/>
            </a:br>
            <a:r>
              <a:rPr lang="en-US" sz="1000" b="1" dirty="0"/>
              <a:t>9. Free Movement Rights in Norway</a:t>
            </a:r>
            <a:br>
              <a:rPr lang="en-US" sz="1000" b="1" dirty="0"/>
            </a:br>
            <a:r>
              <a:rPr lang="en-US" sz="1000" b="1" dirty="0"/>
              <a:t>Christian Franklin</a:t>
            </a:r>
            <a:br>
              <a:rPr lang="en-US" sz="1000" b="1" dirty="0"/>
            </a:br>
            <a:r>
              <a:rPr lang="en-US" sz="1000" b="1" dirty="0"/>
              <a:t>10. Free Movement Rights in Iceland</a:t>
            </a:r>
            <a:br>
              <a:rPr lang="en-US" sz="1000" b="1" dirty="0"/>
            </a:br>
            <a:r>
              <a:rPr lang="en-US" sz="1000" b="1" dirty="0" err="1"/>
              <a:t>Ólafur</a:t>
            </a:r>
            <a:r>
              <a:rPr lang="en-US" sz="1000" b="1" dirty="0"/>
              <a:t> </a:t>
            </a:r>
            <a:r>
              <a:rPr lang="en-US" sz="1000" b="1" dirty="0" err="1"/>
              <a:t>Ísberg</a:t>
            </a:r>
            <a:r>
              <a:rPr lang="en-US" sz="1000" b="1" dirty="0"/>
              <a:t> </a:t>
            </a:r>
            <a:r>
              <a:rPr lang="en-US" sz="1000" b="1" dirty="0" err="1"/>
              <a:t>Hannesson</a:t>
            </a:r>
            <a:br>
              <a:rPr lang="en-US" sz="1000" b="1" dirty="0"/>
            </a:br>
            <a:r>
              <a:rPr lang="en-US" sz="1000" b="1" dirty="0"/>
              <a:t>11. Free Movement Rights in the Associated Territories: Greenland and the Faroe Islands</a:t>
            </a:r>
            <a:br>
              <a:rPr lang="en-US" sz="1000" b="1" dirty="0"/>
            </a:br>
            <a:r>
              <a:rPr lang="en-US" sz="1000" b="1" dirty="0"/>
              <a:t>Ulla Neergaard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000" b="1" dirty="0"/>
              <a:t>Conclusion</a:t>
            </a:r>
            <a:br>
              <a:rPr lang="en-US" sz="1000" b="1" dirty="0"/>
            </a:br>
            <a:r>
              <a:rPr lang="en-US" sz="1000" b="1" dirty="0"/>
              <a:t>12. Integrationist, complementary, or irrelevant? Contours of a Nordic Citizenship coinciding with EU Citizenship and EEA law</a:t>
            </a:r>
            <a:br>
              <a:rPr lang="en-US" sz="1000" b="1" dirty="0"/>
            </a:br>
            <a:r>
              <a:rPr lang="en-US" sz="1000" b="1" dirty="0"/>
              <a:t>Katarina Hyltén-Cavallius &amp; Jaan Paju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sv-SE" sz="900" dirty="0"/>
          </a:p>
        </p:txBody>
      </p:sp>
    </p:spTree>
    <p:extLst>
      <p:ext uri="{BB962C8B-B14F-4D97-AF65-F5344CB8AC3E}">
        <p14:creationId xmlns:p14="http://schemas.microsoft.com/office/powerpoint/2010/main" val="2683474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153D63-8BAF-4B03-9A6E-76A6B676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Preliminary</a:t>
            </a:r>
            <a:r>
              <a:rPr lang="sv-SE" dirty="0"/>
              <a:t> </a:t>
            </a:r>
            <a:r>
              <a:rPr lang="sv-SE" dirty="0" err="1"/>
              <a:t>findings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2D6A174-84AA-42DC-9EB1-6AE2E70E4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- Most of the Nordic cooperation on a regional level is of a legally non-binding character and therefore of no real legal substantial value. 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- However, The effects of Nordic cooperation facilitate as well as complements the </a:t>
            </a:r>
            <a:r>
              <a:rPr lang="en-US" dirty="0" err="1"/>
              <a:t>realisation</a:t>
            </a:r>
            <a:r>
              <a:rPr lang="en-US" dirty="0"/>
              <a:t> of free movement rights stemming from EU law (and even goes beyond the requirements of EU legal integration with regard to equal treatment). 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- Long-established culture of administrative cooperation gives rise to the blurry contours of some kind of a non-formalized </a:t>
            </a:r>
            <a:r>
              <a:rPr lang="en-US" i="1" dirty="0"/>
              <a:t>Nordic citizenship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6151206"/>
      </p:ext>
    </p:extLst>
  </p:cSld>
  <p:clrMapOvr>
    <a:masterClrMapping/>
  </p:clrMapOvr>
</p:sld>
</file>

<file path=ppt/theme/theme1.xml><?xml version="1.0" encoding="utf-8"?>
<a:theme xmlns:a="http://schemas.openxmlformats.org/drawingml/2006/main" name="SU vit eld">
  <a:themeElements>
    <a:clrScheme name="SU PowerPoint">
      <a:dk1>
        <a:srgbClr val="000000"/>
      </a:dk1>
      <a:lt1>
        <a:srgbClr val="FFFFFF"/>
      </a:lt1>
      <a:dk2>
        <a:srgbClr val="1A1A1A"/>
      </a:dk2>
      <a:lt2>
        <a:srgbClr val="808080"/>
      </a:lt2>
      <a:accent1>
        <a:srgbClr val="002F5F"/>
      </a:accent1>
      <a:accent2>
        <a:srgbClr val="ACDEE6"/>
      </a:accent2>
      <a:accent3>
        <a:srgbClr val="9BB2CE"/>
      </a:accent3>
      <a:accent4>
        <a:srgbClr val="EB7125"/>
      </a:accent4>
      <a:accent5>
        <a:srgbClr val="4C4C4C"/>
      </a:accent5>
      <a:accent6>
        <a:srgbClr val="DADAD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Mall Forskning 16 9.potx" id="{E0C0064E-E5DA-4C26-B7B9-D9E972BFB37F}" vid="{AAEDA0E0-F2D5-44FB-9CC6-C72AAAA2DC3B}"/>
    </a:ext>
  </a:extLst>
</a:theme>
</file>

<file path=ppt/theme/theme2.xml><?xml version="1.0" encoding="utf-8"?>
<a:theme xmlns:a="http://schemas.openxmlformats.org/drawingml/2006/main" name="SU vit olivkvist">
  <a:themeElements>
    <a:clrScheme name="SU PowerPoint">
      <a:dk1>
        <a:srgbClr val="000000"/>
      </a:dk1>
      <a:lt1>
        <a:srgbClr val="FFFFFF"/>
      </a:lt1>
      <a:dk2>
        <a:srgbClr val="1A1A1A"/>
      </a:dk2>
      <a:lt2>
        <a:srgbClr val="808080"/>
      </a:lt2>
      <a:accent1>
        <a:srgbClr val="002F5F"/>
      </a:accent1>
      <a:accent2>
        <a:srgbClr val="ACDEE6"/>
      </a:accent2>
      <a:accent3>
        <a:srgbClr val="9BB2CE"/>
      </a:accent3>
      <a:accent4>
        <a:srgbClr val="EB7125"/>
      </a:accent4>
      <a:accent5>
        <a:srgbClr val="4C4C4C"/>
      </a:accent5>
      <a:accent6>
        <a:srgbClr val="DADAD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Mall Forskning 16 9.potx" id="{E0C0064E-E5DA-4C26-B7B9-D9E972BFB37F}" vid="{8148359B-8164-40BA-9EE9-4273D2B10D4E}"/>
    </a:ext>
  </a:extLst>
</a:theme>
</file>

<file path=ppt/theme/theme3.xml><?xml version="1.0" encoding="utf-8"?>
<a:theme xmlns:a="http://schemas.openxmlformats.org/drawingml/2006/main" name="SU blå eld">
  <a:themeElements>
    <a:clrScheme name="SU PowerPoint">
      <a:dk1>
        <a:srgbClr val="000000"/>
      </a:dk1>
      <a:lt1>
        <a:srgbClr val="FFFFFF"/>
      </a:lt1>
      <a:dk2>
        <a:srgbClr val="1A1A1A"/>
      </a:dk2>
      <a:lt2>
        <a:srgbClr val="808080"/>
      </a:lt2>
      <a:accent1>
        <a:srgbClr val="002F5F"/>
      </a:accent1>
      <a:accent2>
        <a:srgbClr val="ACDEE6"/>
      </a:accent2>
      <a:accent3>
        <a:srgbClr val="9BB2CE"/>
      </a:accent3>
      <a:accent4>
        <a:srgbClr val="EB7125"/>
      </a:accent4>
      <a:accent5>
        <a:srgbClr val="4C4C4C"/>
      </a:accent5>
      <a:accent6>
        <a:srgbClr val="DADAD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Mall Forskning 16 9.potx" id="{E0C0064E-E5DA-4C26-B7B9-D9E972BFB37F}" vid="{DEA63C40-7D4A-4E9E-8092-731132248F8D}"/>
    </a:ext>
  </a:extLst>
</a:theme>
</file>

<file path=ppt/theme/theme4.xml><?xml version="1.0" encoding="utf-8"?>
<a:theme xmlns:a="http://schemas.openxmlformats.org/drawingml/2006/main" name="SU blå olivkvist">
  <a:themeElements>
    <a:clrScheme name="SU PowerPoint">
      <a:dk1>
        <a:srgbClr val="000000"/>
      </a:dk1>
      <a:lt1>
        <a:srgbClr val="FFFFFF"/>
      </a:lt1>
      <a:dk2>
        <a:srgbClr val="1A1A1A"/>
      </a:dk2>
      <a:lt2>
        <a:srgbClr val="808080"/>
      </a:lt2>
      <a:accent1>
        <a:srgbClr val="002F5F"/>
      </a:accent1>
      <a:accent2>
        <a:srgbClr val="ACDEE6"/>
      </a:accent2>
      <a:accent3>
        <a:srgbClr val="9BB2CE"/>
      </a:accent3>
      <a:accent4>
        <a:srgbClr val="EB7125"/>
      </a:accent4>
      <a:accent5>
        <a:srgbClr val="4C4C4C"/>
      </a:accent5>
      <a:accent6>
        <a:srgbClr val="DADADA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 Mall Forskning 16 9.potx" id="{E0C0064E-E5DA-4C26-B7B9-D9E972BFB37F}" vid="{E8EBBBB1-A397-488D-B2A4-276F661C7DBC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 Mall Forskning 16 9</Template>
  <TotalTime>0</TotalTime>
  <Words>468</Words>
  <Application>Microsoft Office PowerPoint</Application>
  <PresentationFormat>Bredbild</PresentationFormat>
  <Paragraphs>40</Paragraphs>
  <Slides>10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10</vt:i4>
      </vt:variant>
    </vt:vector>
  </HeadingPairs>
  <TitlesOfParts>
    <vt:vector size="17" baseType="lpstr">
      <vt:lpstr>Arial</vt:lpstr>
      <vt:lpstr>Calibri</vt:lpstr>
      <vt:lpstr>Verdana</vt:lpstr>
      <vt:lpstr>SU vit eld</vt:lpstr>
      <vt:lpstr>SU vit olivkvist</vt:lpstr>
      <vt:lpstr>SU blå eld</vt:lpstr>
      <vt:lpstr>SU blå olivkvist</vt:lpstr>
      <vt:lpstr>Free Movement of Persons in the Nordic States</vt:lpstr>
      <vt:lpstr>PowerPoint-presentation</vt:lpstr>
      <vt:lpstr>The Anthology’s overarching question</vt:lpstr>
      <vt:lpstr>PowerPoint-presentation</vt:lpstr>
      <vt:lpstr>Complex legal landscapes</vt:lpstr>
      <vt:lpstr>Interaction…</vt:lpstr>
      <vt:lpstr>… or no interaction?</vt:lpstr>
      <vt:lpstr>PowerPoint-presentation</vt:lpstr>
      <vt:lpstr>PowerPoint-presentation</vt:lpstr>
      <vt:lpstr>Preliminary findings</vt:lpstr>
    </vt:vector>
  </TitlesOfParts>
  <Company>Stockholms universitet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Movement of Persons in the Nordic State</dc:title>
  <dc:creator>Jaan Paju</dc:creator>
  <dc:description>ver 1.9.2 Learningpoint 2021</dc:description>
  <cp:lastModifiedBy>Jaan Paju</cp:lastModifiedBy>
  <cp:revision>8</cp:revision>
  <cp:lastPrinted>2022-09-06T12:53:24Z</cp:lastPrinted>
  <dcterms:created xsi:type="dcterms:W3CDTF">2022-09-06T12:10:51Z</dcterms:created>
  <dcterms:modified xsi:type="dcterms:W3CDTF">2022-09-07T10:23:04Z</dcterms:modified>
  <cp:version>1.9.2</cp:version>
</cp:coreProperties>
</file>