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62" r:id="rId4"/>
    <p:sldId id="265" r:id="rId5"/>
    <p:sldId id="266" r:id="rId6"/>
    <p:sldId id="260" r:id="rId7"/>
    <p:sldId id="264" r:id="rId8"/>
  </p:sldIdLst>
  <p:sldSz cx="12192000" cy="6858000"/>
  <p:notesSz cx="6858000" cy="9144000"/>
  <p:custDataLst>
    <p:tags r:id="rId10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4" autoAdjust="0"/>
    <p:restoredTop sz="46964" autoAdjust="0"/>
  </p:normalViewPr>
  <p:slideViewPr>
    <p:cSldViewPr snapToGrid="0">
      <p:cViewPr varScale="1">
        <p:scale>
          <a:sx n="48" d="100"/>
          <a:sy n="48" d="100"/>
        </p:scale>
        <p:origin x="3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E611E-1527-47A6-BA66-8F6B46332E4B}" type="datetimeFigureOut">
              <a:rPr lang="en-GB" smtClean="0"/>
              <a:t>12/09/2022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A2DAF-EDE6-409D-B000-ED8E4E4273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0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93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04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275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21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654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A2DAF-EDE6-409D-B000-ED8E4E42736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079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93268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88574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282092AC-C971-4F2D-BEDF-1E0EB893B64C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 descr="RK Logga VIT">
            <a:extLst>
              <a:ext uri="{FF2B5EF4-FFF2-40B4-BE49-F238E27FC236}">
                <a16:creationId xmlns:a16="http://schemas.microsoft.com/office/drawing/2014/main" id="{A2810059-CBE7-4C69-9BC1-1F9737FDA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34056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351843" y="1893600"/>
            <a:ext cx="3452400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3"/>
          <p:cNvSpPr>
            <a:spLocks noGrp="1"/>
          </p:cNvSpPr>
          <p:nvPr>
            <p:ph sz="half" idx="13"/>
          </p:nvPr>
        </p:nvSpPr>
        <p:spPr>
          <a:xfrm>
            <a:off x="8127687" y="1893600"/>
            <a:ext cx="34508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F3F3F-D4CD-4C78-B476-8DD550FFE88E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877013D3-EF53-4640-99AB-CDC45EAAF8DE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9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två bildtext/kä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3421021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565" y="5486400"/>
            <a:ext cx="5311635" cy="550863"/>
          </a:xfrm>
        </p:spPr>
        <p:txBody>
          <a:bodyPr anchor="b"/>
          <a:lstStyle>
            <a:lvl1pPr marL="0" indent="0" algn="r">
              <a:buNone/>
              <a:defRPr sz="9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Bildtext/källa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A0106-448D-4074-8D09-F6351A6A1C03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CB54E689-A877-4491-B45F-DFF9A395EDE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84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9" y="1908063"/>
            <a:ext cx="5306401" cy="4129200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908063"/>
            <a:ext cx="5337668" cy="4129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DA5FC-2B4E-4F40-B466-24D3BD765199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B2D59D98-3103-4C62-BC74-F18AF223067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7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04154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5F46DD3B-4AEB-4561-A4F5-C7E4B90469D4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Bildobjekt 8" descr="RK Logga VIT">
            <a:extLst>
              <a:ext uri="{FF2B5EF4-FFF2-40B4-BE49-F238E27FC236}">
                <a16:creationId xmlns:a16="http://schemas.microsoft.com/office/drawing/2014/main" id="{7AE12632-FE39-4380-BC9D-DCC1808CAF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4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0C50-572B-47DC-A58B-CDFE5A030283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771C787B-ACCA-455F-A352-0EEE9EE18D3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Bildobjekt 3" descr="RK Logga VIT">
            <a:extLst>
              <a:ext uri="{FF2B5EF4-FFF2-40B4-BE49-F238E27FC236}">
                <a16:creationId xmlns:a16="http://schemas.microsoft.com/office/drawing/2014/main" id="{DD16A227-B954-4407-B737-EFD61E9624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00" y="6160946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8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7200" tIns="223200" rIns="121917" bIns="60958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BA93-5507-47D4-BA73-9510C4CFB7E1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D463BA3F-C433-46C9-BCB6-37A9AFC2675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9ACCE935-3FBE-498D-ABCD-309E602157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0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gr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BD43-795F-4C50-AF45-3CB157E8B4A8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4A1E3AA0-2154-4BD8-8E8A-5A4285A1B8A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8F2999AF-5B71-4E92-B618-D42BD8E864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1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med utfall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  <a:ln w="19050">
            <a:solidFill>
              <a:schemeClr val="bg1"/>
            </a:solidFill>
          </a:ln>
        </p:spPr>
        <p:txBody>
          <a:bodyPr lIns="374400" tIns="223200" rIns="180000" anchor="t">
            <a:noAutofit/>
          </a:bodyPr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CC14C-A365-460A-878B-7590651A3474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6384E0DE-4200-4F00-880B-B5D7E55A279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 descr="RK Logga VIT">
            <a:extLst>
              <a:ext uri="{FF2B5EF4-FFF2-40B4-BE49-F238E27FC236}">
                <a16:creationId xmlns:a16="http://schemas.microsoft.com/office/drawing/2014/main" id="{B47BF7FD-C2EB-43A0-8F37-38A2A28B52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3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AB80-E3F7-43B6-99B8-2CCF2C5AB7C1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0DC1AD8D-C9AC-4383-BF17-42B9A86CA1A7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7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>
            <a:lvl1pPr marL="468000" indent="-468000">
              <a:buFont typeface="+mj-lt"/>
              <a:buAutoNum type="arabicPeriod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E482-D5BE-411A-B1B9-E63121B0B9A5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C40674F4-EB04-44DE-AF0C-6F73B0C0EAC2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9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622800" y="1890000"/>
            <a:ext cx="8074800" cy="4129200"/>
          </a:xfrm>
        </p:spPr>
        <p:txBody>
          <a:bodyPr rIns="0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235719-514E-4809-A146-B18FB1267448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CEB7CEF7-CB17-48FB-B4E1-D96E4FE7891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577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5AEC9-DCD9-42C2-AC7B-9AE0978E715F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7A6ECFEE-B590-48E2-A10C-FF0A2C1D957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Bildobjekt 5" descr="RK Logga VIT">
            <a:extLst>
              <a:ext uri="{FF2B5EF4-FFF2-40B4-BE49-F238E27FC236}">
                <a16:creationId xmlns:a16="http://schemas.microsoft.com/office/drawing/2014/main" id="{0277C916-875B-4E46-8948-0D1415747B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501" y="6159719"/>
            <a:ext cx="2760196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02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9" y="1893600"/>
            <a:ext cx="5306401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6887" y="1908063"/>
            <a:ext cx="5351628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C056-EBF6-44F4-AA05-D318978CEEB2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B4709263-9A72-4CC4-962B-95CE3FFEF5E0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33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499927"/>
            <a:ext cx="5306401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799" y="2426463"/>
            <a:ext cx="5306401" cy="3610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226887" y="1496145"/>
            <a:ext cx="5351628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26887" y="2426006"/>
            <a:ext cx="5351628" cy="36112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D6F9-8485-4043-A67C-56589D32B672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03ABD578-6B8D-4204-898F-25BCB930A300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98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70CFB-13F3-48C0-BA62-2701E0DEAD43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ektangel 2" descr="TagShape">
            <a:extLst>
              <a:ext uri="{FF2B5EF4-FFF2-40B4-BE49-F238E27FC236}">
                <a16:creationId xmlns:a16="http://schemas.microsoft.com/office/drawing/2014/main" id="{A065B588-4662-4DCB-BA2D-1871BFB676FF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29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8A3D-0DB0-43F7-B56E-F59C207974A1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598150B9-40EA-4775-BF8F-AA84AFFE4A73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4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4804" cy="102974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890713"/>
            <a:ext cx="10955715" cy="412908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576240" y="297899"/>
            <a:ext cx="977891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6C37EBDB-E3D6-441D-8D74-0BD88E948927}" type="datetime1">
              <a:rPr lang="sv-SE" smtClean="0"/>
              <a:t>2022-09-12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7640115" y="6304768"/>
            <a:ext cx="3456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082155" y="6304768"/>
            <a:ext cx="4824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 b="0" baseline="0">
                <a:solidFill>
                  <a:schemeClr val="tx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1341FC79-8D68-4B2E-9317-C6A5010F8A17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 descr="RK Logga">
            <a:extLst>
              <a:ext uri="{FF2B5EF4-FFF2-40B4-BE49-F238E27FC236}">
                <a16:creationId xmlns:a16="http://schemas.microsoft.com/office/drawing/2014/main" id="{A37CE8AC-4E44-47F1-96A0-AA493EF27CF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392" y="6159720"/>
            <a:ext cx="2778394" cy="50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2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0" r:id="rId11"/>
    <p:sldLayoutId id="2147483674" r:id="rId12"/>
    <p:sldLayoutId id="2147483677" r:id="rId13"/>
    <p:sldLayoutId id="2147483676" r:id="rId14"/>
    <p:sldLayoutId id="2147483671" r:id="rId15"/>
    <p:sldLayoutId id="214748367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1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803">
          <p15:clr>
            <a:srgbClr val="F26B43"/>
          </p15:clr>
        </p15:guide>
        <p15:guide id="4" orient="horz" pos="1191">
          <p15:clr>
            <a:srgbClr val="F26B43"/>
          </p15:clr>
        </p15:guide>
        <p15:guide id="5" pos="330">
          <p15:clr>
            <a:srgbClr val="F26B43"/>
          </p15:clr>
        </p15:guide>
        <p15:guide id="6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%3A52016PC081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264F82-F15F-4E4E-AEDE-C95586DA9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154" y="729566"/>
            <a:ext cx="8893350" cy="2151531"/>
          </a:xfrm>
        </p:spPr>
        <p:txBody>
          <a:bodyPr anchor="t">
            <a:normAutofit/>
          </a:bodyPr>
          <a:lstStyle/>
          <a:p>
            <a:pPr algn="ctr"/>
            <a:r>
              <a:rPr lang="en-GB" dirty="0"/>
              <a:t>Regulation 883/2004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26BF03-1687-4BB9-BB2B-EDC30E728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10271514" cy="165576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Essi Rentola, Finnish Ministry of Health and Social Affairs</a:t>
            </a:r>
          </a:p>
          <a:p>
            <a:pPr>
              <a:spcAft>
                <a:spcPts val="600"/>
              </a:spcAft>
            </a:pPr>
            <a:r>
              <a:rPr lang="en-GB" dirty="0"/>
              <a:t>Christina Janzon, Swedish Ministry of Health and Social Affairs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AD3EE14-EB51-42AD-AA4F-CF1A6C425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40115" y="6304768"/>
            <a:ext cx="34560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Ministry of Health and Social Affairs</a:t>
            </a: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4148412-DB00-45EF-9F8E-63ECE64D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155" y="6304768"/>
            <a:ext cx="482400" cy="216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C3D4D15-3887-47F3-AC8F-B99C7C44B5C5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7DFC157C-DAEB-4842-A27F-92F7268A2DD3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15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B781C-5A8C-4CDA-8237-8A7C540223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Proposal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9330630-89EF-42DF-94BF-8F0632A64C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10365226" cy="2977708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Presented by the Commission 13 December 2016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Economically inactive persons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Long-term care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Unemployment benefits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Family benefits</a:t>
            </a:r>
          </a:p>
          <a:p>
            <a:pPr marL="914400" lvl="1" indent="-457200" algn="l">
              <a:buFontTx/>
              <a:buChar char="-"/>
            </a:pPr>
            <a:r>
              <a:rPr lang="en-GB" dirty="0"/>
              <a:t>Technical amendments</a:t>
            </a:r>
          </a:p>
          <a:p>
            <a:endParaRPr lang="fr-FR" dirty="0">
              <a:hlinkClick r:id="rId3"/>
            </a:endParaRPr>
          </a:p>
          <a:p>
            <a:r>
              <a:rPr lang="fr-FR" dirty="0">
                <a:hlinkClick r:id="rId3"/>
              </a:rPr>
              <a:t>EUR-Lex - 52016PC0815 - EN - EUR-Lex (europa.eu)</a:t>
            </a:r>
            <a:endParaRPr lang="en-GB" dirty="0"/>
          </a:p>
          <a:p>
            <a:pPr marL="457200" indent="-45720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5F7971-7850-47AA-A128-AE3F9C54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EF6B1-C1F9-43E3-A62D-70C34FCF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696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4FFFBB-BC08-4C42-A9BA-231AC8860A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Six years, why such a long time?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ECA9E45-81ED-4302-AC36-859FBB3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459" y="2900578"/>
            <a:ext cx="10096655" cy="1900022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Complex rules</a:t>
            </a:r>
          </a:p>
          <a:p>
            <a:pPr marL="457200" indent="-457200">
              <a:buFontTx/>
              <a:buChar char="-"/>
            </a:pPr>
            <a:r>
              <a:rPr lang="en-GB" dirty="0"/>
              <a:t>Coordination, not harmonisation</a:t>
            </a:r>
          </a:p>
          <a:p>
            <a:pPr marL="457200" indent="-457200">
              <a:buFontTx/>
              <a:buChar char="-"/>
            </a:pPr>
            <a:r>
              <a:rPr lang="en-GB" dirty="0"/>
              <a:t>…?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EBFB9A1-3FEF-4586-B478-A265322B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3B4709-158C-4719-BF16-BE4A229F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705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7D060D-02BB-4B17-B0BA-583F389D5E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Difficulties?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9DD94D7-B10F-4C74-9C87-FE9904A662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Different aspects for different Member States</a:t>
            </a:r>
          </a:p>
          <a:p>
            <a:pPr marL="457200" indent="-457200">
              <a:buFontTx/>
              <a:buChar char="-"/>
            </a:pPr>
            <a:r>
              <a:rPr lang="en-GB" dirty="0"/>
              <a:t>Depending on the national legislation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A70AA8-711E-4B5B-A158-31734F46A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785DFA9-6229-4C8A-B0EA-EBBCCE3D9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877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2A78E9-8C4F-4556-A822-53FAE2A6D7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Different perspectives…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8F5B7A8-AAE8-4617-AC65-D0B40FBE2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In theory… </a:t>
            </a:r>
          </a:p>
          <a:p>
            <a:pPr marL="457200" indent="-457200">
              <a:buFontTx/>
              <a:buChar char="-"/>
            </a:pPr>
            <a:r>
              <a:rPr lang="en-GB" dirty="0"/>
              <a:t>In practice… </a:t>
            </a:r>
          </a:p>
          <a:p>
            <a:pPr marL="457200" indent="-457200">
              <a:buFontTx/>
              <a:buChar char="-"/>
            </a:pPr>
            <a:r>
              <a:rPr lang="en-GB" dirty="0"/>
              <a:t>Importance of cooperation…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F4BFAA3-C3CD-428F-9B06-5AAD0423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69F4AAF-654A-4229-A882-41B87B4E4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116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60CE65-F3B0-43E8-ADD6-701B377CEB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Nordic Cooperation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B91C57C-A31A-48DA-8BCF-47833EA77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A long tradition </a:t>
            </a:r>
          </a:p>
          <a:p>
            <a:pPr marL="457200" indent="-457200">
              <a:buFontTx/>
              <a:buChar char="-"/>
            </a:pPr>
            <a:r>
              <a:rPr lang="en-GB" dirty="0"/>
              <a:t>The Nordic Convention on Social Security</a:t>
            </a:r>
          </a:p>
          <a:p>
            <a:pPr marL="457200" indent="-457200">
              <a:buFontTx/>
              <a:buChar char="-"/>
            </a:pPr>
            <a:r>
              <a:rPr lang="en-GB" dirty="0"/>
              <a:t>Regular liaison meetings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762A8A0-799A-4B89-BCB8-56B2447D0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C62231-CE72-4B47-B67E-CB148AB41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082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2CE95A-461C-4550-B6D4-C29E1B86E0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Future challenges…?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5D497E0-0810-4BFE-9B41-7DDC40969C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GB" dirty="0"/>
              <a:t>Digitalisation, telework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963202D-62CD-4326-9C30-3C7C97D1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Ministry of Health and Social Affairs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EF1F836-97E7-4F48-AA99-03CF5B19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85359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MENUOP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" val="RK Logga"/>
  <p:tag name="RK LOGGAHEIGHT" val="39,7765350341797"/>
  <p:tag name="RK LOGGAWIDTH" val="137,30094909668"/>
  <p:tag name="RK LOGGALEFT" val="49,0859832763672"/>
  <p:tag name="RK LOGGATOP" val="485,017333984375"/>
  <p:tag name="RK LOGGACROPLEFT" val="0"/>
  <p:tag name="RK LOGGACROPRIGHT" val="0"/>
  <p:tag name="RK LOGGACROPTOP" val="0"/>
  <p:tag name="RK LOGGACROPBOTTOM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0393714904785"/>
  <p:tag name="RK LOGGA VITTOP" val="485,113861083984"/>
  <p:tag name="RK LOGGA VITCROPLEFT" val="0"/>
  <p:tag name="RK LOGGA VITCROPRIGHT" val="0"/>
  <p:tag name="RK LOGGA VITCROPTOP" val="0"/>
  <p:tag name="RK LOGGA VITCROPBOTTOM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heme/theme1.xml><?xml version="1.0" encoding="utf-8"?>
<a:theme xmlns:a="http://schemas.openxmlformats.org/drawingml/2006/main" name="RK PPT">
  <a:themeElements>
    <a:clrScheme name="Regeringskansliet">
      <a:dk1>
        <a:sysClr val="windowText" lastClr="000000"/>
      </a:dk1>
      <a:lt1>
        <a:sysClr val="window" lastClr="FFFFFF"/>
      </a:lt1>
      <a:dk2>
        <a:srgbClr val="716B5F"/>
      </a:dk2>
      <a:lt2>
        <a:srgbClr val="DFDDD9"/>
      </a:lt2>
      <a:accent1>
        <a:srgbClr val="1A3050"/>
      </a:accent1>
      <a:accent2>
        <a:srgbClr val="DFDDD9"/>
      </a:accent2>
      <a:accent3>
        <a:srgbClr val="467199"/>
      </a:accent3>
      <a:accent4>
        <a:srgbClr val="A0B6C9"/>
      </a:accent4>
      <a:accent5>
        <a:srgbClr val="716B5F"/>
      </a:accent5>
      <a:accent6>
        <a:srgbClr val="E0E7EE"/>
      </a:accent6>
      <a:hlink>
        <a:srgbClr val="0563C1"/>
      </a:hlink>
      <a:folHlink>
        <a:srgbClr val="954F72"/>
      </a:folHlink>
    </a:clrScheme>
    <a:fontScheme name="Regeringskansl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erinskansliet svenska.potx" id="{E11CE815-02A3-40C1-BBD5-D5CC5E024F10}" vid="{246F85A8-B73A-489E-B342-21F6316B6AD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Regeringskansliet svenska</Template>
  <TotalTime>0</TotalTime>
  <Words>171</Words>
  <Application>Microsoft Office PowerPoint</Application>
  <PresentationFormat>Bredbild</PresentationFormat>
  <Paragraphs>50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Calibri</vt:lpstr>
      <vt:lpstr>RK PPT</vt:lpstr>
      <vt:lpstr>Regulation 883/2004</vt:lpstr>
      <vt:lpstr>Proposal</vt:lpstr>
      <vt:lpstr>Six years, why such a long time? </vt:lpstr>
      <vt:lpstr>Difficulties? </vt:lpstr>
      <vt:lpstr>Different perspectives… </vt:lpstr>
      <vt:lpstr>Nordic Cooperation</vt:lpstr>
      <vt:lpstr>Future challenges…?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 883/2004</dc:title>
  <dc:creator>Christina Janzon</dc:creator>
  <cp:lastModifiedBy>Christina Janzon</cp:lastModifiedBy>
  <cp:revision>34</cp:revision>
  <dcterms:created xsi:type="dcterms:W3CDTF">2022-09-08T05:07:55Z</dcterms:created>
  <dcterms:modified xsi:type="dcterms:W3CDTF">2022-09-12T06:19:57Z</dcterms:modified>
  <cp:version>2.0.0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RK</vt:lpwstr>
  </property>
  <property fmtid="{D5CDD505-2E9C-101B-9397-08002B2CF9AE}" pid="3" name="Language">
    <vt:lpwstr>1053</vt:lpwstr>
  </property>
</Properties>
</file>