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handoutMasterIdLst>
    <p:handoutMasterId r:id="rId25"/>
  </p:handoutMasterIdLst>
  <p:sldIdLst>
    <p:sldId id="276" r:id="rId2"/>
    <p:sldId id="275" r:id="rId3"/>
    <p:sldId id="314" r:id="rId4"/>
    <p:sldId id="315" r:id="rId5"/>
    <p:sldId id="325" r:id="rId6"/>
    <p:sldId id="326" r:id="rId7"/>
    <p:sldId id="327" r:id="rId8"/>
    <p:sldId id="328" r:id="rId9"/>
    <p:sldId id="329" r:id="rId10"/>
    <p:sldId id="334" r:id="rId11"/>
    <p:sldId id="316" r:id="rId12"/>
    <p:sldId id="321" r:id="rId13"/>
    <p:sldId id="317" r:id="rId14"/>
    <p:sldId id="318" r:id="rId15"/>
    <p:sldId id="319" r:id="rId16"/>
    <p:sldId id="322" r:id="rId17"/>
    <p:sldId id="320" r:id="rId18"/>
    <p:sldId id="330" r:id="rId19"/>
    <p:sldId id="332" r:id="rId20"/>
    <p:sldId id="331" r:id="rId21"/>
    <p:sldId id="323" r:id="rId22"/>
    <p:sldId id="335" r:id="rId23"/>
    <p:sldId id="336" r:id="rId24"/>
  </p:sldIdLst>
  <p:sldSz cx="9144000" cy="6858000" type="screen4x3"/>
  <p:notesSz cx="6808788" cy="9940925"/>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800"/>
    <a:srgbClr val="A7A100"/>
    <a:srgbClr val="D9B200"/>
    <a:srgbClr val="FFFFFF"/>
    <a:srgbClr val="507811"/>
    <a:srgbClr val="545653"/>
    <a:srgbClr val="3D3E2E"/>
    <a:srgbClr val="3D4617"/>
    <a:srgbClr val="A99D00"/>
    <a:srgbClr val="9E9D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98173" autoAdjust="0"/>
  </p:normalViewPr>
  <p:slideViewPr>
    <p:cSldViewPr snapToGrid="0" snapToObjects="1">
      <p:cViewPr varScale="1">
        <p:scale>
          <a:sx n="100" d="100"/>
          <a:sy n="100" d="100"/>
        </p:scale>
        <p:origin x="94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EFDBF632-261A-2F4F-8C12-A0E5C37D7BFD}" type="datetimeFigureOut">
              <a:rPr lang="nl-NL" smtClean="0"/>
              <a:pPr/>
              <a:t>9-9-2022</a:t>
            </a:fld>
            <a:endParaRPr lang="nl-NL"/>
          </a:p>
        </p:txBody>
      </p:sp>
      <p:sp>
        <p:nvSpPr>
          <p:cNvPr id="4" name="Tijdelijke aanduiding voor voettekst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5DB3A0D9-DEA1-FE48-B17F-546D7D52D8DC}" type="slidenum">
              <a:rPr lang="nl-NL" smtClean="0"/>
              <a:pPr/>
              <a:t>‹nr.›</a:t>
            </a:fld>
            <a:endParaRPr lang="nl-NL"/>
          </a:p>
        </p:txBody>
      </p:sp>
    </p:spTree>
    <p:extLst>
      <p:ext uri="{BB962C8B-B14F-4D97-AF65-F5344CB8AC3E}">
        <p14:creationId xmlns:p14="http://schemas.microsoft.com/office/powerpoint/2010/main" val="21302616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2">
    <p:spTree>
      <p:nvGrpSpPr>
        <p:cNvPr id="1" name=""/>
        <p:cNvGrpSpPr/>
        <p:nvPr/>
      </p:nvGrpSpPr>
      <p:grpSpPr>
        <a:xfrm>
          <a:off x="0" y="0"/>
          <a:ext cx="0" cy="0"/>
          <a:chOff x="0" y="0"/>
          <a:chExt cx="0" cy="0"/>
        </a:xfrm>
      </p:grpSpPr>
      <p:pic>
        <p:nvPicPr>
          <p:cNvPr id="6" name="Afbeelding 5"/>
          <p:cNvPicPr>
            <a:picLocks noChangeAspect="1"/>
          </p:cNvPicPr>
          <p:nvPr userDrawn="1"/>
        </p:nvPicPr>
        <p:blipFill>
          <a:blip r:embed="rId2"/>
          <a:stretch>
            <a:fillRect/>
          </a:stretch>
        </p:blipFill>
        <p:spPr>
          <a:xfrm>
            <a:off x="1638300" y="2879132"/>
            <a:ext cx="5867400" cy="1193800"/>
          </a:xfrm>
          <a:prstGeom prst="rect">
            <a:avLst/>
          </a:prstGeom>
        </p:spPr>
      </p:pic>
    </p:spTree>
    <p:extLst>
      <p:ext uri="{BB962C8B-B14F-4D97-AF65-F5344CB8AC3E}">
        <p14:creationId xmlns:p14="http://schemas.microsoft.com/office/powerpoint/2010/main" val="100277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LW.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3503866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P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87132" y="261112"/>
            <a:ext cx="990169" cy="1408458"/>
          </a:xfrm>
          <a:prstGeom prst="rect">
            <a:avLst/>
          </a:prstGeom>
        </p:spPr>
      </p:pic>
    </p:spTree>
    <p:extLst>
      <p:ext uri="{BB962C8B-B14F-4D97-AF65-F5344CB8AC3E}">
        <p14:creationId xmlns:p14="http://schemas.microsoft.com/office/powerpoint/2010/main" val="40180073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P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87132" y="261112"/>
            <a:ext cx="990169" cy="1408458"/>
          </a:xfrm>
          <a:prstGeom prst="rect">
            <a:avLst/>
          </a:prstGeom>
        </p:spPr>
      </p:pic>
    </p:spTree>
    <p:extLst>
      <p:ext uri="{BB962C8B-B14F-4D97-AF65-F5344CB8AC3E}">
        <p14:creationId xmlns:p14="http://schemas.microsoft.com/office/powerpoint/2010/main" val="4102646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P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87132" y="261112"/>
            <a:ext cx="990169" cy="1408458"/>
          </a:xfrm>
          <a:prstGeom prst="rect">
            <a:avLst/>
          </a:prstGeom>
        </p:spPr>
      </p:pic>
    </p:spTree>
    <p:extLst>
      <p:ext uri="{BB962C8B-B14F-4D97-AF65-F5344CB8AC3E}">
        <p14:creationId xmlns:p14="http://schemas.microsoft.com/office/powerpoint/2010/main" val="803268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RC.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3812"/>
            <a:ext cx="981241" cy="1395758"/>
          </a:xfrm>
          <a:prstGeom prst="rect">
            <a:avLst/>
          </a:prstGeom>
        </p:spPr>
      </p:pic>
    </p:spTree>
    <p:extLst>
      <p:ext uri="{BB962C8B-B14F-4D97-AF65-F5344CB8AC3E}">
        <p14:creationId xmlns:p14="http://schemas.microsoft.com/office/powerpoint/2010/main" val="2165051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RC.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3812"/>
            <a:ext cx="981241" cy="1395758"/>
          </a:xfrm>
          <a:prstGeom prst="rect">
            <a:avLst/>
          </a:prstGeom>
        </p:spPr>
      </p:pic>
    </p:spTree>
    <p:extLst>
      <p:ext uri="{BB962C8B-B14F-4D97-AF65-F5344CB8AC3E}">
        <p14:creationId xmlns:p14="http://schemas.microsoft.com/office/powerpoint/2010/main" val="1733779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RC.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3812"/>
            <a:ext cx="981241" cy="1395758"/>
          </a:xfrm>
          <a:prstGeom prst="rect">
            <a:avLst/>
          </a:prstGeom>
        </p:spPr>
      </p:pic>
    </p:spTree>
    <p:extLst>
      <p:ext uri="{BB962C8B-B14F-4D97-AF65-F5344CB8AC3E}">
        <p14:creationId xmlns:p14="http://schemas.microsoft.com/office/powerpoint/2010/main" val="22035551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TW.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4279387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TW.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1526026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TW.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1095395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blad met auteur">
    <p:spTree>
      <p:nvGrpSpPr>
        <p:cNvPr id="1" name=""/>
        <p:cNvGrpSpPr/>
        <p:nvPr/>
      </p:nvGrpSpPr>
      <p:grpSpPr>
        <a:xfrm>
          <a:off x="0" y="0"/>
          <a:ext cx="0" cy="0"/>
          <a:chOff x="0" y="0"/>
          <a:chExt cx="0" cy="0"/>
        </a:xfrm>
      </p:grpSpPr>
      <p:sp>
        <p:nvSpPr>
          <p:cNvPr id="14" name="Vrije vorm 13"/>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15" name="Rechte verbindingslijn 14"/>
          <p:cNvCxnSpPr>
            <a:stCxn id="14"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9"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5" name="Afbeelding 4"/>
          <p:cNvPicPr>
            <a:picLocks noChangeAspect="1"/>
          </p:cNvPicPr>
          <p:nvPr userDrawn="1"/>
        </p:nvPicPr>
        <p:blipFill>
          <a:blip r:embed="rId2"/>
          <a:stretch>
            <a:fillRect/>
          </a:stretch>
        </p:blipFill>
        <p:spPr>
          <a:xfrm>
            <a:off x="-1" y="6007098"/>
            <a:ext cx="6524659" cy="850902"/>
          </a:xfrm>
          <a:prstGeom prst="rect">
            <a:avLst/>
          </a:prstGeom>
        </p:spPr>
      </p:pic>
      <p:sp>
        <p:nvSpPr>
          <p:cNvPr id="6"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3"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spTree>
    <p:extLst>
      <p:ext uri="{BB962C8B-B14F-4D97-AF65-F5344CB8AC3E}">
        <p14:creationId xmlns:p14="http://schemas.microsoft.com/office/powerpoint/2010/main" val="2183688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W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3813" y="270933"/>
            <a:ext cx="983488" cy="1398955"/>
          </a:xfrm>
          <a:prstGeom prst="rect">
            <a:avLst/>
          </a:prstGeom>
        </p:spPr>
      </p:pic>
    </p:spTree>
    <p:extLst>
      <p:ext uri="{BB962C8B-B14F-4D97-AF65-F5344CB8AC3E}">
        <p14:creationId xmlns:p14="http://schemas.microsoft.com/office/powerpoint/2010/main" val="462087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W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3813" y="270933"/>
            <a:ext cx="983488" cy="1398955"/>
          </a:xfrm>
          <a:prstGeom prst="rect">
            <a:avLst/>
          </a:prstGeom>
        </p:spPr>
      </p:pic>
    </p:spTree>
    <p:extLst>
      <p:ext uri="{BB962C8B-B14F-4D97-AF65-F5344CB8AC3E}">
        <p14:creationId xmlns:p14="http://schemas.microsoft.com/office/powerpoint/2010/main" val="1402552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WE.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3813" y="270933"/>
            <a:ext cx="983488" cy="1398955"/>
          </a:xfrm>
          <a:prstGeom prst="rect">
            <a:avLst/>
          </a:prstGeom>
        </p:spPr>
      </p:pic>
    </p:spTree>
    <p:extLst>
      <p:ext uri="{BB962C8B-B14F-4D97-AF65-F5344CB8AC3E}">
        <p14:creationId xmlns:p14="http://schemas.microsoft.com/office/powerpoint/2010/main" val="2869165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LK.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83366" y="270933"/>
            <a:ext cx="983265" cy="1398637"/>
          </a:xfrm>
          <a:prstGeom prst="rect">
            <a:avLst/>
          </a:prstGeom>
        </p:spPr>
      </p:pic>
    </p:spTree>
    <p:extLst>
      <p:ext uri="{BB962C8B-B14F-4D97-AF65-F5344CB8AC3E}">
        <p14:creationId xmlns:p14="http://schemas.microsoft.com/office/powerpoint/2010/main" val="33233290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LK.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83366" y="270933"/>
            <a:ext cx="983265" cy="1398637"/>
          </a:xfrm>
          <a:prstGeom prst="rect">
            <a:avLst/>
          </a:prstGeom>
        </p:spPr>
      </p:pic>
    </p:spTree>
    <p:extLst>
      <p:ext uri="{BB962C8B-B14F-4D97-AF65-F5344CB8AC3E}">
        <p14:creationId xmlns:p14="http://schemas.microsoft.com/office/powerpoint/2010/main" val="1380516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LK.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83366" y="270933"/>
            <a:ext cx="983265" cy="1398637"/>
          </a:xfrm>
          <a:prstGeom prst="rect">
            <a:avLst/>
          </a:prstGeom>
        </p:spPr>
      </p:pic>
    </p:spTree>
    <p:extLst>
      <p:ext uri="{BB962C8B-B14F-4D97-AF65-F5344CB8AC3E}">
        <p14:creationId xmlns:p14="http://schemas.microsoft.com/office/powerpoint/2010/main" val="33670357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1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GF.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34166889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2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GF.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4335552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3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GF.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2580297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 pagina">
    <p:spTree>
      <p:nvGrpSpPr>
        <p:cNvPr id="1" name=""/>
        <p:cNvGrpSpPr/>
        <p:nvPr/>
      </p:nvGrpSpPr>
      <p:grpSpPr>
        <a:xfrm>
          <a:off x="0" y="0"/>
          <a:ext cx="0" cy="0"/>
          <a:chOff x="0" y="0"/>
          <a:chExt cx="0" cy="0"/>
        </a:xfrm>
      </p:grpSpPr>
      <p:sp>
        <p:nvSpPr>
          <p:cNvPr id="17" name="Vrije vorm 16"/>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20" name="Afbeelding 19"/>
          <p:cNvPicPr>
            <a:picLocks noChangeAspect="1"/>
          </p:cNvPicPr>
          <p:nvPr userDrawn="1"/>
        </p:nvPicPr>
        <p:blipFill>
          <a:blip r:embed="rId2"/>
          <a:stretch>
            <a:fillRect/>
          </a:stretch>
        </p:blipFill>
        <p:spPr>
          <a:xfrm>
            <a:off x="-1" y="6007098"/>
            <a:ext cx="6524659" cy="850902"/>
          </a:xfrm>
          <a:prstGeom prst="rect">
            <a:avLst/>
          </a:prstGeom>
        </p:spPr>
      </p:pic>
      <p:cxnSp>
        <p:nvCxnSpPr>
          <p:cNvPr id="21" name="Rechte verbindingslijn 20"/>
          <p:cNvCxnSpPr>
            <a:stCxn id="17"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19" name="Tijdelijke aanduiding voor inhoud 2"/>
          <p:cNvSpPr>
            <a:spLocks noGrp="1"/>
          </p:cNvSpPr>
          <p:nvPr>
            <p:ph idx="12" hasCustomPrompt="1"/>
          </p:nvPr>
        </p:nvSpPr>
        <p:spPr>
          <a:xfrm>
            <a:off x="330196" y="1398637"/>
            <a:ext cx="8529637"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4"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24"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25"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spTree>
    <p:extLst>
      <p:ext uri="{BB962C8B-B14F-4D97-AF65-F5344CB8AC3E}">
        <p14:creationId xmlns:p14="http://schemas.microsoft.com/office/powerpoint/2010/main" val="1316069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pagina">
    <p:spTree>
      <p:nvGrpSpPr>
        <p:cNvPr id="1" name=""/>
        <p:cNvGrpSpPr/>
        <p:nvPr/>
      </p:nvGrpSpPr>
      <p:grpSpPr>
        <a:xfrm>
          <a:off x="0" y="0"/>
          <a:ext cx="0" cy="0"/>
          <a:chOff x="0" y="0"/>
          <a:chExt cx="0" cy="0"/>
        </a:xfrm>
      </p:grpSpPr>
      <p:sp>
        <p:nvSpPr>
          <p:cNvPr id="15" name="Vrije vorm 14"/>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a:stretch>
            <a:fillRect/>
          </a:stretch>
        </p:blipFill>
        <p:spPr>
          <a:xfrm>
            <a:off x="-1" y="6007098"/>
            <a:ext cx="6524659" cy="850902"/>
          </a:xfrm>
          <a:prstGeom prst="rect">
            <a:avLst/>
          </a:prstGeom>
        </p:spPr>
      </p:pic>
      <p:cxnSp>
        <p:nvCxnSpPr>
          <p:cNvPr id="18" name="Rechte verbindingslijn 17"/>
          <p:cNvCxnSpPr>
            <a:stCxn id="15"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21"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25" name="Tijdelijke aanduiding voor inhoud 2"/>
          <p:cNvSpPr>
            <a:spLocks noGrp="1"/>
          </p:cNvSpPr>
          <p:nvPr>
            <p:ph idx="13" hasCustomPrompt="1"/>
          </p:nvPr>
        </p:nvSpPr>
        <p:spPr>
          <a:xfrm>
            <a:off x="4724396" y="1398637"/>
            <a:ext cx="4211639"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19"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26"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spTree>
    <p:extLst>
      <p:ext uri="{BB962C8B-B14F-4D97-AF65-F5344CB8AC3E}">
        <p14:creationId xmlns:p14="http://schemas.microsoft.com/office/powerpoint/2010/main" val="88614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6" name="Vrije vorm 5"/>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7" name="Rechte verbindingslijn 6"/>
          <p:cNvCxnSpPr>
            <a:stCxn id="6"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9"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10" name="Afbeelding 9"/>
          <p:cNvPicPr>
            <a:picLocks noChangeAspect="1"/>
          </p:cNvPicPr>
          <p:nvPr userDrawn="1"/>
        </p:nvPicPr>
        <p:blipFill>
          <a:blip r:embed="rId2"/>
          <a:stretch>
            <a:fillRect/>
          </a:stretch>
        </p:blipFill>
        <p:spPr>
          <a:xfrm>
            <a:off x="-1" y="6007098"/>
            <a:ext cx="6524659" cy="850902"/>
          </a:xfrm>
          <a:prstGeom prst="rect">
            <a:avLst/>
          </a:prstGeom>
        </p:spPr>
      </p:pic>
      <p:sp>
        <p:nvSpPr>
          <p:cNvPr id="11"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2"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ES.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962807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pic>
        <p:nvPicPr>
          <p:cNvPr id="9" name="Afbeelding 8" descr="ES.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spTree>
    <p:extLst>
      <p:ext uri="{BB962C8B-B14F-4D97-AF65-F5344CB8AC3E}">
        <p14:creationId xmlns:p14="http://schemas.microsoft.com/office/powerpoint/2010/main" val="703564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7" y="1398637"/>
            <a:ext cx="4038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inhoud 2"/>
          <p:cNvSpPr>
            <a:spLocks noGrp="1"/>
          </p:cNvSpPr>
          <p:nvPr>
            <p:ph idx="13" hasCustomPrompt="1"/>
          </p:nvPr>
        </p:nvSpPr>
        <p:spPr>
          <a:xfrm>
            <a:off x="4724397" y="1398637"/>
            <a:ext cx="4165604"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pic>
        <p:nvPicPr>
          <p:cNvPr id="9" name="Afbeelding 8" descr="ES.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06736" y="270933"/>
            <a:ext cx="983265" cy="1398637"/>
          </a:xfrm>
          <a:prstGeom prst="rect">
            <a:avLst/>
          </a:prstGeom>
        </p:spPr>
      </p:pic>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spTree>
    <p:extLst>
      <p:ext uri="{BB962C8B-B14F-4D97-AF65-F5344CB8AC3E}">
        <p14:creationId xmlns:p14="http://schemas.microsoft.com/office/powerpoint/2010/main" val="4120744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cxnSp>
        <p:nvCxnSpPr>
          <p:cNvPr id="4" name="Rechte verbindingslijn 3"/>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jdelijke aanduiding voor titel 1"/>
          <p:cNvSpPr>
            <a:spLocks noGrp="1"/>
          </p:cNvSpPr>
          <p:nvPr>
            <p:ph type="title" hasCustomPrompt="1"/>
          </p:nvPr>
        </p:nvSpPr>
        <p:spPr>
          <a:xfrm>
            <a:off x="1" y="2421467"/>
            <a:ext cx="9143999" cy="1532465"/>
          </a:xfrm>
          <a:prstGeom prst="rect">
            <a:avLst/>
          </a:prstGeom>
        </p:spPr>
        <p:txBody>
          <a:bodyPr vert="horz" lIns="91440" tIns="45720" rIns="91440" bIns="45720" rtlCol="0" anchor="ctr">
            <a:noAutofit/>
          </a:bodyPr>
          <a:lstStyle>
            <a:lvl1pPr algn="ctr">
              <a:defRPr sz="4000">
                <a:solidFill>
                  <a:srgbClr val="545653"/>
                </a:solidFill>
              </a:defRPr>
            </a:lvl1pPr>
          </a:lstStyle>
          <a:p>
            <a:r>
              <a:rPr lang="nl-BE" dirty="0"/>
              <a:t>Click to add title</a:t>
            </a:r>
            <a:endParaRPr lang="nl-NL" dirty="0"/>
          </a:p>
        </p:txBody>
      </p:sp>
      <p:sp>
        <p:nvSpPr>
          <p:cNvPr id="6" name="Tijdelijke aanduiding voor inhoud 2"/>
          <p:cNvSpPr>
            <a:spLocks noGrp="1"/>
          </p:cNvSpPr>
          <p:nvPr>
            <p:ph idx="12" hasCustomPrompt="1"/>
          </p:nvPr>
        </p:nvSpPr>
        <p:spPr>
          <a:xfrm>
            <a:off x="2" y="4241800"/>
            <a:ext cx="9143998" cy="2140749"/>
          </a:xfrm>
          <a:prstGeom prst="rect">
            <a:avLst/>
          </a:prstGeom>
        </p:spPr>
        <p:txBody>
          <a:bodyPr>
            <a:normAutofit/>
          </a:bodyPr>
          <a:lstStyle>
            <a:lvl1pPr marL="0" indent="0" algn="ctr">
              <a:buFontTx/>
              <a:buNone/>
              <a:defRPr sz="24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author</a:t>
            </a:r>
            <a:endParaRPr lang="nl-NL" dirty="0"/>
          </a:p>
        </p:txBody>
      </p:sp>
      <p:pic>
        <p:nvPicPr>
          <p:cNvPr id="7" name="Afbeelding 6"/>
          <p:cNvPicPr>
            <a:picLocks noChangeAspect="1"/>
          </p:cNvPicPr>
          <p:nvPr userDrawn="1"/>
        </p:nvPicPr>
        <p:blipFill>
          <a:blip r:embed="rId2"/>
          <a:stretch>
            <a:fillRect/>
          </a:stretch>
        </p:blipFill>
        <p:spPr>
          <a:xfrm>
            <a:off x="-1" y="6007098"/>
            <a:ext cx="6524659" cy="850902"/>
          </a:xfrm>
          <a:prstGeom prst="rect">
            <a:avLst/>
          </a:prstGeom>
        </p:spPr>
      </p:pic>
      <p:sp>
        <p:nvSpPr>
          <p:cNvPr id="8"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9"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2" name="Afbeelding 11" descr="LW.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3560989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Aangepaste indeling">
    <p:spTree>
      <p:nvGrpSpPr>
        <p:cNvPr id="1" name=""/>
        <p:cNvGrpSpPr/>
        <p:nvPr/>
      </p:nvGrpSpPr>
      <p:grpSpPr>
        <a:xfrm>
          <a:off x="0" y="0"/>
          <a:ext cx="0" cy="0"/>
          <a:chOff x="0" y="0"/>
          <a:chExt cx="0" cy="0"/>
        </a:xfrm>
      </p:grpSpPr>
      <p:sp>
        <p:nvSpPr>
          <p:cNvPr id="3" name="Vrije vorm 2"/>
          <p:cNvSpPr/>
          <p:nvPr userDrawn="1"/>
        </p:nvSpPr>
        <p:spPr>
          <a:xfrm>
            <a:off x="0" y="1636"/>
            <a:ext cx="9169400" cy="1210734"/>
          </a:xfrm>
          <a:custGeom>
            <a:avLst/>
            <a:gdLst>
              <a:gd name="connsiteX0" fmla="*/ 0 w 9169400"/>
              <a:gd name="connsiteY0" fmla="*/ 1210734 h 1210734"/>
              <a:gd name="connsiteX1" fmla="*/ 9160933 w 9169400"/>
              <a:gd name="connsiteY1" fmla="*/ 889000 h 1210734"/>
              <a:gd name="connsiteX2" fmla="*/ 9169400 w 9169400"/>
              <a:gd name="connsiteY2" fmla="*/ 0 h 1210734"/>
              <a:gd name="connsiteX3" fmla="*/ 0 w 9169400"/>
              <a:gd name="connsiteY3" fmla="*/ 0 h 1210734"/>
              <a:gd name="connsiteX4" fmla="*/ 0 w 9169400"/>
              <a:gd name="connsiteY4" fmla="*/ 1210734 h 1210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00" h="1210734">
                <a:moveTo>
                  <a:pt x="0" y="1210734"/>
                </a:moveTo>
                <a:lnTo>
                  <a:pt x="9160933" y="889000"/>
                </a:lnTo>
                <a:cubicBezTo>
                  <a:pt x="9163755" y="592667"/>
                  <a:pt x="9166578" y="296333"/>
                  <a:pt x="9169400" y="0"/>
                </a:cubicBezTo>
                <a:lnTo>
                  <a:pt x="0" y="0"/>
                </a:lnTo>
                <a:lnTo>
                  <a:pt x="0" y="1210734"/>
                </a:lnTo>
                <a:close/>
              </a:path>
            </a:pathLst>
          </a:custGeom>
          <a:solidFill>
            <a:srgbClr val="A7A1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a:stretch>
            <a:fillRect/>
          </a:stretch>
        </p:blipFill>
        <p:spPr>
          <a:xfrm>
            <a:off x="-1" y="6007098"/>
            <a:ext cx="6524659" cy="850902"/>
          </a:xfrm>
          <a:prstGeom prst="rect">
            <a:avLst/>
          </a:prstGeom>
        </p:spPr>
      </p:pic>
      <p:cxnSp>
        <p:nvCxnSpPr>
          <p:cNvPr id="5" name="Rechte verbindingslijn 4"/>
          <p:cNvCxnSpPr>
            <a:stCxn id="3" idx="0"/>
          </p:cNvCxnSpPr>
          <p:nvPr userDrawn="1"/>
        </p:nvCxnSpPr>
        <p:spPr>
          <a:xfrm flipV="1">
            <a:off x="0" y="895350"/>
            <a:ext cx="9144000" cy="31702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ijdelijke aanduiding voor titel 1"/>
          <p:cNvSpPr>
            <a:spLocks noGrp="1"/>
          </p:cNvSpPr>
          <p:nvPr>
            <p:ph type="title" hasCustomPrompt="1"/>
          </p:nvPr>
        </p:nvSpPr>
        <p:spPr>
          <a:xfrm>
            <a:off x="406399" y="48200"/>
            <a:ext cx="8873067" cy="1071033"/>
          </a:xfrm>
          <a:prstGeom prst="rect">
            <a:avLst/>
          </a:prstGeom>
        </p:spPr>
        <p:txBody>
          <a:bodyPr vert="horz" lIns="91440" tIns="45720" rIns="91440" bIns="45720" rtlCol="0" anchor="ctr">
            <a:noAutofit/>
          </a:bodyPr>
          <a:lstStyle>
            <a:lvl1pPr algn="l">
              <a:defRPr sz="2800">
                <a:solidFill>
                  <a:schemeClr val="bg1"/>
                </a:solidFill>
              </a:defRPr>
            </a:lvl1pPr>
          </a:lstStyle>
          <a:p>
            <a:r>
              <a:rPr lang="nl-BE" dirty="0"/>
              <a:t>Click to add title</a:t>
            </a:r>
            <a:endParaRPr lang="nl-NL" dirty="0"/>
          </a:p>
        </p:txBody>
      </p:sp>
      <p:sp>
        <p:nvSpPr>
          <p:cNvPr id="7" name="Tijdelijke aanduiding voor inhoud 2"/>
          <p:cNvSpPr>
            <a:spLocks noGrp="1"/>
          </p:cNvSpPr>
          <p:nvPr>
            <p:ph idx="12" hasCustomPrompt="1"/>
          </p:nvPr>
        </p:nvSpPr>
        <p:spPr>
          <a:xfrm>
            <a:off x="330196" y="1398637"/>
            <a:ext cx="8547105" cy="4832830"/>
          </a:xfrm>
          <a:prstGeom prst="rect">
            <a:avLst/>
          </a:prstGeom>
        </p:spPr>
        <p:txBody>
          <a:bodyPr>
            <a:normAutofit/>
          </a:bodyPr>
          <a:lstStyle>
            <a:lvl1pPr>
              <a:defRPr sz="2000">
                <a:solidFill>
                  <a:srgbClr val="545653"/>
                </a:solidFill>
                <a:latin typeface="Verdana"/>
              </a:defRPr>
            </a:lvl1pPr>
          </a:lstStyle>
          <a:p>
            <a:r>
              <a:rPr lang="nl-NL" dirty="0"/>
              <a:t>Click </a:t>
            </a:r>
            <a:r>
              <a:rPr lang="nl-NL" dirty="0" err="1"/>
              <a:t>to</a:t>
            </a:r>
            <a:r>
              <a:rPr lang="nl-NL" dirty="0"/>
              <a:t> </a:t>
            </a:r>
            <a:r>
              <a:rPr lang="nl-NL" dirty="0" err="1"/>
              <a:t>add</a:t>
            </a:r>
            <a:r>
              <a:rPr lang="nl-NL" dirty="0"/>
              <a:t> </a:t>
            </a:r>
            <a:r>
              <a:rPr lang="nl-NL" dirty="0" err="1"/>
              <a:t>text</a:t>
            </a:r>
            <a:endParaRPr lang="nl-NL" dirty="0"/>
          </a:p>
        </p:txBody>
      </p:sp>
      <p:sp>
        <p:nvSpPr>
          <p:cNvPr id="8" name="Tijdelijke aanduiding voor dianummer 7"/>
          <p:cNvSpPr txBox="1">
            <a:spLocks/>
          </p:cNvSpPr>
          <p:nvPr userDrawn="1"/>
        </p:nvSpPr>
        <p:spPr>
          <a:xfrm>
            <a:off x="8328553" y="6527278"/>
            <a:ext cx="615950"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nl-NL" dirty="0">
              <a:solidFill>
                <a:srgbClr val="545653"/>
              </a:solidFill>
            </a:endParaRPr>
          </a:p>
        </p:txBody>
      </p:sp>
      <p:sp>
        <p:nvSpPr>
          <p:cNvPr id="10" name="Rectangle 4"/>
          <p:cNvSpPr txBox="1">
            <a:spLocks noChangeArrowheads="1"/>
          </p:cNvSpPr>
          <p:nvPr userDrawn="1"/>
        </p:nvSpPr>
        <p:spPr bwMode="auto">
          <a:xfrm>
            <a:off x="7637991" y="6579927"/>
            <a:ext cx="765175" cy="20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rtlCol="0" anchor="t" anchorCtr="0" compatLnSpc="1">
            <a:prstTxWarp prst="textNoShape">
              <a:avLst/>
            </a:prstTxWarp>
          </a:bodyPr>
          <a:lstStyle>
            <a:defPPr>
              <a:defRPr lang="nl-NL"/>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F270AF-8B2B-6740-B420-11E9868DEB1A}" type="datetime1">
              <a:rPr lang="nl-NL" sz="900" smtClean="0">
                <a:solidFill>
                  <a:srgbClr val="545653"/>
                </a:solidFill>
                <a:latin typeface="Verdana"/>
              </a:rPr>
              <a:pPr/>
              <a:t>9-9-2022</a:t>
            </a:fld>
            <a:endParaRPr lang="nl-NL" sz="900" dirty="0">
              <a:solidFill>
                <a:srgbClr val="545653"/>
              </a:solidFill>
              <a:latin typeface="Verdana"/>
            </a:endParaRPr>
          </a:p>
        </p:txBody>
      </p:sp>
      <p:sp>
        <p:nvSpPr>
          <p:cNvPr id="11" name="Tijdelijke aanduiding voor dianummer 7"/>
          <p:cNvSpPr txBox="1">
            <a:spLocks/>
          </p:cNvSpPr>
          <p:nvPr userDrawn="1"/>
        </p:nvSpPr>
        <p:spPr>
          <a:xfrm>
            <a:off x="8134350" y="6527278"/>
            <a:ext cx="810153" cy="207962"/>
          </a:xfrm>
          <a:prstGeom prst="rect">
            <a:avLst/>
          </a:prstGeom>
        </p:spPr>
        <p:txBody>
          <a:bodyPr vert="horz" lIns="91440" tIns="45720" rIns="91440" bIns="45720" rtlCol="0" anchor="ctr"/>
          <a:lstStyle>
            <a:defPPr>
              <a:defRPr lang="nl-NL"/>
            </a:defPPr>
            <a:lvl1pPr marL="0" algn="r" defTabSz="457200" rtl="0" eaLnBrk="1" latinLnBrk="0" hangingPunct="1">
              <a:defRPr sz="1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nl-NL" sz="900" dirty="0">
                <a:solidFill>
                  <a:srgbClr val="545653"/>
                </a:solidFill>
                <a:latin typeface="Verdana"/>
              </a:rPr>
              <a:t>pag. </a:t>
            </a:r>
            <a:fld id="{5CFEA799-4376-1B4E-ABE8-2121F6FAC846}" type="slidenum">
              <a:rPr lang="nl-NL" sz="900" smtClean="0">
                <a:solidFill>
                  <a:srgbClr val="545653"/>
                </a:solidFill>
                <a:latin typeface="Verdana"/>
              </a:rPr>
              <a:pPr/>
              <a:t>‹nr.›</a:t>
            </a:fld>
            <a:endParaRPr lang="nl-NL" sz="900" dirty="0">
              <a:solidFill>
                <a:srgbClr val="545653"/>
              </a:solidFill>
              <a:latin typeface="Verdana"/>
            </a:endParaRPr>
          </a:p>
        </p:txBody>
      </p:sp>
      <p:pic>
        <p:nvPicPr>
          <p:cNvPr id="13" name="Afbeelding 12" descr="LW.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94036" y="270933"/>
            <a:ext cx="983265" cy="1398637"/>
          </a:xfrm>
          <a:prstGeom prst="rect">
            <a:avLst/>
          </a:prstGeom>
        </p:spPr>
      </p:pic>
    </p:spTree>
    <p:extLst>
      <p:ext uri="{BB962C8B-B14F-4D97-AF65-F5344CB8AC3E}">
        <p14:creationId xmlns:p14="http://schemas.microsoft.com/office/powerpoint/2010/main" val="2566614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123519"/>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49"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Lst>
  <p:txStyles>
    <p:titleStyle>
      <a:lvl1pPr algn="ctr" defTabSz="457200" rtl="0" eaLnBrk="1" latinLnBrk="0" hangingPunct="1">
        <a:spcBef>
          <a:spcPct val="0"/>
        </a:spcBef>
        <a:buNone/>
        <a:defRPr sz="4400" b="1" kern="1200">
          <a:solidFill>
            <a:schemeClr val="bg1"/>
          </a:solidFill>
          <a:latin typeface="Verdana"/>
          <a:ea typeface="+mj-ea"/>
          <a:cs typeface="Verdana"/>
        </a:defRPr>
      </a:lvl1pPr>
    </p:titleStyle>
    <p:bodyStyle>
      <a:lvl1pPr marL="342900" indent="-342900" algn="l" defTabSz="457200" rtl="0" eaLnBrk="1" latinLnBrk="0" hangingPunct="1">
        <a:spcBef>
          <a:spcPct val="20000"/>
        </a:spcBef>
        <a:buClr>
          <a:srgbClr val="A99D00"/>
        </a:buClr>
        <a:buFont typeface="Arial"/>
        <a:buChar char="•"/>
        <a:defRPr sz="3200" kern="1200">
          <a:solidFill>
            <a:srgbClr val="545653"/>
          </a:solidFill>
          <a:latin typeface="+mn-lt"/>
          <a:ea typeface="+mn-ea"/>
          <a:cs typeface="+mn-cs"/>
        </a:defRPr>
      </a:lvl1pPr>
      <a:lvl2pPr marL="742950" indent="-285750" algn="l" defTabSz="457200" rtl="0" eaLnBrk="1" latinLnBrk="0" hangingPunct="1">
        <a:spcBef>
          <a:spcPct val="20000"/>
        </a:spcBef>
        <a:buClr>
          <a:srgbClr val="A99D00"/>
        </a:buClr>
        <a:buFont typeface="Arial"/>
        <a:buChar char="–"/>
        <a:defRPr sz="2800" kern="1200">
          <a:solidFill>
            <a:srgbClr val="545653"/>
          </a:solidFill>
          <a:latin typeface="+mn-lt"/>
          <a:ea typeface="+mn-ea"/>
          <a:cs typeface="+mn-cs"/>
        </a:defRPr>
      </a:lvl2pPr>
      <a:lvl3pPr marL="1143000" indent="-228600" algn="l" defTabSz="457200" rtl="0" eaLnBrk="1" latinLnBrk="0" hangingPunct="1">
        <a:spcBef>
          <a:spcPct val="20000"/>
        </a:spcBef>
        <a:buClr>
          <a:srgbClr val="A99D00"/>
        </a:buClr>
        <a:buFont typeface="Arial"/>
        <a:buChar char="•"/>
        <a:defRPr sz="2400" kern="1200">
          <a:solidFill>
            <a:srgbClr val="545653"/>
          </a:solidFill>
          <a:latin typeface="+mn-lt"/>
          <a:ea typeface="+mn-ea"/>
          <a:cs typeface="+mn-cs"/>
        </a:defRPr>
      </a:lvl3pPr>
      <a:lvl4pPr marL="1600200" indent="-228600" algn="l" defTabSz="457200" rtl="0" eaLnBrk="1" latinLnBrk="0" hangingPunct="1">
        <a:spcBef>
          <a:spcPct val="20000"/>
        </a:spcBef>
        <a:buClr>
          <a:srgbClr val="A99D00"/>
        </a:buClr>
        <a:buFont typeface="Arial"/>
        <a:buChar char="–"/>
        <a:defRPr sz="2000" kern="1200">
          <a:solidFill>
            <a:srgbClr val="545653"/>
          </a:solidFill>
          <a:latin typeface="+mn-lt"/>
          <a:ea typeface="+mn-ea"/>
          <a:cs typeface="+mn-cs"/>
        </a:defRPr>
      </a:lvl4pPr>
      <a:lvl5pPr marL="2057400" indent="-228600" algn="l" defTabSz="457200" rtl="0" eaLnBrk="1" latinLnBrk="0" hangingPunct="1">
        <a:spcBef>
          <a:spcPct val="20000"/>
        </a:spcBef>
        <a:buClr>
          <a:srgbClr val="A99D00"/>
        </a:buClr>
        <a:buFont typeface="Arial"/>
        <a:buChar char="»"/>
        <a:defRPr sz="2000" kern="1200">
          <a:solidFill>
            <a:srgbClr val="545653"/>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2400" dirty="0"/>
              <a:t>European </a:t>
            </a:r>
            <a:r>
              <a:rPr lang="nl-BE" sz="2400" dirty="0" err="1"/>
              <a:t>social</a:t>
            </a:r>
            <a:r>
              <a:rPr lang="nl-BE" sz="2400" dirty="0"/>
              <a:t> security </a:t>
            </a:r>
            <a:r>
              <a:rPr lang="nl-BE" sz="2400" dirty="0" err="1"/>
              <a:t>coordination</a:t>
            </a:r>
            <a:br>
              <a:rPr lang="nl-BE" sz="2400" dirty="0"/>
            </a:br>
            <a:r>
              <a:rPr lang="nl-BE" sz="2400" dirty="0"/>
              <a:t>Reach, </a:t>
            </a:r>
            <a:r>
              <a:rPr lang="nl-BE" sz="2400" dirty="0" err="1"/>
              <a:t>limits</a:t>
            </a:r>
            <a:r>
              <a:rPr lang="nl-BE" sz="2400" dirty="0"/>
              <a:t> </a:t>
            </a:r>
            <a:r>
              <a:rPr lang="nl-BE" sz="2400" dirty="0" err="1"/>
              <a:t>and</a:t>
            </a:r>
            <a:r>
              <a:rPr lang="nl-BE" sz="2400" dirty="0"/>
              <a:t> </a:t>
            </a:r>
            <a:r>
              <a:rPr lang="nl-BE" sz="2400" dirty="0" err="1"/>
              <a:t>challenges</a:t>
            </a:r>
            <a:endParaRPr lang="nl-BE" sz="2400" dirty="0"/>
          </a:p>
        </p:txBody>
      </p:sp>
      <p:sp>
        <p:nvSpPr>
          <p:cNvPr id="3" name="Content Placeholder 2"/>
          <p:cNvSpPr>
            <a:spLocks noGrp="1"/>
          </p:cNvSpPr>
          <p:nvPr>
            <p:ph idx="12"/>
          </p:nvPr>
        </p:nvSpPr>
        <p:spPr/>
        <p:txBody>
          <a:bodyPr/>
          <a:lstStyle/>
          <a:p>
            <a:r>
              <a:rPr lang="nl-BE" dirty="0"/>
              <a:t>13 September 2022, Bergen</a:t>
            </a:r>
          </a:p>
          <a:p>
            <a:endParaRPr lang="nl-BE" dirty="0"/>
          </a:p>
          <a:p>
            <a:r>
              <a:rPr lang="nl-BE" dirty="0"/>
              <a:t>Rob Cornelissen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0B8125-AE7A-A330-5554-AA2C5CA1AB8F}"/>
              </a:ext>
            </a:extLst>
          </p:cNvPr>
          <p:cNvSpPr>
            <a:spLocks noGrp="1"/>
          </p:cNvSpPr>
          <p:nvPr>
            <p:ph type="title"/>
          </p:nvPr>
        </p:nvSpPr>
        <p:spPr/>
        <p:txBody>
          <a:bodyPr/>
          <a:lstStyle/>
          <a:p>
            <a:r>
              <a:rPr lang="nl-BE" dirty="0" err="1"/>
              <a:t>Examples</a:t>
            </a:r>
            <a:r>
              <a:rPr lang="nl-BE" dirty="0"/>
              <a:t> of </a:t>
            </a:r>
            <a:r>
              <a:rPr lang="nl-BE" dirty="0" err="1"/>
              <a:t>challenges</a:t>
            </a:r>
            <a:r>
              <a:rPr lang="nl-BE" dirty="0"/>
              <a:t> </a:t>
            </a:r>
            <a:r>
              <a:rPr lang="nl-BE" dirty="0" err="1"/>
              <a:t>not</a:t>
            </a:r>
            <a:r>
              <a:rPr lang="nl-BE" dirty="0"/>
              <a:t> </a:t>
            </a:r>
            <a:r>
              <a:rPr lang="nl-BE" dirty="0" err="1"/>
              <a:t>being</a:t>
            </a:r>
            <a:r>
              <a:rPr lang="nl-BE" dirty="0"/>
              <a:t> </a:t>
            </a:r>
            <a:r>
              <a:rPr lang="nl-BE" dirty="0" err="1"/>
              <a:t>dealth</a:t>
            </a:r>
            <a:r>
              <a:rPr lang="nl-BE" dirty="0"/>
              <a:t> with </a:t>
            </a:r>
            <a:r>
              <a:rPr lang="nl-BE" dirty="0" err="1"/>
              <a:t>by</a:t>
            </a:r>
            <a:r>
              <a:rPr lang="nl-BE" dirty="0"/>
              <a:t> </a:t>
            </a:r>
            <a:r>
              <a:rPr lang="nl-BE" dirty="0" err="1"/>
              <a:t>Commission</a:t>
            </a:r>
            <a:r>
              <a:rPr lang="nl-BE" dirty="0"/>
              <a:t> </a:t>
            </a:r>
            <a:r>
              <a:rPr lang="nl-BE" dirty="0" err="1"/>
              <a:t>proposal</a:t>
            </a:r>
            <a:endParaRPr lang="nl-NL" dirty="0"/>
          </a:p>
        </p:txBody>
      </p:sp>
      <p:sp>
        <p:nvSpPr>
          <p:cNvPr id="3" name="Tijdelijke aanduiding voor inhoud 2">
            <a:extLst>
              <a:ext uri="{FF2B5EF4-FFF2-40B4-BE49-F238E27FC236}">
                <a16:creationId xmlns:a16="http://schemas.microsoft.com/office/drawing/2014/main" id="{12887C10-98C5-D865-4FDB-4A2DC8C52B7E}"/>
              </a:ext>
            </a:extLst>
          </p:cNvPr>
          <p:cNvSpPr>
            <a:spLocks noGrp="1"/>
          </p:cNvSpPr>
          <p:nvPr>
            <p:ph idx="12"/>
          </p:nvPr>
        </p:nvSpPr>
        <p:spPr/>
        <p:txBody>
          <a:bodyPr>
            <a:normAutofit fontScale="92500"/>
          </a:bodyPr>
          <a:lstStyle/>
          <a:p>
            <a:r>
              <a:rPr lang="nl-BE" sz="2400" dirty="0"/>
              <a:t>1. </a:t>
            </a:r>
            <a:r>
              <a:rPr lang="nl-BE" sz="2400" dirty="0" err="1"/>
              <a:t>Globalisation</a:t>
            </a:r>
            <a:r>
              <a:rPr lang="nl-BE" sz="2400" dirty="0"/>
              <a:t>: </a:t>
            </a:r>
          </a:p>
          <a:p>
            <a:pPr lvl="1"/>
            <a:r>
              <a:rPr lang="nl-BE" sz="2000" dirty="0" err="1"/>
              <a:t>Work</a:t>
            </a:r>
            <a:r>
              <a:rPr lang="nl-BE" sz="2000" dirty="0"/>
              <a:t> </a:t>
            </a:r>
            <a:r>
              <a:rPr lang="nl-BE" sz="2000" dirty="0" err="1"/>
              <a:t>performed</a:t>
            </a:r>
            <a:r>
              <a:rPr lang="nl-BE" sz="2000" dirty="0"/>
              <a:t> </a:t>
            </a:r>
            <a:r>
              <a:rPr lang="nl-BE" sz="2000" dirty="0" err="1"/>
              <a:t>outside</a:t>
            </a:r>
            <a:r>
              <a:rPr lang="nl-BE" sz="2000" dirty="0"/>
              <a:t> EU, but </a:t>
            </a:r>
            <a:r>
              <a:rPr lang="nl-BE" sz="2000" dirty="0" err="1"/>
              <a:t>sufficient</a:t>
            </a:r>
            <a:r>
              <a:rPr lang="nl-BE" sz="2000" dirty="0"/>
              <a:t> close link with EU </a:t>
            </a:r>
          </a:p>
          <a:p>
            <a:pPr lvl="2"/>
            <a:r>
              <a:rPr lang="nl-BE" sz="2000" dirty="0"/>
              <a:t>Aldewereld (60/93)</a:t>
            </a:r>
          </a:p>
          <a:p>
            <a:pPr lvl="2"/>
            <a:r>
              <a:rPr lang="nl-BE" sz="2000" dirty="0"/>
              <a:t>QY (372/20) : Uganda </a:t>
            </a:r>
            <a:r>
              <a:rPr lang="nl-BE" sz="2000" dirty="0" err="1"/>
              <a:t>might</a:t>
            </a:r>
            <a:r>
              <a:rPr lang="nl-BE" sz="2000" dirty="0"/>
              <a:t> </a:t>
            </a:r>
            <a:r>
              <a:rPr lang="nl-BE" sz="2000" dirty="0" err="1"/>
              <a:t>be</a:t>
            </a:r>
            <a:r>
              <a:rPr lang="nl-BE" sz="2000" dirty="0"/>
              <a:t> </a:t>
            </a:r>
            <a:r>
              <a:rPr lang="nl-BE" sz="2000" dirty="0" err="1"/>
              <a:t>treated</a:t>
            </a:r>
            <a:r>
              <a:rPr lang="nl-BE" sz="2000" dirty="0"/>
              <a:t> as </a:t>
            </a:r>
            <a:r>
              <a:rPr lang="nl-BE" sz="2000" dirty="0" err="1"/>
              <a:t>if</a:t>
            </a:r>
            <a:r>
              <a:rPr lang="nl-BE" sz="2000" dirty="0"/>
              <a:t> </a:t>
            </a:r>
            <a:r>
              <a:rPr lang="nl-BE" sz="2000" dirty="0" err="1"/>
              <a:t>activity</a:t>
            </a:r>
            <a:r>
              <a:rPr lang="nl-BE" sz="2000" dirty="0"/>
              <a:t> </a:t>
            </a:r>
            <a:r>
              <a:rPr lang="nl-BE" sz="2000" dirty="0" err="1"/>
              <a:t>were</a:t>
            </a:r>
            <a:r>
              <a:rPr lang="nl-BE" sz="2000" dirty="0"/>
              <a:t> </a:t>
            </a:r>
            <a:r>
              <a:rPr lang="nl-BE" sz="2000" dirty="0" err="1"/>
              <a:t>exercised</a:t>
            </a:r>
            <a:r>
              <a:rPr lang="nl-BE" sz="2000" dirty="0"/>
              <a:t> in MS </a:t>
            </a:r>
            <a:r>
              <a:rPr lang="nl-BE" sz="2000" dirty="0" err="1"/>
              <a:t>where</a:t>
            </a:r>
            <a:r>
              <a:rPr lang="nl-BE" sz="2000" dirty="0"/>
              <a:t> </a:t>
            </a:r>
            <a:r>
              <a:rPr lang="nl-BE" sz="2000" dirty="0" err="1"/>
              <a:t>employer</a:t>
            </a:r>
            <a:r>
              <a:rPr lang="nl-BE" sz="2000" dirty="0"/>
              <a:t> is </a:t>
            </a:r>
            <a:r>
              <a:rPr lang="nl-BE" sz="2000" dirty="0" err="1"/>
              <a:t>established</a:t>
            </a:r>
            <a:endParaRPr lang="nl-BE" sz="2000" dirty="0"/>
          </a:p>
          <a:p>
            <a:pPr lvl="1"/>
            <a:r>
              <a:rPr lang="nl-BE" sz="2400" dirty="0" err="1"/>
              <a:t>Relationship</a:t>
            </a:r>
            <a:r>
              <a:rPr lang="nl-BE" sz="2400" dirty="0"/>
              <a:t> </a:t>
            </a:r>
            <a:r>
              <a:rPr lang="nl-BE" sz="2400" dirty="0" err="1"/>
              <a:t>between</a:t>
            </a:r>
            <a:r>
              <a:rPr lang="nl-BE" sz="2400" dirty="0"/>
              <a:t> Reg. 1231/2010 </a:t>
            </a:r>
            <a:r>
              <a:rPr lang="nl-BE" sz="2400" dirty="0" err="1"/>
              <a:t>and</a:t>
            </a:r>
            <a:r>
              <a:rPr lang="nl-BE" sz="2400" dirty="0"/>
              <a:t> </a:t>
            </a:r>
            <a:r>
              <a:rPr lang="nl-BE" sz="2400" dirty="0" err="1"/>
              <a:t>bilateral</a:t>
            </a:r>
            <a:r>
              <a:rPr lang="nl-BE" sz="2400" dirty="0"/>
              <a:t> </a:t>
            </a:r>
            <a:r>
              <a:rPr lang="nl-BE" sz="2400" dirty="0" err="1"/>
              <a:t>agreements</a:t>
            </a:r>
            <a:r>
              <a:rPr lang="nl-BE" sz="2400" dirty="0"/>
              <a:t>?</a:t>
            </a:r>
          </a:p>
          <a:p>
            <a:pPr lvl="1"/>
            <a:r>
              <a:rPr lang="nl-BE" sz="2400" dirty="0"/>
              <a:t>2012 </a:t>
            </a:r>
            <a:r>
              <a:rPr lang="nl-BE" sz="2400" dirty="0" err="1"/>
              <a:t>Commission</a:t>
            </a:r>
            <a:r>
              <a:rPr lang="nl-BE" sz="2400" dirty="0"/>
              <a:t> Communication: in cases of conflict </a:t>
            </a:r>
            <a:r>
              <a:rPr lang="nl-BE" sz="2400" dirty="0" err="1"/>
              <a:t>the</a:t>
            </a:r>
            <a:r>
              <a:rPr lang="nl-BE" sz="2400" dirty="0"/>
              <a:t> EU </a:t>
            </a:r>
            <a:r>
              <a:rPr lang="nl-BE" sz="2400" dirty="0" err="1"/>
              <a:t>social</a:t>
            </a:r>
            <a:r>
              <a:rPr lang="nl-BE" sz="2400" dirty="0"/>
              <a:t> security </a:t>
            </a:r>
            <a:r>
              <a:rPr lang="nl-BE" sz="2400" dirty="0" err="1"/>
              <a:t>regulations</a:t>
            </a:r>
            <a:r>
              <a:rPr lang="nl-BE" sz="2400" dirty="0"/>
              <a:t> take </a:t>
            </a:r>
            <a:r>
              <a:rPr lang="nl-BE" sz="2400" dirty="0" err="1"/>
              <a:t>precedence</a:t>
            </a:r>
            <a:r>
              <a:rPr lang="nl-BE" sz="2400" dirty="0"/>
              <a:t> over </a:t>
            </a:r>
            <a:r>
              <a:rPr lang="nl-BE" sz="2400" dirty="0" err="1"/>
              <a:t>national</a:t>
            </a:r>
            <a:r>
              <a:rPr lang="nl-BE" sz="2400" dirty="0"/>
              <a:t> </a:t>
            </a:r>
            <a:r>
              <a:rPr lang="nl-BE" sz="2400" dirty="0" err="1"/>
              <a:t>rules</a:t>
            </a:r>
            <a:r>
              <a:rPr lang="nl-BE" sz="2400" dirty="0"/>
              <a:t> </a:t>
            </a:r>
            <a:r>
              <a:rPr lang="nl-BE" sz="2400" dirty="0" err="1"/>
              <a:t>contained</a:t>
            </a:r>
            <a:r>
              <a:rPr lang="nl-BE" sz="2400" dirty="0"/>
              <a:t> in </a:t>
            </a:r>
            <a:r>
              <a:rPr lang="nl-BE" sz="2400" dirty="0" err="1"/>
              <a:t>bilateral</a:t>
            </a:r>
            <a:r>
              <a:rPr lang="nl-BE" sz="2400" dirty="0"/>
              <a:t> </a:t>
            </a:r>
            <a:r>
              <a:rPr lang="nl-BE" sz="2400" dirty="0" err="1"/>
              <a:t>agreements</a:t>
            </a:r>
            <a:r>
              <a:rPr lang="nl-BE" sz="2400" dirty="0"/>
              <a:t> with </a:t>
            </a:r>
            <a:r>
              <a:rPr lang="nl-BE" sz="2400" dirty="0" err="1"/>
              <a:t>third</a:t>
            </a:r>
            <a:r>
              <a:rPr lang="nl-BE" sz="2400" dirty="0"/>
              <a:t> </a:t>
            </a:r>
            <a:r>
              <a:rPr lang="nl-BE" sz="2400" dirty="0" err="1"/>
              <a:t>countries</a:t>
            </a:r>
            <a:endParaRPr lang="nl-BE" sz="2400" dirty="0"/>
          </a:p>
          <a:p>
            <a:pPr lvl="1"/>
            <a:r>
              <a:rPr lang="nl-BE" sz="2400" dirty="0"/>
              <a:t>Directive 2014/66: “</a:t>
            </a:r>
            <a:r>
              <a:rPr lang="nl-BE" sz="2400" i="1" dirty="0"/>
              <a:t>in </a:t>
            </a:r>
            <a:r>
              <a:rPr lang="nl-BE" sz="2400" i="1" dirty="0" err="1"/>
              <a:t>the</a:t>
            </a:r>
            <a:r>
              <a:rPr lang="nl-BE" sz="2400" i="1" dirty="0"/>
              <a:t> event of intra-EU </a:t>
            </a:r>
            <a:r>
              <a:rPr lang="nl-BE" sz="2400" i="1" dirty="0" err="1"/>
              <a:t>mobility</a:t>
            </a:r>
            <a:r>
              <a:rPr lang="nl-BE" sz="2400" i="1" dirty="0"/>
              <a:t>, </a:t>
            </a:r>
            <a:r>
              <a:rPr lang="nl-BE" sz="2400" i="1" dirty="0" err="1"/>
              <a:t>and</a:t>
            </a:r>
            <a:r>
              <a:rPr lang="nl-BE" sz="2400" i="1" dirty="0"/>
              <a:t> without </a:t>
            </a:r>
            <a:r>
              <a:rPr lang="nl-BE" sz="2400" i="1" dirty="0" err="1"/>
              <a:t>prejudice</a:t>
            </a:r>
            <a:r>
              <a:rPr lang="nl-BE" sz="2400" i="1" dirty="0"/>
              <a:t> to </a:t>
            </a:r>
            <a:r>
              <a:rPr lang="nl-BE" sz="2400" i="1" dirty="0" err="1"/>
              <a:t>bilateral</a:t>
            </a:r>
            <a:r>
              <a:rPr lang="nl-BE" sz="2400" i="1" dirty="0"/>
              <a:t> </a:t>
            </a:r>
            <a:r>
              <a:rPr lang="nl-BE" sz="2400" i="1" dirty="0" err="1"/>
              <a:t>agreements</a:t>
            </a:r>
            <a:r>
              <a:rPr lang="nl-BE" sz="2400" i="1" dirty="0"/>
              <a:t> </a:t>
            </a:r>
            <a:r>
              <a:rPr lang="nl-BE" sz="2400" i="1" dirty="0" err="1"/>
              <a:t>ensuring</a:t>
            </a:r>
            <a:r>
              <a:rPr lang="nl-BE" sz="2400" i="1" dirty="0"/>
              <a:t> </a:t>
            </a:r>
            <a:r>
              <a:rPr lang="nl-BE" sz="2400" i="1" dirty="0" err="1"/>
              <a:t>that</a:t>
            </a:r>
            <a:r>
              <a:rPr lang="nl-BE" sz="2400" i="1" dirty="0"/>
              <a:t> </a:t>
            </a:r>
            <a:r>
              <a:rPr lang="nl-BE" sz="2400" i="1" dirty="0" err="1"/>
              <a:t>the</a:t>
            </a:r>
            <a:r>
              <a:rPr lang="nl-BE" sz="2400" i="1" dirty="0"/>
              <a:t> intra-corporate </a:t>
            </a:r>
            <a:r>
              <a:rPr lang="nl-BE" sz="2400" i="1" dirty="0" err="1"/>
              <a:t>transferee</a:t>
            </a:r>
            <a:r>
              <a:rPr lang="nl-BE" sz="2400" i="1" dirty="0"/>
              <a:t> is </a:t>
            </a:r>
            <a:r>
              <a:rPr lang="nl-BE" sz="2400" i="1" dirty="0" err="1"/>
              <a:t>covered</a:t>
            </a:r>
            <a:r>
              <a:rPr lang="nl-BE" sz="2400" i="1" dirty="0"/>
              <a:t> </a:t>
            </a:r>
            <a:r>
              <a:rPr lang="nl-BE" sz="2400" i="1" dirty="0" err="1"/>
              <a:t>by</a:t>
            </a:r>
            <a:r>
              <a:rPr lang="nl-BE" sz="2400" i="1" dirty="0"/>
              <a:t> </a:t>
            </a:r>
            <a:r>
              <a:rPr lang="nl-BE" sz="2400" i="1" dirty="0" err="1"/>
              <a:t>the</a:t>
            </a:r>
            <a:r>
              <a:rPr lang="nl-BE" sz="2400" i="1" dirty="0"/>
              <a:t> </a:t>
            </a:r>
            <a:r>
              <a:rPr lang="nl-BE" sz="2400" i="1" dirty="0" err="1"/>
              <a:t>national</a:t>
            </a:r>
            <a:r>
              <a:rPr lang="nl-BE" sz="2400" i="1" dirty="0"/>
              <a:t> </a:t>
            </a:r>
            <a:r>
              <a:rPr lang="nl-BE" sz="2400" i="1" dirty="0" err="1"/>
              <a:t>law</a:t>
            </a:r>
            <a:r>
              <a:rPr lang="nl-BE" sz="2400" i="1" dirty="0"/>
              <a:t> of </a:t>
            </a:r>
            <a:r>
              <a:rPr lang="nl-BE" sz="2400" i="1" dirty="0" err="1"/>
              <a:t>the</a:t>
            </a:r>
            <a:r>
              <a:rPr lang="nl-BE" sz="2400" i="1" dirty="0"/>
              <a:t> country of </a:t>
            </a:r>
            <a:r>
              <a:rPr lang="nl-BE" sz="2400" i="1" dirty="0" err="1"/>
              <a:t>origin</a:t>
            </a:r>
            <a:r>
              <a:rPr lang="nl-BE" sz="2400" i="1" dirty="0"/>
              <a:t>, </a:t>
            </a:r>
            <a:r>
              <a:rPr lang="nl-BE" sz="2400" i="1" dirty="0" err="1"/>
              <a:t>Regulation</a:t>
            </a:r>
            <a:r>
              <a:rPr lang="nl-BE" sz="2400" i="1" dirty="0"/>
              <a:t> 1231/2010 </a:t>
            </a:r>
            <a:r>
              <a:rPr lang="nl-BE" sz="2400" i="1" dirty="0" err="1"/>
              <a:t>shall</a:t>
            </a:r>
            <a:r>
              <a:rPr lang="nl-BE" sz="2400" i="1" dirty="0"/>
              <a:t> </a:t>
            </a:r>
            <a:r>
              <a:rPr lang="nl-BE" sz="2400" i="1" dirty="0" err="1"/>
              <a:t>apply</a:t>
            </a:r>
            <a:r>
              <a:rPr lang="nl-BE" sz="2400" i="1" dirty="0"/>
              <a:t> </a:t>
            </a:r>
            <a:r>
              <a:rPr lang="nl-BE" sz="2400" i="1" dirty="0" err="1"/>
              <a:t>accordingly</a:t>
            </a:r>
            <a:r>
              <a:rPr lang="nl-BE" sz="2400" i="1" dirty="0"/>
              <a:t>”</a:t>
            </a:r>
          </a:p>
          <a:p>
            <a:pPr marL="914400" lvl="2" indent="0">
              <a:buNone/>
            </a:pPr>
            <a:endParaRPr lang="nl-BE" sz="2000" dirty="0"/>
          </a:p>
          <a:p>
            <a:pPr marL="914400" lvl="2" indent="0">
              <a:buNone/>
            </a:pPr>
            <a:endParaRPr lang="nl-BE" sz="2000" dirty="0"/>
          </a:p>
        </p:txBody>
      </p:sp>
    </p:spTree>
    <p:extLst>
      <p:ext uri="{BB962C8B-B14F-4D97-AF65-F5344CB8AC3E}">
        <p14:creationId xmlns:p14="http://schemas.microsoft.com/office/powerpoint/2010/main" val="3254512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2. Changes in </a:t>
            </a:r>
            <a:r>
              <a:rPr lang="en-US" dirty="0" err="1"/>
              <a:t>labour</a:t>
            </a:r>
            <a:r>
              <a:rPr lang="en-US" dirty="0"/>
              <a:t> market</a:t>
            </a:r>
          </a:p>
        </p:txBody>
      </p:sp>
      <p:sp>
        <p:nvSpPr>
          <p:cNvPr id="3" name="Tijdelijke aanduiding voor inhoud 2"/>
          <p:cNvSpPr>
            <a:spLocks noGrp="1"/>
          </p:cNvSpPr>
          <p:nvPr>
            <p:ph idx="12"/>
          </p:nvPr>
        </p:nvSpPr>
        <p:spPr/>
        <p:txBody>
          <a:bodyPr>
            <a:normAutofit/>
          </a:bodyPr>
          <a:lstStyle/>
          <a:p>
            <a:r>
              <a:rPr lang="en-US" sz="2400" dirty="0"/>
              <a:t>Rise of part-time jobs, on-call contracts, framework contracts, mini-jobs, temporary work, telework (Corona!)</a:t>
            </a:r>
          </a:p>
          <a:p>
            <a:r>
              <a:rPr lang="en-US" sz="2400" dirty="0"/>
              <a:t>Such changes have an impact on EU rules determining applicable social security legislation (Title II).</a:t>
            </a:r>
          </a:p>
          <a:p>
            <a:r>
              <a:rPr lang="en-US" sz="2400" dirty="0"/>
              <a:t>Title II: different attachment criteria for persons pursuing economic activities (Art.11(3)(a) than for non-active persons (Art.11(3)(e).</a:t>
            </a:r>
          </a:p>
          <a:p>
            <a:endParaRPr lang="en-US" sz="2400" dirty="0"/>
          </a:p>
          <a:p>
            <a:endParaRPr lang="en-US" sz="2400" dirty="0"/>
          </a:p>
          <a:p>
            <a:endParaRPr lang="en-US" sz="2400" dirty="0"/>
          </a:p>
        </p:txBody>
      </p:sp>
    </p:spTree>
    <p:extLst>
      <p:ext uri="{BB962C8B-B14F-4D97-AF65-F5344CB8AC3E}">
        <p14:creationId xmlns:p14="http://schemas.microsoft.com/office/powerpoint/2010/main" val="3807665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660A9-77BE-E413-8EED-DABABCD2D8CD}"/>
              </a:ext>
            </a:extLst>
          </p:cNvPr>
          <p:cNvSpPr>
            <a:spLocks noGrp="1"/>
          </p:cNvSpPr>
          <p:nvPr>
            <p:ph type="title"/>
          </p:nvPr>
        </p:nvSpPr>
        <p:spPr/>
        <p:txBody>
          <a:bodyPr/>
          <a:lstStyle/>
          <a:p>
            <a:r>
              <a:rPr lang="nl-BE" dirty="0" err="1"/>
              <a:t>Delineation</a:t>
            </a:r>
            <a:r>
              <a:rPr lang="nl-BE" dirty="0"/>
              <a:t> Art.11(3)(a) </a:t>
            </a:r>
            <a:r>
              <a:rPr lang="nl-BE" dirty="0" err="1"/>
              <a:t>and</a:t>
            </a:r>
            <a:r>
              <a:rPr lang="nl-BE" dirty="0"/>
              <a:t> Art.11(3)(e </a:t>
            </a:r>
            <a:endParaRPr lang="nl-NL" dirty="0"/>
          </a:p>
        </p:txBody>
      </p:sp>
      <p:sp>
        <p:nvSpPr>
          <p:cNvPr id="3" name="Tijdelijke aanduiding voor inhoud 2">
            <a:extLst>
              <a:ext uri="{FF2B5EF4-FFF2-40B4-BE49-F238E27FC236}">
                <a16:creationId xmlns:a16="http://schemas.microsoft.com/office/drawing/2014/main" id="{565610AD-1DD3-0BA1-4729-6D45370749BC}"/>
              </a:ext>
            </a:extLst>
          </p:cNvPr>
          <p:cNvSpPr>
            <a:spLocks noGrp="1"/>
          </p:cNvSpPr>
          <p:nvPr>
            <p:ph idx="12"/>
          </p:nvPr>
        </p:nvSpPr>
        <p:spPr/>
        <p:txBody>
          <a:bodyPr>
            <a:normAutofit lnSpcReduction="10000"/>
          </a:bodyPr>
          <a:lstStyle/>
          <a:p>
            <a:r>
              <a:rPr lang="nl-BE" sz="2400" dirty="0"/>
              <a:t>Persons </a:t>
            </a:r>
            <a:r>
              <a:rPr lang="nl-BE" sz="2400" dirty="0" err="1"/>
              <a:t>pursuing</a:t>
            </a:r>
            <a:r>
              <a:rPr lang="nl-BE" sz="2400" dirty="0"/>
              <a:t> </a:t>
            </a:r>
            <a:r>
              <a:rPr lang="nl-BE" sz="2400" dirty="0" err="1"/>
              <a:t>economic</a:t>
            </a:r>
            <a:r>
              <a:rPr lang="nl-BE" sz="2400" dirty="0"/>
              <a:t> </a:t>
            </a:r>
            <a:r>
              <a:rPr lang="nl-BE" sz="2400" dirty="0" err="1"/>
              <a:t>activities</a:t>
            </a:r>
            <a:r>
              <a:rPr lang="nl-BE" sz="2400" dirty="0"/>
              <a:t>: subject to MS of </a:t>
            </a:r>
            <a:r>
              <a:rPr lang="nl-BE" sz="2400" dirty="0" err="1"/>
              <a:t>work</a:t>
            </a:r>
            <a:endParaRPr lang="nl-BE" sz="2400" dirty="0"/>
          </a:p>
          <a:p>
            <a:r>
              <a:rPr lang="nl-BE" sz="2400" dirty="0"/>
              <a:t>Persons </a:t>
            </a:r>
            <a:r>
              <a:rPr lang="nl-BE" sz="2400" dirty="0" err="1"/>
              <a:t>not</a:t>
            </a:r>
            <a:r>
              <a:rPr lang="nl-BE" sz="2400" dirty="0"/>
              <a:t> </a:t>
            </a:r>
            <a:r>
              <a:rPr lang="nl-BE" sz="2400" dirty="0" err="1"/>
              <a:t>pursuing</a:t>
            </a:r>
            <a:r>
              <a:rPr lang="nl-BE" sz="2400" dirty="0"/>
              <a:t> </a:t>
            </a:r>
            <a:r>
              <a:rPr lang="nl-BE" sz="2400" dirty="0" err="1"/>
              <a:t>such</a:t>
            </a:r>
            <a:r>
              <a:rPr lang="nl-BE" sz="2400" dirty="0"/>
              <a:t> </a:t>
            </a:r>
            <a:r>
              <a:rPr lang="nl-BE" sz="2400" dirty="0" err="1"/>
              <a:t>activities</a:t>
            </a:r>
            <a:r>
              <a:rPr lang="nl-BE" sz="2400" dirty="0"/>
              <a:t>: subject to MS of </a:t>
            </a:r>
            <a:r>
              <a:rPr lang="nl-BE" sz="2400" dirty="0" err="1"/>
              <a:t>residence</a:t>
            </a:r>
            <a:endParaRPr lang="nl-BE" sz="2400" dirty="0"/>
          </a:p>
          <a:p>
            <a:r>
              <a:rPr lang="nl-BE" sz="2400" dirty="0" err="1"/>
              <a:t>Who</a:t>
            </a:r>
            <a:r>
              <a:rPr lang="nl-BE" sz="2400" dirty="0"/>
              <a:t> are </a:t>
            </a:r>
            <a:r>
              <a:rPr lang="nl-BE" sz="2400" dirty="0" err="1"/>
              <a:t>considered</a:t>
            </a:r>
            <a:r>
              <a:rPr lang="nl-BE" sz="2400" dirty="0"/>
              <a:t> to </a:t>
            </a:r>
            <a:r>
              <a:rPr lang="nl-BE" sz="2400" dirty="0" err="1"/>
              <a:t>be</a:t>
            </a:r>
            <a:r>
              <a:rPr lang="nl-BE" sz="2400" dirty="0"/>
              <a:t> </a:t>
            </a:r>
            <a:r>
              <a:rPr lang="nl-BE" sz="2400" dirty="0" err="1"/>
              <a:t>economically</a:t>
            </a:r>
            <a:r>
              <a:rPr lang="nl-BE" sz="2400" dirty="0"/>
              <a:t> </a:t>
            </a:r>
            <a:r>
              <a:rPr lang="nl-BE" sz="2400" dirty="0" err="1"/>
              <a:t>active</a:t>
            </a:r>
            <a:r>
              <a:rPr lang="nl-BE" sz="2400" dirty="0"/>
              <a:t> persons? </a:t>
            </a:r>
          </a:p>
          <a:p>
            <a:pPr lvl="1"/>
            <a:r>
              <a:rPr lang="nl-BE" sz="2000" dirty="0"/>
              <a:t>Art. 1 (a) Reg. 883 </a:t>
            </a:r>
            <a:r>
              <a:rPr lang="nl-BE" sz="2000" dirty="0" err="1"/>
              <a:t>refers</a:t>
            </a:r>
            <a:r>
              <a:rPr lang="nl-BE" sz="2000" dirty="0"/>
              <a:t> to </a:t>
            </a:r>
            <a:r>
              <a:rPr lang="nl-BE" sz="2000" dirty="0" err="1"/>
              <a:t>legislation</a:t>
            </a:r>
            <a:r>
              <a:rPr lang="nl-BE" sz="2000" dirty="0"/>
              <a:t> of MS in </a:t>
            </a:r>
            <a:r>
              <a:rPr lang="nl-BE" sz="2000" dirty="0" err="1"/>
              <a:t>which</a:t>
            </a:r>
            <a:r>
              <a:rPr lang="nl-BE" sz="2000" dirty="0"/>
              <a:t> </a:t>
            </a:r>
            <a:r>
              <a:rPr lang="nl-BE" sz="2000" dirty="0" err="1"/>
              <a:t>activity</a:t>
            </a:r>
            <a:r>
              <a:rPr lang="nl-BE" sz="2000" dirty="0"/>
              <a:t> is </a:t>
            </a:r>
            <a:r>
              <a:rPr lang="nl-BE" sz="2000" dirty="0" err="1"/>
              <a:t>pursued</a:t>
            </a:r>
            <a:r>
              <a:rPr lang="nl-BE" sz="2000" dirty="0"/>
              <a:t>. </a:t>
            </a:r>
          </a:p>
          <a:p>
            <a:pPr lvl="1"/>
            <a:r>
              <a:rPr lang="nl-BE" sz="2000" dirty="0"/>
              <a:t>ECJ (</a:t>
            </a:r>
            <a:r>
              <a:rPr lang="nl-BE" sz="2000" dirty="0" err="1"/>
              <a:t>Dodl</a:t>
            </a:r>
            <a:r>
              <a:rPr lang="nl-BE" sz="2000" dirty="0"/>
              <a:t>, C-543/03): </a:t>
            </a:r>
            <a:r>
              <a:rPr lang="nl-BE" sz="2000" dirty="0" err="1"/>
              <a:t>any</a:t>
            </a:r>
            <a:r>
              <a:rPr lang="nl-BE" sz="2000" dirty="0"/>
              <a:t> person </a:t>
            </a:r>
            <a:r>
              <a:rPr lang="nl-BE" sz="2000" dirty="0" err="1"/>
              <a:t>who</a:t>
            </a:r>
            <a:r>
              <a:rPr lang="nl-BE" sz="2000" dirty="0"/>
              <a:t> is, </a:t>
            </a:r>
            <a:r>
              <a:rPr lang="nl-BE" sz="2000" dirty="0" err="1"/>
              <a:t>by</a:t>
            </a:r>
            <a:r>
              <a:rPr lang="nl-BE" sz="2000" dirty="0"/>
              <a:t> </a:t>
            </a:r>
            <a:r>
              <a:rPr lang="nl-BE" sz="2000" dirty="0" err="1"/>
              <a:t>virtue</a:t>
            </a:r>
            <a:r>
              <a:rPr lang="nl-BE" sz="2000" dirty="0"/>
              <a:t> of his/her </a:t>
            </a:r>
            <a:r>
              <a:rPr lang="nl-BE" sz="2000" dirty="0" err="1"/>
              <a:t>activity</a:t>
            </a:r>
            <a:r>
              <a:rPr lang="nl-BE" sz="2000" dirty="0"/>
              <a:t>,  </a:t>
            </a:r>
            <a:r>
              <a:rPr lang="nl-BE" sz="2000" dirty="0" err="1"/>
              <a:t>covered</a:t>
            </a:r>
            <a:r>
              <a:rPr lang="nl-BE" sz="2000" dirty="0"/>
              <a:t> </a:t>
            </a:r>
            <a:r>
              <a:rPr lang="nl-BE" sz="2000" dirty="0" err="1"/>
              <a:t>by</a:t>
            </a:r>
            <a:r>
              <a:rPr lang="nl-BE" sz="2000" dirty="0"/>
              <a:t> a </a:t>
            </a:r>
            <a:r>
              <a:rPr lang="nl-BE" sz="2000" dirty="0" err="1"/>
              <a:t>social</a:t>
            </a:r>
            <a:r>
              <a:rPr lang="nl-BE" sz="2000" dirty="0"/>
              <a:t> security </a:t>
            </a:r>
            <a:r>
              <a:rPr lang="nl-BE" sz="2000" dirty="0" err="1"/>
              <a:t>scheme</a:t>
            </a:r>
            <a:r>
              <a:rPr lang="nl-BE" sz="2000" dirty="0"/>
              <a:t> </a:t>
            </a:r>
            <a:r>
              <a:rPr lang="nl-BE" sz="2000" dirty="0" err="1"/>
              <a:t>falling</a:t>
            </a:r>
            <a:r>
              <a:rPr lang="nl-BE" sz="2000" dirty="0"/>
              <a:t> </a:t>
            </a:r>
            <a:r>
              <a:rPr lang="nl-BE" sz="2000" dirty="0" err="1"/>
              <a:t>under</a:t>
            </a:r>
            <a:r>
              <a:rPr lang="nl-BE" sz="2000" dirty="0"/>
              <a:t> </a:t>
            </a:r>
            <a:r>
              <a:rPr lang="nl-BE" sz="2000" dirty="0" err="1"/>
              <a:t>the</a:t>
            </a:r>
            <a:r>
              <a:rPr lang="nl-BE" sz="2000" dirty="0"/>
              <a:t> </a:t>
            </a:r>
            <a:r>
              <a:rPr lang="nl-BE" sz="2000" dirty="0" err="1"/>
              <a:t>material</a:t>
            </a:r>
            <a:r>
              <a:rPr lang="nl-BE" sz="2000" dirty="0"/>
              <a:t> scope of EU </a:t>
            </a:r>
            <a:r>
              <a:rPr lang="nl-BE" sz="2000" dirty="0" err="1"/>
              <a:t>regulations</a:t>
            </a:r>
            <a:r>
              <a:rPr lang="nl-BE" sz="2000" dirty="0"/>
              <a:t>, “</a:t>
            </a:r>
            <a:r>
              <a:rPr lang="nl-BE" sz="2000" i="1" dirty="0"/>
              <a:t>even </a:t>
            </a:r>
            <a:r>
              <a:rPr lang="nl-BE" sz="2000" i="1" dirty="0" err="1"/>
              <a:t>if</a:t>
            </a:r>
            <a:r>
              <a:rPr lang="nl-BE" sz="2000" i="1" dirty="0"/>
              <a:t> </a:t>
            </a:r>
            <a:r>
              <a:rPr lang="nl-BE" sz="2000" i="1" dirty="0" err="1"/>
              <a:t>only</a:t>
            </a:r>
            <a:r>
              <a:rPr lang="nl-BE" sz="2000" i="1" dirty="0"/>
              <a:t> in respect of a </a:t>
            </a:r>
            <a:r>
              <a:rPr lang="nl-BE" sz="2000" b="1" i="1" dirty="0"/>
              <a:t>single</a:t>
            </a:r>
            <a:r>
              <a:rPr lang="nl-BE" sz="2000" i="1" dirty="0"/>
              <a:t> risk</a:t>
            </a:r>
            <a:r>
              <a:rPr lang="nl-BE" sz="2000" dirty="0"/>
              <a:t>”. </a:t>
            </a:r>
          </a:p>
          <a:p>
            <a:r>
              <a:rPr lang="nl-BE" sz="2400" dirty="0" err="1"/>
              <a:t>Result</a:t>
            </a:r>
            <a:r>
              <a:rPr lang="nl-BE" sz="2400" dirty="0"/>
              <a:t>: a person </a:t>
            </a:r>
            <a:r>
              <a:rPr lang="nl-BE" sz="2400" dirty="0" err="1"/>
              <a:t>residing</a:t>
            </a:r>
            <a:r>
              <a:rPr lang="nl-BE" sz="2400" dirty="0"/>
              <a:t> in MS A </a:t>
            </a:r>
            <a:r>
              <a:rPr lang="nl-BE" sz="2400" dirty="0" err="1"/>
              <a:t>and</a:t>
            </a:r>
            <a:r>
              <a:rPr lang="nl-BE" sz="2400" dirty="0"/>
              <a:t> </a:t>
            </a:r>
            <a:r>
              <a:rPr lang="nl-BE" sz="2400" dirty="0" err="1"/>
              <a:t>working</a:t>
            </a:r>
            <a:r>
              <a:rPr lang="nl-BE" sz="2400" dirty="0"/>
              <a:t> on basis of </a:t>
            </a:r>
            <a:r>
              <a:rPr lang="nl-BE" sz="2400" dirty="0" err="1"/>
              <a:t>marginal</a:t>
            </a:r>
            <a:r>
              <a:rPr lang="nl-BE" sz="2400" dirty="0"/>
              <a:t> job in MS B is </a:t>
            </a:r>
            <a:r>
              <a:rPr lang="nl-BE" sz="2400" dirty="0" err="1"/>
              <a:t>covered</a:t>
            </a:r>
            <a:r>
              <a:rPr lang="nl-BE" sz="2400" dirty="0"/>
              <a:t> </a:t>
            </a:r>
            <a:r>
              <a:rPr lang="nl-BE" sz="2400" dirty="0" err="1"/>
              <a:t>by</a:t>
            </a:r>
            <a:r>
              <a:rPr lang="nl-BE" sz="2400" dirty="0"/>
              <a:t> </a:t>
            </a:r>
            <a:r>
              <a:rPr lang="nl-BE" sz="2400" dirty="0" err="1"/>
              <a:t>social</a:t>
            </a:r>
            <a:r>
              <a:rPr lang="nl-BE" sz="2400" dirty="0"/>
              <a:t> security </a:t>
            </a:r>
            <a:r>
              <a:rPr lang="nl-BE" sz="2400" dirty="0" err="1"/>
              <a:t>legislation</a:t>
            </a:r>
            <a:r>
              <a:rPr lang="nl-BE" sz="2400" dirty="0"/>
              <a:t> of MS B </a:t>
            </a:r>
            <a:r>
              <a:rPr lang="nl-BE" sz="2400" dirty="0" err="1"/>
              <a:t>if</a:t>
            </a:r>
            <a:r>
              <a:rPr lang="nl-BE" sz="2400" dirty="0"/>
              <a:t> he/</a:t>
            </a:r>
            <a:r>
              <a:rPr lang="nl-BE" sz="2400" dirty="0" err="1"/>
              <a:t>she</a:t>
            </a:r>
            <a:r>
              <a:rPr lang="nl-BE" sz="2400" dirty="0"/>
              <a:t> is </a:t>
            </a:r>
            <a:r>
              <a:rPr lang="nl-BE" sz="2400" dirty="0" err="1"/>
              <a:t>covered</a:t>
            </a:r>
            <a:r>
              <a:rPr lang="nl-BE" sz="2400" dirty="0"/>
              <a:t> </a:t>
            </a:r>
            <a:r>
              <a:rPr lang="nl-BE" sz="2400" dirty="0" err="1"/>
              <a:t>there</a:t>
            </a:r>
            <a:r>
              <a:rPr lang="nl-BE" sz="2400" dirty="0"/>
              <a:t> </a:t>
            </a:r>
            <a:r>
              <a:rPr lang="nl-BE" sz="2400" dirty="0" err="1"/>
              <a:t>by</a:t>
            </a:r>
            <a:r>
              <a:rPr lang="nl-BE" sz="2400" dirty="0"/>
              <a:t> at </a:t>
            </a:r>
            <a:r>
              <a:rPr lang="nl-BE" sz="2400" dirty="0" err="1"/>
              <a:t>least</a:t>
            </a:r>
            <a:r>
              <a:rPr lang="nl-BE" sz="2400" dirty="0"/>
              <a:t> </a:t>
            </a:r>
            <a:r>
              <a:rPr lang="nl-BE" sz="2400" dirty="0" err="1"/>
              <a:t>one</a:t>
            </a:r>
            <a:r>
              <a:rPr lang="nl-BE" sz="2400" dirty="0"/>
              <a:t> risk. </a:t>
            </a:r>
          </a:p>
        </p:txBody>
      </p:sp>
    </p:spTree>
    <p:extLst>
      <p:ext uri="{BB962C8B-B14F-4D97-AF65-F5344CB8AC3E}">
        <p14:creationId xmlns:p14="http://schemas.microsoft.com/office/powerpoint/2010/main" val="2417745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Delineation Art.11(3)(a) and Art.11(3)(e)</a:t>
            </a:r>
          </a:p>
        </p:txBody>
      </p:sp>
      <p:sp>
        <p:nvSpPr>
          <p:cNvPr id="3" name="Tijdelijke aanduiding voor inhoud 2"/>
          <p:cNvSpPr>
            <a:spLocks noGrp="1"/>
          </p:cNvSpPr>
          <p:nvPr>
            <p:ph idx="12"/>
          </p:nvPr>
        </p:nvSpPr>
        <p:spPr/>
        <p:txBody>
          <a:bodyPr/>
          <a:lstStyle/>
          <a:p>
            <a:r>
              <a:rPr lang="nl-BE" sz="2400" dirty="0"/>
              <a:t>EU</a:t>
            </a:r>
            <a:r>
              <a:rPr lang="nl-BE" dirty="0"/>
              <a:t> </a:t>
            </a:r>
            <a:r>
              <a:rPr lang="nl-BE" sz="2400" dirty="0" err="1"/>
              <a:t>regulations</a:t>
            </a:r>
            <a:r>
              <a:rPr lang="nl-BE" sz="2400" dirty="0"/>
              <a:t> set up in time </a:t>
            </a:r>
            <a:r>
              <a:rPr lang="nl-BE" sz="2400" dirty="0" err="1"/>
              <a:t>when</a:t>
            </a:r>
            <a:r>
              <a:rPr lang="nl-BE" sz="2400" dirty="0"/>
              <a:t> </a:t>
            </a:r>
            <a:r>
              <a:rPr lang="nl-BE" sz="2400" dirty="0" err="1"/>
              <a:t>workers</a:t>
            </a:r>
            <a:r>
              <a:rPr lang="nl-BE" sz="2400" dirty="0"/>
              <a:t> had full </a:t>
            </a:r>
            <a:r>
              <a:rPr lang="nl-BE" sz="2400" dirty="0" err="1"/>
              <a:t>and</a:t>
            </a:r>
            <a:r>
              <a:rPr lang="nl-BE" sz="2400" dirty="0"/>
              <a:t> permanent jobs</a:t>
            </a:r>
          </a:p>
          <a:p>
            <a:r>
              <a:rPr lang="nl-BE" sz="2400" dirty="0"/>
              <a:t>No real </a:t>
            </a:r>
            <a:r>
              <a:rPr lang="nl-BE" sz="2400" dirty="0" err="1"/>
              <a:t>substantial</a:t>
            </a:r>
            <a:r>
              <a:rPr lang="nl-BE" sz="2400" dirty="0"/>
              <a:t> change in EU </a:t>
            </a:r>
            <a:r>
              <a:rPr lang="nl-BE" sz="2400" dirty="0" err="1"/>
              <a:t>rules</a:t>
            </a:r>
            <a:r>
              <a:rPr lang="nl-BE" sz="2400" dirty="0"/>
              <a:t> </a:t>
            </a:r>
            <a:r>
              <a:rPr lang="nl-BE" sz="2400" dirty="0" err="1"/>
              <a:t>determining</a:t>
            </a:r>
            <a:r>
              <a:rPr lang="nl-BE" sz="2400" dirty="0"/>
              <a:t> </a:t>
            </a:r>
            <a:r>
              <a:rPr lang="nl-BE" sz="2400" dirty="0" err="1"/>
              <a:t>applicable</a:t>
            </a:r>
            <a:r>
              <a:rPr lang="nl-BE" sz="2400" dirty="0"/>
              <a:t> </a:t>
            </a:r>
            <a:r>
              <a:rPr lang="nl-BE" sz="2400" dirty="0" err="1"/>
              <a:t>social</a:t>
            </a:r>
            <a:r>
              <a:rPr lang="nl-BE" sz="2400" dirty="0"/>
              <a:t> security </a:t>
            </a:r>
            <a:r>
              <a:rPr lang="nl-BE" sz="2400" dirty="0" err="1"/>
              <a:t>legislation</a:t>
            </a:r>
            <a:r>
              <a:rPr lang="nl-BE" sz="2400" dirty="0"/>
              <a:t> over last 60 </a:t>
            </a:r>
            <a:r>
              <a:rPr lang="nl-BE" sz="2400" dirty="0" err="1"/>
              <a:t>years</a:t>
            </a:r>
            <a:endParaRPr lang="nl-BE" sz="2400" dirty="0"/>
          </a:p>
          <a:p>
            <a:r>
              <a:rPr lang="nl-BE" sz="2400" dirty="0" err="1"/>
              <a:t>Need</a:t>
            </a:r>
            <a:r>
              <a:rPr lang="nl-BE" sz="2400" dirty="0"/>
              <a:t> to </a:t>
            </a:r>
            <a:r>
              <a:rPr lang="nl-BE" sz="2400" dirty="0" err="1"/>
              <a:t>reflect</a:t>
            </a:r>
            <a:r>
              <a:rPr lang="nl-BE" sz="2400" dirty="0"/>
              <a:t> on </a:t>
            </a:r>
            <a:r>
              <a:rPr lang="nl-BE" sz="2400" dirty="0" err="1"/>
              <a:t>delineation</a:t>
            </a:r>
            <a:r>
              <a:rPr lang="nl-BE" sz="2400" dirty="0"/>
              <a:t> </a:t>
            </a:r>
            <a:r>
              <a:rPr lang="nl-BE" sz="2400" dirty="0" err="1"/>
              <a:t>applicability</a:t>
            </a:r>
            <a:r>
              <a:rPr lang="nl-BE" sz="2400" dirty="0"/>
              <a:t> of Art. 11(3)(a) </a:t>
            </a:r>
            <a:r>
              <a:rPr lang="nl-BE" sz="2400" dirty="0" err="1"/>
              <a:t>and</a:t>
            </a:r>
            <a:r>
              <a:rPr lang="nl-BE" sz="2400" dirty="0"/>
              <a:t> Art.11(3)(e)</a:t>
            </a:r>
          </a:p>
          <a:p>
            <a:r>
              <a:rPr lang="nl-BE" sz="2400" dirty="0" err="1"/>
              <a:t>Illustration</a:t>
            </a:r>
            <a:r>
              <a:rPr lang="nl-BE" sz="2400" dirty="0"/>
              <a:t>: Van den Berg </a:t>
            </a:r>
            <a:r>
              <a:rPr lang="nl-BE" sz="2400" dirty="0" err="1"/>
              <a:t>judgment</a:t>
            </a:r>
            <a:r>
              <a:rPr lang="nl-BE" sz="2400" dirty="0"/>
              <a:t> (C-95/18)</a:t>
            </a:r>
          </a:p>
          <a:p>
            <a:pPr lvl="1"/>
            <a:r>
              <a:rPr lang="nl-BE" sz="2000" dirty="0"/>
              <a:t>Persons </a:t>
            </a:r>
            <a:r>
              <a:rPr lang="nl-BE" sz="2000" dirty="0" err="1"/>
              <a:t>resided</a:t>
            </a:r>
            <a:r>
              <a:rPr lang="nl-BE" sz="2000" dirty="0"/>
              <a:t> in NL, </a:t>
            </a:r>
            <a:r>
              <a:rPr lang="nl-BE" sz="2000" dirty="0" err="1"/>
              <a:t>working</a:t>
            </a:r>
            <a:r>
              <a:rPr lang="nl-BE" sz="2000" dirty="0"/>
              <a:t> on basis mini-job in D. In D </a:t>
            </a:r>
            <a:r>
              <a:rPr lang="nl-BE" sz="2000" dirty="0" err="1"/>
              <a:t>only</a:t>
            </a:r>
            <a:r>
              <a:rPr lang="nl-BE" sz="2000" dirty="0"/>
              <a:t> </a:t>
            </a:r>
            <a:r>
              <a:rPr lang="nl-BE" sz="2000" dirty="0" err="1"/>
              <a:t>insured</a:t>
            </a:r>
            <a:r>
              <a:rPr lang="nl-BE" sz="2000" dirty="0"/>
              <a:t> </a:t>
            </a:r>
            <a:r>
              <a:rPr lang="nl-BE" sz="2000" dirty="0" err="1"/>
              <a:t>for</a:t>
            </a:r>
            <a:r>
              <a:rPr lang="nl-BE" sz="2000" dirty="0"/>
              <a:t> </a:t>
            </a:r>
            <a:r>
              <a:rPr lang="nl-BE" sz="2000" dirty="0" err="1"/>
              <a:t>accidents</a:t>
            </a:r>
            <a:r>
              <a:rPr lang="nl-BE" sz="2000" dirty="0"/>
              <a:t> at </a:t>
            </a:r>
            <a:r>
              <a:rPr lang="nl-BE" sz="2000" dirty="0" err="1"/>
              <a:t>work</a:t>
            </a:r>
            <a:r>
              <a:rPr lang="nl-BE" sz="2000" dirty="0"/>
              <a:t>, </a:t>
            </a:r>
            <a:r>
              <a:rPr lang="nl-BE" sz="2000" dirty="0" err="1"/>
              <a:t>not</a:t>
            </a:r>
            <a:r>
              <a:rPr lang="nl-BE" sz="2000" dirty="0"/>
              <a:t> </a:t>
            </a:r>
            <a:r>
              <a:rPr lang="nl-BE" sz="2000" dirty="0" err="1"/>
              <a:t>for</a:t>
            </a:r>
            <a:r>
              <a:rPr lang="nl-BE" sz="2000" dirty="0"/>
              <a:t> family benefits </a:t>
            </a:r>
            <a:r>
              <a:rPr lang="nl-BE" sz="2000" dirty="0" err="1"/>
              <a:t>and</a:t>
            </a:r>
            <a:r>
              <a:rPr lang="nl-BE" sz="2000" dirty="0"/>
              <a:t> </a:t>
            </a:r>
            <a:r>
              <a:rPr lang="nl-BE" sz="2000" dirty="0" err="1"/>
              <a:t>old-age</a:t>
            </a:r>
            <a:r>
              <a:rPr lang="nl-BE" sz="2000" dirty="0"/>
              <a:t> pensions. </a:t>
            </a:r>
          </a:p>
          <a:p>
            <a:pPr lvl="1"/>
            <a:r>
              <a:rPr lang="nl-BE" sz="2000" dirty="0"/>
              <a:t>NL </a:t>
            </a:r>
            <a:r>
              <a:rPr lang="nl-BE" sz="2000" dirty="0" err="1"/>
              <a:t>legislation</a:t>
            </a:r>
            <a:r>
              <a:rPr lang="nl-BE" sz="2000" dirty="0"/>
              <a:t>: </a:t>
            </a:r>
            <a:r>
              <a:rPr lang="nl-BE" sz="2000" dirty="0" err="1"/>
              <a:t>all</a:t>
            </a:r>
            <a:r>
              <a:rPr lang="nl-BE" sz="2000" dirty="0"/>
              <a:t> </a:t>
            </a:r>
            <a:r>
              <a:rPr lang="nl-BE" sz="2000" dirty="0" err="1"/>
              <a:t>residents</a:t>
            </a:r>
            <a:r>
              <a:rPr lang="nl-BE" sz="2000" dirty="0"/>
              <a:t> are </a:t>
            </a:r>
            <a:r>
              <a:rPr lang="nl-BE" sz="2000" dirty="0" err="1"/>
              <a:t>insured</a:t>
            </a:r>
            <a:r>
              <a:rPr lang="nl-BE" sz="2000" dirty="0"/>
              <a:t> </a:t>
            </a:r>
            <a:r>
              <a:rPr lang="nl-BE" sz="2000" dirty="0" err="1"/>
              <a:t>for</a:t>
            </a:r>
            <a:r>
              <a:rPr lang="nl-BE" sz="2000" dirty="0"/>
              <a:t> family benefits </a:t>
            </a:r>
            <a:r>
              <a:rPr lang="nl-BE" sz="2000" dirty="0" err="1"/>
              <a:t>and</a:t>
            </a:r>
            <a:r>
              <a:rPr lang="nl-BE" sz="2000" dirty="0"/>
              <a:t> </a:t>
            </a:r>
            <a:r>
              <a:rPr lang="nl-BE" sz="2000" dirty="0" err="1"/>
              <a:t>old-age</a:t>
            </a:r>
            <a:r>
              <a:rPr lang="nl-BE" sz="2000" dirty="0"/>
              <a:t> pensions, </a:t>
            </a:r>
            <a:r>
              <a:rPr lang="nl-BE" sz="2000" dirty="0" err="1"/>
              <a:t>except</a:t>
            </a:r>
            <a:r>
              <a:rPr lang="nl-BE" sz="2000" dirty="0"/>
              <a:t> persons </a:t>
            </a:r>
            <a:r>
              <a:rPr lang="nl-BE" sz="2000" dirty="0" err="1"/>
              <a:t>who</a:t>
            </a:r>
            <a:r>
              <a:rPr lang="nl-BE" sz="2000" dirty="0"/>
              <a:t> </a:t>
            </a:r>
            <a:r>
              <a:rPr lang="nl-BE" sz="2000" dirty="0" err="1"/>
              <a:t>work</a:t>
            </a:r>
            <a:r>
              <a:rPr lang="nl-BE" sz="2000" dirty="0"/>
              <a:t> </a:t>
            </a:r>
            <a:r>
              <a:rPr lang="nl-BE" sz="2000" dirty="0" err="1"/>
              <a:t>exclusively</a:t>
            </a:r>
            <a:r>
              <a:rPr lang="nl-BE" sz="2000" dirty="0"/>
              <a:t> in other MS. </a:t>
            </a:r>
          </a:p>
          <a:p>
            <a:endParaRPr lang="nl-BE" sz="2400" dirty="0"/>
          </a:p>
        </p:txBody>
      </p:sp>
    </p:spTree>
    <p:extLst>
      <p:ext uri="{BB962C8B-B14F-4D97-AF65-F5344CB8AC3E}">
        <p14:creationId xmlns:p14="http://schemas.microsoft.com/office/powerpoint/2010/main" val="4039482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Delineation Art.11(3)(a) and Art.11(3)(e </a:t>
            </a:r>
          </a:p>
        </p:txBody>
      </p:sp>
      <p:sp>
        <p:nvSpPr>
          <p:cNvPr id="3" name="Tijdelijke aanduiding voor inhoud 2"/>
          <p:cNvSpPr>
            <a:spLocks noGrp="1"/>
          </p:cNvSpPr>
          <p:nvPr>
            <p:ph idx="12"/>
          </p:nvPr>
        </p:nvSpPr>
        <p:spPr/>
        <p:txBody>
          <a:bodyPr>
            <a:normAutofit/>
          </a:bodyPr>
          <a:lstStyle/>
          <a:p>
            <a:r>
              <a:rPr lang="en-US" sz="2400" dirty="0"/>
              <a:t>Requests for family benefits and for old-age pensions refused both by D and by NL. </a:t>
            </a:r>
          </a:p>
          <a:p>
            <a:r>
              <a:rPr lang="en-US" sz="2400" dirty="0" err="1"/>
              <a:t>Bosmann</a:t>
            </a:r>
            <a:r>
              <a:rPr lang="en-US" sz="2400" dirty="0"/>
              <a:t> could not help: NL legislation explicitly excludes persons working exclusively in other MS </a:t>
            </a:r>
          </a:p>
          <a:p>
            <a:r>
              <a:rPr lang="en-US" sz="2400" dirty="0"/>
              <a:t>If persons had not worked in D they would have been entitled for benefits in NL. </a:t>
            </a:r>
          </a:p>
          <a:p>
            <a:r>
              <a:rPr lang="en-US" sz="2400" dirty="0"/>
              <a:t>ECJ: Art. 48 TFEU has a modest objective</a:t>
            </a:r>
          </a:p>
          <a:p>
            <a:pPr lvl="1"/>
            <a:r>
              <a:rPr lang="en-US" sz="2200" dirty="0"/>
              <a:t>It only </a:t>
            </a:r>
            <a:r>
              <a:rPr lang="en-US" sz="2200" b="1" dirty="0"/>
              <a:t>coordinates</a:t>
            </a:r>
            <a:r>
              <a:rPr lang="en-US" sz="2200" dirty="0"/>
              <a:t> and, therefore, does not preclude legislation of a MS under which its residents who work in another MS are excluded from its social security schemes, even if MS of work does not confer any entitlement to family benefits or pension rights. </a:t>
            </a:r>
          </a:p>
        </p:txBody>
      </p:sp>
    </p:spTree>
    <p:extLst>
      <p:ext uri="{BB962C8B-B14F-4D97-AF65-F5344CB8AC3E}">
        <p14:creationId xmlns:p14="http://schemas.microsoft.com/office/powerpoint/2010/main" val="248708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Delineation Art.11(3)(a) and Art.11(3)(e </a:t>
            </a:r>
          </a:p>
        </p:txBody>
      </p:sp>
      <p:sp>
        <p:nvSpPr>
          <p:cNvPr id="3" name="Tijdelijke aanduiding voor inhoud 2"/>
          <p:cNvSpPr>
            <a:spLocks noGrp="1"/>
          </p:cNvSpPr>
          <p:nvPr>
            <p:ph idx="12"/>
          </p:nvPr>
        </p:nvSpPr>
        <p:spPr/>
        <p:txBody>
          <a:bodyPr>
            <a:normAutofit/>
          </a:bodyPr>
          <a:lstStyle/>
          <a:p>
            <a:r>
              <a:rPr lang="en-US" sz="2400" dirty="0"/>
              <a:t>Problem could be solved if both MS agree to conclude agreement under Art. 17.</a:t>
            </a:r>
          </a:p>
          <a:p>
            <a:r>
              <a:rPr lang="en-US" sz="2400" dirty="0"/>
              <a:t>But is it logical to continue to make a person subject to social security legislation of a MS on basis of economic activity at a marginal scale and where the link with MS of residence is much closer?</a:t>
            </a:r>
          </a:p>
        </p:txBody>
      </p:sp>
    </p:spTree>
    <p:extLst>
      <p:ext uri="{BB962C8B-B14F-4D97-AF65-F5344CB8AC3E}">
        <p14:creationId xmlns:p14="http://schemas.microsoft.com/office/powerpoint/2010/main" val="4212746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BFD669-D34D-EC0F-1E51-3114FF4621D3}"/>
              </a:ext>
            </a:extLst>
          </p:cNvPr>
          <p:cNvSpPr>
            <a:spLocks noGrp="1"/>
          </p:cNvSpPr>
          <p:nvPr>
            <p:ph type="title"/>
          </p:nvPr>
        </p:nvSpPr>
        <p:spPr/>
        <p:txBody>
          <a:bodyPr/>
          <a:lstStyle/>
          <a:p>
            <a:r>
              <a:rPr lang="nl-BE" dirty="0" err="1"/>
              <a:t>Delineation</a:t>
            </a:r>
            <a:r>
              <a:rPr lang="nl-BE" dirty="0"/>
              <a:t> Art.11(3)(a) </a:t>
            </a:r>
            <a:r>
              <a:rPr lang="nl-BE" dirty="0" err="1"/>
              <a:t>and</a:t>
            </a:r>
            <a:r>
              <a:rPr lang="nl-BE" dirty="0"/>
              <a:t> Art.11(3)(e </a:t>
            </a:r>
            <a:endParaRPr lang="nl-NL" dirty="0"/>
          </a:p>
        </p:txBody>
      </p:sp>
      <p:sp>
        <p:nvSpPr>
          <p:cNvPr id="3" name="Tijdelijke aanduiding voor inhoud 2">
            <a:extLst>
              <a:ext uri="{FF2B5EF4-FFF2-40B4-BE49-F238E27FC236}">
                <a16:creationId xmlns:a16="http://schemas.microsoft.com/office/drawing/2014/main" id="{2AD25948-EB97-20C0-BC94-0BBFA21E6854}"/>
              </a:ext>
            </a:extLst>
          </p:cNvPr>
          <p:cNvSpPr>
            <a:spLocks noGrp="1"/>
          </p:cNvSpPr>
          <p:nvPr>
            <p:ph idx="12"/>
          </p:nvPr>
        </p:nvSpPr>
        <p:spPr/>
        <p:txBody>
          <a:bodyPr/>
          <a:lstStyle/>
          <a:p>
            <a:r>
              <a:rPr lang="en-US" sz="2400" dirty="0"/>
              <a:t>Is Title II still fit for purpose towards other kinds of precarious work? </a:t>
            </a:r>
          </a:p>
          <a:p>
            <a:r>
              <a:rPr lang="en-US" sz="2400" dirty="0"/>
              <a:t>Illustration: pending case C-713/20, X and Y</a:t>
            </a:r>
          </a:p>
          <a:p>
            <a:pPr lvl="1"/>
            <a:r>
              <a:rPr lang="en-US" sz="2000" dirty="0"/>
              <a:t>Persons reside in D but carry out, intermittently, temporary work in NL. Never worked in D </a:t>
            </a:r>
          </a:p>
          <a:p>
            <a:pPr lvl="1"/>
            <a:r>
              <a:rPr lang="en-US" sz="2000" dirty="0"/>
              <a:t>Fixed term temporary agency contracts contain ‘agency clause’: employment relationship with agency starts when worker starts to work for user undertaking in NL and terminates upon cessation of that activity.</a:t>
            </a:r>
          </a:p>
          <a:p>
            <a:pPr lvl="1"/>
            <a:r>
              <a:rPr lang="en-US" sz="2000" dirty="0"/>
              <a:t>Question: is person during intervening periods subject to legislation of MS of work or to legislation of MS of residence? </a:t>
            </a:r>
          </a:p>
          <a:p>
            <a:endParaRPr lang="nl-NL" dirty="0"/>
          </a:p>
        </p:txBody>
      </p:sp>
    </p:spTree>
    <p:extLst>
      <p:ext uri="{BB962C8B-B14F-4D97-AF65-F5344CB8AC3E}">
        <p14:creationId xmlns:p14="http://schemas.microsoft.com/office/powerpoint/2010/main" val="4122769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Delineation Art. 11(3)(a) and Art.11(3)(e)</a:t>
            </a:r>
          </a:p>
        </p:txBody>
      </p:sp>
      <p:sp>
        <p:nvSpPr>
          <p:cNvPr id="3" name="Tijdelijke aanduiding voor inhoud 2"/>
          <p:cNvSpPr>
            <a:spLocks noGrp="1"/>
          </p:cNvSpPr>
          <p:nvPr>
            <p:ph idx="12"/>
          </p:nvPr>
        </p:nvSpPr>
        <p:spPr/>
        <p:txBody>
          <a:bodyPr>
            <a:normAutofit/>
          </a:bodyPr>
          <a:lstStyle/>
          <a:p>
            <a:r>
              <a:rPr lang="en-US" sz="2400" dirty="0"/>
              <a:t>Advocate-Gen (17 March 2022): </a:t>
            </a:r>
          </a:p>
          <a:p>
            <a:pPr lvl="1"/>
            <a:r>
              <a:rPr lang="en-US" sz="2000" dirty="0"/>
              <a:t>Reg. 883 only coordinates</a:t>
            </a:r>
            <a:r>
              <a:rPr lang="en-US" sz="3200" dirty="0"/>
              <a:t>. </a:t>
            </a:r>
            <a:r>
              <a:rPr lang="en-US" sz="2000" dirty="0"/>
              <a:t>Art. 1 refers to legislation of MS in which activity is pursued. During intervening periods there are no “</a:t>
            </a:r>
            <a:r>
              <a:rPr lang="en-US" sz="2000" i="1" dirty="0"/>
              <a:t>activities as an employed or self-employed person</a:t>
            </a:r>
            <a:r>
              <a:rPr lang="en-US" sz="2000" dirty="0"/>
              <a:t>” within meaning of Art. 1 Reg. 883. </a:t>
            </a:r>
          </a:p>
          <a:p>
            <a:pPr lvl="1"/>
            <a:r>
              <a:rPr lang="en-US" sz="2000" dirty="0"/>
              <a:t>During such periods not Art. 11(3)(a) applies, but Art. 11(3)(e). </a:t>
            </a:r>
          </a:p>
          <a:p>
            <a:r>
              <a:rPr lang="en-US" sz="2400" dirty="0"/>
              <a:t>Practical result would be that such temporary agency workers are subject to legislation of constantly different MS. </a:t>
            </a:r>
          </a:p>
        </p:txBody>
      </p:sp>
    </p:spTree>
    <p:extLst>
      <p:ext uri="{BB962C8B-B14F-4D97-AF65-F5344CB8AC3E}">
        <p14:creationId xmlns:p14="http://schemas.microsoft.com/office/powerpoint/2010/main" val="3398040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53A8DC-51B5-D532-B6B3-B8DE1467C76D}"/>
              </a:ext>
            </a:extLst>
          </p:cNvPr>
          <p:cNvSpPr>
            <a:spLocks noGrp="1"/>
          </p:cNvSpPr>
          <p:nvPr>
            <p:ph type="title"/>
          </p:nvPr>
        </p:nvSpPr>
        <p:spPr/>
        <p:txBody>
          <a:bodyPr/>
          <a:lstStyle/>
          <a:p>
            <a:r>
              <a:rPr lang="nl-BE" dirty="0"/>
              <a:t>3. Search </a:t>
            </a:r>
            <a:r>
              <a:rPr lang="nl-BE" dirty="0" err="1"/>
              <a:t>by</a:t>
            </a:r>
            <a:r>
              <a:rPr lang="nl-BE" dirty="0"/>
              <a:t> </a:t>
            </a:r>
            <a:r>
              <a:rPr lang="nl-BE" dirty="0" err="1"/>
              <a:t>employers</a:t>
            </a:r>
            <a:r>
              <a:rPr lang="nl-BE" dirty="0"/>
              <a:t> </a:t>
            </a:r>
            <a:r>
              <a:rPr lang="nl-BE" dirty="0" err="1"/>
              <a:t>for</a:t>
            </a:r>
            <a:r>
              <a:rPr lang="nl-BE" dirty="0"/>
              <a:t> most </a:t>
            </a:r>
            <a:r>
              <a:rPr lang="nl-BE" dirty="0" err="1"/>
              <a:t>advantageous</a:t>
            </a:r>
            <a:r>
              <a:rPr lang="nl-BE" dirty="0"/>
              <a:t> </a:t>
            </a:r>
            <a:r>
              <a:rPr lang="nl-BE" dirty="0" err="1"/>
              <a:t>legislation</a:t>
            </a:r>
            <a:r>
              <a:rPr lang="nl-BE" dirty="0"/>
              <a:t>. </a:t>
            </a:r>
            <a:r>
              <a:rPr lang="nl-BE" dirty="0" err="1"/>
              <a:t>Delineation</a:t>
            </a:r>
            <a:r>
              <a:rPr lang="nl-BE" dirty="0"/>
              <a:t> Art. 11(3)(a) </a:t>
            </a:r>
            <a:r>
              <a:rPr lang="nl-BE" dirty="0" err="1"/>
              <a:t>and</a:t>
            </a:r>
            <a:r>
              <a:rPr lang="nl-BE" dirty="0"/>
              <a:t> Art. 13 </a:t>
            </a:r>
            <a:endParaRPr lang="nl-NL" dirty="0"/>
          </a:p>
        </p:txBody>
      </p:sp>
      <p:sp>
        <p:nvSpPr>
          <p:cNvPr id="3" name="Tijdelijke aanduiding voor inhoud 2">
            <a:extLst>
              <a:ext uri="{FF2B5EF4-FFF2-40B4-BE49-F238E27FC236}">
                <a16:creationId xmlns:a16="http://schemas.microsoft.com/office/drawing/2014/main" id="{217D7556-407E-EFAE-8B22-C53B2399B274}"/>
              </a:ext>
            </a:extLst>
          </p:cNvPr>
          <p:cNvSpPr>
            <a:spLocks noGrp="1"/>
          </p:cNvSpPr>
          <p:nvPr>
            <p:ph idx="12"/>
          </p:nvPr>
        </p:nvSpPr>
        <p:spPr/>
        <p:txBody>
          <a:bodyPr>
            <a:normAutofit fontScale="92500" lnSpcReduction="20000"/>
          </a:bodyPr>
          <a:lstStyle/>
          <a:p>
            <a:r>
              <a:rPr lang="nl-BE" sz="2400" dirty="0"/>
              <a:t>The </a:t>
            </a:r>
            <a:r>
              <a:rPr lang="nl-BE" sz="2400" dirty="0" err="1"/>
              <a:t>applicable</a:t>
            </a:r>
            <a:r>
              <a:rPr lang="nl-BE" sz="2400" dirty="0"/>
              <a:t> </a:t>
            </a:r>
            <a:r>
              <a:rPr lang="nl-BE" sz="2400" dirty="0" err="1"/>
              <a:t>social</a:t>
            </a:r>
            <a:r>
              <a:rPr lang="nl-BE" sz="2400" dirty="0"/>
              <a:t> security </a:t>
            </a:r>
            <a:r>
              <a:rPr lang="nl-BE" sz="2400" dirty="0" err="1"/>
              <a:t>legislation</a:t>
            </a:r>
            <a:r>
              <a:rPr lang="nl-BE" sz="2400" dirty="0"/>
              <a:t> </a:t>
            </a:r>
            <a:r>
              <a:rPr lang="nl-BE" sz="2400" dirty="0" err="1"/>
              <a:t>should</a:t>
            </a:r>
            <a:r>
              <a:rPr lang="nl-BE" sz="2400" dirty="0"/>
              <a:t> </a:t>
            </a:r>
            <a:r>
              <a:rPr lang="nl-BE" sz="2400" dirty="0" err="1"/>
              <a:t>depend</a:t>
            </a:r>
            <a:r>
              <a:rPr lang="nl-BE" sz="2400" dirty="0"/>
              <a:t> on </a:t>
            </a:r>
            <a:r>
              <a:rPr lang="nl-BE" sz="2400" dirty="0" err="1"/>
              <a:t>objective</a:t>
            </a:r>
            <a:r>
              <a:rPr lang="nl-BE" sz="2400" dirty="0"/>
              <a:t> </a:t>
            </a:r>
            <a:r>
              <a:rPr lang="nl-BE" sz="2400" dirty="0" err="1"/>
              <a:t>situation</a:t>
            </a:r>
            <a:r>
              <a:rPr lang="nl-BE" sz="2400" dirty="0"/>
              <a:t> of </a:t>
            </a:r>
            <a:r>
              <a:rPr lang="nl-BE" sz="2400" dirty="0" err="1"/>
              <a:t>worker</a:t>
            </a:r>
            <a:r>
              <a:rPr lang="nl-BE" sz="2400" dirty="0"/>
              <a:t> </a:t>
            </a:r>
            <a:r>
              <a:rPr lang="nl-BE" sz="2400" dirty="0" err="1"/>
              <a:t>and</a:t>
            </a:r>
            <a:r>
              <a:rPr lang="nl-BE" sz="2400" dirty="0"/>
              <a:t> </a:t>
            </a:r>
            <a:r>
              <a:rPr lang="nl-BE" sz="2400" dirty="0" err="1"/>
              <a:t>not</a:t>
            </a:r>
            <a:r>
              <a:rPr lang="nl-BE" sz="2400" dirty="0"/>
              <a:t> on </a:t>
            </a:r>
            <a:r>
              <a:rPr lang="nl-BE" sz="2400" dirty="0" err="1"/>
              <a:t>choice</a:t>
            </a:r>
            <a:r>
              <a:rPr lang="nl-BE" sz="2400" dirty="0"/>
              <a:t> made </a:t>
            </a:r>
            <a:r>
              <a:rPr lang="nl-BE" sz="2400" dirty="0" err="1"/>
              <a:t>by</a:t>
            </a:r>
            <a:r>
              <a:rPr lang="nl-BE" sz="2400" dirty="0"/>
              <a:t> </a:t>
            </a:r>
            <a:r>
              <a:rPr lang="nl-BE" sz="2400" dirty="0" err="1"/>
              <a:t>worker</a:t>
            </a:r>
            <a:r>
              <a:rPr lang="nl-BE" sz="2400" dirty="0"/>
              <a:t>, </a:t>
            </a:r>
            <a:r>
              <a:rPr lang="nl-BE" sz="2400" dirty="0" err="1"/>
              <a:t>employer</a:t>
            </a:r>
            <a:r>
              <a:rPr lang="nl-BE" sz="2400" dirty="0"/>
              <a:t> or </a:t>
            </a:r>
            <a:r>
              <a:rPr lang="nl-BE" sz="2400" dirty="0" err="1"/>
              <a:t>national</a:t>
            </a:r>
            <a:r>
              <a:rPr lang="nl-BE" sz="2400" dirty="0"/>
              <a:t> </a:t>
            </a:r>
            <a:r>
              <a:rPr lang="nl-BE" sz="2400" dirty="0" err="1"/>
              <a:t>authorities</a:t>
            </a:r>
            <a:r>
              <a:rPr lang="nl-BE" sz="2400" dirty="0"/>
              <a:t>. </a:t>
            </a:r>
          </a:p>
          <a:p>
            <a:r>
              <a:rPr lang="nl-BE" sz="2400" dirty="0" err="1"/>
              <a:t>Number</a:t>
            </a:r>
            <a:r>
              <a:rPr lang="nl-BE" sz="2400" dirty="0"/>
              <a:t> of A1 </a:t>
            </a:r>
            <a:r>
              <a:rPr lang="nl-BE" sz="2400" dirty="0" err="1"/>
              <a:t>documents</a:t>
            </a:r>
            <a:r>
              <a:rPr lang="nl-BE" sz="2400" dirty="0"/>
              <a:t> </a:t>
            </a:r>
            <a:r>
              <a:rPr lang="nl-BE" sz="2400" dirty="0" err="1"/>
              <a:t>based</a:t>
            </a:r>
            <a:r>
              <a:rPr lang="nl-BE" sz="2400" dirty="0"/>
              <a:t> on Art. 13 has </a:t>
            </a:r>
            <a:r>
              <a:rPr lang="nl-BE" sz="2400" dirty="0" err="1"/>
              <a:t>increased</a:t>
            </a:r>
            <a:r>
              <a:rPr lang="nl-BE" sz="2400" dirty="0"/>
              <a:t> </a:t>
            </a:r>
            <a:r>
              <a:rPr lang="nl-BE" sz="2400" dirty="0" err="1"/>
              <a:t>substantially</a:t>
            </a:r>
            <a:r>
              <a:rPr lang="nl-BE" sz="2400" dirty="0"/>
              <a:t> </a:t>
            </a:r>
            <a:r>
              <a:rPr lang="nl-BE" sz="2400" dirty="0" err="1"/>
              <a:t>the</a:t>
            </a:r>
            <a:r>
              <a:rPr lang="nl-BE" sz="2400" dirty="0"/>
              <a:t> last </a:t>
            </a:r>
            <a:r>
              <a:rPr lang="nl-BE" sz="2400" dirty="0" err="1"/>
              <a:t>years</a:t>
            </a:r>
            <a:r>
              <a:rPr lang="nl-BE" sz="2400" dirty="0"/>
              <a:t>. </a:t>
            </a:r>
          </a:p>
          <a:p>
            <a:pPr lvl="1"/>
            <a:r>
              <a:rPr lang="nl-BE" sz="2000" dirty="0"/>
              <a:t>In 2020: more </a:t>
            </a:r>
            <a:r>
              <a:rPr lang="nl-BE" sz="2000" dirty="0" err="1"/>
              <a:t>than</a:t>
            </a:r>
            <a:r>
              <a:rPr lang="nl-BE" sz="2000" dirty="0"/>
              <a:t> 1/3 of </a:t>
            </a:r>
            <a:r>
              <a:rPr lang="nl-BE" sz="2000" dirty="0" err="1"/>
              <a:t>all</a:t>
            </a:r>
            <a:r>
              <a:rPr lang="nl-BE" sz="2000" dirty="0"/>
              <a:t> A1 </a:t>
            </a:r>
            <a:r>
              <a:rPr lang="nl-BE" sz="2000" dirty="0" err="1"/>
              <a:t>documents</a:t>
            </a:r>
            <a:r>
              <a:rPr lang="nl-BE" sz="2000" dirty="0"/>
              <a:t>!</a:t>
            </a:r>
          </a:p>
          <a:p>
            <a:r>
              <a:rPr lang="nl-BE" sz="2400" dirty="0" err="1"/>
              <a:t>Drawing</a:t>
            </a:r>
            <a:r>
              <a:rPr lang="nl-BE" sz="2400" dirty="0"/>
              <a:t> </a:t>
            </a:r>
            <a:r>
              <a:rPr lang="nl-BE" sz="2400" dirty="0" err="1"/>
              <a:t>the</a:t>
            </a:r>
            <a:r>
              <a:rPr lang="nl-BE" sz="2400" dirty="0"/>
              <a:t> line </a:t>
            </a:r>
            <a:r>
              <a:rPr lang="nl-BE" sz="2400" dirty="0" err="1"/>
              <a:t>between</a:t>
            </a:r>
            <a:r>
              <a:rPr lang="nl-BE" sz="2400" dirty="0"/>
              <a:t> Art. 11(3)(a) </a:t>
            </a:r>
            <a:r>
              <a:rPr lang="nl-BE" sz="2400" dirty="0" err="1"/>
              <a:t>and</a:t>
            </a:r>
            <a:r>
              <a:rPr lang="nl-BE" sz="2400" dirty="0"/>
              <a:t> Art. 13 is </a:t>
            </a:r>
            <a:r>
              <a:rPr lang="nl-BE" sz="2400" dirty="0" err="1"/>
              <a:t>not</a:t>
            </a:r>
            <a:r>
              <a:rPr lang="nl-BE" sz="2400" dirty="0"/>
              <a:t> </a:t>
            </a:r>
            <a:r>
              <a:rPr lang="nl-BE" sz="2400" dirty="0" err="1"/>
              <a:t>always</a:t>
            </a:r>
            <a:r>
              <a:rPr lang="nl-BE" sz="2400" dirty="0"/>
              <a:t> easy</a:t>
            </a:r>
          </a:p>
          <a:p>
            <a:pPr lvl="1"/>
            <a:r>
              <a:rPr lang="nl-BE" sz="2000" dirty="0"/>
              <a:t>Format case (C- 115/11)</a:t>
            </a:r>
          </a:p>
          <a:p>
            <a:r>
              <a:rPr lang="nl-BE" sz="2400" dirty="0"/>
              <a:t>In </a:t>
            </a:r>
            <a:r>
              <a:rPr lang="nl-BE" sz="2400" dirty="0" err="1"/>
              <a:t>particular</a:t>
            </a:r>
            <a:r>
              <a:rPr lang="nl-BE" sz="2400" dirty="0"/>
              <a:t> </a:t>
            </a:r>
            <a:r>
              <a:rPr lang="nl-BE" sz="2400" dirty="0" err="1"/>
              <a:t>when</a:t>
            </a:r>
            <a:r>
              <a:rPr lang="nl-BE" sz="2400" dirty="0"/>
              <a:t> </a:t>
            </a:r>
            <a:r>
              <a:rPr lang="nl-BE" sz="2400" dirty="0" err="1"/>
              <a:t>dealing</a:t>
            </a:r>
            <a:r>
              <a:rPr lang="nl-BE" sz="2400" dirty="0"/>
              <a:t> with </a:t>
            </a:r>
            <a:r>
              <a:rPr lang="nl-BE" sz="2400" dirty="0" err="1"/>
              <a:t>framework</a:t>
            </a:r>
            <a:r>
              <a:rPr lang="nl-BE" sz="2400" dirty="0"/>
              <a:t> </a:t>
            </a:r>
            <a:r>
              <a:rPr lang="nl-BE" sz="2400" dirty="0" err="1"/>
              <a:t>contracts</a:t>
            </a:r>
            <a:r>
              <a:rPr lang="nl-BE" sz="2400" dirty="0"/>
              <a:t>. </a:t>
            </a:r>
          </a:p>
          <a:p>
            <a:pPr lvl="1"/>
            <a:r>
              <a:rPr lang="nl-BE" sz="2000" dirty="0"/>
              <a:t>Adv-Gen in </a:t>
            </a:r>
            <a:r>
              <a:rPr lang="nl-BE" sz="2000" dirty="0" err="1"/>
              <a:t>Bogdan</a:t>
            </a:r>
            <a:r>
              <a:rPr lang="nl-BE" sz="2000" dirty="0"/>
              <a:t> Chain ( C- 189/14): person </a:t>
            </a:r>
            <a:r>
              <a:rPr lang="nl-BE" sz="2000" dirty="0" err="1"/>
              <a:t>should</a:t>
            </a:r>
            <a:r>
              <a:rPr lang="nl-BE" sz="2000" dirty="0"/>
              <a:t> </a:t>
            </a:r>
            <a:r>
              <a:rPr lang="nl-BE" sz="2000" dirty="0" err="1"/>
              <a:t>be</a:t>
            </a:r>
            <a:r>
              <a:rPr lang="nl-BE" sz="2000" dirty="0"/>
              <a:t> </a:t>
            </a:r>
            <a:r>
              <a:rPr lang="nl-BE" sz="2000" dirty="0" err="1"/>
              <a:t>considered</a:t>
            </a:r>
            <a:r>
              <a:rPr lang="nl-BE" sz="2000" dirty="0"/>
              <a:t> to </a:t>
            </a:r>
            <a:r>
              <a:rPr lang="nl-BE" sz="2000" dirty="0" err="1"/>
              <a:t>be</a:t>
            </a:r>
            <a:r>
              <a:rPr lang="nl-BE" sz="2000" dirty="0"/>
              <a:t> a person “</a:t>
            </a:r>
            <a:r>
              <a:rPr lang="nl-BE" sz="2000" i="1" dirty="0" err="1"/>
              <a:t>normally</a:t>
            </a:r>
            <a:r>
              <a:rPr lang="nl-BE" sz="2000" i="1" dirty="0"/>
              <a:t> </a:t>
            </a:r>
            <a:r>
              <a:rPr lang="nl-BE" sz="2000" i="1" dirty="0" err="1"/>
              <a:t>pursuing</a:t>
            </a:r>
            <a:r>
              <a:rPr lang="nl-BE" sz="2000" i="1" dirty="0"/>
              <a:t> </a:t>
            </a:r>
            <a:r>
              <a:rPr lang="nl-BE" sz="2000" i="1" dirty="0" err="1"/>
              <a:t>an</a:t>
            </a:r>
            <a:r>
              <a:rPr lang="nl-BE" sz="2000" i="1" dirty="0"/>
              <a:t> </a:t>
            </a:r>
            <a:r>
              <a:rPr lang="nl-BE" sz="2000" i="1" dirty="0" err="1"/>
              <a:t>activity</a:t>
            </a:r>
            <a:r>
              <a:rPr lang="nl-BE" sz="2000" i="1" dirty="0"/>
              <a:t> as </a:t>
            </a:r>
            <a:r>
              <a:rPr lang="nl-BE" sz="2000" i="1" dirty="0" err="1"/>
              <a:t>an</a:t>
            </a:r>
            <a:r>
              <a:rPr lang="nl-BE" sz="2000" i="1" dirty="0"/>
              <a:t> </a:t>
            </a:r>
            <a:r>
              <a:rPr lang="nl-BE" sz="2000" i="1" dirty="0" err="1"/>
              <a:t>employed</a:t>
            </a:r>
            <a:r>
              <a:rPr lang="nl-BE" sz="2000" i="1" dirty="0"/>
              <a:t> person in </a:t>
            </a:r>
            <a:r>
              <a:rPr lang="nl-BE" sz="2000" i="1" dirty="0" err="1"/>
              <a:t>two</a:t>
            </a:r>
            <a:r>
              <a:rPr lang="nl-BE" sz="2000" i="1" dirty="0"/>
              <a:t> or more MS”</a:t>
            </a:r>
          </a:p>
          <a:p>
            <a:pPr lvl="1"/>
            <a:r>
              <a:rPr lang="nl-BE" sz="2000" dirty="0" err="1"/>
              <a:t>However</a:t>
            </a:r>
            <a:r>
              <a:rPr lang="nl-BE" sz="2000" dirty="0"/>
              <a:t>, ECJ (X, 570/05, </a:t>
            </a:r>
            <a:r>
              <a:rPr lang="nl-BE" sz="2000" dirty="0" err="1"/>
              <a:t>Szoja</a:t>
            </a:r>
            <a:r>
              <a:rPr lang="nl-BE" sz="2000" dirty="0"/>
              <a:t> 610/16, AFMB, 610/18): “</a:t>
            </a:r>
            <a:r>
              <a:rPr lang="nl-BE" sz="2000" i="1" dirty="0" err="1"/>
              <a:t>it</a:t>
            </a:r>
            <a:r>
              <a:rPr lang="nl-BE" sz="2000" i="1" dirty="0"/>
              <a:t> is </a:t>
            </a:r>
            <a:r>
              <a:rPr lang="nl-BE" sz="2000" i="1" dirty="0" err="1"/>
              <a:t>necessary</a:t>
            </a:r>
            <a:r>
              <a:rPr lang="nl-BE" sz="2000" i="1" dirty="0"/>
              <a:t> to </a:t>
            </a:r>
            <a:r>
              <a:rPr lang="nl-BE" sz="2000" i="1" dirty="0" err="1"/>
              <a:t>derogate</a:t>
            </a:r>
            <a:r>
              <a:rPr lang="nl-BE" sz="2000" i="1" dirty="0"/>
              <a:t> </a:t>
            </a:r>
            <a:r>
              <a:rPr lang="nl-BE" sz="2000" i="1" dirty="0" err="1"/>
              <a:t>from</a:t>
            </a:r>
            <a:r>
              <a:rPr lang="nl-BE" sz="2000" i="1" dirty="0"/>
              <a:t> </a:t>
            </a:r>
            <a:r>
              <a:rPr lang="nl-BE" sz="2000" i="1" dirty="0" err="1"/>
              <a:t>the</a:t>
            </a:r>
            <a:r>
              <a:rPr lang="nl-BE" sz="2000" i="1" dirty="0"/>
              <a:t> </a:t>
            </a:r>
            <a:r>
              <a:rPr lang="nl-BE" sz="2000" i="1" dirty="0" err="1"/>
              <a:t>general</a:t>
            </a:r>
            <a:r>
              <a:rPr lang="nl-BE" sz="2000" i="1" dirty="0"/>
              <a:t> </a:t>
            </a:r>
            <a:r>
              <a:rPr lang="nl-BE" sz="2000" i="1" dirty="0" err="1"/>
              <a:t>connection</a:t>
            </a:r>
            <a:r>
              <a:rPr lang="nl-BE" sz="2000" i="1" dirty="0"/>
              <a:t> of MS of </a:t>
            </a:r>
            <a:r>
              <a:rPr lang="nl-BE" sz="2000" i="1" dirty="0" err="1"/>
              <a:t>employment</a:t>
            </a:r>
            <a:r>
              <a:rPr lang="nl-BE" sz="2000" i="1" dirty="0"/>
              <a:t> </a:t>
            </a:r>
            <a:r>
              <a:rPr lang="nl-BE" sz="2000" i="1" dirty="0" err="1"/>
              <a:t>only</a:t>
            </a:r>
            <a:r>
              <a:rPr lang="nl-BE" sz="2000" i="1" dirty="0"/>
              <a:t> in </a:t>
            </a:r>
            <a:r>
              <a:rPr lang="nl-BE" sz="2000" i="1" dirty="0" err="1"/>
              <a:t>specific</a:t>
            </a:r>
            <a:r>
              <a:rPr lang="nl-BE" sz="2000" i="1" dirty="0"/>
              <a:t> </a:t>
            </a:r>
            <a:r>
              <a:rPr lang="nl-BE" sz="2000" i="1" dirty="0" err="1"/>
              <a:t>situations</a:t>
            </a:r>
            <a:r>
              <a:rPr lang="nl-BE" sz="2000" i="1" dirty="0"/>
              <a:t> </a:t>
            </a:r>
            <a:r>
              <a:rPr lang="nl-BE" sz="2000" i="1" dirty="0" err="1"/>
              <a:t>which</a:t>
            </a:r>
            <a:r>
              <a:rPr lang="nl-BE" sz="2000" i="1" dirty="0"/>
              <a:t> </a:t>
            </a:r>
            <a:r>
              <a:rPr lang="nl-BE" sz="2000" i="1" dirty="0" err="1"/>
              <a:t>demonstrate</a:t>
            </a:r>
            <a:r>
              <a:rPr lang="nl-BE" sz="2000" i="1" dirty="0"/>
              <a:t> </a:t>
            </a:r>
            <a:r>
              <a:rPr lang="nl-BE" sz="2000" i="1" dirty="0" err="1"/>
              <a:t>that</a:t>
            </a:r>
            <a:r>
              <a:rPr lang="nl-BE" sz="2000" i="1" dirty="0"/>
              <a:t> </a:t>
            </a:r>
            <a:r>
              <a:rPr lang="nl-BE" sz="2000" i="1" dirty="0" err="1"/>
              <a:t>another</a:t>
            </a:r>
            <a:r>
              <a:rPr lang="nl-BE" sz="2000" i="1" dirty="0"/>
              <a:t> </a:t>
            </a:r>
            <a:r>
              <a:rPr lang="nl-BE" sz="2000" i="1" dirty="0" err="1"/>
              <a:t>connection</a:t>
            </a:r>
            <a:r>
              <a:rPr lang="nl-BE" sz="2000" i="1" dirty="0"/>
              <a:t> is more </a:t>
            </a:r>
            <a:r>
              <a:rPr lang="nl-BE" sz="2000" i="1" dirty="0" err="1"/>
              <a:t>appropriate</a:t>
            </a:r>
            <a:r>
              <a:rPr lang="nl-BE" sz="2000" i="1" dirty="0"/>
              <a:t>”</a:t>
            </a:r>
            <a:endParaRPr lang="nl-NL" sz="2000" i="1" dirty="0"/>
          </a:p>
        </p:txBody>
      </p:sp>
    </p:spTree>
    <p:extLst>
      <p:ext uri="{BB962C8B-B14F-4D97-AF65-F5344CB8AC3E}">
        <p14:creationId xmlns:p14="http://schemas.microsoft.com/office/powerpoint/2010/main" val="756893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A39004-C788-34D2-0FE6-778354C73A35}"/>
              </a:ext>
            </a:extLst>
          </p:cNvPr>
          <p:cNvSpPr>
            <a:spLocks noGrp="1"/>
          </p:cNvSpPr>
          <p:nvPr>
            <p:ph type="title"/>
          </p:nvPr>
        </p:nvSpPr>
        <p:spPr/>
        <p:txBody>
          <a:bodyPr/>
          <a:lstStyle/>
          <a:p>
            <a:r>
              <a:rPr lang="nl-BE" dirty="0"/>
              <a:t>4. Rise of information </a:t>
            </a:r>
            <a:r>
              <a:rPr lang="nl-BE" dirty="0" err="1"/>
              <a:t>technology</a:t>
            </a:r>
            <a:r>
              <a:rPr lang="nl-BE" dirty="0"/>
              <a:t> </a:t>
            </a:r>
            <a:endParaRPr lang="nl-NL" dirty="0"/>
          </a:p>
        </p:txBody>
      </p:sp>
      <p:sp>
        <p:nvSpPr>
          <p:cNvPr id="3" name="Tijdelijke aanduiding voor inhoud 2">
            <a:extLst>
              <a:ext uri="{FF2B5EF4-FFF2-40B4-BE49-F238E27FC236}">
                <a16:creationId xmlns:a16="http://schemas.microsoft.com/office/drawing/2014/main" id="{72B64B0A-1397-89B6-A547-3574EB698BC4}"/>
              </a:ext>
            </a:extLst>
          </p:cNvPr>
          <p:cNvSpPr>
            <a:spLocks noGrp="1"/>
          </p:cNvSpPr>
          <p:nvPr>
            <p:ph idx="12"/>
          </p:nvPr>
        </p:nvSpPr>
        <p:spPr/>
        <p:txBody>
          <a:bodyPr>
            <a:normAutofit/>
          </a:bodyPr>
          <a:lstStyle/>
          <a:p>
            <a:r>
              <a:rPr lang="nl-BE" sz="2400" dirty="0" err="1"/>
              <a:t>What</a:t>
            </a:r>
            <a:r>
              <a:rPr lang="nl-BE" sz="2400" dirty="0"/>
              <a:t> is “</a:t>
            </a:r>
            <a:r>
              <a:rPr lang="nl-BE" sz="2400" dirty="0" err="1"/>
              <a:t>location</a:t>
            </a:r>
            <a:r>
              <a:rPr lang="nl-BE" sz="2400" dirty="0"/>
              <a:t>” of </a:t>
            </a:r>
            <a:r>
              <a:rPr lang="nl-BE" sz="2400" dirty="0" err="1"/>
              <a:t>economic</a:t>
            </a:r>
            <a:r>
              <a:rPr lang="nl-BE" sz="2400" dirty="0"/>
              <a:t> </a:t>
            </a:r>
            <a:r>
              <a:rPr lang="nl-BE" sz="2400" dirty="0" err="1"/>
              <a:t>activity</a:t>
            </a:r>
            <a:r>
              <a:rPr lang="nl-BE" sz="2400" dirty="0"/>
              <a:t>? </a:t>
            </a:r>
          </a:p>
          <a:p>
            <a:r>
              <a:rPr lang="nl-BE" sz="2400" dirty="0"/>
              <a:t>ECJ (</a:t>
            </a:r>
            <a:r>
              <a:rPr lang="nl-BE" sz="2400" dirty="0" err="1"/>
              <a:t>Partena</a:t>
            </a:r>
            <a:r>
              <a:rPr lang="nl-BE" sz="2400" dirty="0"/>
              <a:t>, 137/11): MS in </a:t>
            </a:r>
            <a:r>
              <a:rPr lang="nl-BE" sz="2400" dirty="0" err="1"/>
              <a:t>which</a:t>
            </a:r>
            <a:r>
              <a:rPr lang="nl-BE" sz="2400" dirty="0"/>
              <a:t> </a:t>
            </a:r>
            <a:r>
              <a:rPr lang="nl-BE" sz="2400" dirty="0" err="1"/>
              <a:t>worker</a:t>
            </a:r>
            <a:r>
              <a:rPr lang="nl-BE" sz="2400" dirty="0"/>
              <a:t> </a:t>
            </a:r>
            <a:r>
              <a:rPr lang="nl-BE" sz="2400" dirty="0" err="1"/>
              <a:t>physically</a:t>
            </a:r>
            <a:r>
              <a:rPr lang="nl-BE" sz="2400" dirty="0"/>
              <a:t> </a:t>
            </a:r>
            <a:r>
              <a:rPr lang="nl-BE" sz="2400" dirty="0" err="1"/>
              <a:t>exercises</a:t>
            </a:r>
            <a:r>
              <a:rPr lang="nl-BE" sz="2400" dirty="0"/>
              <a:t> </a:t>
            </a:r>
            <a:r>
              <a:rPr lang="nl-BE" sz="2400" dirty="0" err="1"/>
              <a:t>activity</a:t>
            </a:r>
            <a:endParaRPr lang="nl-BE" sz="2400" dirty="0"/>
          </a:p>
          <a:p>
            <a:r>
              <a:rPr lang="nl-BE" sz="2400" dirty="0"/>
              <a:t>For </a:t>
            </a:r>
            <a:r>
              <a:rPr lang="nl-BE" sz="2400" dirty="0" err="1"/>
              <a:t>telework</a:t>
            </a:r>
            <a:r>
              <a:rPr lang="nl-BE" sz="2400" dirty="0"/>
              <a:t> </a:t>
            </a:r>
            <a:r>
              <a:rPr lang="nl-BE" sz="2400" dirty="0" err="1"/>
              <a:t>this</a:t>
            </a:r>
            <a:r>
              <a:rPr lang="nl-BE" sz="2400" dirty="0"/>
              <a:t> </a:t>
            </a:r>
            <a:r>
              <a:rPr lang="nl-BE" sz="2400" dirty="0" err="1"/>
              <a:t>could</a:t>
            </a:r>
            <a:r>
              <a:rPr lang="nl-BE" sz="2400" dirty="0"/>
              <a:t> lead to change of competent MS (Art. 13 Reg. 883)</a:t>
            </a:r>
          </a:p>
          <a:p>
            <a:r>
              <a:rPr lang="nl-BE" sz="2400" dirty="0"/>
              <a:t>Does </a:t>
            </a:r>
            <a:r>
              <a:rPr lang="nl-BE" sz="2400" dirty="0" err="1"/>
              <a:t>this</a:t>
            </a:r>
            <a:r>
              <a:rPr lang="nl-BE" sz="2400" dirty="0"/>
              <a:t> </a:t>
            </a:r>
            <a:r>
              <a:rPr lang="nl-BE" sz="2400" dirty="0" err="1"/>
              <a:t>rule</a:t>
            </a:r>
            <a:r>
              <a:rPr lang="nl-BE" sz="2400" dirty="0"/>
              <a:t> meet </a:t>
            </a:r>
            <a:r>
              <a:rPr lang="nl-BE" sz="2400" dirty="0" err="1"/>
              <a:t>requirements</a:t>
            </a:r>
            <a:r>
              <a:rPr lang="nl-BE" sz="2400" dirty="0"/>
              <a:t> of </a:t>
            </a:r>
            <a:r>
              <a:rPr lang="nl-BE" sz="2400" dirty="0" err="1"/>
              <a:t>today’s</a:t>
            </a:r>
            <a:r>
              <a:rPr lang="nl-BE" sz="2400" dirty="0"/>
              <a:t> </a:t>
            </a:r>
            <a:r>
              <a:rPr lang="nl-BE" sz="2400" dirty="0" err="1"/>
              <a:t>technological</a:t>
            </a:r>
            <a:r>
              <a:rPr lang="nl-BE" sz="2400" dirty="0"/>
              <a:t> society? </a:t>
            </a:r>
          </a:p>
        </p:txBody>
      </p:sp>
    </p:spTree>
    <p:extLst>
      <p:ext uri="{BB962C8B-B14F-4D97-AF65-F5344CB8AC3E}">
        <p14:creationId xmlns:p14="http://schemas.microsoft.com/office/powerpoint/2010/main" val="3070407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err="1"/>
              <a:t>Introduction</a:t>
            </a:r>
            <a:endParaRPr lang="nl-BE" dirty="0"/>
          </a:p>
        </p:txBody>
      </p:sp>
      <p:sp>
        <p:nvSpPr>
          <p:cNvPr id="3" name="Content Placeholder 2"/>
          <p:cNvSpPr>
            <a:spLocks noGrp="1"/>
          </p:cNvSpPr>
          <p:nvPr>
            <p:ph idx="12"/>
          </p:nvPr>
        </p:nvSpPr>
        <p:spPr/>
        <p:txBody>
          <a:bodyPr>
            <a:normAutofit/>
          </a:bodyPr>
          <a:lstStyle/>
          <a:p>
            <a:r>
              <a:rPr lang="nl-BE" sz="2400" dirty="0"/>
              <a:t>EU </a:t>
            </a:r>
            <a:r>
              <a:rPr lang="nl-BE" sz="2400" dirty="0" err="1"/>
              <a:t>regulations</a:t>
            </a:r>
            <a:r>
              <a:rPr lang="nl-BE" sz="2400" dirty="0"/>
              <a:t> </a:t>
            </a:r>
            <a:r>
              <a:rPr lang="nl-BE" sz="2400" dirty="0" err="1"/>
              <a:t>based</a:t>
            </a:r>
            <a:r>
              <a:rPr lang="nl-BE" sz="2400" dirty="0"/>
              <a:t> on Art. 48 TFEU most important source of EU </a:t>
            </a:r>
            <a:r>
              <a:rPr lang="nl-BE" sz="2400" dirty="0" err="1"/>
              <a:t>social</a:t>
            </a:r>
            <a:r>
              <a:rPr lang="nl-BE" sz="2400" dirty="0"/>
              <a:t> security </a:t>
            </a:r>
            <a:r>
              <a:rPr lang="nl-BE" sz="2400" dirty="0" err="1"/>
              <a:t>coordination</a:t>
            </a:r>
            <a:r>
              <a:rPr lang="nl-BE" sz="2400" dirty="0"/>
              <a:t>. System </a:t>
            </a:r>
            <a:r>
              <a:rPr lang="nl-BE" sz="2400" dirty="0" err="1"/>
              <a:t>exists</a:t>
            </a:r>
            <a:r>
              <a:rPr lang="nl-BE" sz="2400" dirty="0"/>
              <a:t> more </a:t>
            </a:r>
            <a:r>
              <a:rPr lang="nl-BE" sz="2400" dirty="0" err="1"/>
              <a:t>than</a:t>
            </a:r>
            <a:r>
              <a:rPr lang="nl-BE" sz="2400" dirty="0"/>
              <a:t> 60 </a:t>
            </a:r>
            <a:r>
              <a:rPr lang="nl-BE" sz="2400" dirty="0" err="1"/>
              <a:t>years</a:t>
            </a:r>
            <a:endParaRPr lang="nl-BE" sz="2400" dirty="0"/>
          </a:p>
          <a:p>
            <a:r>
              <a:rPr lang="nl-BE" sz="2400" dirty="0"/>
              <a:t>Important </a:t>
            </a:r>
            <a:r>
              <a:rPr lang="nl-BE" sz="2400" dirty="0" err="1"/>
              <a:t>role</a:t>
            </a:r>
            <a:r>
              <a:rPr lang="nl-BE" sz="2400" dirty="0"/>
              <a:t> of ECJ: </a:t>
            </a:r>
            <a:r>
              <a:rPr lang="nl-BE" sz="2400" dirty="0" err="1"/>
              <a:t>jurisdiction</a:t>
            </a:r>
            <a:r>
              <a:rPr lang="nl-BE" sz="2400" dirty="0"/>
              <a:t> to </a:t>
            </a:r>
            <a:r>
              <a:rPr lang="nl-BE" sz="2400" dirty="0" err="1"/>
              <a:t>pronounce</a:t>
            </a:r>
            <a:r>
              <a:rPr lang="nl-BE" sz="2400" dirty="0"/>
              <a:t> on </a:t>
            </a:r>
            <a:r>
              <a:rPr lang="nl-BE" sz="2400" dirty="0" err="1"/>
              <a:t>interpretation</a:t>
            </a:r>
            <a:r>
              <a:rPr lang="nl-BE" sz="2400" dirty="0"/>
              <a:t> </a:t>
            </a:r>
            <a:r>
              <a:rPr lang="nl-BE" sz="2400" dirty="0" err="1"/>
              <a:t>and</a:t>
            </a:r>
            <a:r>
              <a:rPr lang="nl-BE" sz="2400" dirty="0"/>
              <a:t> on </a:t>
            </a:r>
            <a:r>
              <a:rPr lang="nl-BE" sz="2400" dirty="0" err="1"/>
              <a:t>validity</a:t>
            </a:r>
            <a:r>
              <a:rPr lang="nl-BE" sz="2400" dirty="0"/>
              <a:t> of </a:t>
            </a:r>
            <a:r>
              <a:rPr lang="nl-BE" sz="2400" dirty="0" err="1"/>
              <a:t>provisions</a:t>
            </a:r>
            <a:r>
              <a:rPr lang="nl-BE" sz="2400" dirty="0"/>
              <a:t> in EU </a:t>
            </a:r>
            <a:r>
              <a:rPr lang="nl-BE" sz="2400" dirty="0" err="1"/>
              <a:t>regulations</a:t>
            </a:r>
            <a:r>
              <a:rPr lang="nl-BE" sz="2400" dirty="0"/>
              <a:t>. </a:t>
            </a:r>
            <a:r>
              <a:rPr lang="nl-BE" sz="2400" dirty="0" err="1"/>
              <a:t>Sometimes</a:t>
            </a:r>
            <a:r>
              <a:rPr lang="nl-BE" sz="2400" dirty="0"/>
              <a:t> a </a:t>
            </a:r>
            <a:r>
              <a:rPr lang="nl-BE" sz="2400" dirty="0" err="1"/>
              <a:t>provision</a:t>
            </a:r>
            <a:r>
              <a:rPr lang="nl-BE" sz="2400" dirty="0"/>
              <a:t> has a </a:t>
            </a:r>
            <a:r>
              <a:rPr lang="nl-BE" sz="2400" dirty="0" err="1"/>
              <a:t>meaning</a:t>
            </a:r>
            <a:r>
              <a:rPr lang="nl-BE" sz="2400" dirty="0"/>
              <a:t> </a:t>
            </a:r>
            <a:r>
              <a:rPr lang="nl-BE" sz="2400" dirty="0" err="1"/>
              <a:t>not</a:t>
            </a:r>
            <a:r>
              <a:rPr lang="nl-BE" sz="2400" dirty="0"/>
              <a:t> </a:t>
            </a:r>
            <a:r>
              <a:rPr lang="nl-BE" sz="2400" dirty="0" err="1"/>
              <a:t>foreseen</a:t>
            </a:r>
            <a:r>
              <a:rPr lang="nl-BE" sz="2400" dirty="0"/>
              <a:t> </a:t>
            </a:r>
            <a:r>
              <a:rPr lang="nl-BE" sz="2400" dirty="0" err="1"/>
              <a:t>by</a:t>
            </a:r>
            <a:r>
              <a:rPr lang="nl-BE" sz="2400" dirty="0"/>
              <a:t> </a:t>
            </a:r>
            <a:r>
              <a:rPr lang="nl-BE" sz="2400" dirty="0" err="1"/>
              <a:t>legislature</a:t>
            </a:r>
            <a:r>
              <a:rPr lang="nl-BE" sz="2400" dirty="0"/>
              <a:t>.</a:t>
            </a:r>
          </a:p>
          <a:p>
            <a:pPr lvl="1"/>
            <a:r>
              <a:rPr lang="nl-BE" sz="2000" dirty="0" err="1"/>
              <a:t>illustration</a:t>
            </a:r>
            <a:r>
              <a:rPr lang="nl-BE" sz="2000" dirty="0"/>
              <a:t>: Art. 11 (1) Reg. 883: person “</a:t>
            </a:r>
            <a:r>
              <a:rPr lang="nl-BE" sz="2000" i="1" dirty="0"/>
              <a:t>is subject to </a:t>
            </a:r>
            <a:r>
              <a:rPr lang="nl-BE" sz="2000" i="1" dirty="0" err="1"/>
              <a:t>legislation</a:t>
            </a:r>
            <a:r>
              <a:rPr lang="nl-BE" sz="2000" i="1" dirty="0"/>
              <a:t> of a </a:t>
            </a:r>
            <a:r>
              <a:rPr lang="nl-BE" sz="2000" b="1" i="1" dirty="0"/>
              <a:t>single </a:t>
            </a:r>
            <a:r>
              <a:rPr lang="nl-BE" sz="2000" i="1" dirty="0"/>
              <a:t>MS </a:t>
            </a:r>
            <a:r>
              <a:rPr lang="nl-BE" sz="2000" i="1" dirty="0" err="1"/>
              <a:t>only</a:t>
            </a:r>
            <a:r>
              <a:rPr lang="nl-BE" sz="2000" i="1" dirty="0"/>
              <a:t>”</a:t>
            </a:r>
          </a:p>
          <a:p>
            <a:pPr lvl="1"/>
            <a:r>
              <a:rPr lang="nl-BE" sz="2000" dirty="0"/>
              <a:t>ECJ (</a:t>
            </a:r>
            <a:r>
              <a:rPr lang="nl-BE" sz="2000" dirty="0" err="1"/>
              <a:t>Bosmann</a:t>
            </a:r>
            <a:r>
              <a:rPr lang="nl-BE" sz="2000" dirty="0"/>
              <a:t>, C-352/06): person </a:t>
            </a:r>
            <a:r>
              <a:rPr lang="nl-BE" sz="2000" dirty="0" err="1"/>
              <a:t>can</a:t>
            </a:r>
            <a:r>
              <a:rPr lang="nl-BE" sz="2000" dirty="0"/>
              <a:t>, in </a:t>
            </a:r>
            <a:r>
              <a:rPr lang="nl-BE" sz="2000" dirty="0" err="1"/>
              <a:t>some</a:t>
            </a:r>
            <a:r>
              <a:rPr lang="nl-BE" sz="2000" dirty="0"/>
              <a:t> </a:t>
            </a:r>
            <a:r>
              <a:rPr lang="nl-BE" sz="2000" dirty="0" err="1"/>
              <a:t>situations</a:t>
            </a:r>
            <a:r>
              <a:rPr lang="nl-BE" sz="2000" dirty="0"/>
              <a:t>, </a:t>
            </a:r>
            <a:r>
              <a:rPr lang="nl-BE" sz="2000" dirty="0" err="1"/>
              <a:t>be</a:t>
            </a:r>
            <a:r>
              <a:rPr lang="nl-BE" sz="2000" dirty="0"/>
              <a:t> </a:t>
            </a:r>
            <a:r>
              <a:rPr lang="nl-BE" sz="2000" dirty="0" err="1"/>
              <a:t>covered</a:t>
            </a:r>
            <a:r>
              <a:rPr lang="nl-BE" sz="2000" dirty="0"/>
              <a:t> </a:t>
            </a:r>
            <a:r>
              <a:rPr lang="nl-BE" sz="2000" dirty="0" err="1"/>
              <a:t>by</a:t>
            </a:r>
            <a:r>
              <a:rPr lang="nl-BE" sz="2000" dirty="0"/>
              <a:t> </a:t>
            </a:r>
            <a:r>
              <a:rPr lang="nl-BE" sz="2000" dirty="0" err="1"/>
              <a:t>legislation</a:t>
            </a:r>
            <a:r>
              <a:rPr lang="nl-BE" sz="2000" dirty="0"/>
              <a:t> of a MS other </a:t>
            </a:r>
            <a:r>
              <a:rPr lang="nl-BE" sz="2000" dirty="0" err="1"/>
              <a:t>than</a:t>
            </a:r>
            <a:r>
              <a:rPr lang="nl-BE" sz="2000" dirty="0"/>
              <a:t> MS </a:t>
            </a:r>
            <a:r>
              <a:rPr lang="nl-BE" sz="2000" dirty="0" err="1"/>
              <a:t>designated</a:t>
            </a:r>
            <a:r>
              <a:rPr lang="nl-BE" sz="2000" dirty="0"/>
              <a:t> as competent </a:t>
            </a:r>
            <a:r>
              <a:rPr lang="nl-BE" sz="2000" dirty="0" err="1"/>
              <a:t>by</a:t>
            </a:r>
            <a:r>
              <a:rPr lang="nl-BE" sz="2000" dirty="0"/>
              <a:t> EU </a:t>
            </a:r>
            <a:r>
              <a:rPr lang="nl-BE" sz="2000" dirty="0" err="1"/>
              <a:t>regulations</a:t>
            </a:r>
            <a:endParaRPr lang="nl-BE"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EB2E9B-3828-F475-46FF-76EF03488A11}"/>
              </a:ext>
            </a:extLst>
          </p:cNvPr>
          <p:cNvSpPr>
            <a:spLocks noGrp="1"/>
          </p:cNvSpPr>
          <p:nvPr>
            <p:ph type="title"/>
          </p:nvPr>
        </p:nvSpPr>
        <p:spPr/>
        <p:txBody>
          <a:bodyPr/>
          <a:lstStyle/>
          <a:p>
            <a:r>
              <a:rPr lang="nl-BE" dirty="0"/>
              <a:t>5. </a:t>
            </a:r>
            <a:r>
              <a:rPr lang="nl-BE" dirty="0" err="1"/>
              <a:t>Activation</a:t>
            </a:r>
            <a:r>
              <a:rPr lang="nl-BE" dirty="0"/>
              <a:t> </a:t>
            </a:r>
            <a:r>
              <a:rPr lang="nl-BE" dirty="0" err="1"/>
              <a:t>measures</a:t>
            </a:r>
            <a:endParaRPr lang="nl-NL" dirty="0"/>
          </a:p>
        </p:txBody>
      </p:sp>
      <p:sp>
        <p:nvSpPr>
          <p:cNvPr id="3" name="Tijdelijke aanduiding voor inhoud 2">
            <a:extLst>
              <a:ext uri="{FF2B5EF4-FFF2-40B4-BE49-F238E27FC236}">
                <a16:creationId xmlns:a16="http://schemas.microsoft.com/office/drawing/2014/main" id="{D10F879F-5D71-7F6F-A27A-DE57172C16C4}"/>
              </a:ext>
            </a:extLst>
          </p:cNvPr>
          <p:cNvSpPr>
            <a:spLocks noGrp="1"/>
          </p:cNvSpPr>
          <p:nvPr>
            <p:ph idx="12"/>
          </p:nvPr>
        </p:nvSpPr>
        <p:spPr/>
        <p:txBody>
          <a:bodyPr>
            <a:normAutofit/>
          </a:bodyPr>
          <a:lstStyle/>
          <a:p>
            <a:r>
              <a:rPr lang="nl-BE" sz="2400" dirty="0" err="1"/>
              <a:t>Activation</a:t>
            </a:r>
            <a:r>
              <a:rPr lang="nl-BE" sz="2400" dirty="0"/>
              <a:t> </a:t>
            </a:r>
            <a:r>
              <a:rPr lang="nl-BE" sz="2400" dirty="0" err="1"/>
              <a:t>measures</a:t>
            </a:r>
            <a:r>
              <a:rPr lang="nl-BE" sz="2400" dirty="0"/>
              <a:t> </a:t>
            </a:r>
            <a:r>
              <a:rPr lang="nl-BE" sz="2400" dirty="0" err="1"/>
              <a:t>play</a:t>
            </a:r>
            <a:r>
              <a:rPr lang="nl-BE" sz="2400" dirty="0"/>
              <a:t> </a:t>
            </a:r>
            <a:r>
              <a:rPr lang="nl-BE" sz="2400" dirty="0" err="1"/>
              <a:t>an</a:t>
            </a:r>
            <a:r>
              <a:rPr lang="nl-BE" sz="2400" dirty="0"/>
              <a:t> </a:t>
            </a:r>
            <a:r>
              <a:rPr lang="nl-BE" sz="2400" dirty="0" err="1"/>
              <a:t>increasingly</a:t>
            </a:r>
            <a:r>
              <a:rPr lang="nl-BE" sz="2400" dirty="0"/>
              <a:t> important </a:t>
            </a:r>
            <a:r>
              <a:rPr lang="nl-BE" sz="2400" dirty="0" err="1"/>
              <a:t>role</a:t>
            </a:r>
            <a:r>
              <a:rPr lang="nl-BE" sz="2400" dirty="0"/>
              <a:t> in Member </a:t>
            </a:r>
            <a:r>
              <a:rPr lang="nl-BE" sz="2400" dirty="0" err="1"/>
              <a:t>States</a:t>
            </a:r>
            <a:r>
              <a:rPr lang="nl-BE" sz="2400" dirty="0"/>
              <a:t>’ </a:t>
            </a:r>
            <a:r>
              <a:rPr lang="nl-BE" sz="2400" dirty="0" err="1"/>
              <a:t>social</a:t>
            </a:r>
            <a:r>
              <a:rPr lang="nl-BE" sz="2400" dirty="0"/>
              <a:t> security </a:t>
            </a:r>
            <a:r>
              <a:rPr lang="nl-BE" sz="2400" dirty="0" err="1"/>
              <a:t>schemes</a:t>
            </a:r>
            <a:endParaRPr lang="nl-BE" sz="2400" dirty="0"/>
          </a:p>
          <a:p>
            <a:pPr lvl="1"/>
            <a:r>
              <a:rPr lang="nl-BE" sz="3200" dirty="0"/>
              <a:t> </a:t>
            </a:r>
            <a:r>
              <a:rPr lang="nl-BE" sz="2000" dirty="0"/>
              <a:t>(</a:t>
            </a:r>
            <a:r>
              <a:rPr lang="nl-BE" sz="2000" dirty="0" err="1"/>
              <a:t>MoveS</a:t>
            </a:r>
            <a:r>
              <a:rPr lang="nl-BE" sz="2000" dirty="0"/>
              <a:t> seminar, November 2021, Oslo)</a:t>
            </a:r>
          </a:p>
          <a:p>
            <a:r>
              <a:rPr lang="nl-BE" sz="2400" dirty="0" err="1"/>
              <a:t>Yet</a:t>
            </a:r>
            <a:r>
              <a:rPr lang="nl-BE" sz="2400" dirty="0"/>
              <a:t>, </a:t>
            </a:r>
            <a:r>
              <a:rPr lang="nl-BE" sz="2400" dirty="0" err="1"/>
              <a:t>this</a:t>
            </a:r>
            <a:r>
              <a:rPr lang="nl-BE" sz="2400" dirty="0"/>
              <a:t> is </a:t>
            </a:r>
            <a:r>
              <a:rPr lang="nl-BE" sz="2400" dirty="0" err="1"/>
              <a:t>hardly</a:t>
            </a:r>
            <a:r>
              <a:rPr lang="nl-BE" sz="2400" dirty="0"/>
              <a:t> </a:t>
            </a:r>
            <a:r>
              <a:rPr lang="nl-BE" sz="2400" dirty="0" err="1"/>
              <a:t>mirrored</a:t>
            </a:r>
            <a:r>
              <a:rPr lang="nl-BE" sz="2400" dirty="0"/>
              <a:t> in </a:t>
            </a:r>
            <a:r>
              <a:rPr lang="nl-BE" sz="2400" dirty="0" err="1"/>
              <a:t>the</a:t>
            </a:r>
            <a:r>
              <a:rPr lang="nl-BE" sz="2400" dirty="0"/>
              <a:t> EU </a:t>
            </a:r>
            <a:r>
              <a:rPr lang="nl-BE" sz="2400" dirty="0" err="1"/>
              <a:t>regulations</a:t>
            </a:r>
            <a:r>
              <a:rPr lang="nl-BE" sz="2400" dirty="0"/>
              <a:t> </a:t>
            </a:r>
            <a:r>
              <a:rPr lang="nl-BE" sz="2400" dirty="0" err="1"/>
              <a:t>based</a:t>
            </a:r>
            <a:r>
              <a:rPr lang="nl-BE" sz="2400" dirty="0"/>
              <a:t> on Art. 48 TFEU</a:t>
            </a:r>
          </a:p>
          <a:p>
            <a:r>
              <a:rPr lang="nl-BE" sz="2400" dirty="0"/>
              <a:t>In </a:t>
            </a:r>
            <a:r>
              <a:rPr lang="nl-BE" sz="2400" dirty="0" err="1"/>
              <a:t>principle</a:t>
            </a:r>
            <a:r>
              <a:rPr lang="nl-BE" sz="2400" dirty="0"/>
              <a:t> </a:t>
            </a:r>
            <a:r>
              <a:rPr lang="nl-BE" sz="2400" dirty="0" err="1"/>
              <a:t>many</a:t>
            </a:r>
            <a:r>
              <a:rPr lang="nl-BE" sz="2400" dirty="0"/>
              <a:t> </a:t>
            </a:r>
            <a:r>
              <a:rPr lang="nl-BE" sz="2400" dirty="0" err="1"/>
              <a:t>activation</a:t>
            </a:r>
            <a:r>
              <a:rPr lang="nl-BE" sz="2400" dirty="0"/>
              <a:t> </a:t>
            </a:r>
            <a:r>
              <a:rPr lang="nl-BE" sz="2400" dirty="0" err="1"/>
              <a:t>measures</a:t>
            </a:r>
            <a:r>
              <a:rPr lang="nl-BE" sz="2400" dirty="0"/>
              <a:t> </a:t>
            </a:r>
            <a:r>
              <a:rPr lang="nl-BE" sz="2400" dirty="0" err="1"/>
              <a:t>fall</a:t>
            </a:r>
            <a:r>
              <a:rPr lang="nl-BE" sz="2400" dirty="0"/>
              <a:t> </a:t>
            </a:r>
            <a:r>
              <a:rPr lang="nl-BE" sz="2400" dirty="0" err="1"/>
              <a:t>under</a:t>
            </a:r>
            <a:r>
              <a:rPr lang="nl-BE" sz="2400" dirty="0"/>
              <a:t> scope of Reg. 883, </a:t>
            </a:r>
            <a:r>
              <a:rPr lang="nl-BE" sz="2400" dirty="0" err="1"/>
              <a:t>given</a:t>
            </a:r>
            <a:r>
              <a:rPr lang="nl-BE" sz="2400" dirty="0"/>
              <a:t> </a:t>
            </a:r>
            <a:r>
              <a:rPr lang="nl-BE" sz="2400" dirty="0" err="1"/>
              <a:t>their</a:t>
            </a:r>
            <a:r>
              <a:rPr lang="nl-BE" sz="2400" dirty="0"/>
              <a:t> direct </a:t>
            </a:r>
            <a:r>
              <a:rPr lang="nl-BE" sz="2400" dirty="0" err="1"/>
              <a:t>and</a:t>
            </a:r>
            <a:r>
              <a:rPr lang="nl-BE" sz="2400" dirty="0"/>
              <a:t> </a:t>
            </a:r>
            <a:r>
              <a:rPr lang="nl-BE" sz="2400" dirty="0" err="1"/>
              <a:t>sufficient</a:t>
            </a:r>
            <a:r>
              <a:rPr lang="nl-BE" sz="2400" dirty="0"/>
              <a:t> close link with </a:t>
            </a:r>
            <a:r>
              <a:rPr lang="nl-BE" sz="2400" dirty="0" err="1"/>
              <a:t>one</a:t>
            </a:r>
            <a:r>
              <a:rPr lang="nl-BE" sz="2400" dirty="0"/>
              <a:t> of </a:t>
            </a:r>
            <a:r>
              <a:rPr lang="nl-BE" sz="2400" dirty="0" err="1"/>
              <a:t>the</a:t>
            </a:r>
            <a:r>
              <a:rPr lang="nl-BE" sz="2400" dirty="0"/>
              <a:t> branches of </a:t>
            </a:r>
            <a:r>
              <a:rPr lang="nl-BE" sz="2400" dirty="0" err="1"/>
              <a:t>social</a:t>
            </a:r>
            <a:r>
              <a:rPr lang="nl-BE" sz="2400" dirty="0"/>
              <a:t> security </a:t>
            </a:r>
            <a:r>
              <a:rPr lang="nl-BE" sz="2400" dirty="0" err="1"/>
              <a:t>listed</a:t>
            </a:r>
            <a:r>
              <a:rPr lang="nl-BE" sz="2400" dirty="0"/>
              <a:t> in Art. 3</a:t>
            </a:r>
          </a:p>
          <a:p>
            <a:endParaRPr lang="nl-NL" dirty="0"/>
          </a:p>
        </p:txBody>
      </p:sp>
    </p:spTree>
    <p:extLst>
      <p:ext uri="{BB962C8B-B14F-4D97-AF65-F5344CB8AC3E}">
        <p14:creationId xmlns:p14="http://schemas.microsoft.com/office/powerpoint/2010/main" val="1833234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B2CD95-8582-92A7-F2AC-283F6D89B89D}"/>
              </a:ext>
            </a:extLst>
          </p:cNvPr>
          <p:cNvSpPr>
            <a:spLocks noGrp="1"/>
          </p:cNvSpPr>
          <p:nvPr>
            <p:ph type="title"/>
          </p:nvPr>
        </p:nvSpPr>
        <p:spPr/>
        <p:txBody>
          <a:bodyPr/>
          <a:lstStyle/>
          <a:p>
            <a:r>
              <a:rPr lang="nl-BE" dirty="0" err="1"/>
              <a:t>Activation</a:t>
            </a:r>
            <a:r>
              <a:rPr lang="nl-BE" dirty="0"/>
              <a:t> </a:t>
            </a:r>
            <a:r>
              <a:rPr lang="nl-BE" dirty="0" err="1"/>
              <a:t>measures</a:t>
            </a:r>
            <a:endParaRPr lang="nl-NL" dirty="0"/>
          </a:p>
        </p:txBody>
      </p:sp>
      <p:sp>
        <p:nvSpPr>
          <p:cNvPr id="3" name="Tijdelijke aanduiding voor inhoud 2">
            <a:extLst>
              <a:ext uri="{FF2B5EF4-FFF2-40B4-BE49-F238E27FC236}">
                <a16:creationId xmlns:a16="http://schemas.microsoft.com/office/drawing/2014/main" id="{71DB3054-0934-0EB3-5652-438C74C07A1A}"/>
              </a:ext>
            </a:extLst>
          </p:cNvPr>
          <p:cNvSpPr>
            <a:spLocks noGrp="1"/>
          </p:cNvSpPr>
          <p:nvPr>
            <p:ph idx="12"/>
          </p:nvPr>
        </p:nvSpPr>
        <p:spPr/>
        <p:txBody>
          <a:bodyPr>
            <a:normAutofit lnSpcReduction="10000"/>
          </a:bodyPr>
          <a:lstStyle/>
          <a:p>
            <a:r>
              <a:rPr lang="nl-BE" sz="2600" dirty="0" err="1"/>
              <a:t>However</a:t>
            </a:r>
            <a:r>
              <a:rPr lang="nl-BE" sz="2600" dirty="0"/>
              <a:t>, </a:t>
            </a:r>
            <a:r>
              <a:rPr lang="nl-BE" sz="2600" dirty="0" err="1"/>
              <a:t>the</a:t>
            </a:r>
            <a:r>
              <a:rPr lang="nl-BE" sz="2600" dirty="0"/>
              <a:t> </a:t>
            </a:r>
            <a:r>
              <a:rPr lang="nl-BE" sz="2600" dirty="0" err="1"/>
              <a:t>regulations</a:t>
            </a:r>
            <a:r>
              <a:rPr lang="nl-BE" sz="2600" dirty="0"/>
              <a:t> </a:t>
            </a:r>
            <a:r>
              <a:rPr lang="nl-BE" sz="2600" dirty="0" err="1"/>
              <a:t>only</a:t>
            </a:r>
            <a:r>
              <a:rPr lang="nl-BE" sz="2600" dirty="0"/>
              <a:t> </a:t>
            </a:r>
            <a:r>
              <a:rPr lang="nl-BE" sz="2600" dirty="0" err="1"/>
              <a:t>contain</a:t>
            </a:r>
            <a:r>
              <a:rPr lang="nl-BE" sz="2600" dirty="0"/>
              <a:t> </a:t>
            </a:r>
            <a:r>
              <a:rPr lang="nl-BE" sz="2600" dirty="0" err="1"/>
              <a:t>some</a:t>
            </a:r>
            <a:r>
              <a:rPr lang="nl-BE" sz="2600" dirty="0"/>
              <a:t> </a:t>
            </a:r>
            <a:r>
              <a:rPr lang="nl-BE" sz="2600" dirty="0" err="1"/>
              <a:t>very</a:t>
            </a:r>
            <a:r>
              <a:rPr lang="nl-BE" sz="2600" dirty="0"/>
              <a:t> vague </a:t>
            </a:r>
            <a:r>
              <a:rPr lang="nl-BE" sz="2600" dirty="0" err="1"/>
              <a:t>and</a:t>
            </a:r>
            <a:r>
              <a:rPr lang="nl-BE" sz="2600" dirty="0"/>
              <a:t> </a:t>
            </a:r>
            <a:r>
              <a:rPr lang="nl-BE" sz="2600" dirty="0" err="1"/>
              <a:t>general</a:t>
            </a:r>
            <a:r>
              <a:rPr lang="nl-BE" sz="2600" dirty="0"/>
              <a:t> </a:t>
            </a:r>
            <a:r>
              <a:rPr lang="nl-BE" sz="2600" dirty="0" err="1"/>
              <a:t>provisions</a:t>
            </a:r>
            <a:r>
              <a:rPr lang="nl-BE" sz="2600" dirty="0"/>
              <a:t> </a:t>
            </a:r>
            <a:r>
              <a:rPr lang="nl-BE" sz="2600" dirty="0" err="1"/>
              <a:t>explicitly</a:t>
            </a:r>
            <a:r>
              <a:rPr lang="nl-BE" sz="2600" dirty="0"/>
              <a:t> </a:t>
            </a:r>
            <a:r>
              <a:rPr lang="nl-BE" sz="2600" dirty="0" err="1"/>
              <a:t>dealing</a:t>
            </a:r>
            <a:r>
              <a:rPr lang="nl-BE" sz="2600" dirty="0"/>
              <a:t> with </a:t>
            </a:r>
            <a:r>
              <a:rPr lang="nl-BE" sz="2600" dirty="0" err="1"/>
              <a:t>activation</a:t>
            </a:r>
            <a:r>
              <a:rPr lang="nl-BE" sz="2600" dirty="0"/>
              <a:t> </a:t>
            </a:r>
            <a:r>
              <a:rPr lang="nl-BE" sz="2600" dirty="0" err="1"/>
              <a:t>measures</a:t>
            </a:r>
            <a:endParaRPr lang="nl-BE" sz="2600" dirty="0"/>
          </a:p>
          <a:p>
            <a:pPr lvl="1"/>
            <a:r>
              <a:rPr lang="nl-BE" sz="2000" dirty="0"/>
              <a:t>Art. 27(4) Reg. 987/2009 (sickness benefits)</a:t>
            </a:r>
          </a:p>
          <a:p>
            <a:pPr lvl="1"/>
            <a:r>
              <a:rPr lang="nl-BE" sz="2000" dirty="0"/>
              <a:t>Art. 87(5) Reg. 987/2009 (</a:t>
            </a:r>
            <a:r>
              <a:rPr lang="nl-BE" sz="2000" dirty="0" err="1"/>
              <a:t>invalidity</a:t>
            </a:r>
            <a:r>
              <a:rPr lang="nl-BE" sz="2000" dirty="0"/>
              <a:t>, </a:t>
            </a:r>
            <a:r>
              <a:rPr lang="nl-BE" sz="2000" dirty="0" err="1"/>
              <a:t>accidents</a:t>
            </a:r>
            <a:r>
              <a:rPr lang="nl-BE" sz="2000" dirty="0"/>
              <a:t> at </a:t>
            </a:r>
            <a:r>
              <a:rPr lang="nl-BE" sz="2000" dirty="0" err="1"/>
              <a:t>work</a:t>
            </a:r>
            <a:r>
              <a:rPr lang="nl-BE" sz="2000" dirty="0"/>
              <a:t>, sickness </a:t>
            </a:r>
            <a:r>
              <a:rPr lang="nl-BE" sz="2000" dirty="0" err="1"/>
              <a:t>and</a:t>
            </a:r>
            <a:r>
              <a:rPr lang="nl-BE" sz="2000" dirty="0"/>
              <a:t> </a:t>
            </a:r>
            <a:r>
              <a:rPr lang="nl-BE" sz="2000" dirty="0" err="1"/>
              <a:t>unemployment</a:t>
            </a:r>
            <a:r>
              <a:rPr lang="nl-BE" sz="2000" dirty="0"/>
              <a:t> benefits)</a:t>
            </a:r>
          </a:p>
          <a:p>
            <a:pPr lvl="1"/>
            <a:r>
              <a:rPr lang="nl-BE" sz="2000" dirty="0"/>
              <a:t>Art. 55(6) Reg. 987/2009 (</a:t>
            </a:r>
            <a:r>
              <a:rPr lang="nl-BE" sz="2000" dirty="0" err="1"/>
              <a:t>unemployment</a:t>
            </a:r>
            <a:r>
              <a:rPr lang="nl-BE" sz="2000" dirty="0"/>
              <a:t> benefits </a:t>
            </a:r>
            <a:r>
              <a:rPr lang="nl-BE" sz="2000" dirty="0" err="1"/>
              <a:t>for</a:t>
            </a:r>
            <a:r>
              <a:rPr lang="nl-BE" sz="2000" dirty="0"/>
              <a:t> persons </a:t>
            </a:r>
            <a:r>
              <a:rPr lang="nl-BE" sz="2000" dirty="0" err="1"/>
              <a:t>looking</a:t>
            </a:r>
            <a:r>
              <a:rPr lang="nl-BE" sz="2000" dirty="0"/>
              <a:t> </a:t>
            </a:r>
            <a:r>
              <a:rPr lang="nl-BE" sz="2000" dirty="0" err="1"/>
              <a:t>for</a:t>
            </a:r>
            <a:r>
              <a:rPr lang="nl-BE" sz="2000" dirty="0"/>
              <a:t> a job in </a:t>
            </a:r>
            <a:r>
              <a:rPr lang="nl-BE" sz="2000" dirty="0" err="1"/>
              <a:t>another</a:t>
            </a:r>
            <a:r>
              <a:rPr lang="nl-BE" sz="2000" dirty="0"/>
              <a:t> MS)</a:t>
            </a:r>
          </a:p>
          <a:p>
            <a:r>
              <a:rPr lang="nl-BE" sz="2600" dirty="0"/>
              <a:t>These </a:t>
            </a:r>
            <a:r>
              <a:rPr lang="nl-BE" sz="2600" dirty="0" err="1"/>
              <a:t>provisions</a:t>
            </a:r>
            <a:r>
              <a:rPr lang="nl-BE" sz="2600" dirty="0"/>
              <a:t> </a:t>
            </a:r>
            <a:r>
              <a:rPr lang="nl-BE" sz="2600" dirty="0" err="1"/>
              <a:t>could</a:t>
            </a:r>
            <a:r>
              <a:rPr lang="nl-BE" sz="2600" dirty="0"/>
              <a:t> in </a:t>
            </a:r>
            <a:r>
              <a:rPr lang="nl-BE" sz="2600" dirty="0" err="1"/>
              <a:t>some</a:t>
            </a:r>
            <a:r>
              <a:rPr lang="nl-BE" sz="2600" dirty="0"/>
              <a:t> cases </a:t>
            </a:r>
            <a:r>
              <a:rPr lang="nl-BE" sz="2600" dirty="0" err="1"/>
              <a:t>be</a:t>
            </a:r>
            <a:r>
              <a:rPr lang="nl-BE" sz="2600" dirty="0"/>
              <a:t> </a:t>
            </a:r>
            <a:r>
              <a:rPr lang="nl-BE" sz="2600" dirty="0" err="1"/>
              <a:t>useful</a:t>
            </a:r>
            <a:r>
              <a:rPr lang="nl-BE" sz="2600" dirty="0"/>
              <a:t> tools</a:t>
            </a:r>
          </a:p>
          <a:p>
            <a:pPr lvl="1"/>
            <a:r>
              <a:rPr lang="nl-BE" sz="2400" dirty="0" err="1"/>
              <a:t>Bilateral</a:t>
            </a:r>
            <a:r>
              <a:rPr lang="nl-BE" sz="2400" dirty="0"/>
              <a:t> or </a:t>
            </a:r>
            <a:r>
              <a:rPr lang="nl-BE" sz="2400" dirty="0" err="1"/>
              <a:t>multilateral</a:t>
            </a:r>
            <a:r>
              <a:rPr lang="nl-BE" sz="2400" dirty="0"/>
              <a:t> </a:t>
            </a:r>
            <a:r>
              <a:rPr lang="nl-BE" sz="2400" dirty="0" err="1"/>
              <a:t>agreements</a:t>
            </a:r>
            <a:r>
              <a:rPr lang="nl-BE" sz="2400" dirty="0"/>
              <a:t> </a:t>
            </a:r>
            <a:r>
              <a:rPr lang="nl-BE" sz="2400" dirty="0" err="1"/>
              <a:t>between</a:t>
            </a:r>
            <a:r>
              <a:rPr lang="nl-BE" sz="2400" dirty="0"/>
              <a:t> MS </a:t>
            </a:r>
            <a:r>
              <a:rPr lang="nl-BE" sz="2400" dirty="0" err="1"/>
              <a:t>who</a:t>
            </a:r>
            <a:r>
              <a:rPr lang="nl-BE" sz="2400" dirty="0"/>
              <a:t> are </a:t>
            </a:r>
            <a:r>
              <a:rPr lang="nl-BE" sz="2400" dirty="0" err="1"/>
              <a:t>advanced</a:t>
            </a:r>
            <a:r>
              <a:rPr lang="nl-BE" sz="2400" dirty="0"/>
              <a:t> in </a:t>
            </a:r>
            <a:r>
              <a:rPr lang="nl-BE" sz="2400" dirty="0" err="1"/>
              <a:t>developping</a:t>
            </a:r>
            <a:r>
              <a:rPr lang="nl-BE" sz="2400" dirty="0"/>
              <a:t> </a:t>
            </a:r>
            <a:r>
              <a:rPr lang="nl-BE" sz="2400" dirty="0" err="1"/>
              <a:t>activation</a:t>
            </a:r>
            <a:r>
              <a:rPr lang="nl-BE" sz="2400" dirty="0"/>
              <a:t> </a:t>
            </a:r>
            <a:r>
              <a:rPr lang="nl-BE" sz="2400" dirty="0" err="1"/>
              <a:t>measures</a:t>
            </a:r>
            <a:r>
              <a:rPr lang="nl-BE" sz="2400" dirty="0"/>
              <a:t>. </a:t>
            </a:r>
          </a:p>
          <a:p>
            <a:pPr lvl="1"/>
            <a:r>
              <a:rPr lang="nl-BE" sz="2400" dirty="0" err="1"/>
              <a:t>Could</a:t>
            </a:r>
            <a:r>
              <a:rPr lang="nl-BE" sz="2400" dirty="0"/>
              <a:t> 2012 </a:t>
            </a:r>
            <a:r>
              <a:rPr lang="nl-BE" sz="2400" dirty="0" err="1"/>
              <a:t>Nordic</a:t>
            </a:r>
            <a:r>
              <a:rPr lang="nl-BE" sz="2400" dirty="0"/>
              <a:t> </a:t>
            </a:r>
            <a:r>
              <a:rPr lang="nl-BE" sz="2400" dirty="0" err="1"/>
              <a:t>Convention</a:t>
            </a:r>
            <a:r>
              <a:rPr lang="nl-BE" sz="2400" dirty="0"/>
              <a:t> </a:t>
            </a:r>
            <a:r>
              <a:rPr lang="nl-BE" sz="2400" dirty="0" err="1"/>
              <a:t>be</a:t>
            </a:r>
            <a:r>
              <a:rPr lang="nl-BE" sz="2400" dirty="0"/>
              <a:t> source of </a:t>
            </a:r>
            <a:r>
              <a:rPr lang="nl-BE" sz="2400" dirty="0" err="1"/>
              <a:t>inspiration</a:t>
            </a:r>
            <a:r>
              <a:rPr lang="nl-BE" sz="2400" dirty="0"/>
              <a:t>? </a:t>
            </a:r>
          </a:p>
          <a:p>
            <a:endParaRPr lang="nl-NL" dirty="0"/>
          </a:p>
        </p:txBody>
      </p:sp>
    </p:spTree>
    <p:extLst>
      <p:ext uri="{BB962C8B-B14F-4D97-AF65-F5344CB8AC3E}">
        <p14:creationId xmlns:p14="http://schemas.microsoft.com/office/powerpoint/2010/main" val="1960485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2CFD40-BD90-D68A-2195-C3CA58B0EF38}"/>
              </a:ext>
            </a:extLst>
          </p:cNvPr>
          <p:cNvSpPr>
            <a:spLocks noGrp="1"/>
          </p:cNvSpPr>
          <p:nvPr>
            <p:ph type="title"/>
          </p:nvPr>
        </p:nvSpPr>
        <p:spPr/>
        <p:txBody>
          <a:bodyPr/>
          <a:lstStyle/>
          <a:p>
            <a:r>
              <a:rPr lang="nl-BE" dirty="0" err="1"/>
              <a:t>Conclusions</a:t>
            </a:r>
            <a:endParaRPr lang="nl-NL" dirty="0"/>
          </a:p>
        </p:txBody>
      </p:sp>
      <p:sp>
        <p:nvSpPr>
          <p:cNvPr id="3" name="Tijdelijke aanduiding voor inhoud 2">
            <a:extLst>
              <a:ext uri="{FF2B5EF4-FFF2-40B4-BE49-F238E27FC236}">
                <a16:creationId xmlns:a16="http://schemas.microsoft.com/office/drawing/2014/main" id="{9779962A-9341-1CB8-592C-D7DE8C1D4E0A}"/>
              </a:ext>
            </a:extLst>
          </p:cNvPr>
          <p:cNvSpPr>
            <a:spLocks noGrp="1"/>
          </p:cNvSpPr>
          <p:nvPr>
            <p:ph idx="12"/>
          </p:nvPr>
        </p:nvSpPr>
        <p:spPr/>
        <p:txBody>
          <a:bodyPr/>
          <a:lstStyle/>
          <a:p>
            <a:r>
              <a:rPr lang="nl-BE" sz="2400" dirty="0"/>
              <a:t>European </a:t>
            </a:r>
            <a:r>
              <a:rPr lang="nl-BE" sz="2400" dirty="0" err="1"/>
              <a:t>social</a:t>
            </a:r>
            <a:r>
              <a:rPr lang="nl-BE" sz="2400" dirty="0"/>
              <a:t> security </a:t>
            </a:r>
            <a:r>
              <a:rPr lang="nl-BE" sz="2400" dirty="0" err="1"/>
              <a:t>coordination</a:t>
            </a:r>
            <a:r>
              <a:rPr lang="nl-BE" sz="2400" dirty="0"/>
              <a:t> is of </a:t>
            </a:r>
            <a:r>
              <a:rPr lang="nl-BE" sz="2400" dirty="0" err="1"/>
              <a:t>importance</a:t>
            </a:r>
            <a:r>
              <a:rPr lang="nl-BE" sz="2400" dirty="0"/>
              <a:t> </a:t>
            </a:r>
            <a:r>
              <a:rPr lang="nl-BE" sz="2400" dirty="0" err="1"/>
              <a:t>for</a:t>
            </a:r>
            <a:r>
              <a:rPr lang="nl-BE" sz="2400" dirty="0"/>
              <a:t> </a:t>
            </a:r>
            <a:r>
              <a:rPr lang="nl-BE" sz="2400" dirty="0" err="1"/>
              <a:t>the</a:t>
            </a:r>
            <a:r>
              <a:rPr lang="nl-BE" sz="2400" dirty="0"/>
              <a:t> </a:t>
            </a:r>
            <a:r>
              <a:rPr lang="nl-BE" sz="2400" dirty="0" err="1"/>
              <a:t>overwhelming</a:t>
            </a:r>
            <a:r>
              <a:rPr lang="nl-BE" sz="2400" dirty="0"/>
              <a:t> </a:t>
            </a:r>
            <a:r>
              <a:rPr lang="nl-BE" sz="2400" dirty="0" err="1"/>
              <a:t>majority</a:t>
            </a:r>
            <a:r>
              <a:rPr lang="nl-BE" sz="2400" dirty="0"/>
              <a:t> of European </a:t>
            </a:r>
            <a:r>
              <a:rPr lang="nl-BE" sz="2400" dirty="0" err="1"/>
              <a:t>citizens</a:t>
            </a:r>
            <a:r>
              <a:rPr lang="nl-BE" sz="2400" dirty="0"/>
              <a:t>.</a:t>
            </a:r>
          </a:p>
          <a:p>
            <a:r>
              <a:rPr lang="nl-BE" sz="2400" dirty="0" err="1"/>
              <a:t>Because</a:t>
            </a:r>
            <a:r>
              <a:rPr lang="nl-BE" sz="2400" dirty="0"/>
              <a:t> of </a:t>
            </a:r>
            <a:r>
              <a:rPr lang="nl-BE" sz="2400" dirty="0" err="1"/>
              <a:t>its</a:t>
            </a:r>
            <a:r>
              <a:rPr lang="nl-BE" sz="2400" dirty="0"/>
              <a:t> </a:t>
            </a:r>
            <a:r>
              <a:rPr lang="nl-BE" sz="2400" dirty="0" err="1"/>
              <a:t>hybrid</a:t>
            </a:r>
            <a:r>
              <a:rPr lang="nl-BE" sz="2400" dirty="0"/>
              <a:t> </a:t>
            </a:r>
            <a:r>
              <a:rPr lang="nl-BE" sz="2400" dirty="0" err="1"/>
              <a:t>character</a:t>
            </a:r>
            <a:r>
              <a:rPr lang="nl-BE" sz="2400" dirty="0"/>
              <a:t> </a:t>
            </a:r>
            <a:r>
              <a:rPr lang="nl-BE" sz="2400" dirty="0" err="1"/>
              <a:t>not</a:t>
            </a:r>
            <a:r>
              <a:rPr lang="nl-BE" sz="2400" dirty="0"/>
              <a:t> </a:t>
            </a:r>
            <a:r>
              <a:rPr lang="nl-BE" sz="2400" dirty="0" err="1"/>
              <a:t>all</a:t>
            </a:r>
            <a:r>
              <a:rPr lang="nl-BE" sz="2400" dirty="0"/>
              <a:t> </a:t>
            </a:r>
            <a:r>
              <a:rPr lang="nl-BE" sz="2400" dirty="0" err="1"/>
              <a:t>problems</a:t>
            </a:r>
            <a:r>
              <a:rPr lang="nl-BE" sz="2400" dirty="0"/>
              <a:t> of mobile persons </a:t>
            </a:r>
            <a:r>
              <a:rPr lang="nl-BE" sz="2400" dirty="0" err="1"/>
              <a:t>can</a:t>
            </a:r>
            <a:r>
              <a:rPr lang="nl-BE" sz="2400" dirty="0"/>
              <a:t> </a:t>
            </a:r>
            <a:r>
              <a:rPr lang="nl-BE" sz="2400" dirty="0" err="1"/>
              <a:t>be</a:t>
            </a:r>
            <a:r>
              <a:rPr lang="nl-BE" sz="2400" dirty="0"/>
              <a:t> </a:t>
            </a:r>
            <a:r>
              <a:rPr lang="nl-BE" sz="2400" dirty="0" err="1"/>
              <a:t>solved</a:t>
            </a:r>
            <a:r>
              <a:rPr lang="nl-BE" sz="2400" dirty="0"/>
              <a:t> </a:t>
            </a:r>
            <a:r>
              <a:rPr lang="nl-BE" sz="2400" dirty="0" err="1"/>
              <a:t>by</a:t>
            </a:r>
            <a:r>
              <a:rPr lang="nl-BE" sz="2400" dirty="0"/>
              <a:t> </a:t>
            </a:r>
            <a:r>
              <a:rPr lang="nl-BE" sz="2400" dirty="0" err="1"/>
              <a:t>the</a:t>
            </a:r>
            <a:r>
              <a:rPr lang="nl-BE" sz="2400" dirty="0"/>
              <a:t> system. </a:t>
            </a:r>
          </a:p>
          <a:p>
            <a:r>
              <a:rPr lang="nl-BE" sz="2400" dirty="0" err="1"/>
              <a:t>However</a:t>
            </a:r>
            <a:r>
              <a:rPr lang="nl-BE" sz="2400" dirty="0"/>
              <a:t>, in a </a:t>
            </a:r>
            <a:r>
              <a:rPr lang="nl-BE" sz="2400" dirty="0" err="1"/>
              <a:t>general</a:t>
            </a:r>
            <a:r>
              <a:rPr lang="nl-BE" sz="2400" dirty="0"/>
              <a:t> way </a:t>
            </a:r>
            <a:r>
              <a:rPr lang="nl-BE" sz="2400" dirty="0" err="1"/>
              <a:t>the</a:t>
            </a:r>
            <a:r>
              <a:rPr lang="nl-BE" sz="2400" dirty="0"/>
              <a:t> system offers a high </a:t>
            </a:r>
            <a:r>
              <a:rPr lang="nl-BE" sz="2400" dirty="0" err="1"/>
              <a:t>degree</a:t>
            </a:r>
            <a:r>
              <a:rPr lang="nl-BE" sz="2400" dirty="0"/>
              <a:t> of </a:t>
            </a:r>
            <a:r>
              <a:rPr lang="nl-BE" sz="2400" dirty="0" err="1"/>
              <a:t>protection</a:t>
            </a:r>
            <a:r>
              <a:rPr lang="nl-BE" sz="2400" dirty="0"/>
              <a:t>, in </a:t>
            </a:r>
            <a:r>
              <a:rPr lang="nl-BE" sz="2400" dirty="0" err="1"/>
              <a:t>the</a:t>
            </a:r>
            <a:r>
              <a:rPr lang="nl-BE" sz="2400" dirty="0"/>
              <a:t> field of </a:t>
            </a:r>
            <a:r>
              <a:rPr lang="nl-BE" sz="2400" dirty="0" err="1"/>
              <a:t>social</a:t>
            </a:r>
            <a:r>
              <a:rPr lang="nl-BE" sz="2400" dirty="0"/>
              <a:t> security, to </a:t>
            </a:r>
            <a:r>
              <a:rPr lang="nl-BE" sz="2400" dirty="0" err="1"/>
              <a:t>people</a:t>
            </a:r>
            <a:r>
              <a:rPr lang="nl-BE" sz="2400" dirty="0"/>
              <a:t> </a:t>
            </a:r>
            <a:r>
              <a:rPr lang="nl-BE" sz="2400" dirty="0" err="1"/>
              <a:t>moving</a:t>
            </a:r>
            <a:r>
              <a:rPr lang="nl-BE" sz="2400" dirty="0"/>
              <a:t> </a:t>
            </a:r>
            <a:r>
              <a:rPr lang="nl-BE" sz="2400" dirty="0" err="1"/>
              <a:t>within</a:t>
            </a:r>
            <a:r>
              <a:rPr lang="nl-BE" sz="2400" dirty="0"/>
              <a:t> </a:t>
            </a:r>
            <a:r>
              <a:rPr lang="nl-BE" sz="2400" dirty="0" err="1"/>
              <a:t>the</a:t>
            </a:r>
            <a:r>
              <a:rPr lang="nl-BE" sz="2400" dirty="0"/>
              <a:t> EU/EEA.</a:t>
            </a:r>
          </a:p>
          <a:p>
            <a:r>
              <a:rPr lang="nl-BE" sz="2400" dirty="0"/>
              <a:t>In order to continue to offer </a:t>
            </a:r>
            <a:r>
              <a:rPr lang="nl-BE" sz="2400" dirty="0" err="1"/>
              <a:t>such</a:t>
            </a:r>
            <a:r>
              <a:rPr lang="nl-BE" sz="2400" dirty="0"/>
              <a:t> </a:t>
            </a:r>
            <a:r>
              <a:rPr lang="nl-BE" sz="2400" dirty="0" err="1"/>
              <a:t>protection</a:t>
            </a:r>
            <a:r>
              <a:rPr lang="nl-BE" sz="2400" dirty="0"/>
              <a:t>, </a:t>
            </a:r>
            <a:r>
              <a:rPr lang="nl-BE" sz="2400" dirty="0" err="1"/>
              <a:t>now</a:t>
            </a:r>
            <a:r>
              <a:rPr lang="nl-BE" sz="2400" dirty="0"/>
              <a:t> </a:t>
            </a:r>
            <a:r>
              <a:rPr lang="nl-BE" sz="2400" dirty="0" err="1"/>
              <a:t>and</a:t>
            </a:r>
            <a:r>
              <a:rPr lang="nl-BE" sz="2400" dirty="0"/>
              <a:t> in </a:t>
            </a:r>
            <a:r>
              <a:rPr lang="nl-BE" sz="2400" dirty="0" err="1"/>
              <a:t>the</a:t>
            </a:r>
            <a:r>
              <a:rPr lang="nl-BE" sz="2400" dirty="0"/>
              <a:t> </a:t>
            </a:r>
            <a:r>
              <a:rPr lang="nl-BE" sz="2400" dirty="0" err="1"/>
              <a:t>future</a:t>
            </a:r>
            <a:r>
              <a:rPr lang="nl-BE" sz="2400"/>
              <a:t>, there</a:t>
            </a:r>
            <a:r>
              <a:rPr lang="nl-BE" sz="2400" dirty="0"/>
              <a:t> is a </a:t>
            </a:r>
            <a:r>
              <a:rPr lang="nl-BE" sz="2400" dirty="0" err="1"/>
              <a:t>great</a:t>
            </a:r>
            <a:r>
              <a:rPr lang="nl-BE" sz="2400" dirty="0"/>
              <a:t> </a:t>
            </a:r>
            <a:r>
              <a:rPr lang="nl-BE" sz="2400" dirty="0" err="1"/>
              <a:t>need</a:t>
            </a:r>
            <a:r>
              <a:rPr lang="nl-BE" sz="2400" dirty="0"/>
              <a:t> to </a:t>
            </a:r>
            <a:r>
              <a:rPr lang="nl-BE" sz="2400" dirty="0" err="1"/>
              <a:t>rethink</a:t>
            </a:r>
            <a:r>
              <a:rPr lang="nl-BE" sz="2400" dirty="0"/>
              <a:t> </a:t>
            </a:r>
            <a:r>
              <a:rPr lang="nl-BE" sz="2400" dirty="0" err="1"/>
              <a:t>the</a:t>
            </a:r>
            <a:r>
              <a:rPr lang="nl-BE" sz="2400" dirty="0"/>
              <a:t> </a:t>
            </a:r>
            <a:r>
              <a:rPr lang="nl-BE" sz="2400" dirty="0" err="1"/>
              <a:t>current</a:t>
            </a:r>
            <a:r>
              <a:rPr lang="nl-BE" sz="2400" dirty="0"/>
              <a:t> system, </a:t>
            </a:r>
            <a:r>
              <a:rPr lang="nl-BE" sz="2400" dirty="0" err="1"/>
              <a:t>including</a:t>
            </a:r>
            <a:r>
              <a:rPr lang="nl-BE" sz="2400" dirty="0"/>
              <a:t> </a:t>
            </a:r>
            <a:r>
              <a:rPr lang="nl-BE" sz="2400" dirty="0" err="1"/>
              <a:t>the</a:t>
            </a:r>
            <a:r>
              <a:rPr lang="nl-BE" sz="2400" dirty="0"/>
              <a:t> </a:t>
            </a:r>
            <a:r>
              <a:rPr lang="nl-BE" sz="2400" dirty="0" err="1"/>
              <a:t>rules</a:t>
            </a:r>
            <a:r>
              <a:rPr lang="nl-BE" sz="2400" dirty="0"/>
              <a:t> </a:t>
            </a:r>
            <a:r>
              <a:rPr lang="nl-BE" sz="2400" dirty="0" err="1"/>
              <a:t>determining</a:t>
            </a:r>
            <a:r>
              <a:rPr lang="nl-BE" sz="2400" dirty="0"/>
              <a:t> </a:t>
            </a:r>
            <a:r>
              <a:rPr lang="nl-BE" sz="2400" dirty="0" err="1"/>
              <a:t>the</a:t>
            </a:r>
            <a:r>
              <a:rPr lang="nl-BE" sz="2400" dirty="0"/>
              <a:t> </a:t>
            </a:r>
            <a:r>
              <a:rPr lang="nl-BE" sz="2400" dirty="0" err="1"/>
              <a:t>applicable</a:t>
            </a:r>
            <a:r>
              <a:rPr lang="nl-BE" sz="2400" dirty="0"/>
              <a:t> </a:t>
            </a:r>
            <a:r>
              <a:rPr lang="nl-BE" sz="2400" dirty="0" err="1"/>
              <a:t>legislation</a:t>
            </a:r>
            <a:r>
              <a:rPr lang="nl-BE" sz="2400" dirty="0"/>
              <a:t>. </a:t>
            </a:r>
            <a:endParaRPr lang="nl-NL" dirty="0"/>
          </a:p>
        </p:txBody>
      </p:sp>
    </p:spTree>
    <p:extLst>
      <p:ext uri="{BB962C8B-B14F-4D97-AF65-F5344CB8AC3E}">
        <p14:creationId xmlns:p14="http://schemas.microsoft.com/office/powerpoint/2010/main" val="3163117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509D00-D387-56CC-5CCB-24384659563D}"/>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4A56E55F-4A13-FEE5-E549-7CADB21C0FD7}"/>
              </a:ext>
            </a:extLst>
          </p:cNvPr>
          <p:cNvSpPr>
            <a:spLocks noGrp="1"/>
          </p:cNvSpPr>
          <p:nvPr>
            <p:ph idx="12"/>
          </p:nvPr>
        </p:nvSpPr>
        <p:spPr/>
        <p:txBody>
          <a:bodyPr/>
          <a:lstStyle/>
          <a:p>
            <a:endParaRPr lang="nl-BE" dirty="0"/>
          </a:p>
          <a:p>
            <a:endParaRPr lang="nl-NL" dirty="0"/>
          </a:p>
          <a:p>
            <a:endParaRPr lang="nl-NL" dirty="0"/>
          </a:p>
          <a:p>
            <a:endParaRPr lang="nl-NL" dirty="0"/>
          </a:p>
          <a:p>
            <a:endParaRPr lang="nl-NL" sz="2800" dirty="0"/>
          </a:p>
          <a:p>
            <a:r>
              <a:rPr lang="nl-NL" sz="2800" i="1" dirty="0" err="1"/>
              <a:t>Thank</a:t>
            </a:r>
            <a:r>
              <a:rPr lang="nl-NL" sz="2800" i="1" dirty="0"/>
              <a:t> </a:t>
            </a:r>
            <a:r>
              <a:rPr lang="nl-NL" sz="2800" i="1" dirty="0" err="1"/>
              <a:t>you</a:t>
            </a:r>
            <a:r>
              <a:rPr lang="nl-NL" sz="2800" i="1" dirty="0"/>
              <a:t> </a:t>
            </a:r>
            <a:r>
              <a:rPr lang="nl-NL" sz="2800" i="1" dirty="0" err="1"/>
              <a:t>for</a:t>
            </a:r>
            <a:r>
              <a:rPr lang="nl-NL" sz="2800" i="1" dirty="0"/>
              <a:t> </a:t>
            </a:r>
            <a:r>
              <a:rPr lang="nl-NL" sz="2800" i="1" dirty="0" err="1"/>
              <a:t>your</a:t>
            </a:r>
            <a:r>
              <a:rPr lang="nl-NL" sz="2800" i="1" dirty="0"/>
              <a:t> attention!</a:t>
            </a:r>
          </a:p>
          <a:p>
            <a:endParaRPr lang="nl-NL" dirty="0"/>
          </a:p>
          <a:p>
            <a:endParaRPr lang="nl-NL" dirty="0"/>
          </a:p>
          <a:p>
            <a:endParaRPr lang="nl-NL" dirty="0"/>
          </a:p>
        </p:txBody>
      </p:sp>
    </p:spTree>
    <p:extLst>
      <p:ext uri="{BB962C8B-B14F-4D97-AF65-F5344CB8AC3E}">
        <p14:creationId xmlns:p14="http://schemas.microsoft.com/office/powerpoint/2010/main" val="254172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Hybrid character of EU regulations</a:t>
            </a:r>
          </a:p>
        </p:txBody>
      </p:sp>
      <p:sp>
        <p:nvSpPr>
          <p:cNvPr id="3" name="Tijdelijke aanduiding voor inhoud 2"/>
          <p:cNvSpPr>
            <a:spLocks noGrp="1"/>
          </p:cNvSpPr>
          <p:nvPr>
            <p:ph idx="12"/>
          </p:nvPr>
        </p:nvSpPr>
        <p:spPr/>
        <p:txBody>
          <a:bodyPr>
            <a:normAutofit lnSpcReduction="10000"/>
          </a:bodyPr>
          <a:lstStyle/>
          <a:p>
            <a:r>
              <a:rPr lang="en-US" sz="2400" dirty="0"/>
              <a:t>Objective of EU regulations is both modest and ambitious. Can lead to surprising results.</a:t>
            </a:r>
          </a:p>
          <a:p>
            <a:r>
              <a:rPr lang="en-US" sz="2400" dirty="0"/>
              <a:t>Modest: Regulations only coordinate. MS continue to be sovereign to determine own schemes</a:t>
            </a:r>
          </a:p>
          <a:p>
            <a:r>
              <a:rPr lang="en-US" sz="2400" dirty="0"/>
              <a:t>Illustration: Definition of “</a:t>
            </a:r>
            <a:r>
              <a:rPr lang="en-US" sz="2400" i="1" dirty="0"/>
              <a:t>family member</a:t>
            </a:r>
            <a:r>
              <a:rPr lang="en-US" sz="2400" dirty="0"/>
              <a:t>”: Art. 1(</a:t>
            </a:r>
            <a:r>
              <a:rPr lang="en-US" sz="2400" dirty="0" err="1"/>
              <a:t>i</a:t>
            </a:r>
            <a:r>
              <a:rPr lang="en-US" sz="2400" dirty="0"/>
              <a:t>) Reg. 883 refers to </a:t>
            </a:r>
            <a:r>
              <a:rPr lang="en-US" sz="2400" b="1" dirty="0"/>
              <a:t>national</a:t>
            </a:r>
            <a:r>
              <a:rPr lang="en-US" sz="2400" dirty="0"/>
              <a:t> legislation. </a:t>
            </a:r>
          </a:p>
          <a:p>
            <a:pPr lvl="1"/>
            <a:r>
              <a:rPr lang="en-US" sz="2000" dirty="0"/>
              <a:t>Age of children for entitlement to family benefits</a:t>
            </a:r>
          </a:p>
          <a:p>
            <a:pPr lvl="1"/>
            <a:r>
              <a:rPr lang="en-US" sz="2000" dirty="0"/>
              <a:t>Same sex married couples for survivors’ pensions of for sickness benefits in kind</a:t>
            </a:r>
          </a:p>
          <a:p>
            <a:pPr lvl="1"/>
            <a:r>
              <a:rPr lang="en-US" sz="2000" dirty="0" err="1"/>
              <a:t>Coman</a:t>
            </a:r>
            <a:r>
              <a:rPr lang="en-US" sz="2000" dirty="0"/>
              <a:t> judgment (C-673/16) on recognition of same sex marriages for residence rights does not apply to EU social security coordination</a:t>
            </a:r>
          </a:p>
          <a:p>
            <a:r>
              <a:rPr lang="en-US" sz="2400" dirty="0"/>
              <a:t>Possible that person is a “</a:t>
            </a:r>
            <a:r>
              <a:rPr lang="en-US" sz="2400" i="1" dirty="0"/>
              <a:t>member of family</a:t>
            </a:r>
            <a:r>
              <a:rPr lang="en-US" sz="2400" dirty="0"/>
              <a:t>” in MS of residence but not in competent MS or vice versa. </a:t>
            </a:r>
          </a:p>
          <a:p>
            <a:endParaRPr lang="en-US" sz="2400" dirty="0"/>
          </a:p>
          <a:p>
            <a:endParaRPr lang="en-US" sz="2400" dirty="0"/>
          </a:p>
        </p:txBody>
      </p:sp>
    </p:spTree>
    <p:extLst>
      <p:ext uri="{BB962C8B-B14F-4D97-AF65-F5344CB8AC3E}">
        <p14:creationId xmlns:p14="http://schemas.microsoft.com/office/powerpoint/2010/main" val="2125020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Dynamic character of EU regulations</a:t>
            </a:r>
          </a:p>
        </p:txBody>
      </p:sp>
      <p:sp>
        <p:nvSpPr>
          <p:cNvPr id="3" name="Tijdelijke aanduiding voor inhoud 2"/>
          <p:cNvSpPr>
            <a:spLocks noGrp="1"/>
          </p:cNvSpPr>
          <p:nvPr>
            <p:ph idx="12"/>
          </p:nvPr>
        </p:nvSpPr>
        <p:spPr/>
        <p:txBody>
          <a:bodyPr>
            <a:normAutofit lnSpcReduction="10000"/>
          </a:bodyPr>
          <a:lstStyle/>
          <a:p>
            <a:r>
              <a:rPr lang="en-US" sz="2400" dirty="0"/>
              <a:t>Ambitious objective: remove all barriers in sphere social security which impede free movement</a:t>
            </a:r>
          </a:p>
          <a:p>
            <a:pPr lvl="1"/>
            <a:r>
              <a:rPr lang="en-US" sz="2000" dirty="0"/>
              <a:t>EU regulations aim to rectify the effects of “principle of territoriality” on mobile European citizens.</a:t>
            </a:r>
          </a:p>
          <a:p>
            <a:r>
              <a:rPr lang="en-US" sz="2400" dirty="0"/>
              <a:t>Because of this ambitious objective, the system has to be adapted to all kind of developments in order to keep up with the times</a:t>
            </a:r>
          </a:p>
          <a:p>
            <a:pPr lvl="1"/>
            <a:r>
              <a:rPr lang="en-US" sz="2000" dirty="0"/>
              <a:t>Reg. 3 (1959-1972) has been modified 14 times</a:t>
            </a:r>
          </a:p>
          <a:p>
            <a:pPr lvl="1"/>
            <a:r>
              <a:rPr lang="en-US" sz="2000" dirty="0"/>
              <a:t>Reg. 1408/71 (1972-2010) has been modified 39 times</a:t>
            </a:r>
          </a:p>
          <a:p>
            <a:r>
              <a:rPr lang="en-US" sz="2400" dirty="0"/>
              <a:t>Dynamic character at risk? </a:t>
            </a:r>
          </a:p>
          <a:p>
            <a:pPr lvl="1"/>
            <a:r>
              <a:rPr lang="en-US" sz="2000" dirty="0"/>
              <a:t>Reg. 883 (2010-present) has been modified once before it became applicable (Reg. 988/2009). First and last substantial modification after it became applicable dates from 2012 (Reg. 465). Commission proposal 2016 still blocked. </a:t>
            </a:r>
          </a:p>
        </p:txBody>
      </p:sp>
    </p:spTree>
    <p:extLst>
      <p:ext uri="{BB962C8B-B14F-4D97-AF65-F5344CB8AC3E}">
        <p14:creationId xmlns:p14="http://schemas.microsoft.com/office/powerpoint/2010/main" val="98903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73FCE4-B677-0C4A-8DF3-8E32786065A4}"/>
              </a:ext>
            </a:extLst>
          </p:cNvPr>
          <p:cNvSpPr>
            <a:spLocks noGrp="1"/>
          </p:cNvSpPr>
          <p:nvPr>
            <p:ph type="title"/>
          </p:nvPr>
        </p:nvSpPr>
        <p:spPr/>
        <p:txBody>
          <a:bodyPr/>
          <a:lstStyle/>
          <a:p>
            <a:r>
              <a:rPr lang="nl-BE" dirty="0" err="1"/>
              <a:t>Why</a:t>
            </a:r>
            <a:r>
              <a:rPr lang="nl-BE" dirty="0"/>
              <a:t> deadlock in </a:t>
            </a:r>
            <a:r>
              <a:rPr lang="nl-BE" dirty="0" err="1"/>
              <a:t>legislation</a:t>
            </a:r>
            <a:r>
              <a:rPr lang="nl-BE" dirty="0"/>
              <a:t> ? </a:t>
            </a:r>
            <a:endParaRPr lang="nl-NL" dirty="0"/>
          </a:p>
        </p:txBody>
      </p:sp>
      <p:sp>
        <p:nvSpPr>
          <p:cNvPr id="3" name="Tijdelijke aanduiding voor inhoud 2">
            <a:extLst>
              <a:ext uri="{FF2B5EF4-FFF2-40B4-BE49-F238E27FC236}">
                <a16:creationId xmlns:a16="http://schemas.microsoft.com/office/drawing/2014/main" id="{88FF110F-7A5E-8C51-0F76-881992D95A6A}"/>
              </a:ext>
            </a:extLst>
          </p:cNvPr>
          <p:cNvSpPr>
            <a:spLocks noGrp="1"/>
          </p:cNvSpPr>
          <p:nvPr>
            <p:ph idx="12"/>
          </p:nvPr>
        </p:nvSpPr>
        <p:spPr/>
        <p:txBody>
          <a:bodyPr>
            <a:normAutofit fontScale="92500"/>
          </a:bodyPr>
          <a:lstStyle/>
          <a:p>
            <a:r>
              <a:rPr lang="nl-BE" sz="2400" dirty="0"/>
              <a:t>Context has </a:t>
            </a:r>
            <a:r>
              <a:rPr lang="nl-BE" sz="2400" dirty="0" err="1"/>
              <a:t>changed</a:t>
            </a:r>
            <a:endParaRPr lang="nl-BE" sz="2400" dirty="0"/>
          </a:p>
          <a:p>
            <a:r>
              <a:rPr lang="nl-BE" sz="2400" dirty="0"/>
              <a:t>It has </a:t>
            </a:r>
            <a:r>
              <a:rPr lang="nl-BE" sz="2400" dirty="0" err="1"/>
              <a:t>become</a:t>
            </a:r>
            <a:r>
              <a:rPr lang="nl-BE" sz="2400" dirty="0"/>
              <a:t> more </a:t>
            </a:r>
            <a:r>
              <a:rPr lang="nl-BE" sz="2400" dirty="0" err="1"/>
              <a:t>difficult</a:t>
            </a:r>
            <a:r>
              <a:rPr lang="nl-BE" sz="2400" dirty="0"/>
              <a:t> </a:t>
            </a:r>
            <a:r>
              <a:rPr lang="nl-BE" sz="2400" dirty="0" err="1"/>
              <a:t>for</a:t>
            </a:r>
            <a:r>
              <a:rPr lang="nl-BE" sz="2400" dirty="0"/>
              <a:t> </a:t>
            </a:r>
            <a:r>
              <a:rPr lang="nl-BE" sz="2400" dirty="0" err="1"/>
              <a:t>Commission</a:t>
            </a:r>
            <a:r>
              <a:rPr lang="nl-BE" sz="2400" dirty="0"/>
              <a:t> to present a </a:t>
            </a:r>
            <a:r>
              <a:rPr lang="nl-BE" sz="2400" dirty="0" err="1"/>
              <a:t>proposal</a:t>
            </a:r>
            <a:r>
              <a:rPr lang="nl-BE" sz="2400" dirty="0"/>
              <a:t>.</a:t>
            </a:r>
          </a:p>
          <a:p>
            <a:pPr lvl="1"/>
            <a:r>
              <a:rPr lang="nl-BE" sz="2000" dirty="0" err="1"/>
              <a:t>Since</a:t>
            </a:r>
            <a:r>
              <a:rPr lang="nl-BE" sz="2000" dirty="0"/>
              <a:t> more </a:t>
            </a:r>
            <a:r>
              <a:rPr lang="nl-BE" sz="2000" dirty="0" err="1"/>
              <a:t>than</a:t>
            </a:r>
            <a:r>
              <a:rPr lang="nl-BE" sz="2000" dirty="0"/>
              <a:t> a decade: </a:t>
            </a:r>
            <a:r>
              <a:rPr lang="nl-BE" sz="2000" dirty="0" err="1"/>
              <a:t>Commission</a:t>
            </a:r>
            <a:r>
              <a:rPr lang="nl-BE" sz="2000" dirty="0"/>
              <a:t> </a:t>
            </a:r>
            <a:r>
              <a:rPr lang="nl-BE" sz="2000" dirty="0" err="1"/>
              <a:t>proposal</a:t>
            </a:r>
            <a:r>
              <a:rPr lang="nl-BE" sz="2000" dirty="0"/>
              <a:t> must </a:t>
            </a:r>
            <a:r>
              <a:rPr lang="nl-BE" sz="2000" dirty="0" err="1"/>
              <a:t>be</a:t>
            </a:r>
            <a:r>
              <a:rPr lang="nl-BE" sz="2000" dirty="0"/>
              <a:t> </a:t>
            </a:r>
            <a:r>
              <a:rPr lang="nl-BE" sz="2000" dirty="0" err="1"/>
              <a:t>accompanied</a:t>
            </a:r>
            <a:r>
              <a:rPr lang="nl-BE" sz="2000" dirty="0"/>
              <a:t> </a:t>
            </a:r>
            <a:r>
              <a:rPr lang="nl-BE" sz="2000" dirty="0" err="1"/>
              <a:t>by</a:t>
            </a:r>
            <a:r>
              <a:rPr lang="nl-BE" sz="2000" dirty="0"/>
              <a:t>  impact assessment </a:t>
            </a:r>
            <a:r>
              <a:rPr lang="nl-BE" sz="2000" dirty="0" err="1"/>
              <a:t>indicating</a:t>
            </a:r>
            <a:r>
              <a:rPr lang="nl-BE" sz="2000" dirty="0"/>
              <a:t> </a:t>
            </a:r>
            <a:r>
              <a:rPr lang="nl-BE" sz="2000" dirty="0" err="1"/>
              <a:t>for</a:t>
            </a:r>
            <a:r>
              <a:rPr lang="nl-BE" sz="2000" dirty="0"/>
              <a:t> </a:t>
            </a:r>
            <a:r>
              <a:rPr lang="nl-BE" sz="2000" dirty="0" err="1"/>
              <a:t>each</a:t>
            </a:r>
            <a:r>
              <a:rPr lang="nl-BE" sz="2000" dirty="0"/>
              <a:t> subject </a:t>
            </a:r>
            <a:r>
              <a:rPr lang="nl-BE" sz="2000" dirty="0" err="1"/>
              <a:t>an</a:t>
            </a:r>
            <a:r>
              <a:rPr lang="nl-BE" sz="2000" dirty="0"/>
              <a:t> </a:t>
            </a:r>
            <a:r>
              <a:rPr lang="nl-BE" sz="2000" dirty="0" err="1"/>
              <a:t>explanation</a:t>
            </a:r>
            <a:r>
              <a:rPr lang="nl-BE" sz="2000" dirty="0"/>
              <a:t> on issues </a:t>
            </a:r>
            <a:r>
              <a:rPr lang="nl-BE" sz="2000" dirty="0" err="1"/>
              <a:t>such</a:t>
            </a:r>
            <a:r>
              <a:rPr lang="nl-BE" sz="2000" dirty="0"/>
              <a:t> as: </a:t>
            </a:r>
            <a:r>
              <a:rPr lang="nl-BE" sz="2000" dirty="0" err="1"/>
              <a:t>legal</a:t>
            </a:r>
            <a:r>
              <a:rPr lang="nl-BE" sz="2000" dirty="0"/>
              <a:t> background, </a:t>
            </a:r>
            <a:r>
              <a:rPr lang="nl-BE" sz="2000" dirty="0" err="1"/>
              <a:t>legal</a:t>
            </a:r>
            <a:r>
              <a:rPr lang="nl-BE" sz="2000" dirty="0"/>
              <a:t> </a:t>
            </a:r>
            <a:r>
              <a:rPr lang="nl-BE" sz="2000" dirty="0" err="1"/>
              <a:t>problems</a:t>
            </a:r>
            <a:r>
              <a:rPr lang="nl-BE" sz="2000" dirty="0"/>
              <a:t>, </a:t>
            </a:r>
            <a:r>
              <a:rPr lang="nl-BE" sz="2000" dirty="0" err="1"/>
              <a:t>administrative</a:t>
            </a:r>
            <a:r>
              <a:rPr lang="nl-BE" sz="2000" dirty="0"/>
              <a:t> </a:t>
            </a:r>
            <a:r>
              <a:rPr lang="nl-BE" sz="2000" dirty="0" err="1"/>
              <a:t>problems</a:t>
            </a:r>
            <a:r>
              <a:rPr lang="nl-BE" sz="2000" dirty="0"/>
              <a:t>, </a:t>
            </a:r>
            <a:r>
              <a:rPr lang="nl-BE" sz="2000" dirty="0" err="1"/>
              <a:t>the</a:t>
            </a:r>
            <a:r>
              <a:rPr lang="nl-BE" sz="2000" dirty="0"/>
              <a:t> </a:t>
            </a:r>
            <a:r>
              <a:rPr lang="nl-BE" sz="2000" dirty="0" err="1"/>
              <a:t>various</a:t>
            </a:r>
            <a:r>
              <a:rPr lang="nl-BE" sz="2000" dirty="0"/>
              <a:t> options to </a:t>
            </a:r>
            <a:r>
              <a:rPr lang="nl-BE" sz="2000" dirty="0" err="1"/>
              <a:t>solve</a:t>
            </a:r>
            <a:r>
              <a:rPr lang="nl-BE" sz="2000" dirty="0"/>
              <a:t> these </a:t>
            </a:r>
            <a:r>
              <a:rPr lang="nl-BE" sz="2000" dirty="0" err="1"/>
              <a:t>problems</a:t>
            </a:r>
            <a:r>
              <a:rPr lang="nl-BE" sz="2000" dirty="0"/>
              <a:t>, </a:t>
            </a:r>
            <a:r>
              <a:rPr lang="nl-BE" sz="2000" dirty="0" err="1"/>
              <a:t>which</a:t>
            </a:r>
            <a:r>
              <a:rPr lang="nl-BE" sz="2000" dirty="0"/>
              <a:t> factors have been </a:t>
            </a:r>
            <a:r>
              <a:rPr lang="nl-BE" sz="2000" dirty="0" err="1"/>
              <a:t>considered</a:t>
            </a:r>
            <a:r>
              <a:rPr lang="nl-BE" sz="2000" dirty="0"/>
              <a:t> </a:t>
            </a:r>
            <a:r>
              <a:rPr lang="nl-BE" sz="2000" dirty="0" err="1"/>
              <a:t>when</a:t>
            </a:r>
            <a:r>
              <a:rPr lang="nl-BE" sz="2000" dirty="0"/>
              <a:t> </a:t>
            </a:r>
            <a:r>
              <a:rPr lang="nl-BE" sz="2000" dirty="0" err="1"/>
              <a:t>evaluating</a:t>
            </a:r>
            <a:r>
              <a:rPr lang="nl-BE" sz="2000" dirty="0"/>
              <a:t> these options, </a:t>
            </a:r>
            <a:r>
              <a:rPr lang="nl-BE" sz="2000" dirty="0" err="1"/>
              <a:t>which</a:t>
            </a:r>
            <a:r>
              <a:rPr lang="nl-BE" sz="2000" dirty="0"/>
              <a:t> option has been </a:t>
            </a:r>
            <a:r>
              <a:rPr lang="nl-BE" sz="2000" dirty="0" err="1"/>
              <a:t>chosen</a:t>
            </a:r>
            <a:r>
              <a:rPr lang="nl-BE" sz="2000" dirty="0"/>
              <a:t> </a:t>
            </a:r>
            <a:r>
              <a:rPr lang="nl-BE" sz="2000" dirty="0" err="1"/>
              <a:t>and</a:t>
            </a:r>
            <a:r>
              <a:rPr lang="nl-BE" sz="2000" dirty="0"/>
              <a:t> </a:t>
            </a:r>
            <a:r>
              <a:rPr lang="nl-BE" sz="2000" dirty="0" err="1"/>
              <a:t>why</a:t>
            </a:r>
            <a:r>
              <a:rPr lang="nl-BE" sz="2000" dirty="0"/>
              <a:t>? </a:t>
            </a:r>
          </a:p>
          <a:p>
            <a:r>
              <a:rPr lang="nl-BE" sz="2400" dirty="0" err="1"/>
              <a:t>Since</a:t>
            </a:r>
            <a:r>
              <a:rPr lang="nl-BE" sz="2400" dirty="0"/>
              <a:t> 1 December 2009 (Lisbon </a:t>
            </a:r>
            <a:r>
              <a:rPr lang="nl-BE" sz="2400" dirty="0" err="1"/>
              <a:t>Treaty</a:t>
            </a:r>
            <a:r>
              <a:rPr lang="nl-BE" sz="2400" dirty="0"/>
              <a:t>) </a:t>
            </a:r>
            <a:r>
              <a:rPr lang="nl-BE" sz="2400" dirty="0" err="1"/>
              <a:t>it</a:t>
            </a:r>
            <a:r>
              <a:rPr lang="nl-BE" sz="2400" dirty="0"/>
              <a:t> has </a:t>
            </a:r>
            <a:r>
              <a:rPr lang="nl-BE" sz="2400" dirty="0" err="1"/>
              <a:t>become</a:t>
            </a:r>
            <a:r>
              <a:rPr lang="nl-BE" sz="2400" dirty="0"/>
              <a:t> </a:t>
            </a:r>
            <a:r>
              <a:rPr lang="nl-BE" sz="2400" dirty="0" err="1"/>
              <a:t>easier</a:t>
            </a:r>
            <a:r>
              <a:rPr lang="nl-BE" sz="2400" dirty="0"/>
              <a:t> </a:t>
            </a:r>
            <a:r>
              <a:rPr lang="nl-BE" sz="2400" dirty="0" err="1"/>
              <a:t>for</a:t>
            </a:r>
            <a:r>
              <a:rPr lang="nl-BE" sz="2400" dirty="0"/>
              <a:t> </a:t>
            </a:r>
            <a:r>
              <a:rPr lang="nl-BE" sz="2400" dirty="0" err="1"/>
              <a:t>legislature</a:t>
            </a:r>
            <a:r>
              <a:rPr lang="nl-BE" sz="2400" dirty="0"/>
              <a:t> to </a:t>
            </a:r>
            <a:r>
              <a:rPr lang="nl-BE" sz="2400" dirty="0" err="1"/>
              <a:t>adopt</a:t>
            </a:r>
            <a:r>
              <a:rPr lang="nl-BE" sz="2400" dirty="0"/>
              <a:t> </a:t>
            </a:r>
            <a:r>
              <a:rPr lang="nl-BE" sz="2400" dirty="0" err="1"/>
              <a:t>legislation</a:t>
            </a:r>
            <a:r>
              <a:rPr lang="nl-BE" sz="2400" dirty="0"/>
              <a:t> </a:t>
            </a:r>
            <a:r>
              <a:rPr lang="nl-BE" sz="2400" dirty="0" err="1"/>
              <a:t>based</a:t>
            </a:r>
            <a:r>
              <a:rPr lang="nl-BE" sz="2400" dirty="0"/>
              <a:t> on Art. 48 TFEU</a:t>
            </a:r>
          </a:p>
          <a:p>
            <a:pPr lvl="1"/>
            <a:r>
              <a:rPr lang="nl-BE" sz="2000" dirty="0" err="1"/>
              <a:t>Before</a:t>
            </a:r>
            <a:r>
              <a:rPr lang="nl-BE" sz="2000" dirty="0"/>
              <a:t>: co-</a:t>
            </a:r>
            <a:r>
              <a:rPr lang="nl-BE" sz="2000" dirty="0" err="1"/>
              <a:t>decision</a:t>
            </a:r>
            <a:r>
              <a:rPr lang="nl-BE" sz="2000" dirty="0"/>
              <a:t> </a:t>
            </a:r>
            <a:r>
              <a:rPr lang="nl-BE" sz="2000" dirty="0" err="1"/>
              <a:t>Parliament</a:t>
            </a:r>
            <a:r>
              <a:rPr lang="nl-BE" sz="2000" dirty="0"/>
              <a:t>/Council </a:t>
            </a:r>
            <a:r>
              <a:rPr lang="nl-BE" sz="2000" dirty="0" err="1"/>
              <a:t>and</a:t>
            </a:r>
            <a:r>
              <a:rPr lang="nl-BE" sz="2000" dirty="0"/>
              <a:t> </a:t>
            </a:r>
            <a:r>
              <a:rPr lang="nl-BE" sz="2000" dirty="0" err="1"/>
              <a:t>unanimity</a:t>
            </a:r>
            <a:r>
              <a:rPr lang="nl-BE" sz="2000" dirty="0"/>
              <a:t> </a:t>
            </a:r>
            <a:r>
              <a:rPr lang="nl-BE" sz="2000" dirty="0" err="1"/>
              <a:t>within</a:t>
            </a:r>
            <a:r>
              <a:rPr lang="nl-BE" sz="2000" dirty="0"/>
              <a:t> Council</a:t>
            </a:r>
          </a:p>
          <a:p>
            <a:pPr lvl="1"/>
            <a:r>
              <a:rPr lang="nl-BE" sz="2000" dirty="0" err="1"/>
              <a:t>Now</a:t>
            </a:r>
            <a:r>
              <a:rPr lang="nl-BE" sz="2000" dirty="0"/>
              <a:t>:    co-</a:t>
            </a:r>
            <a:r>
              <a:rPr lang="nl-BE" sz="2000" dirty="0" err="1"/>
              <a:t>decision</a:t>
            </a:r>
            <a:r>
              <a:rPr lang="nl-BE" sz="2000" dirty="0"/>
              <a:t> </a:t>
            </a:r>
            <a:r>
              <a:rPr lang="nl-BE" sz="2000" dirty="0" err="1"/>
              <a:t>Parliament</a:t>
            </a:r>
            <a:r>
              <a:rPr lang="nl-BE" sz="2000" dirty="0"/>
              <a:t>/Council </a:t>
            </a:r>
            <a:r>
              <a:rPr lang="nl-BE" sz="2000" dirty="0" err="1"/>
              <a:t>and</a:t>
            </a:r>
            <a:r>
              <a:rPr lang="nl-BE" sz="2000" dirty="0"/>
              <a:t> </a:t>
            </a:r>
            <a:r>
              <a:rPr lang="nl-BE" sz="2000" dirty="0" err="1"/>
              <a:t>qualified</a:t>
            </a:r>
            <a:r>
              <a:rPr lang="nl-BE" sz="2000" dirty="0"/>
              <a:t> </a:t>
            </a:r>
            <a:r>
              <a:rPr lang="nl-BE" sz="2000" dirty="0" err="1"/>
              <a:t>majority</a:t>
            </a:r>
            <a:r>
              <a:rPr lang="nl-BE" sz="2000" dirty="0"/>
              <a:t> </a:t>
            </a:r>
            <a:r>
              <a:rPr lang="nl-BE" sz="2000" dirty="0" err="1"/>
              <a:t>within</a:t>
            </a:r>
            <a:r>
              <a:rPr lang="nl-BE" sz="2000" dirty="0"/>
              <a:t> Council</a:t>
            </a:r>
            <a:endParaRPr lang="nl-NL" sz="2000" dirty="0"/>
          </a:p>
        </p:txBody>
      </p:sp>
    </p:spTree>
    <p:extLst>
      <p:ext uri="{BB962C8B-B14F-4D97-AF65-F5344CB8AC3E}">
        <p14:creationId xmlns:p14="http://schemas.microsoft.com/office/powerpoint/2010/main" val="237569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30F4C-EB2B-AF7A-6512-8145940A1036}"/>
              </a:ext>
            </a:extLst>
          </p:cNvPr>
          <p:cNvSpPr>
            <a:spLocks noGrp="1"/>
          </p:cNvSpPr>
          <p:nvPr>
            <p:ph type="title"/>
          </p:nvPr>
        </p:nvSpPr>
        <p:spPr/>
        <p:txBody>
          <a:bodyPr/>
          <a:lstStyle/>
          <a:p>
            <a:r>
              <a:rPr lang="nl-BE" dirty="0" err="1"/>
              <a:t>Why</a:t>
            </a:r>
            <a:r>
              <a:rPr lang="nl-BE" dirty="0"/>
              <a:t> deadlock in </a:t>
            </a:r>
            <a:r>
              <a:rPr lang="nl-BE" dirty="0" err="1"/>
              <a:t>legislation</a:t>
            </a:r>
            <a:r>
              <a:rPr lang="nl-BE" dirty="0"/>
              <a:t>? </a:t>
            </a:r>
            <a:endParaRPr lang="nl-NL" dirty="0"/>
          </a:p>
        </p:txBody>
      </p:sp>
      <p:sp>
        <p:nvSpPr>
          <p:cNvPr id="3" name="Tijdelijke aanduiding voor inhoud 2">
            <a:extLst>
              <a:ext uri="{FF2B5EF4-FFF2-40B4-BE49-F238E27FC236}">
                <a16:creationId xmlns:a16="http://schemas.microsoft.com/office/drawing/2014/main" id="{053808BC-09AA-A16F-52AB-03DD670D0C62}"/>
              </a:ext>
            </a:extLst>
          </p:cNvPr>
          <p:cNvSpPr>
            <a:spLocks noGrp="1"/>
          </p:cNvSpPr>
          <p:nvPr>
            <p:ph idx="12"/>
          </p:nvPr>
        </p:nvSpPr>
        <p:spPr/>
        <p:txBody>
          <a:bodyPr>
            <a:normAutofit/>
          </a:bodyPr>
          <a:lstStyle/>
          <a:p>
            <a:r>
              <a:rPr lang="nl-BE" sz="2400" dirty="0" err="1"/>
              <a:t>Unanimity</a:t>
            </a:r>
            <a:r>
              <a:rPr lang="nl-BE" sz="2400" dirty="0"/>
              <a:t> </a:t>
            </a:r>
            <a:r>
              <a:rPr lang="nl-BE" sz="2400" dirty="0" err="1"/>
              <a:t>requirement</a:t>
            </a:r>
            <a:r>
              <a:rPr lang="nl-BE" sz="2400" dirty="0"/>
              <a:t> </a:t>
            </a:r>
            <a:r>
              <a:rPr lang="nl-BE" sz="2400" dirty="0" err="1"/>
              <a:t>before</a:t>
            </a:r>
            <a:r>
              <a:rPr lang="nl-BE" sz="2400" dirty="0"/>
              <a:t> 1 Dec. 2009 has </a:t>
            </a:r>
            <a:r>
              <a:rPr lang="nl-BE" sz="2400" dirty="0" err="1"/>
              <a:t>contributed</a:t>
            </a:r>
            <a:r>
              <a:rPr lang="nl-BE" sz="2400" dirty="0"/>
              <a:t>, </a:t>
            </a:r>
            <a:r>
              <a:rPr lang="nl-BE" sz="2400" dirty="0" err="1"/>
              <a:t>be</a:t>
            </a:r>
            <a:r>
              <a:rPr lang="nl-BE" sz="2400" dirty="0"/>
              <a:t> </a:t>
            </a:r>
            <a:r>
              <a:rPr lang="nl-BE" sz="2400" dirty="0" err="1"/>
              <a:t>it</a:t>
            </a:r>
            <a:r>
              <a:rPr lang="nl-BE" sz="2400" dirty="0"/>
              <a:t> to a modest </a:t>
            </a:r>
            <a:r>
              <a:rPr lang="nl-BE" sz="2400" dirty="0" err="1"/>
              <a:t>extent</a:t>
            </a:r>
            <a:r>
              <a:rPr lang="nl-BE" sz="2400" dirty="0"/>
              <a:t>, to </a:t>
            </a:r>
            <a:r>
              <a:rPr lang="nl-BE" sz="2400" dirty="0" err="1"/>
              <a:t>complexity</a:t>
            </a:r>
            <a:r>
              <a:rPr lang="nl-BE" sz="2400" dirty="0"/>
              <a:t> of </a:t>
            </a:r>
            <a:r>
              <a:rPr lang="nl-BE" sz="2400" dirty="0" err="1"/>
              <a:t>some</a:t>
            </a:r>
            <a:r>
              <a:rPr lang="nl-BE" sz="2400" dirty="0"/>
              <a:t> </a:t>
            </a:r>
            <a:r>
              <a:rPr lang="nl-BE" sz="2400" dirty="0" err="1"/>
              <a:t>parts</a:t>
            </a:r>
            <a:r>
              <a:rPr lang="nl-BE" sz="2400" dirty="0"/>
              <a:t> of Reg. 883/2004. </a:t>
            </a:r>
          </a:p>
          <a:p>
            <a:pPr lvl="1"/>
            <a:r>
              <a:rPr lang="nl-BE" sz="2000" dirty="0"/>
              <a:t>Annex III: “</a:t>
            </a:r>
            <a:r>
              <a:rPr lang="nl-BE" sz="2000" i="1" dirty="0" err="1"/>
              <a:t>Restriction</a:t>
            </a:r>
            <a:r>
              <a:rPr lang="nl-BE" sz="2000" i="1" dirty="0"/>
              <a:t> of </a:t>
            </a:r>
            <a:r>
              <a:rPr lang="nl-BE" sz="2000" i="1" dirty="0" err="1"/>
              <a:t>rights</a:t>
            </a:r>
            <a:r>
              <a:rPr lang="nl-BE" sz="2000" i="1" dirty="0"/>
              <a:t> to</a:t>
            </a:r>
            <a:r>
              <a:rPr lang="nl-BE" sz="2000" dirty="0"/>
              <a:t>…”</a:t>
            </a:r>
          </a:p>
          <a:p>
            <a:pPr lvl="1"/>
            <a:r>
              <a:rPr lang="nl-BE" sz="2000" dirty="0"/>
              <a:t>Annex IV: “</a:t>
            </a:r>
            <a:r>
              <a:rPr lang="nl-BE" sz="2000" i="1" dirty="0"/>
              <a:t>More </a:t>
            </a:r>
            <a:r>
              <a:rPr lang="nl-BE" sz="2000" i="1" dirty="0" err="1"/>
              <a:t>rights</a:t>
            </a:r>
            <a:r>
              <a:rPr lang="nl-BE" sz="2000" i="1" dirty="0"/>
              <a:t> </a:t>
            </a:r>
            <a:r>
              <a:rPr lang="nl-BE" sz="2000" i="1" dirty="0" err="1"/>
              <a:t>for</a:t>
            </a:r>
            <a:r>
              <a:rPr lang="nl-BE" sz="2000" i="1" dirty="0"/>
              <a:t> </a:t>
            </a:r>
            <a:r>
              <a:rPr lang="nl-BE" sz="2000" i="1" dirty="0" err="1"/>
              <a:t>pensioners</a:t>
            </a:r>
            <a:r>
              <a:rPr lang="nl-BE" sz="2000" dirty="0"/>
              <a:t>…”</a:t>
            </a:r>
          </a:p>
          <a:p>
            <a:pPr lvl="1"/>
            <a:r>
              <a:rPr lang="nl-BE" sz="2000" dirty="0"/>
              <a:t>Annex V: “</a:t>
            </a:r>
            <a:r>
              <a:rPr lang="nl-BE" sz="2000" i="1" dirty="0"/>
              <a:t>More </a:t>
            </a:r>
            <a:r>
              <a:rPr lang="nl-BE" sz="2000" i="1" dirty="0" err="1"/>
              <a:t>rights</a:t>
            </a:r>
            <a:r>
              <a:rPr lang="nl-BE" sz="2000" i="1" dirty="0"/>
              <a:t> </a:t>
            </a:r>
            <a:r>
              <a:rPr lang="nl-BE" sz="2000" i="1" dirty="0" err="1"/>
              <a:t>for</a:t>
            </a:r>
            <a:r>
              <a:rPr lang="nl-BE" sz="2000" i="1" dirty="0"/>
              <a:t> </a:t>
            </a:r>
            <a:r>
              <a:rPr lang="nl-BE" sz="2000" i="1" dirty="0" err="1"/>
              <a:t>former</a:t>
            </a:r>
            <a:r>
              <a:rPr lang="nl-BE" sz="2000" i="1" dirty="0"/>
              <a:t> frontier </a:t>
            </a:r>
            <a:r>
              <a:rPr lang="nl-BE" sz="2000" i="1" dirty="0" err="1"/>
              <a:t>workers</a:t>
            </a:r>
            <a:r>
              <a:rPr lang="nl-BE" sz="2000" dirty="0"/>
              <a:t>…”</a:t>
            </a:r>
          </a:p>
          <a:p>
            <a:r>
              <a:rPr lang="nl-BE" sz="2400" dirty="0" err="1"/>
              <a:t>Since</a:t>
            </a:r>
            <a:r>
              <a:rPr lang="nl-BE" sz="2400" dirty="0"/>
              <a:t> </a:t>
            </a:r>
            <a:r>
              <a:rPr lang="nl-BE" sz="2400" dirty="0" err="1"/>
              <a:t>it</a:t>
            </a:r>
            <a:r>
              <a:rPr lang="nl-BE" sz="2400" dirty="0"/>
              <a:t> has </a:t>
            </a:r>
            <a:r>
              <a:rPr lang="nl-BE" sz="2400" dirty="0" err="1"/>
              <a:t>become</a:t>
            </a:r>
            <a:r>
              <a:rPr lang="nl-BE" sz="2400" dirty="0"/>
              <a:t> </a:t>
            </a:r>
            <a:r>
              <a:rPr lang="nl-BE" sz="2400" dirty="0" err="1"/>
              <a:t>easier</a:t>
            </a:r>
            <a:r>
              <a:rPr lang="nl-BE" sz="2400" dirty="0"/>
              <a:t> </a:t>
            </a:r>
            <a:r>
              <a:rPr lang="nl-BE" sz="2400" dirty="0" err="1"/>
              <a:t>for</a:t>
            </a:r>
            <a:r>
              <a:rPr lang="nl-BE" sz="2400" dirty="0"/>
              <a:t> </a:t>
            </a:r>
            <a:r>
              <a:rPr lang="nl-BE" sz="2400" dirty="0" err="1"/>
              <a:t>legislature</a:t>
            </a:r>
            <a:r>
              <a:rPr lang="nl-BE" sz="2400" dirty="0"/>
              <a:t> to </a:t>
            </a:r>
            <a:r>
              <a:rPr lang="nl-BE" sz="2400" dirty="0" err="1"/>
              <a:t>adopt</a:t>
            </a:r>
            <a:r>
              <a:rPr lang="nl-BE" sz="2400" dirty="0"/>
              <a:t> </a:t>
            </a:r>
            <a:r>
              <a:rPr lang="nl-BE" sz="2400" dirty="0" err="1"/>
              <a:t>legislation</a:t>
            </a:r>
            <a:r>
              <a:rPr lang="nl-BE" sz="2400" dirty="0"/>
              <a:t>, </a:t>
            </a:r>
            <a:r>
              <a:rPr lang="nl-BE" sz="2400" dirty="0" err="1"/>
              <a:t>it</a:t>
            </a:r>
            <a:r>
              <a:rPr lang="nl-BE" sz="2400" dirty="0"/>
              <a:t> has </a:t>
            </a:r>
            <a:r>
              <a:rPr lang="nl-BE" sz="2400" dirty="0" err="1"/>
              <a:t>become</a:t>
            </a:r>
            <a:r>
              <a:rPr lang="nl-BE" sz="2400" dirty="0"/>
              <a:t> more </a:t>
            </a:r>
            <a:r>
              <a:rPr lang="nl-BE" sz="2400" dirty="0" err="1"/>
              <a:t>difficult</a:t>
            </a:r>
            <a:r>
              <a:rPr lang="nl-BE" sz="2400" dirty="0"/>
              <a:t> to </a:t>
            </a:r>
            <a:r>
              <a:rPr lang="nl-BE" sz="2400" dirty="0" err="1"/>
              <a:t>agree</a:t>
            </a:r>
            <a:r>
              <a:rPr lang="nl-BE" sz="2400" dirty="0"/>
              <a:t>. </a:t>
            </a:r>
          </a:p>
          <a:p>
            <a:r>
              <a:rPr lang="nl-BE" sz="2400" dirty="0"/>
              <a:t>It is </a:t>
            </a:r>
            <a:r>
              <a:rPr lang="nl-BE" sz="2400" dirty="0" err="1"/>
              <a:t>the</a:t>
            </a:r>
            <a:r>
              <a:rPr lang="nl-BE" sz="2400" dirty="0"/>
              <a:t> </a:t>
            </a:r>
            <a:r>
              <a:rPr lang="nl-BE" sz="2400" dirty="0" err="1"/>
              <a:t>responsibility</a:t>
            </a:r>
            <a:r>
              <a:rPr lang="nl-BE" sz="2400" dirty="0"/>
              <a:t> of </a:t>
            </a:r>
            <a:r>
              <a:rPr lang="nl-BE" sz="2400" dirty="0" err="1"/>
              <a:t>the</a:t>
            </a:r>
            <a:r>
              <a:rPr lang="nl-BE" sz="2400" dirty="0"/>
              <a:t> </a:t>
            </a:r>
            <a:r>
              <a:rPr lang="nl-BE" sz="2400" dirty="0" err="1"/>
              <a:t>legislature</a:t>
            </a:r>
            <a:r>
              <a:rPr lang="nl-BE" sz="2400" dirty="0"/>
              <a:t> to </a:t>
            </a:r>
            <a:r>
              <a:rPr lang="nl-BE" sz="2400" dirty="0" err="1"/>
              <a:t>adapt</a:t>
            </a:r>
            <a:r>
              <a:rPr lang="nl-BE" sz="2400" dirty="0"/>
              <a:t> </a:t>
            </a:r>
            <a:r>
              <a:rPr lang="nl-BE" sz="2400" dirty="0" err="1"/>
              <a:t>the</a:t>
            </a:r>
            <a:r>
              <a:rPr lang="nl-BE" sz="2400" dirty="0"/>
              <a:t> </a:t>
            </a:r>
            <a:r>
              <a:rPr lang="nl-BE" sz="2400" dirty="0" err="1"/>
              <a:t>rules</a:t>
            </a:r>
            <a:r>
              <a:rPr lang="nl-BE" sz="2400" dirty="0"/>
              <a:t> in order to </a:t>
            </a:r>
            <a:r>
              <a:rPr lang="nl-BE" sz="2400" dirty="0" err="1"/>
              <a:t>guarantee</a:t>
            </a:r>
            <a:r>
              <a:rPr lang="nl-BE" sz="2400" dirty="0"/>
              <a:t> </a:t>
            </a:r>
            <a:r>
              <a:rPr lang="nl-BE" sz="2400" dirty="0" err="1"/>
              <a:t>that</a:t>
            </a:r>
            <a:r>
              <a:rPr lang="nl-BE" sz="2400" dirty="0"/>
              <a:t> </a:t>
            </a:r>
            <a:r>
              <a:rPr lang="nl-BE" sz="2400" dirty="0" err="1"/>
              <a:t>the</a:t>
            </a:r>
            <a:r>
              <a:rPr lang="nl-BE" sz="2400" dirty="0"/>
              <a:t> EU </a:t>
            </a:r>
            <a:r>
              <a:rPr lang="nl-BE" sz="2400" dirty="0" err="1"/>
              <a:t>regulations</a:t>
            </a:r>
            <a:r>
              <a:rPr lang="nl-BE" sz="2400" dirty="0"/>
              <a:t> continue to </a:t>
            </a:r>
            <a:r>
              <a:rPr lang="nl-BE" sz="2400" dirty="0" err="1"/>
              <a:t>achieve</a:t>
            </a:r>
            <a:r>
              <a:rPr lang="nl-BE" sz="2400" dirty="0"/>
              <a:t> </a:t>
            </a:r>
            <a:r>
              <a:rPr lang="nl-BE" sz="2400" dirty="0" err="1"/>
              <a:t>its</a:t>
            </a:r>
            <a:r>
              <a:rPr lang="nl-BE" sz="2400" dirty="0"/>
              <a:t> </a:t>
            </a:r>
            <a:r>
              <a:rPr lang="nl-BE" sz="2400" dirty="0" err="1"/>
              <a:t>main</a:t>
            </a:r>
            <a:r>
              <a:rPr lang="nl-BE" sz="2400" dirty="0"/>
              <a:t> </a:t>
            </a:r>
            <a:r>
              <a:rPr lang="nl-BE" sz="2400" dirty="0" err="1"/>
              <a:t>objective</a:t>
            </a:r>
            <a:r>
              <a:rPr lang="nl-BE" sz="2400" dirty="0"/>
              <a:t>.</a:t>
            </a:r>
          </a:p>
          <a:p>
            <a:pPr lvl="1"/>
            <a:r>
              <a:rPr lang="nl-BE" sz="2000" dirty="0" err="1"/>
              <a:t>Coherence</a:t>
            </a:r>
            <a:r>
              <a:rPr lang="nl-BE" sz="2000" dirty="0"/>
              <a:t> of </a:t>
            </a:r>
            <a:r>
              <a:rPr lang="nl-BE" sz="2000" dirty="0" err="1"/>
              <a:t>coordination</a:t>
            </a:r>
            <a:r>
              <a:rPr lang="nl-BE" sz="2000" dirty="0"/>
              <a:t> system, </a:t>
            </a:r>
            <a:r>
              <a:rPr lang="nl-BE" sz="2000" dirty="0" err="1"/>
              <a:t>predictability</a:t>
            </a:r>
            <a:r>
              <a:rPr lang="nl-BE" sz="2000" dirty="0"/>
              <a:t>, </a:t>
            </a:r>
            <a:r>
              <a:rPr lang="nl-BE" sz="2000" dirty="0" err="1"/>
              <a:t>legal</a:t>
            </a:r>
            <a:r>
              <a:rPr lang="nl-BE" sz="2000" dirty="0"/>
              <a:t> security</a:t>
            </a:r>
          </a:p>
          <a:p>
            <a:endParaRPr lang="nl-BE" sz="2400" dirty="0"/>
          </a:p>
          <a:p>
            <a:endParaRPr lang="nl-NL" sz="2400" dirty="0"/>
          </a:p>
        </p:txBody>
      </p:sp>
    </p:spTree>
    <p:extLst>
      <p:ext uri="{BB962C8B-B14F-4D97-AF65-F5344CB8AC3E}">
        <p14:creationId xmlns:p14="http://schemas.microsoft.com/office/powerpoint/2010/main" val="4028336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E0E36-5F96-2A98-93AE-A7EFF07FB43F}"/>
              </a:ext>
            </a:extLst>
          </p:cNvPr>
          <p:cNvSpPr>
            <a:spLocks noGrp="1"/>
          </p:cNvSpPr>
          <p:nvPr>
            <p:ph type="title"/>
          </p:nvPr>
        </p:nvSpPr>
        <p:spPr/>
        <p:txBody>
          <a:bodyPr/>
          <a:lstStyle/>
          <a:p>
            <a:r>
              <a:rPr lang="nl-BE" dirty="0" err="1"/>
              <a:t>When</a:t>
            </a:r>
            <a:r>
              <a:rPr lang="nl-BE" dirty="0"/>
              <a:t> </a:t>
            </a:r>
            <a:r>
              <a:rPr lang="nl-BE" dirty="0" err="1"/>
              <a:t>legislature</a:t>
            </a:r>
            <a:r>
              <a:rPr lang="nl-BE" dirty="0"/>
              <a:t> is </a:t>
            </a:r>
            <a:r>
              <a:rPr lang="nl-BE" dirty="0" err="1"/>
              <a:t>not</a:t>
            </a:r>
            <a:r>
              <a:rPr lang="nl-BE" dirty="0"/>
              <a:t> </a:t>
            </a:r>
            <a:r>
              <a:rPr lang="nl-BE" dirty="0" err="1"/>
              <a:t>dynamic</a:t>
            </a:r>
            <a:r>
              <a:rPr lang="nl-BE" dirty="0"/>
              <a:t> </a:t>
            </a:r>
            <a:r>
              <a:rPr lang="nl-BE" dirty="0" err="1"/>
              <a:t>enough</a:t>
            </a:r>
            <a:r>
              <a:rPr lang="nl-BE" dirty="0"/>
              <a:t>…..</a:t>
            </a:r>
          </a:p>
        </p:txBody>
      </p:sp>
      <p:sp>
        <p:nvSpPr>
          <p:cNvPr id="3" name="Tijdelijke aanduiding voor inhoud 2">
            <a:extLst>
              <a:ext uri="{FF2B5EF4-FFF2-40B4-BE49-F238E27FC236}">
                <a16:creationId xmlns:a16="http://schemas.microsoft.com/office/drawing/2014/main" id="{0EEC8EA2-2B85-CF5E-E8C8-CB3E36DA99B4}"/>
              </a:ext>
            </a:extLst>
          </p:cNvPr>
          <p:cNvSpPr>
            <a:spLocks noGrp="1"/>
          </p:cNvSpPr>
          <p:nvPr>
            <p:ph idx="12"/>
          </p:nvPr>
        </p:nvSpPr>
        <p:spPr/>
        <p:txBody>
          <a:bodyPr>
            <a:normAutofit/>
          </a:bodyPr>
          <a:lstStyle/>
          <a:p>
            <a:r>
              <a:rPr lang="nl-BE" sz="2400" dirty="0" err="1"/>
              <a:t>Example</a:t>
            </a:r>
            <a:r>
              <a:rPr lang="nl-BE" sz="2400" dirty="0"/>
              <a:t>: Art. 3 Reg. 883 (</a:t>
            </a:r>
            <a:r>
              <a:rPr lang="nl-BE" sz="2400" dirty="0" err="1"/>
              <a:t>material</a:t>
            </a:r>
            <a:r>
              <a:rPr lang="nl-BE" sz="2400" dirty="0"/>
              <a:t> scope) </a:t>
            </a:r>
            <a:r>
              <a:rPr lang="nl-BE" sz="2400" dirty="0" err="1"/>
              <a:t>contains</a:t>
            </a:r>
            <a:r>
              <a:rPr lang="nl-BE" sz="2400" dirty="0"/>
              <a:t> </a:t>
            </a:r>
            <a:r>
              <a:rPr lang="nl-BE" sz="2400" dirty="0" err="1"/>
              <a:t>closed</a:t>
            </a:r>
            <a:r>
              <a:rPr lang="nl-BE" sz="2400" dirty="0"/>
              <a:t> list. Reg. does </a:t>
            </a:r>
            <a:r>
              <a:rPr lang="nl-BE" sz="2400" dirty="0" err="1"/>
              <a:t>not</a:t>
            </a:r>
            <a:r>
              <a:rPr lang="nl-BE" sz="2400" dirty="0"/>
              <a:t> </a:t>
            </a:r>
            <a:r>
              <a:rPr lang="nl-BE" sz="2400" dirty="0" err="1"/>
              <a:t>apply</a:t>
            </a:r>
            <a:r>
              <a:rPr lang="nl-BE" sz="2400" dirty="0"/>
              <a:t> to branches </a:t>
            </a:r>
            <a:r>
              <a:rPr lang="nl-BE" sz="2400" dirty="0" err="1"/>
              <a:t>not</a:t>
            </a:r>
            <a:r>
              <a:rPr lang="nl-BE" sz="2400" dirty="0"/>
              <a:t> </a:t>
            </a:r>
            <a:r>
              <a:rPr lang="nl-BE" sz="2400" dirty="0" err="1"/>
              <a:t>mentioned</a:t>
            </a:r>
            <a:r>
              <a:rPr lang="nl-BE" sz="2400" dirty="0"/>
              <a:t> in list (ECJ: Otte).</a:t>
            </a:r>
          </a:p>
          <a:p>
            <a:r>
              <a:rPr lang="nl-BE" sz="2400" dirty="0"/>
              <a:t>Apart </a:t>
            </a:r>
            <a:r>
              <a:rPr lang="nl-BE" sz="2400" dirty="0" err="1"/>
              <a:t>from</a:t>
            </a:r>
            <a:r>
              <a:rPr lang="nl-BE" sz="2400" dirty="0"/>
              <a:t> 2 minor </a:t>
            </a:r>
            <a:r>
              <a:rPr lang="nl-BE" sz="2400" dirty="0" err="1"/>
              <a:t>adaptations</a:t>
            </a:r>
            <a:r>
              <a:rPr lang="nl-BE" sz="2400" dirty="0"/>
              <a:t>, list of branches Reg. 883 </a:t>
            </a:r>
            <a:r>
              <a:rPr lang="nl-BE" sz="2400" dirty="0" err="1"/>
              <a:t>identical</a:t>
            </a:r>
            <a:r>
              <a:rPr lang="nl-BE" sz="2400" dirty="0"/>
              <a:t> to list Reg. 3 (dating 1958!)</a:t>
            </a:r>
          </a:p>
          <a:p>
            <a:r>
              <a:rPr lang="nl-BE" sz="2400" dirty="0"/>
              <a:t>Last decades MS have </a:t>
            </a:r>
            <a:r>
              <a:rPr lang="nl-BE" sz="2400" dirty="0" err="1"/>
              <a:t>introduced</a:t>
            </a:r>
            <a:r>
              <a:rPr lang="nl-BE" sz="2400" dirty="0"/>
              <a:t> new </a:t>
            </a:r>
            <a:r>
              <a:rPr lang="nl-BE" sz="2400" dirty="0" err="1"/>
              <a:t>risks</a:t>
            </a:r>
            <a:r>
              <a:rPr lang="nl-BE" sz="2400" dirty="0"/>
              <a:t> </a:t>
            </a:r>
            <a:r>
              <a:rPr lang="nl-BE" sz="2400" dirty="0" err="1"/>
              <a:t>such</a:t>
            </a:r>
            <a:r>
              <a:rPr lang="nl-BE" sz="2400" dirty="0"/>
              <a:t> as long term care benefits </a:t>
            </a:r>
            <a:r>
              <a:rPr lang="nl-BE" sz="2400" dirty="0" err="1"/>
              <a:t>and</a:t>
            </a:r>
            <a:r>
              <a:rPr lang="nl-BE" sz="2400" dirty="0"/>
              <a:t> </a:t>
            </a:r>
            <a:r>
              <a:rPr lang="nl-BE" sz="2400" dirty="0" err="1"/>
              <a:t>parental</a:t>
            </a:r>
            <a:r>
              <a:rPr lang="nl-BE" sz="2400" dirty="0"/>
              <a:t> benefits</a:t>
            </a:r>
          </a:p>
          <a:p>
            <a:r>
              <a:rPr lang="nl-BE" sz="2400" dirty="0" err="1"/>
              <a:t>Legislature</a:t>
            </a:r>
            <a:r>
              <a:rPr lang="nl-BE" sz="2400" dirty="0"/>
              <a:t> has </a:t>
            </a:r>
            <a:r>
              <a:rPr lang="nl-BE" sz="2400" dirty="0" err="1"/>
              <a:t>not</a:t>
            </a:r>
            <a:r>
              <a:rPr lang="nl-BE" sz="2400" dirty="0"/>
              <a:t> been </a:t>
            </a:r>
            <a:r>
              <a:rPr lang="nl-BE" sz="2400" dirty="0" err="1"/>
              <a:t>dynamic</a:t>
            </a:r>
            <a:r>
              <a:rPr lang="nl-BE" sz="2400" dirty="0"/>
              <a:t> </a:t>
            </a:r>
            <a:r>
              <a:rPr lang="nl-BE" sz="2400" dirty="0" err="1"/>
              <a:t>enough</a:t>
            </a:r>
            <a:r>
              <a:rPr lang="nl-BE" sz="2400" dirty="0"/>
              <a:t>. List has </a:t>
            </a:r>
            <a:r>
              <a:rPr lang="nl-BE" sz="2400" dirty="0" err="1"/>
              <a:t>not</a:t>
            </a:r>
            <a:r>
              <a:rPr lang="nl-BE" sz="2400" dirty="0"/>
              <a:t> been </a:t>
            </a:r>
            <a:r>
              <a:rPr lang="nl-BE" sz="2400" dirty="0" err="1"/>
              <a:t>adapted</a:t>
            </a:r>
            <a:r>
              <a:rPr lang="nl-BE" sz="2400" dirty="0"/>
              <a:t> </a:t>
            </a:r>
            <a:r>
              <a:rPr lang="nl-BE" sz="2400" dirty="0" err="1"/>
              <a:t>accordingly</a:t>
            </a:r>
            <a:r>
              <a:rPr lang="nl-BE" sz="2400" dirty="0"/>
              <a:t>. In </a:t>
            </a:r>
            <a:r>
              <a:rPr lang="nl-BE" sz="2400" dirty="0" err="1"/>
              <a:t>this</a:t>
            </a:r>
            <a:r>
              <a:rPr lang="nl-BE" sz="2400" dirty="0"/>
              <a:t> way </a:t>
            </a:r>
            <a:r>
              <a:rPr lang="nl-BE" sz="2400" dirty="0" err="1"/>
              <a:t>the</a:t>
            </a:r>
            <a:r>
              <a:rPr lang="nl-BE" sz="2400" dirty="0"/>
              <a:t> </a:t>
            </a:r>
            <a:r>
              <a:rPr lang="nl-BE" sz="2400" dirty="0" err="1"/>
              <a:t>legislature</a:t>
            </a:r>
            <a:r>
              <a:rPr lang="nl-BE" sz="2400" dirty="0"/>
              <a:t> </a:t>
            </a:r>
            <a:r>
              <a:rPr lang="nl-BE" sz="2400" dirty="0" err="1"/>
              <a:t>left</a:t>
            </a:r>
            <a:r>
              <a:rPr lang="nl-BE" sz="2400" dirty="0"/>
              <a:t> </a:t>
            </a:r>
            <a:r>
              <a:rPr lang="nl-BE" sz="2400" dirty="0" err="1"/>
              <a:t>it</a:t>
            </a:r>
            <a:r>
              <a:rPr lang="nl-BE" sz="2400" dirty="0"/>
              <a:t> to </a:t>
            </a:r>
            <a:r>
              <a:rPr lang="nl-BE" sz="2400" dirty="0" err="1"/>
              <a:t>the</a:t>
            </a:r>
            <a:r>
              <a:rPr lang="nl-BE" sz="2400" dirty="0"/>
              <a:t> ECJ to </a:t>
            </a:r>
            <a:r>
              <a:rPr lang="nl-BE" sz="2400" dirty="0" err="1"/>
              <a:t>decide</a:t>
            </a:r>
            <a:r>
              <a:rPr lang="nl-BE" sz="2400" dirty="0"/>
              <a:t>. </a:t>
            </a:r>
          </a:p>
        </p:txBody>
      </p:sp>
    </p:spTree>
    <p:extLst>
      <p:ext uri="{BB962C8B-B14F-4D97-AF65-F5344CB8AC3E}">
        <p14:creationId xmlns:p14="http://schemas.microsoft.com/office/powerpoint/2010/main" val="202916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C3BFE-0EF3-76EA-A0D6-ECA0C20505D9}"/>
              </a:ext>
            </a:extLst>
          </p:cNvPr>
          <p:cNvSpPr>
            <a:spLocks noGrp="1"/>
          </p:cNvSpPr>
          <p:nvPr>
            <p:ph type="title"/>
          </p:nvPr>
        </p:nvSpPr>
        <p:spPr/>
        <p:txBody>
          <a:bodyPr/>
          <a:lstStyle/>
          <a:p>
            <a:r>
              <a:rPr lang="nl-BE" dirty="0" err="1"/>
              <a:t>Example</a:t>
            </a:r>
            <a:r>
              <a:rPr lang="nl-BE" dirty="0"/>
              <a:t>: </a:t>
            </a:r>
            <a:r>
              <a:rPr lang="nl-BE" dirty="0" err="1"/>
              <a:t>parental</a:t>
            </a:r>
            <a:r>
              <a:rPr lang="nl-BE" dirty="0"/>
              <a:t> benefits</a:t>
            </a:r>
            <a:endParaRPr lang="nl-NL" dirty="0"/>
          </a:p>
        </p:txBody>
      </p:sp>
      <p:sp>
        <p:nvSpPr>
          <p:cNvPr id="3" name="Tijdelijke aanduiding voor inhoud 2">
            <a:extLst>
              <a:ext uri="{FF2B5EF4-FFF2-40B4-BE49-F238E27FC236}">
                <a16:creationId xmlns:a16="http://schemas.microsoft.com/office/drawing/2014/main" id="{E908D815-5DA7-C645-9735-0779A4034879}"/>
              </a:ext>
            </a:extLst>
          </p:cNvPr>
          <p:cNvSpPr>
            <a:spLocks noGrp="1"/>
          </p:cNvSpPr>
          <p:nvPr>
            <p:ph idx="12"/>
          </p:nvPr>
        </p:nvSpPr>
        <p:spPr/>
        <p:txBody>
          <a:bodyPr>
            <a:normAutofit/>
          </a:bodyPr>
          <a:lstStyle/>
          <a:p>
            <a:r>
              <a:rPr lang="nl-BE" sz="2400" dirty="0" err="1"/>
              <a:t>Aims</a:t>
            </a:r>
            <a:r>
              <a:rPr lang="nl-BE" sz="2400" dirty="0"/>
              <a:t> at </a:t>
            </a:r>
            <a:r>
              <a:rPr lang="nl-BE" sz="2400" dirty="0" err="1"/>
              <a:t>compensating</a:t>
            </a:r>
            <a:r>
              <a:rPr lang="nl-BE" sz="2400" dirty="0"/>
              <a:t> a </a:t>
            </a:r>
            <a:r>
              <a:rPr lang="nl-BE" sz="2400" dirty="0" err="1"/>
              <a:t>parent</a:t>
            </a:r>
            <a:r>
              <a:rPr lang="nl-BE" sz="2400" dirty="0"/>
              <a:t> </a:t>
            </a:r>
            <a:r>
              <a:rPr lang="nl-BE" sz="2400" dirty="0" err="1"/>
              <a:t>for</a:t>
            </a:r>
            <a:r>
              <a:rPr lang="nl-BE" sz="2400" dirty="0"/>
              <a:t> </a:t>
            </a:r>
            <a:r>
              <a:rPr lang="nl-BE" sz="2400" dirty="0" err="1"/>
              <a:t>loss</a:t>
            </a:r>
            <a:r>
              <a:rPr lang="nl-BE" sz="2400" dirty="0"/>
              <a:t> of </a:t>
            </a:r>
            <a:r>
              <a:rPr lang="nl-BE" sz="2400" dirty="0" err="1"/>
              <a:t>income</a:t>
            </a:r>
            <a:r>
              <a:rPr lang="nl-BE" sz="2400" dirty="0"/>
              <a:t> </a:t>
            </a:r>
            <a:r>
              <a:rPr lang="nl-BE" sz="2400" dirty="0" err="1"/>
              <a:t>during</a:t>
            </a:r>
            <a:r>
              <a:rPr lang="nl-BE" sz="2400" dirty="0"/>
              <a:t> time </a:t>
            </a:r>
            <a:r>
              <a:rPr lang="nl-BE" sz="2400" dirty="0" err="1"/>
              <a:t>spent</a:t>
            </a:r>
            <a:r>
              <a:rPr lang="nl-BE" sz="2400" dirty="0"/>
              <a:t> </a:t>
            </a:r>
            <a:r>
              <a:rPr lang="nl-BE" sz="2400" dirty="0" err="1"/>
              <a:t>raising</a:t>
            </a:r>
            <a:r>
              <a:rPr lang="nl-BE" sz="2400" dirty="0"/>
              <a:t> a </a:t>
            </a:r>
            <a:r>
              <a:rPr lang="nl-BE" sz="2400" dirty="0" err="1"/>
              <a:t>child</a:t>
            </a:r>
            <a:endParaRPr lang="nl-BE" sz="2400" dirty="0"/>
          </a:p>
          <a:p>
            <a:r>
              <a:rPr lang="nl-BE" sz="2400" dirty="0"/>
              <a:t>ECJ (Hoever-</a:t>
            </a:r>
            <a:r>
              <a:rPr lang="nl-BE" sz="2400" dirty="0" err="1"/>
              <a:t>Zachow</a:t>
            </a:r>
            <a:r>
              <a:rPr lang="nl-BE" sz="2400" dirty="0"/>
              <a:t>): </a:t>
            </a:r>
            <a:r>
              <a:rPr lang="nl-BE" sz="2400" dirty="0" err="1"/>
              <a:t>parental</a:t>
            </a:r>
            <a:r>
              <a:rPr lang="nl-BE" sz="2400" dirty="0"/>
              <a:t> benefits must </a:t>
            </a:r>
            <a:r>
              <a:rPr lang="nl-BE" sz="2400" dirty="0" err="1"/>
              <a:t>be</a:t>
            </a:r>
            <a:r>
              <a:rPr lang="nl-BE" sz="2400" dirty="0"/>
              <a:t> </a:t>
            </a:r>
            <a:r>
              <a:rPr lang="nl-BE" sz="2400" dirty="0" err="1"/>
              <a:t>treated</a:t>
            </a:r>
            <a:r>
              <a:rPr lang="nl-BE" sz="2400" dirty="0"/>
              <a:t> as “</a:t>
            </a:r>
            <a:r>
              <a:rPr lang="nl-BE" sz="2400" i="1" dirty="0"/>
              <a:t>family benefits</a:t>
            </a:r>
            <a:r>
              <a:rPr lang="nl-BE" sz="2400" dirty="0"/>
              <a:t>” </a:t>
            </a:r>
            <a:r>
              <a:rPr lang="nl-BE" sz="2400" dirty="0" err="1"/>
              <a:t>for</a:t>
            </a:r>
            <a:r>
              <a:rPr lang="nl-BE" sz="2400" dirty="0"/>
              <a:t> </a:t>
            </a:r>
            <a:r>
              <a:rPr lang="nl-BE" sz="2400" dirty="0" err="1"/>
              <a:t>purposes</a:t>
            </a:r>
            <a:r>
              <a:rPr lang="nl-BE" sz="2400" dirty="0"/>
              <a:t> of EU </a:t>
            </a:r>
            <a:r>
              <a:rPr lang="nl-BE" sz="2400" dirty="0" err="1"/>
              <a:t>regulations</a:t>
            </a:r>
            <a:r>
              <a:rPr lang="nl-BE" sz="2400" dirty="0"/>
              <a:t> </a:t>
            </a:r>
          </a:p>
          <a:p>
            <a:pPr lvl="1"/>
            <a:r>
              <a:rPr lang="nl-BE" sz="2000" dirty="0" err="1"/>
              <a:t>Result</a:t>
            </a:r>
            <a:r>
              <a:rPr lang="nl-BE" sz="2000" dirty="0"/>
              <a:t>: </a:t>
            </a:r>
            <a:r>
              <a:rPr lang="nl-BE" sz="2000" dirty="0" err="1"/>
              <a:t>where</a:t>
            </a:r>
            <a:r>
              <a:rPr lang="nl-BE" sz="2000" dirty="0"/>
              <a:t> a person </a:t>
            </a:r>
            <a:r>
              <a:rPr lang="nl-BE" sz="2000" dirty="0" err="1"/>
              <a:t>works</a:t>
            </a:r>
            <a:r>
              <a:rPr lang="nl-BE" sz="2000" dirty="0"/>
              <a:t> in </a:t>
            </a:r>
            <a:r>
              <a:rPr lang="nl-BE" sz="2000" dirty="0" err="1"/>
              <a:t>one</a:t>
            </a:r>
            <a:r>
              <a:rPr lang="nl-BE" sz="2000" dirty="0"/>
              <a:t> MS </a:t>
            </a:r>
            <a:r>
              <a:rPr lang="nl-BE" sz="2000" dirty="0" err="1"/>
              <a:t>and</a:t>
            </a:r>
            <a:r>
              <a:rPr lang="nl-BE" sz="2000" dirty="0"/>
              <a:t> </a:t>
            </a:r>
            <a:r>
              <a:rPr lang="nl-BE" sz="2000" dirty="0" err="1"/>
              <a:t>lives</a:t>
            </a:r>
            <a:r>
              <a:rPr lang="nl-BE" sz="2000" dirty="0"/>
              <a:t> with family in </a:t>
            </a:r>
            <a:r>
              <a:rPr lang="nl-BE" sz="2000" dirty="0" err="1"/>
              <a:t>another</a:t>
            </a:r>
            <a:r>
              <a:rPr lang="nl-BE" sz="2000" dirty="0"/>
              <a:t> MS, </a:t>
            </a:r>
            <a:r>
              <a:rPr lang="nl-BE" sz="2000" dirty="0" err="1"/>
              <a:t>that</a:t>
            </a:r>
            <a:r>
              <a:rPr lang="nl-BE" sz="2000" dirty="0"/>
              <a:t> </a:t>
            </a:r>
            <a:r>
              <a:rPr lang="nl-BE" sz="2000" dirty="0" err="1"/>
              <a:t>person’s</a:t>
            </a:r>
            <a:r>
              <a:rPr lang="nl-BE" sz="2000" dirty="0"/>
              <a:t> </a:t>
            </a:r>
            <a:r>
              <a:rPr lang="nl-BE" sz="2000" b="1" dirty="0" err="1"/>
              <a:t>spouse</a:t>
            </a:r>
            <a:r>
              <a:rPr lang="nl-BE" sz="2000" dirty="0"/>
              <a:t> is </a:t>
            </a:r>
            <a:r>
              <a:rPr lang="nl-BE" sz="2000" dirty="0" err="1"/>
              <a:t>entitled</a:t>
            </a:r>
            <a:r>
              <a:rPr lang="nl-BE" sz="2000" dirty="0"/>
              <a:t>, </a:t>
            </a:r>
            <a:r>
              <a:rPr lang="nl-BE" sz="2000" dirty="0" err="1"/>
              <a:t>under</a:t>
            </a:r>
            <a:r>
              <a:rPr lang="nl-BE" sz="2000" dirty="0"/>
              <a:t> Art. 67 Reg. 883/2004, to </a:t>
            </a:r>
            <a:r>
              <a:rPr lang="nl-BE" sz="2000" dirty="0" err="1"/>
              <a:t>receive</a:t>
            </a:r>
            <a:r>
              <a:rPr lang="nl-BE" sz="2000" dirty="0"/>
              <a:t> a </a:t>
            </a:r>
            <a:r>
              <a:rPr lang="nl-BE" sz="2000" dirty="0" err="1"/>
              <a:t>parental</a:t>
            </a:r>
            <a:r>
              <a:rPr lang="nl-BE" sz="2000" dirty="0"/>
              <a:t> benefit </a:t>
            </a:r>
            <a:r>
              <a:rPr lang="nl-BE" sz="2000" dirty="0" err="1"/>
              <a:t>from</a:t>
            </a:r>
            <a:r>
              <a:rPr lang="nl-BE" sz="2000" dirty="0"/>
              <a:t> </a:t>
            </a:r>
            <a:r>
              <a:rPr lang="nl-BE" sz="2000" dirty="0" err="1"/>
              <a:t>the</a:t>
            </a:r>
            <a:r>
              <a:rPr lang="nl-BE" sz="2000" dirty="0"/>
              <a:t> first MS. </a:t>
            </a:r>
          </a:p>
          <a:p>
            <a:r>
              <a:rPr lang="nl-BE" sz="2400" dirty="0" err="1"/>
              <a:t>However</a:t>
            </a:r>
            <a:r>
              <a:rPr lang="nl-BE" sz="2400" dirty="0"/>
              <a:t>, </a:t>
            </a:r>
            <a:r>
              <a:rPr lang="nl-BE" sz="2400" dirty="0" err="1"/>
              <a:t>treating</a:t>
            </a:r>
            <a:r>
              <a:rPr lang="nl-BE" sz="2400" dirty="0"/>
              <a:t> </a:t>
            </a:r>
            <a:r>
              <a:rPr lang="nl-BE" sz="2400" dirty="0" err="1"/>
              <a:t>parental</a:t>
            </a:r>
            <a:r>
              <a:rPr lang="nl-BE" sz="2400" dirty="0"/>
              <a:t> benefits in </a:t>
            </a:r>
            <a:r>
              <a:rPr lang="nl-BE" sz="2400" dirty="0" err="1"/>
              <a:t>same</a:t>
            </a:r>
            <a:r>
              <a:rPr lang="nl-BE" sz="2400" dirty="0"/>
              <a:t> way as traditional ‘</a:t>
            </a:r>
            <a:r>
              <a:rPr lang="nl-BE" sz="2400" i="1" dirty="0"/>
              <a:t>family benefits</a:t>
            </a:r>
            <a:r>
              <a:rPr lang="nl-BE" sz="2400" dirty="0"/>
              <a:t>’ </a:t>
            </a:r>
            <a:r>
              <a:rPr lang="nl-BE" sz="2400" dirty="0" err="1"/>
              <a:t>could</a:t>
            </a:r>
            <a:r>
              <a:rPr lang="nl-BE" sz="2400" dirty="0"/>
              <a:t>, </a:t>
            </a:r>
            <a:r>
              <a:rPr lang="nl-BE" sz="2400" dirty="0" err="1"/>
              <a:t>for</a:t>
            </a:r>
            <a:r>
              <a:rPr lang="nl-BE" sz="2400" dirty="0"/>
              <a:t> </a:t>
            </a:r>
            <a:r>
              <a:rPr lang="nl-BE" sz="2400" dirty="0" err="1"/>
              <a:t>application</a:t>
            </a:r>
            <a:r>
              <a:rPr lang="nl-BE" sz="2400" dirty="0"/>
              <a:t> other </a:t>
            </a:r>
            <a:r>
              <a:rPr lang="nl-BE" sz="2400" dirty="0" err="1"/>
              <a:t>provisions</a:t>
            </a:r>
            <a:r>
              <a:rPr lang="nl-BE" sz="2400" dirty="0"/>
              <a:t> of </a:t>
            </a:r>
            <a:r>
              <a:rPr lang="nl-BE" sz="2400" dirty="0" err="1"/>
              <a:t>regulations</a:t>
            </a:r>
            <a:r>
              <a:rPr lang="nl-BE" sz="2400" dirty="0"/>
              <a:t>, lead to </a:t>
            </a:r>
            <a:r>
              <a:rPr lang="nl-BE" sz="2400" dirty="0" err="1"/>
              <a:t>negative</a:t>
            </a:r>
            <a:r>
              <a:rPr lang="nl-BE" sz="2400" dirty="0"/>
              <a:t> </a:t>
            </a:r>
            <a:r>
              <a:rPr lang="nl-BE" sz="2400" dirty="0" err="1"/>
              <a:t>consequences</a:t>
            </a:r>
            <a:r>
              <a:rPr lang="nl-BE" sz="2400" dirty="0"/>
              <a:t> </a:t>
            </a:r>
            <a:r>
              <a:rPr lang="nl-BE" sz="2400" dirty="0" err="1"/>
              <a:t>for</a:t>
            </a:r>
            <a:r>
              <a:rPr lang="nl-BE" sz="2400" dirty="0"/>
              <a:t> persons </a:t>
            </a:r>
            <a:r>
              <a:rPr lang="nl-BE" sz="2400" dirty="0" err="1"/>
              <a:t>concerned</a:t>
            </a:r>
            <a:r>
              <a:rPr lang="nl-BE" sz="2400" dirty="0"/>
              <a:t> (</a:t>
            </a:r>
            <a:r>
              <a:rPr lang="nl-BE" sz="2400" dirty="0" err="1"/>
              <a:t>Wiering</a:t>
            </a:r>
            <a:r>
              <a:rPr lang="nl-BE" sz="2400" dirty="0"/>
              <a:t>)</a:t>
            </a:r>
          </a:p>
          <a:p>
            <a:endParaRPr lang="nl-NL" dirty="0"/>
          </a:p>
        </p:txBody>
      </p:sp>
    </p:spTree>
    <p:extLst>
      <p:ext uri="{BB962C8B-B14F-4D97-AF65-F5344CB8AC3E}">
        <p14:creationId xmlns:p14="http://schemas.microsoft.com/office/powerpoint/2010/main" val="3890637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E115B-99D9-E572-A02B-5178EEA4C99C}"/>
              </a:ext>
            </a:extLst>
          </p:cNvPr>
          <p:cNvSpPr>
            <a:spLocks noGrp="1"/>
          </p:cNvSpPr>
          <p:nvPr>
            <p:ph type="title"/>
          </p:nvPr>
        </p:nvSpPr>
        <p:spPr/>
        <p:txBody>
          <a:bodyPr/>
          <a:lstStyle/>
          <a:p>
            <a:r>
              <a:rPr lang="nl-BE" dirty="0" err="1"/>
              <a:t>Parental</a:t>
            </a:r>
            <a:r>
              <a:rPr lang="nl-BE" dirty="0"/>
              <a:t> benefits</a:t>
            </a:r>
            <a:endParaRPr lang="nl-NL" dirty="0"/>
          </a:p>
        </p:txBody>
      </p:sp>
      <p:sp>
        <p:nvSpPr>
          <p:cNvPr id="3" name="Tijdelijke aanduiding voor inhoud 2">
            <a:extLst>
              <a:ext uri="{FF2B5EF4-FFF2-40B4-BE49-F238E27FC236}">
                <a16:creationId xmlns:a16="http://schemas.microsoft.com/office/drawing/2014/main" id="{FB4C51FD-DD36-C92D-6FFF-70BCCF0D5E13}"/>
              </a:ext>
            </a:extLst>
          </p:cNvPr>
          <p:cNvSpPr>
            <a:spLocks noGrp="1"/>
          </p:cNvSpPr>
          <p:nvPr>
            <p:ph idx="12"/>
          </p:nvPr>
        </p:nvSpPr>
        <p:spPr/>
        <p:txBody>
          <a:bodyPr>
            <a:normAutofit/>
          </a:bodyPr>
          <a:lstStyle/>
          <a:p>
            <a:r>
              <a:rPr lang="nl-BE" sz="2400" dirty="0"/>
              <a:t>ECJ: In </a:t>
            </a:r>
            <a:r>
              <a:rPr lang="nl-BE" sz="2400" dirty="0" err="1"/>
              <a:t>such</a:t>
            </a:r>
            <a:r>
              <a:rPr lang="nl-BE" sz="2400" dirty="0"/>
              <a:t> </a:t>
            </a:r>
            <a:r>
              <a:rPr lang="nl-BE" sz="2400" dirty="0" err="1"/>
              <a:t>situations</a:t>
            </a:r>
            <a:r>
              <a:rPr lang="nl-BE" sz="2400" dirty="0"/>
              <a:t> </a:t>
            </a:r>
            <a:r>
              <a:rPr lang="nl-BE" sz="2400" dirty="0" err="1"/>
              <a:t>parental</a:t>
            </a:r>
            <a:r>
              <a:rPr lang="nl-BE" sz="2400" dirty="0"/>
              <a:t> benefits must </a:t>
            </a:r>
            <a:r>
              <a:rPr lang="nl-BE" sz="2400" dirty="0" err="1"/>
              <a:t>be</a:t>
            </a:r>
            <a:r>
              <a:rPr lang="nl-BE" sz="2400" dirty="0"/>
              <a:t> </a:t>
            </a:r>
            <a:r>
              <a:rPr lang="nl-BE" sz="2400" dirty="0" err="1"/>
              <a:t>regarded</a:t>
            </a:r>
            <a:r>
              <a:rPr lang="nl-BE" sz="2400" dirty="0"/>
              <a:t> as </a:t>
            </a:r>
            <a:r>
              <a:rPr lang="nl-BE" sz="2400" dirty="0" err="1"/>
              <a:t>being</a:t>
            </a:r>
            <a:r>
              <a:rPr lang="nl-BE" sz="2400" dirty="0"/>
              <a:t> of different kind </a:t>
            </a:r>
            <a:r>
              <a:rPr lang="nl-BE" sz="2400" dirty="0" err="1"/>
              <a:t>than</a:t>
            </a:r>
            <a:r>
              <a:rPr lang="nl-BE" sz="2400" dirty="0"/>
              <a:t> traditional family benefits</a:t>
            </a:r>
          </a:p>
          <a:p>
            <a:r>
              <a:rPr lang="nl-BE" sz="2400" dirty="0" err="1"/>
              <a:t>Finally</a:t>
            </a:r>
            <a:r>
              <a:rPr lang="nl-BE" sz="2400" dirty="0"/>
              <a:t> </a:t>
            </a:r>
            <a:r>
              <a:rPr lang="nl-BE" sz="2400" dirty="0" err="1"/>
              <a:t>leading</a:t>
            </a:r>
            <a:r>
              <a:rPr lang="nl-BE" sz="2400" dirty="0"/>
              <a:t> to </a:t>
            </a:r>
            <a:r>
              <a:rPr lang="nl-BE" sz="2400" dirty="0" err="1"/>
              <a:t>intervention</a:t>
            </a:r>
            <a:r>
              <a:rPr lang="nl-BE" sz="2400" dirty="0"/>
              <a:t> </a:t>
            </a:r>
            <a:r>
              <a:rPr lang="nl-BE" sz="2400" dirty="0" err="1"/>
              <a:t>legislature</a:t>
            </a:r>
            <a:endParaRPr lang="nl-BE" sz="2400" dirty="0"/>
          </a:p>
          <a:p>
            <a:r>
              <a:rPr lang="nl-BE" sz="2400" dirty="0"/>
              <a:t>2016 </a:t>
            </a:r>
            <a:r>
              <a:rPr lang="nl-BE" sz="2400" dirty="0" err="1"/>
              <a:t>Commission</a:t>
            </a:r>
            <a:r>
              <a:rPr lang="nl-BE" sz="2400" dirty="0"/>
              <a:t> </a:t>
            </a:r>
            <a:r>
              <a:rPr lang="nl-BE" sz="2400" dirty="0" err="1"/>
              <a:t>proposal</a:t>
            </a:r>
            <a:r>
              <a:rPr lang="nl-BE" sz="2400" dirty="0"/>
              <a:t>:</a:t>
            </a:r>
          </a:p>
          <a:p>
            <a:pPr lvl="1"/>
            <a:r>
              <a:rPr lang="nl-BE" sz="2000" dirty="0" err="1"/>
              <a:t>Insertion</a:t>
            </a:r>
            <a:r>
              <a:rPr lang="nl-BE" sz="2000" dirty="0"/>
              <a:t> of </a:t>
            </a:r>
            <a:r>
              <a:rPr lang="nl-BE" sz="2000" dirty="0" err="1"/>
              <a:t>provisions</a:t>
            </a:r>
            <a:r>
              <a:rPr lang="nl-BE" sz="2000" dirty="0"/>
              <a:t> in Reg. 883/2004 </a:t>
            </a:r>
            <a:r>
              <a:rPr lang="nl-BE" sz="2000" dirty="0" err="1"/>
              <a:t>aimed</a:t>
            </a:r>
            <a:r>
              <a:rPr lang="nl-BE" sz="2000" dirty="0"/>
              <a:t> at </a:t>
            </a:r>
            <a:r>
              <a:rPr lang="nl-BE" sz="2000" dirty="0" err="1"/>
              <a:t>taking</a:t>
            </a:r>
            <a:r>
              <a:rPr lang="nl-BE" sz="2000" dirty="0"/>
              <a:t> </a:t>
            </a:r>
            <a:r>
              <a:rPr lang="nl-BE" sz="2000" dirty="0" err="1"/>
              <a:t>into</a:t>
            </a:r>
            <a:r>
              <a:rPr lang="nl-BE" sz="2000" dirty="0"/>
              <a:t> account special nature </a:t>
            </a:r>
            <a:r>
              <a:rPr lang="nl-BE" sz="2000" dirty="0" err="1"/>
              <a:t>parental</a:t>
            </a:r>
            <a:r>
              <a:rPr lang="nl-BE" sz="2000" dirty="0"/>
              <a:t> benefits</a:t>
            </a:r>
          </a:p>
          <a:p>
            <a:pPr lvl="1"/>
            <a:r>
              <a:rPr lang="nl-BE" sz="2000" dirty="0" err="1"/>
              <a:t>Parental</a:t>
            </a:r>
            <a:r>
              <a:rPr lang="nl-BE" sz="2000" dirty="0"/>
              <a:t> benefits are </a:t>
            </a:r>
            <a:r>
              <a:rPr lang="nl-BE" sz="2000" dirty="0" err="1"/>
              <a:t>granted</a:t>
            </a:r>
            <a:r>
              <a:rPr lang="nl-BE" sz="2000" dirty="0"/>
              <a:t> </a:t>
            </a:r>
            <a:r>
              <a:rPr lang="nl-BE" sz="2000" dirty="0" err="1"/>
              <a:t>solely</a:t>
            </a:r>
            <a:r>
              <a:rPr lang="nl-BE" sz="2000" dirty="0"/>
              <a:t> to persons subject to </a:t>
            </a:r>
            <a:r>
              <a:rPr lang="nl-BE" sz="2000" dirty="0" err="1"/>
              <a:t>legislation</a:t>
            </a:r>
            <a:r>
              <a:rPr lang="nl-BE" sz="2000" dirty="0"/>
              <a:t> of competent MS. No </a:t>
            </a:r>
            <a:r>
              <a:rPr lang="nl-BE" sz="2000" dirty="0" err="1"/>
              <a:t>derived</a:t>
            </a:r>
            <a:r>
              <a:rPr lang="nl-BE" sz="2000" dirty="0"/>
              <a:t> </a:t>
            </a:r>
            <a:r>
              <a:rPr lang="nl-BE" sz="2000" dirty="0" err="1"/>
              <a:t>rights</a:t>
            </a:r>
            <a:r>
              <a:rPr lang="nl-BE" sz="2000" dirty="0"/>
              <a:t> to </a:t>
            </a:r>
            <a:r>
              <a:rPr lang="nl-BE" sz="2000" dirty="0" err="1"/>
              <a:t>such</a:t>
            </a:r>
            <a:r>
              <a:rPr lang="nl-BE" sz="2000" dirty="0"/>
              <a:t> benefits</a:t>
            </a:r>
          </a:p>
          <a:p>
            <a:r>
              <a:rPr lang="nl-BE" sz="2400" dirty="0" err="1"/>
              <a:t>Negotiations</a:t>
            </a:r>
            <a:r>
              <a:rPr lang="nl-BE" sz="2400" dirty="0"/>
              <a:t> still </a:t>
            </a:r>
            <a:r>
              <a:rPr lang="nl-BE" sz="2400" dirty="0" err="1"/>
              <a:t>blocked</a:t>
            </a:r>
            <a:endParaRPr lang="nl-BE" sz="2400" dirty="0"/>
          </a:p>
          <a:p>
            <a:r>
              <a:rPr lang="nl-BE" sz="2400" dirty="0"/>
              <a:t>2016 </a:t>
            </a:r>
            <a:r>
              <a:rPr lang="nl-BE" sz="2400" dirty="0" err="1"/>
              <a:t>Commission</a:t>
            </a:r>
            <a:r>
              <a:rPr lang="nl-BE" sz="2400" dirty="0"/>
              <a:t> </a:t>
            </a:r>
            <a:r>
              <a:rPr lang="nl-BE" sz="2400" dirty="0" err="1"/>
              <a:t>proposal</a:t>
            </a:r>
            <a:r>
              <a:rPr lang="nl-BE" sz="2400" dirty="0"/>
              <a:t> deals with </a:t>
            </a:r>
            <a:r>
              <a:rPr lang="nl-BE" sz="2400" dirty="0" err="1"/>
              <a:t>some</a:t>
            </a:r>
            <a:r>
              <a:rPr lang="nl-BE" sz="2400" dirty="0"/>
              <a:t> </a:t>
            </a:r>
            <a:r>
              <a:rPr lang="nl-BE" sz="2400" dirty="0" err="1"/>
              <a:t>challenges</a:t>
            </a:r>
            <a:r>
              <a:rPr lang="nl-BE" sz="2400" dirty="0"/>
              <a:t>, but </a:t>
            </a:r>
            <a:r>
              <a:rPr lang="nl-BE" sz="2400" dirty="0" err="1"/>
              <a:t>not</a:t>
            </a:r>
            <a:r>
              <a:rPr lang="nl-BE" sz="2400" dirty="0"/>
              <a:t> with </a:t>
            </a:r>
            <a:r>
              <a:rPr lang="nl-BE" sz="2400" dirty="0" err="1"/>
              <a:t>all</a:t>
            </a:r>
            <a:r>
              <a:rPr lang="nl-BE" sz="2400" dirty="0"/>
              <a:t>.</a:t>
            </a:r>
          </a:p>
          <a:p>
            <a:endParaRPr lang="nl-BE" sz="2400" dirty="0"/>
          </a:p>
          <a:p>
            <a:endParaRPr lang="nl-BE" sz="2400" dirty="0"/>
          </a:p>
          <a:p>
            <a:endParaRPr lang="nl-NL" dirty="0"/>
          </a:p>
        </p:txBody>
      </p:sp>
    </p:spTree>
    <p:extLst>
      <p:ext uri="{BB962C8B-B14F-4D97-AF65-F5344CB8AC3E}">
        <p14:creationId xmlns:p14="http://schemas.microsoft.com/office/powerpoint/2010/main" val="2051274553"/>
      </p:ext>
    </p:extLst>
  </p:cSld>
  <p:clrMapOvr>
    <a:masterClrMapping/>
  </p:clrMapOvr>
</p:sld>
</file>

<file path=ppt/theme/theme1.xml><?xml version="1.0" encoding="utf-8"?>
<a:theme xmlns:a="http://schemas.openxmlformats.org/drawingml/2006/main" name="Office-thema">
  <a:themeElements>
    <a:clrScheme name="Aangepast 1">
      <a:dk1>
        <a:srgbClr val="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1216</TotalTime>
  <Words>2300</Words>
  <Application>Microsoft Office PowerPoint</Application>
  <PresentationFormat>Diavoorstelling (4:3)</PresentationFormat>
  <Paragraphs>145</Paragraphs>
  <Slides>23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23</vt:i4>
      </vt:variant>
    </vt:vector>
  </HeadingPairs>
  <TitlesOfParts>
    <vt:vector size="27" baseType="lpstr">
      <vt:lpstr>Arial</vt:lpstr>
      <vt:lpstr>Calibri</vt:lpstr>
      <vt:lpstr>Verdana</vt:lpstr>
      <vt:lpstr>Office-thema</vt:lpstr>
      <vt:lpstr>European social security coordination Reach, limits and challenges</vt:lpstr>
      <vt:lpstr>Introduction</vt:lpstr>
      <vt:lpstr>Hybrid character of EU regulations</vt:lpstr>
      <vt:lpstr>Dynamic character of EU regulations</vt:lpstr>
      <vt:lpstr>Why deadlock in legislation ? </vt:lpstr>
      <vt:lpstr>Why deadlock in legislation? </vt:lpstr>
      <vt:lpstr>When legislature is not dynamic enough…..</vt:lpstr>
      <vt:lpstr>Example: parental benefits</vt:lpstr>
      <vt:lpstr>Parental benefits</vt:lpstr>
      <vt:lpstr>Examples of challenges not being dealth with by Commission proposal</vt:lpstr>
      <vt:lpstr>2. Changes in labour market</vt:lpstr>
      <vt:lpstr>Delineation Art.11(3)(a) and Art.11(3)(e </vt:lpstr>
      <vt:lpstr>Delineation Art.11(3)(a) and Art.11(3)(e)</vt:lpstr>
      <vt:lpstr>Delineation Art.11(3)(a) and Art.11(3)(e </vt:lpstr>
      <vt:lpstr>Delineation Art.11(3)(a) and Art.11(3)(e </vt:lpstr>
      <vt:lpstr>Delineation Art.11(3)(a) and Art.11(3)(e </vt:lpstr>
      <vt:lpstr>Delineation Art. 11(3)(a) and Art.11(3)(e)</vt:lpstr>
      <vt:lpstr>3. Search by employers for most advantageous legislation. Delineation Art. 11(3)(a) and Art. 13 </vt:lpstr>
      <vt:lpstr>4. Rise of information technology </vt:lpstr>
      <vt:lpstr>5. Activation measures</vt:lpstr>
      <vt:lpstr>Activation measures</vt:lpstr>
      <vt:lpstr>Conclusions</vt:lpstr>
      <vt:lpstr>PowerPoint-presentatie</vt:lpstr>
    </vt:vector>
  </TitlesOfParts>
  <Company>Gekko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Karel Van den Keybus</dc:creator>
  <cp:lastModifiedBy>rob cornelissen</cp:lastModifiedBy>
  <cp:revision>104</cp:revision>
  <cp:lastPrinted>2022-09-09T14:26:52Z</cp:lastPrinted>
  <dcterms:created xsi:type="dcterms:W3CDTF">2013-03-12T12:27:08Z</dcterms:created>
  <dcterms:modified xsi:type="dcterms:W3CDTF">2022-09-09T14:45:34Z</dcterms:modified>
</cp:coreProperties>
</file>