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7" r:id="rId3"/>
    <p:sldId id="260" r:id="rId4"/>
    <p:sldId id="258" r:id="rId5"/>
    <p:sldId id="266" r:id="rId6"/>
    <p:sldId id="261" r:id="rId7"/>
    <p:sldId id="263" r:id="rId8"/>
    <p:sldId id="264" r:id="rId9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0" d="100"/>
          <a:sy n="70" d="100"/>
        </p:scale>
        <p:origin x="536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B7362-9DE0-454A-A794-83DAA77DF063}" type="datetimeFigureOut">
              <a:rPr lang="nb-NO" smtClean="0"/>
              <a:t>13.09.2022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41CF6-890C-40B8-8AB7-FAB43C6DCAD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30352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B7362-9DE0-454A-A794-83DAA77DF063}" type="datetimeFigureOut">
              <a:rPr lang="nb-NO" smtClean="0"/>
              <a:t>13.09.2022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41CF6-890C-40B8-8AB7-FAB43C6DCAD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57996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B7362-9DE0-454A-A794-83DAA77DF063}" type="datetimeFigureOut">
              <a:rPr lang="nb-NO" smtClean="0"/>
              <a:t>13.09.2022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41CF6-890C-40B8-8AB7-FAB43C6DCAD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4098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B7362-9DE0-454A-A794-83DAA77DF063}" type="datetimeFigureOut">
              <a:rPr lang="nb-NO" smtClean="0"/>
              <a:t>13.09.2022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41CF6-890C-40B8-8AB7-FAB43C6DCAD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29041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B7362-9DE0-454A-A794-83DAA77DF063}" type="datetimeFigureOut">
              <a:rPr lang="nb-NO" smtClean="0"/>
              <a:t>13.09.2022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41CF6-890C-40B8-8AB7-FAB43C6DCAD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75938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B7362-9DE0-454A-A794-83DAA77DF063}" type="datetimeFigureOut">
              <a:rPr lang="nb-NO" smtClean="0"/>
              <a:t>13.09.2022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41CF6-890C-40B8-8AB7-FAB43C6DCAD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76741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B7362-9DE0-454A-A794-83DAA77DF063}" type="datetimeFigureOut">
              <a:rPr lang="nb-NO" smtClean="0"/>
              <a:t>13.09.2022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41CF6-890C-40B8-8AB7-FAB43C6DCAD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33943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B7362-9DE0-454A-A794-83DAA77DF063}" type="datetimeFigureOut">
              <a:rPr lang="nb-NO" smtClean="0"/>
              <a:t>13.09.2022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41CF6-890C-40B8-8AB7-FAB43C6DCAD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28964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B7362-9DE0-454A-A794-83DAA77DF063}" type="datetimeFigureOut">
              <a:rPr lang="nb-NO" smtClean="0"/>
              <a:t>13.09.2022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41CF6-890C-40B8-8AB7-FAB43C6DCAD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53150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B7362-9DE0-454A-A794-83DAA77DF063}" type="datetimeFigureOut">
              <a:rPr lang="nb-NO" smtClean="0"/>
              <a:t>13.09.2022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41CF6-890C-40B8-8AB7-FAB43C6DCAD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3770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B7362-9DE0-454A-A794-83DAA77DF063}" type="datetimeFigureOut">
              <a:rPr lang="nb-NO" smtClean="0"/>
              <a:t>13.09.2022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41CF6-890C-40B8-8AB7-FAB43C6DCAD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26441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B7362-9DE0-454A-A794-83DAA77DF063}" type="datetimeFigureOut">
              <a:rPr lang="nb-NO" smtClean="0"/>
              <a:t>13.09.2022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E41CF6-890C-40B8-8AB7-FAB43C6DCAD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79531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3057144" y="1595743"/>
            <a:ext cx="6096000" cy="44324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nb-NO" sz="4000" dirty="0" err="1" smtClean="0">
                <a:solidFill>
                  <a:srgbClr val="2E74B5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Prop</a:t>
            </a:r>
            <a:r>
              <a:rPr lang="nb-NO" sz="4000" dirty="0" smtClean="0">
                <a:solidFill>
                  <a:srgbClr val="2E74B5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71 L (2021–2022) – lovtekniske spørsmål </a:t>
            </a:r>
          </a:p>
          <a:p>
            <a:pPr algn="ctr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endParaRPr lang="nb-NO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b-NO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EØS-/trygderettskonferansen Bergen 13. september 2022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b-NO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v/ Arnulf Tverberg, Borgarting lagmannsrett</a:t>
            </a:r>
          </a:p>
        </p:txBody>
      </p:sp>
    </p:spTree>
    <p:extLst>
      <p:ext uri="{BB962C8B-B14F-4D97-AF65-F5344CB8AC3E}">
        <p14:creationId xmlns:p14="http://schemas.microsoft.com/office/powerpoint/2010/main" val="2976709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2578608" y="1170593"/>
            <a:ext cx="9234700" cy="4805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r>
              <a:rPr lang="nb-NO" sz="2000" dirty="0" smtClean="0">
                <a:solidFill>
                  <a:srgbClr val="2E74B5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Innledning </a:t>
            </a:r>
            <a:endParaRPr lang="nb-NO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r>
              <a:rPr lang="nb-NO" sz="2000" dirty="0" smtClean="0">
                <a:solidFill>
                  <a:srgbClr val="2E74B5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 De tre grepene – og litt til </a:t>
            </a:r>
            <a:endParaRPr lang="nb-NO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r>
              <a:rPr lang="nb-NO" dirty="0">
                <a:solidFill>
                  <a:srgbClr val="1F4D78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 Inkorporasjonsbestemmelsen i folketrygdloven</a:t>
            </a:r>
            <a:endParaRPr lang="nb-NO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r>
              <a:rPr lang="nb-NO" dirty="0">
                <a:solidFill>
                  <a:srgbClr val="1F4D78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 Folkerettsmarkører</a:t>
            </a:r>
            <a:endParaRPr lang="nb-NO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r>
              <a:rPr lang="nb-NO" dirty="0">
                <a:solidFill>
                  <a:srgbClr val="1F4D78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nb-NO" dirty="0" err="1" smtClean="0">
                <a:solidFill>
                  <a:srgbClr val="1F4D78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Oppholdskrav</a:t>
            </a:r>
            <a:endParaRPr lang="nb-NO" dirty="0" smtClean="0">
              <a:solidFill>
                <a:srgbClr val="1F4D78"/>
              </a:solidFill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958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endParaRPr lang="nb-NO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r>
              <a:rPr lang="nb-NO" dirty="0">
                <a:solidFill>
                  <a:srgbClr val="1F4D78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4) Folketrygdlovens formålsbestemmelse</a:t>
            </a:r>
            <a:endParaRPr lang="nb-NO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r>
              <a:rPr lang="nb-NO" dirty="0">
                <a:solidFill>
                  <a:srgbClr val="1F4D78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5) Opplysningsplikt for arbeids- og velferdsforvaltningen </a:t>
            </a:r>
            <a:endParaRPr lang="nb-NO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r>
              <a:rPr lang="nb-NO" dirty="0">
                <a:solidFill>
                  <a:srgbClr val="1F4D78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6) Annet enn rettslige virkemidler</a:t>
            </a:r>
            <a:endParaRPr lang="nb-NO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r>
              <a:rPr lang="nb-NO" sz="2000" dirty="0" smtClean="0">
                <a:solidFill>
                  <a:srgbClr val="2E74B5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III Nærmere om «folkerettsmarkører» – utdyping </a:t>
            </a:r>
            <a:endParaRPr lang="nb-NO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r>
              <a:rPr lang="nb-NO" sz="2000" dirty="0" smtClean="0">
                <a:solidFill>
                  <a:srgbClr val="2E74B5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IV Avsluttende refleksjoner </a:t>
            </a:r>
            <a:endParaRPr lang="nb-N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98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7611674"/>
              </p:ext>
            </p:extLst>
          </p:nvPr>
        </p:nvGraphicFramePr>
        <p:xfrm>
          <a:off x="0" y="703291"/>
          <a:ext cx="12192000" cy="57616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130837938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1781704697"/>
                    </a:ext>
                  </a:extLst>
                </a:gridCol>
              </a:tblGrid>
              <a:tr h="573766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Formålsbestemmelsen i folketrygdloven</a:t>
                      </a:r>
                      <a:endParaRPr lang="nb-NO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047559"/>
                  </a:ext>
                </a:extLst>
              </a:tr>
              <a:tr h="428387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nb-NO" sz="3200" b="0" spc="20" dirty="0">
                          <a:solidFill>
                            <a:schemeClr val="tx1"/>
                          </a:solidFill>
                          <a:effectLst/>
                        </a:rPr>
                        <a:t>§ 1-1 nytt fjerde ledd skal lyde:</a:t>
                      </a:r>
                      <a:endParaRPr lang="nb-NO" sz="32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3200" b="0" spc="20" dirty="0" smtClean="0">
                          <a:solidFill>
                            <a:schemeClr val="tx1"/>
                          </a:solidFill>
                          <a:effectLst/>
                        </a:rPr>
                        <a:t>   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3200" b="0" spc="20" dirty="0" smtClean="0">
                          <a:solidFill>
                            <a:schemeClr val="tx1"/>
                          </a:solidFill>
                          <a:effectLst/>
                        </a:rPr>
                        <a:t>    Folketrygden </a:t>
                      </a:r>
                      <a:r>
                        <a:rPr lang="nb-NO" sz="3200" b="0" spc="20" dirty="0">
                          <a:solidFill>
                            <a:schemeClr val="tx1"/>
                          </a:solidFill>
                          <a:effectLst/>
                        </a:rPr>
                        <a:t>skal legge til rette for </a:t>
                      </a:r>
                      <a:r>
                        <a:rPr lang="nb-NO" sz="3200" b="0" spc="20" dirty="0">
                          <a:solidFill>
                            <a:srgbClr val="FF0000"/>
                          </a:solidFill>
                          <a:effectLst/>
                        </a:rPr>
                        <a:t>bevegelighet av personer </a:t>
                      </a:r>
                      <a:r>
                        <a:rPr lang="nb-NO" sz="3200" b="0" spc="20" dirty="0">
                          <a:solidFill>
                            <a:schemeClr val="tx1"/>
                          </a:solidFill>
                          <a:effectLst/>
                        </a:rPr>
                        <a:t>mellom Norge og andre land i samsvar med Norges forpliktelser til trygdekoordinering etter </a:t>
                      </a:r>
                      <a:r>
                        <a:rPr lang="nb-NO" sz="3200" b="0" spc="20" dirty="0">
                          <a:solidFill>
                            <a:srgbClr val="FF0000"/>
                          </a:solidFill>
                          <a:effectLst/>
                        </a:rPr>
                        <a:t>EØS-avtalen</a:t>
                      </a:r>
                      <a:r>
                        <a:rPr lang="nb-NO" sz="3200" b="0" spc="20" dirty="0">
                          <a:effectLst/>
                        </a:rPr>
                        <a:t> </a:t>
                      </a:r>
                      <a:r>
                        <a:rPr lang="nb-NO" sz="3200" b="0" spc="20" dirty="0">
                          <a:solidFill>
                            <a:schemeClr val="tx1"/>
                          </a:solidFill>
                          <a:effectLst/>
                        </a:rPr>
                        <a:t>og andre folkerettslige avtaler.</a:t>
                      </a:r>
                      <a:endParaRPr lang="nb-NO" sz="32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1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nb-NO" sz="3200" spc="20" dirty="0">
                          <a:effectLst/>
                        </a:rPr>
                        <a:t>§ 1-1 nytt fjerde ledd skal lyde:</a:t>
                      </a:r>
                      <a:endParaRPr lang="nb-NO" sz="3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3200" spc="20" dirty="0" smtClean="0">
                          <a:effectLst/>
                        </a:rPr>
                        <a:t>  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3200" spc="20" dirty="0" smtClean="0">
                          <a:effectLst/>
                        </a:rPr>
                        <a:t>     Loven </a:t>
                      </a:r>
                      <a:r>
                        <a:rPr lang="nb-NO" sz="3200" spc="20" dirty="0">
                          <a:effectLst/>
                        </a:rPr>
                        <a:t>skal ivareta Norges forpliktelser til trygdekoordinering etter </a:t>
                      </a:r>
                      <a:r>
                        <a:rPr lang="nb-NO" sz="3200" spc="20" dirty="0">
                          <a:solidFill>
                            <a:srgbClr val="FF0000"/>
                          </a:solidFill>
                          <a:effectLst/>
                        </a:rPr>
                        <a:t>EØS-avtalen</a:t>
                      </a:r>
                      <a:r>
                        <a:rPr lang="nb-NO" sz="3200" spc="20" dirty="0">
                          <a:effectLst/>
                        </a:rPr>
                        <a:t> og andre folkerettslige avtaler.</a:t>
                      </a:r>
                      <a:endParaRPr lang="nb-NO" sz="32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1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68811223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56135" y="3068638"/>
            <a:ext cx="20617545" cy="396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34567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9244331"/>
              </p:ext>
            </p:extLst>
          </p:nvPr>
        </p:nvGraphicFramePr>
        <p:xfrm>
          <a:off x="-3" y="-36945"/>
          <a:ext cx="12192002" cy="71579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96001">
                  <a:extLst>
                    <a:ext uri="{9D8B030D-6E8A-4147-A177-3AD203B41FA5}">
                      <a16:colId xmlns:a16="http://schemas.microsoft.com/office/drawing/2014/main" val="1506902914"/>
                    </a:ext>
                  </a:extLst>
                </a:gridCol>
                <a:gridCol w="6096001">
                  <a:extLst>
                    <a:ext uri="{9D8B030D-6E8A-4147-A177-3AD203B41FA5}">
                      <a16:colId xmlns:a16="http://schemas.microsoft.com/office/drawing/2014/main" val="3968567936"/>
                    </a:ext>
                  </a:extLst>
                </a:gridCol>
              </a:tblGrid>
              <a:tr h="397163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2400" dirty="0">
                          <a:effectLst/>
                        </a:rPr>
                        <a:t>Inkorporasjonsbestemmelsen</a:t>
                      </a:r>
                      <a:endParaRPr lang="nb-NO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77" marR="32877" marT="0" marB="0"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928656"/>
                  </a:ext>
                </a:extLst>
              </a:tr>
              <a:tr h="67608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200" spc="20" dirty="0">
                          <a:solidFill>
                            <a:schemeClr val="tx1"/>
                          </a:solidFill>
                          <a:effectLst/>
                        </a:rPr>
                        <a:t>§ 1-3 Gjennomføring av EØS-regelverk om trygdekoordinering</a:t>
                      </a:r>
                      <a:endParaRPr lang="nb-NO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200" spc="20" dirty="0">
                          <a:solidFill>
                            <a:schemeClr val="tx1"/>
                          </a:solidFill>
                          <a:effectLst/>
                        </a:rPr>
                        <a:t>       EØS-avtalen vedlegg VI nr. 1 (forordning (EF) nr. 883/2004) om koordinering av </a:t>
                      </a:r>
                      <a:r>
                        <a:rPr lang="nn-NO" sz="1200" spc="20" dirty="0" err="1">
                          <a:solidFill>
                            <a:schemeClr val="tx1"/>
                          </a:solidFill>
                          <a:effectLst/>
                        </a:rPr>
                        <a:t>trygdeordninger</a:t>
                      </a:r>
                      <a:r>
                        <a:rPr lang="nn-NO" sz="1200" spc="20" dirty="0">
                          <a:solidFill>
                            <a:schemeClr val="tx1"/>
                          </a:solidFill>
                          <a:effectLst/>
                        </a:rPr>
                        <a:t> – </a:t>
                      </a:r>
                      <a:r>
                        <a:rPr lang="nn-NO" sz="1200" spc="20" dirty="0" err="1">
                          <a:solidFill>
                            <a:srgbClr val="FF0000"/>
                          </a:solidFill>
                          <a:effectLst/>
                        </a:rPr>
                        <a:t>trygdeforordningen</a:t>
                      </a:r>
                      <a:r>
                        <a:rPr lang="nn-NO" sz="1200" spc="20" dirty="0">
                          <a:solidFill>
                            <a:schemeClr val="tx1"/>
                          </a:solidFill>
                          <a:effectLst/>
                        </a:rPr>
                        <a:t> – som </a:t>
                      </a:r>
                      <a:r>
                        <a:rPr lang="nn-NO" sz="1200" spc="20" dirty="0" err="1">
                          <a:solidFill>
                            <a:schemeClr val="tx1"/>
                          </a:solidFill>
                          <a:effectLst/>
                        </a:rPr>
                        <a:t>endret</a:t>
                      </a:r>
                      <a:r>
                        <a:rPr lang="nn-NO" sz="1200" spc="20" dirty="0">
                          <a:solidFill>
                            <a:schemeClr val="tx1"/>
                          </a:solidFill>
                          <a:effectLst/>
                        </a:rPr>
                        <a:t> ved</a:t>
                      </a:r>
                      <a:endParaRPr lang="nb-NO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Symbol" panose="05050102010706020507" pitchFamily="18" charset="2"/>
                        <a:buChar char=""/>
                        <a:tabLst>
                          <a:tab pos="252095" algn="l"/>
                        </a:tabLst>
                      </a:pPr>
                      <a:r>
                        <a:rPr lang="nb-NO" sz="1200" spc="20" dirty="0">
                          <a:solidFill>
                            <a:schemeClr val="tx1"/>
                          </a:solidFill>
                          <a:effectLst/>
                        </a:rPr>
                        <a:t>forordning (EF) nr. 988/2009,</a:t>
                      </a:r>
                      <a:endParaRPr lang="nb-NO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Symbol" panose="05050102010706020507" pitchFamily="18" charset="2"/>
                        <a:buChar char=""/>
                        <a:tabLst>
                          <a:tab pos="252095" algn="l"/>
                        </a:tabLst>
                      </a:pPr>
                      <a:r>
                        <a:rPr lang="nb-NO" sz="1200" spc="20" dirty="0">
                          <a:solidFill>
                            <a:schemeClr val="tx1"/>
                          </a:solidFill>
                          <a:effectLst/>
                        </a:rPr>
                        <a:t>forordning (EU) nr. 1244/2010,</a:t>
                      </a:r>
                      <a:endParaRPr lang="nb-NO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Symbol" panose="05050102010706020507" pitchFamily="18" charset="2"/>
                        <a:buChar char=""/>
                        <a:tabLst>
                          <a:tab pos="252095" algn="l"/>
                        </a:tabLst>
                      </a:pPr>
                      <a:r>
                        <a:rPr lang="nb-NO" sz="1200" spc="20" dirty="0">
                          <a:solidFill>
                            <a:schemeClr val="tx1"/>
                          </a:solidFill>
                          <a:effectLst/>
                        </a:rPr>
                        <a:t>forordning (EU) nr. 465/2012,</a:t>
                      </a:r>
                      <a:endParaRPr lang="nb-NO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Symbol" panose="05050102010706020507" pitchFamily="18" charset="2"/>
                        <a:buChar char=""/>
                        <a:tabLst>
                          <a:tab pos="252095" algn="l"/>
                        </a:tabLst>
                      </a:pPr>
                      <a:r>
                        <a:rPr lang="nb-NO" sz="1200" spc="20" dirty="0">
                          <a:solidFill>
                            <a:schemeClr val="tx1"/>
                          </a:solidFill>
                          <a:effectLst/>
                        </a:rPr>
                        <a:t>forordning (EU) nr. 1224/2012,</a:t>
                      </a:r>
                      <a:endParaRPr lang="nb-NO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Symbol" panose="05050102010706020507" pitchFamily="18" charset="2"/>
                        <a:buChar char=""/>
                        <a:tabLst>
                          <a:tab pos="252095" algn="l"/>
                        </a:tabLst>
                      </a:pPr>
                      <a:r>
                        <a:rPr lang="nb-NO" sz="1200" spc="20" dirty="0">
                          <a:solidFill>
                            <a:schemeClr val="tx1"/>
                          </a:solidFill>
                          <a:effectLst/>
                        </a:rPr>
                        <a:t>forordning (EU) nr. 517/2013,</a:t>
                      </a:r>
                      <a:endParaRPr lang="nb-NO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Symbol" panose="05050102010706020507" pitchFamily="18" charset="2"/>
                        <a:buChar char=""/>
                        <a:tabLst>
                          <a:tab pos="252095" algn="l"/>
                        </a:tabLst>
                      </a:pPr>
                      <a:r>
                        <a:rPr lang="nb-NO" sz="1200" spc="20" dirty="0">
                          <a:solidFill>
                            <a:schemeClr val="tx1"/>
                          </a:solidFill>
                          <a:effectLst/>
                        </a:rPr>
                        <a:t>forordning (EU) nr. 1372/2013,</a:t>
                      </a:r>
                      <a:endParaRPr lang="nb-NO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Symbol" panose="05050102010706020507" pitchFamily="18" charset="2"/>
                        <a:buChar char=""/>
                        <a:tabLst>
                          <a:tab pos="252095" algn="l"/>
                        </a:tabLst>
                      </a:pPr>
                      <a:r>
                        <a:rPr lang="nb-NO" sz="1200" spc="20" dirty="0">
                          <a:solidFill>
                            <a:schemeClr val="tx1"/>
                          </a:solidFill>
                          <a:effectLst/>
                        </a:rPr>
                        <a:t>forordning (EU) nr. 1368/2014 og</a:t>
                      </a:r>
                      <a:endParaRPr lang="nb-NO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Symbol" panose="05050102010706020507" pitchFamily="18" charset="2"/>
                        <a:buChar char=""/>
                        <a:tabLst>
                          <a:tab pos="252095" algn="l"/>
                        </a:tabLst>
                      </a:pPr>
                      <a:r>
                        <a:rPr lang="nb-NO" sz="1200" spc="20" dirty="0">
                          <a:solidFill>
                            <a:schemeClr val="tx1"/>
                          </a:solidFill>
                          <a:effectLst/>
                        </a:rPr>
                        <a:t>forordning (EU) 2017/492,</a:t>
                      </a:r>
                      <a:endParaRPr lang="nb-NO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200" spc="20" dirty="0">
                          <a:solidFill>
                            <a:schemeClr val="tx1"/>
                          </a:solidFill>
                          <a:effectLst/>
                        </a:rPr>
                        <a:t>og EØS-avtalen vedlegg VI nr. 2 (forordning (EF) nr. 987/2009) om fastsettelse av nærmere regler for gjennomføring av forordning (EF) nr. 883/2004 om koordinering av trygdeordninger – </a:t>
                      </a:r>
                      <a:r>
                        <a:rPr lang="nb-NO" sz="1200" spc="20" dirty="0">
                          <a:solidFill>
                            <a:srgbClr val="FF0000"/>
                          </a:solidFill>
                          <a:effectLst/>
                        </a:rPr>
                        <a:t>gjennomføringsforordningen</a:t>
                      </a:r>
                      <a:r>
                        <a:rPr lang="nb-NO" sz="1200" spc="20" dirty="0">
                          <a:solidFill>
                            <a:schemeClr val="tx1"/>
                          </a:solidFill>
                          <a:effectLst/>
                        </a:rPr>
                        <a:t> – som endret ved</a:t>
                      </a:r>
                      <a:endParaRPr lang="nb-NO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Symbol" panose="05050102010706020507" pitchFamily="18" charset="2"/>
                        <a:buChar char=""/>
                        <a:tabLst>
                          <a:tab pos="252095" algn="l"/>
                        </a:tabLst>
                      </a:pPr>
                      <a:r>
                        <a:rPr lang="nb-NO" sz="1200" spc="20" dirty="0">
                          <a:solidFill>
                            <a:schemeClr val="tx1"/>
                          </a:solidFill>
                          <a:effectLst/>
                        </a:rPr>
                        <a:t>forordning (EU) nr. 1244/2010,</a:t>
                      </a:r>
                      <a:endParaRPr lang="nb-NO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Symbol" panose="05050102010706020507" pitchFamily="18" charset="2"/>
                        <a:buChar char=""/>
                        <a:tabLst>
                          <a:tab pos="252095" algn="l"/>
                        </a:tabLst>
                      </a:pPr>
                      <a:r>
                        <a:rPr lang="nb-NO" sz="1200" spc="20" dirty="0">
                          <a:solidFill>
                            <a:schemeClr val="tx1"/>
                          </a:solidFill>
                          <a:effectLst/>
                        </a:rPr>
                        <a:t>forordning (EU) nr. 465/2012,</a:t>
                      </a:r>
                      <a:endParaRPr lang="nb-NO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Symbol" panose="05050102010706020507" pitchFamily="18" charset="2"/>
                        <a:buChar char=""/>
                        <a:tabLst>
                          <a:tab pos="252095" algn="l"/>
                        </a:tabLst>
                      </a:pPr>
                      <a:r>
                        <a:rPr lang="nb-NO" sz="1200" spc="20" dirty="0">
                          <a:solidFill>
                            <a:schemeClr val="tx1"/>
                          </a:solidFill>
                          <a:effectLst/>
                        </a:rPr>
                        <a:t>forordning (EU) nr. 1224/2012,</a:t>
                      </a:r>
                      <a:endParaRPr lang="nb-NO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Symbol" panose="05050102010706020507" pitchFamily="18" charset="2"/>
                        <a:buChar char=""/>
                        <a:tabLst>
                          <a:tab pos="252095" algn="l"/>
                        </a:tabLst>
                      </a:pPr>
                      <a:r>
                        <a:rPr lang="nb-NO" sz="1200" spc="20" dirty="0">
                          <a:solidFill>
                            <a:schemeClr val="tx1"/>
                          </a:solidFill>
                          <a:effectLst/>
                        </a:rPr>
                        <a:t>forordning (EU) nr. 1372/2013,</a:t>
                      </a:r>
                      <a:endParaRPr lang="nb-NO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Symbol" panose="05050102010706020507" pitchFamily="18" charset="2"/>
                        <a:buChar char=""/>
                        <a:tabLst>
                          <a:tab pos="252095" algn="l"/>
                        </a:tabLst>
                      </a:pPr>
                      <a:r>
                        <a:rPr lang="nb-NO" sz="1200" spc="20" dirty="0">
                          <a:solidFill>
                            <a:schemeClr val="tx1"/>
                          </a:solidFill>
                          <a:effectLst/>
                        </a:rPr>
                        <a:t>forordning (EU) nr. 1368/2014 og</a:t>
                      </a:r>
                      <a:endParaRPr lang="nb-NO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Symbol" panose="05050102010706020507" pitchFamily="18" charset="2"/>
                        <a:buChar char=""/>
                        <a:tabLst>
                          <a:tab pos="252095" algn="l"/>
                        </a:tabLst>
                      </a:pPr>
                      <a:r>
                        <a:rPr lang="nb-NO" sz="1200" spc="20" dirty="0">
                          <a:solidFill>
                            <a:schemeClr val="tx1"/>
                          </a:solidFill>
                          <a:effectLst/>
                        </a:rPr>
                        <a:t>forordning (EU) 2017/492,</a:t>
                      </a:r>
                      <a:endParaRPr lang="nb-NO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200" spc="20" dirty="0">
                          <a:solidFill>
                            <a:srgbClr val="FF0000"/>
                          </a:solidFill>
                          <a:effectLst/>
                        </a:rPr>
                        <a:t>gjelder som lov</a:t>
                      </a:r>
                      <a:r>
                        <a:rPr lang="nb-NO" sz="1200" spc="20" dirty="0">
                          <a:solidFill>
                            <a:schemeClr val="tx1"/>
                          </a:solidFill>
                          <a:effectLst/>
                        </a:rPr>
                        <a:t> med de tilpasningene som følger av vedlegg VI, protokoll I til avtalen og avtalen for øvrig.</a:t>
                      </a:r>
                      <a:endParaRPr lang="nb-NO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200" spc="20" dirty="0">
                          <a:solidFill>
                            <a:schemeClr val="tx1"/>
                          </a:solidFill>
                          <a:effectLst/>
                        </a:rPr>
                        <a:t>      Bestemmelsene som er gitt i eller i medhold av denne loven, </a:t>
                      </a:r>
                      <a:r>
                        <a:rPr lang="nb-NO" sz="1200" spc="20" dirty="0">
                          <a:solidFill>
                            <a:srgbClr val="FF0000"/>
                          </a:solidFill>
                          <a:effectLst/>
                        </a:rPr>
                        <a:t>fravikes i den utstrekning det er nødvendig</a:t>
                      </a:r>
                      <a:r>
                        <a:rPr lang="nb-NO" sz="1200" spc="20" dirty="0">
                          <a:solidFill>
                            <a:schemeClr val="tx1"/>
                          </a:solidFill>
                          <a:effectLst/>
                        </a:rPr>
                        <a:t> for å overholde forpliktelser som følger av forordningene nevnt i første ledd.</a:t>
                      </a:r>
                      <a:endParaRPr lang="nb-NO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b-NO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77" marR="32877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600" spc="20" dirty="0">
                          <a:effectLst/>
                        </a:rPr>
                        <a:t>§ 1-3 Gjennomføring av </a:t>
                      </a:r>
                      <a:r>
                        <a:rPr lang="nn-NO" sz="1600" spc="20" dirty="0" err="1">
                          <a:effectLst/>
                        </a:rPr>
                        <a:t>trygdeforordningen</a:t>
                      </a:r>
                      <a:r>
                        <a:rPr lang="nn-NO" sz="1600" spc="20" dirty="0">
                          <a:effectLst/>
                        </a:rPr>
                        <a:t> og </a:t>
                      </a:r>
                      <a:r>
                        <a:rPr lang="nn-NO" sz="1600" spc="20" dirty="0" err="1">
                          <a:effectLst/>
                        </a:rPr>
                        <a:t>gjennomføringsforordningen</a:t>
                      </a:r>
                      <a:endParaRPr lang="nb-NO" sz="16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600" spc="20" dirty="0">
                          <a:effectLst/>
                        </a:rPr>
                        <a:t>       EØS-avtalen vedlegg VI nr. 1 (forordning (EF) nr. 883/2004 om koordinering av </a:t>
                      </a:r>
                      <a:r>
                        <a:rPr lang="nn-NO" sz="1600" spc="20" dirty="0" err="1">
                          <a:effectLst/>
                        </a:rPr>
                        <a:t>trygdeordninger</a:t>
                      </a:r>
                      <a:r>
                        <a:rPr lang="nn-NO" sz="1600" spc="20" dirty="0">
                          <a:effectLst/>
                        </a:rPr>
                        <a:t>, som </a:t>
                      </a:r>
                      <a:r>
                        <a:rPr lang="nn-NO" sz="1600" spc="20" dirty="0" err="1">
                          <a:effectLst/>
                        </a:rPr>
                        <a:t>endret</a:t>
                      </a:r>
                      <a:r>
                        <a:rPr lang="nn-NO" sz="1600" spc="20" dirty="0">
                          <a:effectLst/>
                        </a:rPr>
                        <a:t> ved forordning (EF) nr. 988/2009, forordning (EU) nr. 1244/2010, forordning (EU) nr. 465/2012, forordning (EU) nr. 1224/2012, forordning (EU) nr. 517/2013, forordning (EU) nr. 1372/2013, forordning (EU) nr. 1368/2014 og forordning (EU) 2017/492) (</a:t>
                      </a:r>
                      <a:r>
                        <a:rPr lang="nn-NO" sz="1600" spc="20" dirty="0" err="1">
                          <a:solidFill>
                            <a:srgbClr val="FF0000"/>
                          </a:solidFill>
                          <a:effectLst/>
                        </a:rPr>
                        <a:t>trygdeforordningen</a:t>
                      </a:r>
                      <a:r>
                        <a:rPr lang="nn-NO" sz="1600" spc="20" dirty="0">
                          <a:effectLst/>
                        </a:rPr>
                        <a:t>) </a:t>
                      </a:r>
                      <a:r>
                        <a:rPr lang="nn-NO" sz="1600" spc="20" dirty="0">
                          <a:solidFill>
                            <a:srgbClr val="FF0000"/>
                          </a:solidFill>
                          <a:effectLst/>
                        </a:rPr>
                        <a:t>gjelder som lov </a:t>
                      </a:r>
                      <a:r>
                        <a:rPr lang="nn-NO" sz="1600" spc="20" dirty="0">
                          <a:effectLst/>
                        </a:rPr>
                        <a:t>med de </a:t>
                      </a:r>
                      <a:r>
                        <a:rPr lang="nn-NO" sz="1600" spc="20" dirty="0" err="1">
                          <a:effectLst/>
                        </a:rPr>
                        <a:t>tilpasningene</a:t>
                      </a:r>
                      <a:r>
                        <a:rPr lang="nn-NO" sz="1600" spc="20" dirty="0">
                          <a:effectLst/>
                        </a:rPr>
                        <a:t> som følger av vedlegg VI, protokoll 1 og avtalen for </a:t>
                      </a:r>
                      <a:r>
                        <a:rPr lang="nn-NO" sz="1600" spc="20" dirty="0" err="1">
                          <a:effectLst/>
                        </a:rPr>
                        <a:t>øvrig</a:t>
                      </a:r>
                      <a:r>
                        <a:rPr lang="nn-NO" sz="1600" spc="20" dirty="0">
                          <a:effectLst/>
                        </a:rPr>
                        <a:t>.</a:t>
                      </a:r>
                      <a:endParaRPr lang="nb-NO" sz="16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600" spc="20" dirty="0">
                          <a:effectLst/>
                        </a:rPr>
                        <a:t>      EØS-avtalen vedlegg VI nr. 2 (forordning (EF) nr. 987/2009 om </a:t>
                      </a:r>
                      <a:r>
                        <a:rPr lang="nn-NO" sz="1600" spc="20" dirty="0" err="1">
                          <a:effectLst/>
                        </a:rPr>
                        <a:t>fastsettelse</a:t>
                      </a:r>
                      <a:r>
                        <a:rPr lang="nn-NO" sz="1600" spc="20" dirty="0">
                          <a:effectLst/>
                        </a:rPr>
                        <a:t> av </a:t>
                      </a:r>
                      <a:r>
                        <a:rPr lang="nn-NO" sz="1600" spc="20" dirty="0" err="1">
                          <a:effectLst/>
                        </a:rPr>
                        <a:t>nærmere</a:t>
                      </a:r>
                      <a:r>
                        <a:rPr lang="nn-NO" sz="1600" spc="20" dirty="0">
                          <a:effectLst/>
                        </a:rPr>
                        <a:t> regler for gjennomføring av forordning (EF) nr. 883/2004 om koordinering av </a:t>
                      </a:r>
                      <a:r>
                        <a:rPr lang="nn-NO" sz="1600" spc="20" dirty="0" err="1">
                          <a:effectLst/>
                        </a:rPr>
                        <a:t>trygdeordninger</a:t>
                      </a:r>
                      <a:r>
                        <a:rPr lang="nn-NO" sz="1600" spc="20" dirty="0">
                          <a:effectLst/>
                        </a:rPr>
                        <a:t>, som </a:t>
                      </a:r>
                      <a:r>
                        <a:rPr lang="nn-NO" sz="1600" spc="20" dirty="0" err="1">
                          <a:effectLst/>
                        </a:rPr>
                        <a:t>endret</a:t>
                      </a:r>
                      <a:r>
                        <a:rPr lang="nn-NO" sz="1600" spc="20" dirty="0">
                          <a:effectLst/>
                        </a:rPr>
                        <a:t> ved forordning (EU) nr. 1244/2010, forordning (EU) nr. 465/2012, forordning (EU) nr. 1224/2012, forordning (EU) nr. 1372/2013, forordning (EU) nr. 1368/2014 og forordning (EU) 2017/492) (</a:t>
                      </a:r>
                      <a:r>
                        <a:rPr lang="nn-NO" sz="1600" spc="20" dirty="0" err="1">
                          <a:solidFill>
                            <a:srgbClr val="FF0000"/>
                          </a:solidFill>
                          <a:effectLst/>
                        </a:rPr>
                        <a:t>gjennomføringsforordningen</a:t>
                      </a:r>
                      <a:r>
                        <a:rPr lang="nn-NO" sz="1600" spc="20" dirty="0">
                          <a:effectLst/>
                        </a:rPr>
                        <a:t>) </a:t>
                      </a:r>
                      <a:r>
                        <a:rPr lang="nn-NO" sz="1600" spc="20" dirty="0">
                          <a:solidFill>
                            <a:srgbClr val="FF0000"/>
                          </a:solidFill>
                          <a:effectLst/>
                        </a:rPr>
                        <a:t>gjelder som lov </a:t>
                      </a:r>
                      <a:r>
                        <a:rPr lang="nn-NO" sz="1600" spc="20" dirty="0">
                          <a:effectLst/>
                        </a:rPr>
                        <a:t>med de </a:t>
                      </a:r>
                      <a:r>
                        <a:rPr lang="nn-NO" sz="1600" spc="20" dirty="0" err="1">
                          <a:effectLst/>
                        </a:rPr>
                        <a:t>tilpasningene</a:t>
                      </a:r>
                      <a:r>
                        <a:rPr lang="nn-NO" sz="1600" spc="20" dirty="0">
                          <a:effectLst/>
                        </a:rPr>
                        <a:t> som følger av vedlegg VI, protokoll 1 og avtalen for </a:t>
                      </a:r>
                      <a:r>
                        <a:rPr lang="nn-NO" sz="1600" spc="20" dirty="0" err="1">
                          <a:effectLst/>
                        </a:rPr>
                        <a:t>øvrig</a:t>
                      </a:r>
                      <a:r>
                        <a:rPr lang="nn-NO" sz="1600" spc="20" dirty="0">
                          <a:effectLst/>
                        </a:rPr>
                        <a:t>.</a:t>
                      </a:r>
                      <a:endParaRPr lang="nb-NO" sz="16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600" spc="20" dirty="0">
                          <a:effectLst/>
                        </a:rPr>
                        <a:t>      Bestemmelsene som er gitt i eller i medhold av denne loven, </a:t>
                      </a:r>
                      <a:r>
                        <a:rPr lang="nb-NO" sz="1600" spc="20" dirty="0">
                          <a:solidFill>
                            <a:srgbClr val="FF0000"/>
                          </a:solidFill>
                          <a:effectLst/>
                        </a:rPr>
                        <a:t>skal tolkes og anvendes i samsvar med </a:t>
                      </a:r>
                      <a:r>
                        <a:rPr lang="nb-NO" sz="1600" spc="20" dirty="0">
                          <a:effectLst/>
                        </a:rPr>
                        <a:t>forpliktelsene som følger av forordningene nevnt i første og andre ledd.</a:t>
                      </a:r>
                      <a:endParaRPr lang="nb-NO" sz="16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600" dirty="0">
                          <a:effectLst/>
                        </a:rPr>
                        <a:t> </a:t>
                      </a:r>
                      <a:endParaRPr lang="nb-NO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77" marR="32877" marT="0" marB="0"/>
                </a:tc>
                <a:extLst>
                  <a:ext uri="{0D108BD9-81ED-4DB2-BD59-A6C34878D82A}">
                    <a16:rowId xmlns:a16="http://schemas.microsoft.com/office/drawing/2014/main" val="16599075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568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0391644"/>
              </p:ext>
            </p:extLst>
          </p:nvPr>
        </p:nvGraphicFramePr>
        <p:xfrm>
          <a:off x="0" y="0"/>
          <a:ext cx="12192000" cy="69128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802332">
                  <a:extLst>
                    <a:ext uri="{9D8B030D-6E8A-4147-A177-3AD203B41FA5}">
                      <a16:colId xmlns:a16="http://schemas.microsoft.com/office/drawing/2014/main" val="1235177601"/>
                    </a:ext>
                  </a:extLst>
                </a:gridCol>
                <a:gridCol w="6389668">
                  <a:extLst>
                    <a:ext uri="{9D8B030D-6E8A-4147-A177-3AD203B41FA5}">
                      <a16:colId xmlns:a16="http://schemas.microsoft.com/office/drawing/2014/main" val="2889998349"/>
                    </a:ext>
                  </a:extLst>
                </a:gridCol>
              </a:tblGrid>
              <a:tr h="207514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2400" dirty="0" err="1">
                          <a:effectLst/>
                        </a:rPr>
                        <a:t>Oppholdskrav</a:t>
                      </a:r>
                      <a:endParaRPr lang="nb-NO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56" marR="37256" marT="0" marB="0"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3087688"/>
                  </a:ext>
                </a:extLst>
              </a:tr>
              <a:tr h="65214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nb-NO" sz="2800" b="0" spc="20" dirty="0">
                          <a:solidFill>
                            <a:schemeClr val="tx1"/>
                          </a:solidFill>
                          <a:effectLst/>
                        </a:rPr>
                        <a:t>§ 8-9. </a:t>
                      </a:r>
                      <a:r>
                        <a:rPr lang="nb-NO" sz="2800" b="0" i="1" spc="20" dirty="0" err="1">
                          <a:solidFill>
                            <a:schemeClr val="tx1"/>
                          </a:solidFill>
                          <a:effectLst/>
                        </a:rPr>
                        <a:t>Oppholdskrav</a:t>
                      </a:r>
                      <a:endParaRPr lang="nb-NO" sz="2800" b="0" i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b="0" spc="20" dirty="0">
                          <a:solidFill>
                            <a:schemeClr val="tx1"/>
                          </a:solidFill>
                          <a:effectLst/>
                        </a:rPr>
                        <a:t>     </a:t>
                      </a:r>
                      <a:r>
                        <a:rPr lang="nb-NO" sz="2800" b="0" spc="20" dirty="0">
                          <a:solidFill>
                            <a:srgbClr val="FF0000"/>
                          </a:solidFill>
                          <a:effectLst/>
                        </a:rPr>
                        <a:t>Det er et vilkår for rett til sykepenger at medlemmet oppholder seg i Norge</a:t>
                      </a:r>
                      <a:r>
                        <a:rPr lang="nb-NO" sz="2800" b="0" spc="20" dirty="0">
                          <a:solidFill>
                            <a:schemeClr val="tx1"/>
                          </a:solidFill>
                          <a:effectLst/>
                        </a:rPr>
                        <a:t>. For et medlem som omfattes av trygdeforordningen etter folkerettslige bestemmelser som nevnt i §§ 1-3 og 1-3 a, </a:t>
                      </a:r>
                      <a:r>
                        <a:rPr lang="nb-NO" sz="2800" b="0" spc="20" dirty="0">
                          <a:solidFill>
                            <a:srgbClr val="FF0000"/>
                          </a:solidFill>
                          <a:effectLst/>
                        </a:rPr>
                        <a:t>likestilles opphold i et land </a:t>
                      </a:r>
                      <a:r>
                        <a:rPr lang="nb-NO" sz="2800" b="0" spc="20" dirty="0">
                          <a:solidFill>
                            <a:schemeClr val="tx1"/>
                          </a:solidFill>
                          <a:effectLst/>
                        </a:rPr>
                        <a:t>eller område der forordningen er gitt anvendelse for vedkommende, </a:t>
                      </a:r>
                      <a:r>
                        <a:rPr lang="nb-NO" sz="2800" b="0" spc="20" dirty="0">
                          <a:solidFill>
                            <a:srgbClr val="FF0000"/>
                          </a:solidFill>
                          <a:effectLst/>
                        </a:rPr>
                        <a:t>med opphold i Norge</a:t>
                      </a:r>
                      <a:r>
                        <a:rPr lang="nb-NO" sz="2800" b="0" spc="20" dirty="0" smtClean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b="0" spc="20" dirty="0" smtClean="0">
                          <a:solidFill>
                            <a:schemeClr val="tx1"/>
                          </a:solidFill>
                          <a:effectLst/>
                        </a:rPr>
                        <a:t>    …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800" dirty="0">
                          <a:effectLst/>
                        </a:rPr>
                        <a:t> </a:t>
                      </a:r>
                      <a:endParaRPr lang="nb-NO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56" marR="37256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nb-NO" sz="2800" spc="20" dirty="0">
                          <a:effectLst/>
                        </a:rPr>
                        <a:t>§ 8-9 </a:t>
                      </a:r>
                      <a:r>
                        <a:rPr lang="nb-NO" sz="2800" i="1" spc="20" dirty="0" err="1">
                          <a:effectLst/>
                        </a:rPr>
                        <a:t>Oppholdskrav</a:t>
                      </a:r>
                      <a:endParaRPr lang="nb-NO" sz="2800" i="1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spc="20" dirty="0">
                          <a:effectLst/>
                        </a:rPr>
                        <a:t>     Det er et vilkår for rett til sykepenger at medlemmet oppholder seg </a:t>
                      </a:r>
                      <a:r>
                        <a:rPr lang="nb-NO" sz="2800" spc="20" dirty="0">
                          <a:solidFill>
                            <a:srgbClr val="FF0000"/>
                          </a:solidFill>
                          <a:effectLst/>
                        </a:rPr>
                        <a:t>i Norge, i et annet EØS-land eller i et land </a:t>
                      </a:r>
                      <a:r>
                        <a:rPr lang="nb-NO" sz="2800" spc="20" dirty="0">
                          <a:effectLst/>
                        </a:rPr>
                        <a:t>eller område der trygdeforordningen er gitt anvendelse for vedkommende ved en bi- eller multilateral trygdeavtale som nevnt i § 1-3 a. For et medlem som ikke er EØS-borger, stilles det krav om opphold i Norge, med mindre annet følger av trygdeforordningen, se § 1-3, eller en bi- eller multilateral trygdeavtale som nevnt i § 1-3 a</a:t>
                      </a:r>
                      <a:r>
                        <a:rPr lang="nb-NO" sz="2800" spc="20" dirty="0" smtClean="0">
                          <a:effectLst/>
                        </a:rPr>
                        <a:t>. ….</a:t>
                      </a:r>
                      <a:r>
                        <a:rPr lang="nb-NO" sz="2800" spc="20" baseline="0" dirty="0" smtClean="0">
                          <a:effectLst/>
                        </a:rPr>
                        <a:t> </a:t>
                      </a:r>
                      <a:endParaRPr lang="nb-NO" sz="2800" dirty="0">
                        <a:effectLst/>
                      </a:endParaRPr>
                    </a:p>
                  </a:txBody>
                  <a:tcPr marL="37256" marR="37256" marT="0" marB="0"/>
                </a:tc>
                <a:extLst>
                  <a:ext uri="{0D108BD9-81ED-4DB2-BD59-A6C34878D82A}">
                    <a16:rowId xmlns:a16="http://schemas.microsoft.com/office/drawing/2014/main" val="4128684789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-4175866" y="6383422"/>
            <a:ext cx="4340911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4462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7562118"/>
              </p:ext>
            </p:extLst>
          </p:nvPr>
        </p:nvGraphicFramePr>
        <p:xfrm>
          <a:off x="0" y="-27709"/>
          <a:ext cx="12192000" cy="70843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4095491137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173056180"/>
                    </a:ext>
                  </a:extLst>
                </a:gridCol>
              </a:tblGrid>
              <a:tr h="341745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2400" b="0" dirty="0">
                          <a:solidFill>
                            <a:schemeClr val="bg1"/>
                          </a:solidFill>
                          <a:effectLst/>
                        </a:rPr>
                        <a:t>Folkerettsmarkør (eksempel)</a:t>
                      </a:r>
                      <a:endParaRPr lang="nb-NO" sz="24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53" marR="31453" marT="0" marB="0"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0180399"/>
                  </a:ext>
                </a:extLst>
              </a:tr>
              <a:tr h="66929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nb-NO" sz="1400" b="0" spc="20" dirty="0">
                          <a:solidFill>
                            <a:schemeClr val="tx1"/>
                          </a:solidFill>
                          <a:effectLst/>
                        </a:rPr>
                        <a:t>§ 4-1 a </a:t>
                      </a:r>
                      <a:r>
                        <a:rPr lang="nb-NO" sz="1400" b="0" i="1" spc="20" dirty="0">
                          <a:solidFill>
                            <a:schemeClr val="tx1"/>
                          </a:solidFill>
                          <a:effectLst/>
                        </a:rPr>
                        <a:t>Forholdet til bestemmelser om internasjonal trygdekoordinering</a:t>
                      </a:r>
                      <a:endParaRPr lang="nb-NO" sz="1400" b="0" i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0" spc="20" dirty="0">
                          <a:solidFill>
                            <a:schemeClr val="tx1"/>
                          </a:solidFill>
                          <a:effectLst/>
                        </a:rPr>
                        <a:t>       Dagpenger regnes etter </a:t>
                      </a:r>
                      <a:r>
                        <a:rPr lang="nb-NO" sz="1400" b="0" spc="20" dirty="0">
                          <a:solidFill>
                            <a:srgbClr val="FF0000"/>
                          </a:solidFill>
                          <a:effectLst/>
                        </a:rPr>
                        <a:t>trygdeforordningen</a:t>
                      </a:r>
                      <a:r>
                        <a:rPr lang="nb-NO" sz="1400" b="0" spc="20" dirty="0">
                          <a:solidFill>
                            <a:schemeClr val="tx1"/>
                          </a:solidFill>
                          <a:effectLst/>
                        </a:rPr>
                        <a:t>, se § 1-3, som en ytelse ved arbeidsløshet. Dette </a:t>
                      </a:r>
                      <a:r>
                        <a:rPr lang="nb-NO" sz="1400" b="0" spc="20" dirty="0">
                          <a:solidFill>
                            <a:srgbClr val="FF0000"/>
                          </a:solidFill>
                          <a:effectLst/>
                        </a:rPr>
                        <a:t>kan blant annet innebære</a:t>
                      </a:r>
                      <a:endParaRPr lang="nb-NO" sz="1400" b="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Symbol" panose="05050102010706020507" pitchFamily="18" charset="2"/>
                        <a:buChar char=""/>
                        <a:tabLst>
                          <a:tab pos="252095" algn="l"/>
                        </a:tabLst>
                      </a:pPr>
                      <a:r>
                        <a:rPr lang="nb-NO" sz="1400" b="0" spc="20" dirty="0">
                          <a:solidFill>
                            <a:schemeClr val="tx1"/>
                          </a:solidFill>
                          <a:effectLst/>
                        </a:rPr>
                        <a:t>at et medlem ikke har rett til dagpenger fra folketrygden, eller at kravet om medlemskap i folketrygden for å fortsatt motta dagpenger, </a:t>
                      </a:r>
                      <a:r>
                        <a:rPr lang="nb-NO" sz="1400" b="0" spc="20" dirty="0">
                          <a:solidFill>
                            <a:srgbClr val="FF0000"/>
                          </a:solidFill>
                          <a:effectLst/>
                        </a:rPr>
                        <a:t>påvirkes</a:t>
                      </a:r>
                      <a:r>
                        <a:rPr lang="nb-NO" sz="1400" b="0" spc="20" dirty="0">
                          <a:solidFill>
                            <a:schemeClr val="tx1"/>
                          </a:solidFill>
                          <a:effectLst/>
                        </a:rPr>
                        <a:t> av trygdeforordningens bestemmelser om lovvalg, se § 2-1 a,</a:t>
                      </a:r>
                      <a:endParaRPr lang="nb-NO" sz="1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Symbol" panose="05050102010706020507" pitchFamily="18" charset="2"/>
                        <a:buChar char=""/>
                        <a:tabLst>
                          <a:tab pos="252095" algn="l"/>
                        </a:tabLst>
                      </a:pPr>
                      <a:r>
                        <a:rPr lang="nb-NO" sz="1400" b="0" spc="20" dirty="0">
                          <a:solidFill>
                            <a:schemeClr val="tx1"/>
                          </a:solidFill>
                          <a:effectLst/>
                        </a:rPr>
                        <a:t>at kravet i § 4-2 om opphold i Norge </a:t>
                      </a:r>
                      <a:r>
                        <a:rPr lang="nb-NO" sz="1400" b="0" spc="20" dirty="0">
                          <a:solidFill>
                            <a:srgbClr val="FF0000"/>
                          </a:solidFill>
                          <a:effectLst/>
                        </a:rPr>
                        <a:t>fravikes</a:t>
                      </a:r>
                      <a:r>
                        <a:rPr lang="nb-NO" sz="1400" b="0" spc="20" dirty="0">
                          <a:solidFill>
                            <a:schemeClr val="tx1"/>
                          </a:solidFill>
                          <a:effectLst/>
                        </a:rPr>
                        <a:t> dersom arbeidssøkeren oppholder seg i et annet land som anvender trygdeforordningen for å søke jobb eller har rett på dagpenger som bosatt der,</a:t>
                      </a:r>
                      <a:endParaRPr lang="nb-NO" sz="1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Symbol" panose="05050102010706020507" pitchFamily="18" charset="2"/>
                        <a:buChar char=""/>
                        <a:tabLst>
                          <a:tab pos="252095" algn="l"/>
                        </a:tabLst>
                      </a:pPr>
                      <a:r>
                        <a:rPr lang="nb-NO" sz="1400" b="0" spc="20" dirty="0">
                          <a:solidFill>
                            <a:schemeClr val="tx1"/>
                          </a:solidFill>
                          <a:effectLst/>
                        </a:rPr>
                        <a:t>at perioder med arbeid fra andre land som anvender trygdeforordningen, </a:t>
                      </a:r>
                      <a:r>
                        <a:rPr lang="nb-NO" sz="1400" b="0" spc="20" dirty="0">
                          <a:solidFill>
                            <a:srgbClr val="FF0000"/>
                          </a:solidFill>
                          <a:effectLst/>
                        </a:rPr>
                        <a:t>regnes med </a:t>
                      </a:r>
                      <a:r>
                        <a:rPr lang="nb-NO" sz="1400" b="0" spc="20" dirty="0">
                          <a:solidFill>
                            <a:schemeClr val="tx1"/>
                          </a:solidFill>
                          <a:effectLst/>
                        </a:rPr>
                        <a:t>ved vurderingen av om kravet i § 4-4 til minsteinntekt er oppfylt,</a:t>
                      </a:r>
                      <a:endParaRPr lang="nb-NO" sz="1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Symbol" panose="05050102010706020507" pitchFamily="18" charset="2"/>
                        <a:buChar char=""/>
                        <a:tabLst>
                          <a:tab pos="252095" algn="l"/>
                        </a:tabLst>
                      </a:pPr>
                      <a:r>
                        <a:rPr lang="nb-NO" sz="1400" b="0" spc="20" dirty="0">
                          <a:solidFill>
                            <a:schemeClr val="tx1"/>
                          </a:solidFill>
                          <a:effectLst/>
                        </a:rPr>
                        <a:t>at kravet om å være reell arbeidssøker i Norge i § 4-5 </a:t>
                      </a:r>
                      <a:r>
                        <a:rPr lang="nb-NO" sz="1400" b="0" spc="20" dirty="0">
                          <a:solidFill>
                            <a:srgbClr val="FF0000"/>
                          </a:solidFill>
                          <a:effectLst/>
                        </a:rPr>
                        <a:t>fravikes</a:t>
                      </a:r>
                      <a:r>
                        <a:rPr lang="nb-NO" sz="1400" b="0" spc="20" dirty="0">
                          <a:solidFill>
                            <a:schemeClr val="tx1"/>
                          </a:solidFill>
                          <a:effectLst/>
                        </a:rPr>
                        <a:t> når medlemmet reiser til et annet land som anvender trygdeforordningen for å søke jobb der,</a:t>
                      </a:r>
                      <a:endParaRPr lang="nb-NO" sz="1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Symbol" panose="05050102010706020507" pitchFamily="18" charset="2"/>
                        <a:buChar char=""/>
                        <a:tabLst>
                          <a:tab pos="252095" algn="l"/>
                        </a:tabLst>
                      </a:pPr>
                      <a:r>
                        <a:rPr lang="nb-NO" sz="1400" b="0" spc="20" dirty="0">
                          <a:solidFill>
                            <a:schemeClr val="tx1"/>
                          </a:solidFill>
                          <a:effectLst/>
                        </a:rPr>
                        <a:t>at dagpengegrunnlaget etter § 4-11 </a:t>
                      </a:r>
                      <a:r>
                        <a:rPr lang="nb-NO" sz="1400" b="0" spc="20" dirty="0">
                          <a:solidFill>
                            <a:srgbClr val="FF0000"/>
                          </a:solidFill>
                          <a:effectLst/>
                        </a:rPr>
                        <a:t>beregnes etter særlige regler</a:t>
                      </a:r>
                      <a:r>
                        <a:rPr lang="nb-NO" sz="1400" b="0" spc="20" dirty="0">
                          <a:solidFill>
                            <a:schemeClr val="tx1"/>
                          </a:solidFill>
                          <a:effectLst/>
                        </a:rPr>
                        <a:t>,</a:t>
                      </a:r>
                      <a:endParaRPr lang="nb-NO" sz="1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Symbol" panose="05050102010706020507" pitchFamily="18" charset="2"/>
                        <a:buChar char=""/>
                        <a:tabLst>
                          <a:tab pos="252095" algn="l"/>
                        </a:tabLst>
                      </a:pPr>
                      <a:r>
                        <a:rPr lang="nb-NO" sz="1400" b="0" spc="20" dirty="0">
                          <a:solidFill>
                            <a:schemeClr val="tx1"/>
                          </a:solidFill>
                          <a:effectLst/>
                        </a:rPr>
                        <a:t>at perioder med arbeid fra andre land som anvender trygdeforordningen </a:t>
                      </a:r>
                      <a:r>
                        <a:rPr lang="nb-NO" sz="1400" b="0" spc="20" dirty="0">
                          <a:solidFill>
                            <a:srgbClr val="FF0000"/>
                          </a:solidFill>
                          <a:effectLst/>
                        </a:rPr>
                        <a:t>regnes med </a:t>
                      </a:r>
                      <a:r>
                        <a:rPr lang="nb-NO" sz="1400" b="0" spc="20" dirty="0">
                          <a:solidFill>
                            <a:schemeClr val="tx1"/>
                          </a:solidFill>
                          <a:effectLst/>
                        </a:rPr>
                        <a:t>ved fastsettingen av stønadsperioden i § 4-15.</a:t>
                      </a:r>
                      <a:endParaRPr lang="nb-NO" sz="1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0" spc="20" dirty="0">
                          <a:solidFill>
                            <a:schemeClr val="tx1"/>
                          </a:solidFill>
                          <a:effectLst/>
                        </a:rPr>
                        <a:t>    Også bestemmelser i </a:t>
                      </a:r>
                      <a:r>
                        <a:rPr lang="nb-NO" sz="1400" b="0" spc="20" dirty="0">
                          <a:solidFill>
                            <a:srgbClr val="FF0000"/>
                          </a:solidFill>
                          <a:effectLst/>
                        </a:rPr>
                        <a:t>bi- og multilaterale trygdeavtaler </a:t>
                      </a:r>
                      <a:r>
                        <a:rPr lang="nb-NO" sz="1400" b="0" spc="20" dirty="0">
                          <a:solidFill>
                            <a:schemeClr val="tx1"/>
                          </a:solidFill>
                          <a:effectLst/>
                        </a:rPr>
                        <a:t>som er gjennomført i norsk rett i eller i medhold av § 1-3 a, kan medføre at bestemmelser i kapitlet her suppleres eller fravikes.</a:t>
                      </a:r>
                      <a:endParaRPr lang="nb-NO" sz="1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b-NO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53" marR="31453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nb-NO" sz="600" spc="20" dirty="0" smtClean="0">
                          <a:effectLst/>
                        </a:rPr>
                        <a:t>§</a:t>
                      </a:r>
                      <a:r>
                        <a:rPr lang="nb-NO" sz="2400" b="0" spc="20" dirty="0" smtClean="0">
                          <a:effectLst/>
                        </a:rPr>
                        <a:t>4-1 </a:t>
                      </a:r>
                      <a:r>
                        <a:rPr lang="nb-NO" sz="2400" b="0" spc="20" dirty="0">
                          <a:effectLst/>
                        </a:rPr>
                        <a:t>a </a:t>
                      </a:r>
                      <a:r>
                        <a:rPr lang="nb-NO" sz="2400" b="0" i="1" spc="20" dirty="0">
                          <a:effectLst/>
                        </a:rPr>
                        <a:t>Forholdet til bestemmelser om internasjonal trygdekoordinering</a:t>
                      </a:r>
                      <a:endParaRPr lang="nb-NO" sz="2400" b="0" i="1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b="0" spc="20" dirty="0">
                          <a:effectLst/>
                        </a:rPr>
                        <a:t>      Dagpenger er en ytelse ved arbeidsløshet etter trygdeforordningen. Bestemmelsene i dette kapitlet </a:t>
                      </a:r>
                      <a:r>
                        <a:rPr lang="nb-NO" sz="2400" b="0" spc="20" dirty="0">
                          <a:solidFill>
                            <a:srgbClr val="FF0000"/>
                          </a:solidFill>
                          <a:effectLst/>
                        </a:rPr>
                        <a:t>skal tolkes og anvendes i samsvar </a:t>
                      </a:r>
                      <a:r>
                        <a:rPr lang="nb-NO" sz="2400" b="0" spc="20" dirty="0">
                          <a:effectLst/>
                        </a:rPr>
                        <a:t>med relevante bestemmelser i </a:t>
                      </a:r>
                      <a:r>
                        <a:rPr lang="nb-NO" sz="2400" b="0" spc="20" dirty="0">
                          <a:solidFill>
                            <a:srgbClr val="FF0000"/>
                          </a:solidFill>
                          <a:effectLst/>
                        </a:rPr>
                        <a:t>trygdeforordningen, gjennomføringsforordningen og bi- og multilaterale trygdeavtaler</a:t>
                      </a:r>
                      <a:r>
                        <a:rPr lang="nb-NO" sz="2400" b="0" spc="20" dirty="0">
                          <a:effectLst/>
                        </a:rPr>
                        <a:t>, se §§ 1-3 og 1-3 a. </a:t>
                      </a:r>
                      <a:endParaRPr lang="nb-NO" sz="2400" b="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b="0" spc="20" dirty="0">
                          <a:effectLst/>
                        </a:rPr>
                        <a:t>      Departementet kan i </a:t>
                      </a:r>
                      <a:r>
                        <a:rPr lang="nb-NO" sz="2400" b="0" spc="20" dirty="0">
                          <a:solidFill>
                            <a:srgbClr val="FF0000"/>
                          </a:solidFill>
                          <a:effectLst/>
                        </a:rPr>
                        <a:t>forskrift</a:t>
                      </a:r>
                      <a:r>
                        <a:rPr lang="nb-NO" sz="2400" b="0" spc="20" dirty="0">
                          <a:effectLst/>
                        </a:rPr>
                        <a:t> gi bestemmelser som supplerer eller legger til rette for etterlevelse av bestemmelser om ytelser ved arbeidsløshet i trygdeforordningen og gjennomføringsforordningen.</a:t>
                      </a:r>
                      <a:endParaRPr lang="nb-NO" sz="2400" b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2400" dirty="0">
                          <a:effectLst/>
                        </a:rPr>
                        <a:t> </a:t>
                      </a:r>
                      <a:endParaRPr lang="nb-NO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53" marR="31453" marT="0" marB="0"/>
                </a:tc>
                <a:extLst>
                  <a:ext uri="{0D108BD9-81ED-4DB2-BD59-A6C34878D82A}">
                    <a16:rowId xmlns:a16="http://schemas.microsoft.com/office/drawing/2014/main" val="22567627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602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9651824"/>
              </p:ext>
            </p:extLst>
          </p:nvPr>
        </p:nvGraphicFramePr>
        <p:xfrm>
          <a:off x="0" y="-5"/>
          <a:ext cx="12191999" cy="67097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815584">
                  <a:extLst>
                    <a:ext uri="{9D8B030D-6E8A-4147-A177-3AD203B41FA5}">
                      <a16:colId xmlns:a16="http://schemas.microsoft.com/office/drawing/2014/main" val="1537506293"/>
                    </a:ext>
                  </a:extLst>
                </a:gridCol>
                <a:gridCol w="6376415">
                  <a:extLst>
                    <a:ext uri="{9D8B030D-6E8A-4147-A177-3AD203B41FA5}">
                      <a16:colId xmlns:a16="http://schemas.microsoft.com/office/drawing/2014/main" val="324982019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0" dirty="0">
                          <a:solidFill>
                            <a:schemeClr val="tx1"/>
                          </a:solidFill>
                          <a:effectLst/>
                        </a:rPr>
                        <a:t>NOU 2021: 8</a:t>
                      </a:r>
                      <a:endParaRPr lang="nb-NO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61" marR="65361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0" dirty="0" err="1">
                          <a:solidFill>
                            <a:schemeClr val="tx1"/>
                          </a:solidFill>
                          <a:effectLst/>
                        </a:rPr>
                        <a:t>Prop</a:t>
                      </a:r>
                      <a:r>
                        <a:rPr lang="nb-NO" sz="1800" b="0" dirty="0">
                          <a:solidFill>
                            <a:schemeClr val="tx1"/>
                          </a:solidFill>
                          <a:effectLst/>
                        </a:rPr>
                        <a:t>. 71 L (2021–2022) </a:t>
                      </a:r>
                      <a:endParaRPr lang="nb-NO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61" marR="65361" marT="0" marB="0"/>
                </a:tc>
                <a:extLst>
                  <a:ext uri="{0D108BD9-81ED-4DB2-BD59-A6C34878D82A}">
                    <a16:rowId xmlns:a16="http://schemas.microsoft.com/office/drawing/2014/main" val="2966428461"/>
                  </a:ext>
                </a:extLst>
              </a:tr>
              <a:tr h="6858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0" dirty="0">
                          <a:solidFill>
                            <a:schemeClr val="tx1"/>
                          </a:solidFill>
                          <a:effectLst/>
                        </a:rPr>
                        <a:t>Grunnpremiss: Full EØS-tilpasning verken praktisk mulig eller hensiktsmessig</a:t>
                      </a:r>
                      <a:endParaRPr lang="nb-NO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61" marR="65361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dirty="0">
                          <a:effectLst/>
                        </a:rPr>
                        <a:t>Enig. </a:t>
                      </a:r>
                      <a:endParaRPr lang="nb-NO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61" marR="65361" marT="0" marB="0"/>
                </a:tc>
                <a:extLst>
                  <a:ext uri="{0D108BD9-81ED-4DB2-BD59-A6C34878D82A}">
                    <a16:rowId xmlns:a16="http://schemas.microsoft.com/office/drawing/2014/main" val="999379834"/>
                  </a:ext>
                </a:extLst>
              </a:tr>
              <a:tr h="685801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 b="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0" dirty="0" smtClean="0">
                          <a:solidFill>
                            <a:schemeClr val="tx1"/>
                          </a:solidFill>
                          <a:effectLst/>
                        </a:rPr>
                        <a:t>Hva </a:t>
                      </a:r>
                      <a:r>
                        <a:rPr lang="nb-NO" sz="1800" b="0" dirty="0">
                          <a:solidFill>
                            <a:schemeClr val="tx1"/>
                          </a:solidFill>
                          <a:effectLst/>
                        </a:rPr>
                        <a:t>er «en hensiktsmessig balanse mellom en … generell og en … detaljert utforming av markørene»? (sml. NOU s. 288</a:t>
                      </a:r>
                      <a:r>
                        <a:rPr lang="nb-NO" sz="1800" b="0" dirty="0" smtClean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61" marR="6536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6966463"/>
                  </a:ext>
                </a:extLst>
              </a:tr>
              <a:tr h="6858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0" dirty="0">
                          <a:solidFill>
                            <a:schemeClr val="tx1"/>
                          </a:solidFill>
                          <a:effectLst/>
                        </a:rPr>
                        <a:t>(i) Alle berørte ytelser etter </a:t>
                      </a:r>
                      <a:r>
                        <a:rPr lang="nb-NO" sz="1800" b="0" dirty="0" err="1">
                          <a:solidFill>
                            <a:schemeClr val="tx1"/>
                          </a:solidFill>
                          <a:effectLst/>
                        </a:rPr>
                        <a:t>ftl</a:t>
                      </a:r>
                      <a:r>
                        <a:rPr lang="nb-NO" sz="1800" b="0" dirty="0">
                          <a:solidFill>
                            <a:schemeClr val="tx1"/>
                          </a:solidFill>
                          <a:effectLst/>
                        </a:rPr>
                        <a:t>. </a:t>
                      </a:r>
                      <a:r>
                        <a:rPr lang="nb-NO" sz="1800" b="0" dirty="0" smtClean="0">
                          <a:solidFill>
                            <a:schemeClr val="tx1"/>
                          </a:solidFill>
                          <a:effectLst/>
                        </a:rPr>
                        <a:t>kapittel </a:t>
                      </a:r>
                      <a:r>
                        <a:rPr lang="nb-NO" sz="1800" b="0" dirty="0">
                          <a:solidFill>
                            <a:schemeClr val="tx1"/>
                          </a:solidFill>
                          <a:effectLst/>
                        </a:rPr>
                        <a:t>for kapittel. </a:t>
                      </a:r>
                      <a:endParaRPr lang="nb-NO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61" marR="65361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dirty="0">
                          <a:effectLst/>
                        </a:rPr>
                        <a:t>Enig (men ikke for visse stønader til enslig far/mor)</a:t>
                      </a:r>
                      <a:endParaRPr lang="nb-NO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61" marR="65361" marT="0" marB="0"/>
                </a:tc>
                <a:extLst>
                  <a:ext uri="{0D108BD9-81ED-4DB2-BD59-A6C34878D82A}">
                    <a16:rowId xmlns:a16="http://schemas.microsoft.com/office/drawing/2014/main" val="2903870524"/>
                  </a:ext>
                </a:extLst>
              </a:tr>
              <a:tr h="1028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0" dirty="0">
                          <a:solidFill>
                            <a:schemeClr val="tx1"/>
                          </a:solidFill>
                          <a:effectLst/>
                        </a:rPr>
                        <a:t>(ii) Angi hvilke krav og vilkår i de enkelte kapitlene i </a:t>
                      </a:r>
                      <a:r>
                        <a:rPr lang="nb-NO" sz="1800" b="0" dirty="0" err="1">
                          <a:solidFill>
                            <a:schemeClr val="tx1"/>
                          </a:solidFill>
                          <a:effectLst/>
                        </a:rPr>
                        <a:t>ftl</a:t>
                      </a:r>
                      <a:r>
                        <a:rPr lang="nb-NO" sz="1800" b="0" dirty="0">
                          <a:solidFill>
                            <a:schemeClr val="tx1"/>
                          </a:solidFill>
                          <a:effectLst/>
                        </a:rPr>
                        <a:t>. som særlig påvirkes av forordningene</a:t>
                      </a:r>
                      <a:endParaRPr lang="nb-NO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61" marR="65361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dirty="0">
                          <a:effectLst/>
                        </a:rPr>
                        <a:t>Ikke enig. </a:t>
                      </a:r>
                      <a:endParaRPr lang="nb-NO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61" marR="65361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9485469"/>
                  </a:ext>
                </a:extLst>
              </a:tr>
              <a:tr h="6858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0" dirty="0">
                          <a:solidFill>
                            <a:schemeClr val="tx1"/>
                          </a:solidFill>
                          <a:effectLst/>
                        </a:rPr>
                        <a:t>(iii) Angi hvilke bestemmelser i forordningene som er sentrale</a:t>
                      </a:r>
                      <a:endParaRPr lang="nb-NO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61" marR="65361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>
                          <a:effectLst/>
                        </a:rPr>
                        <a:t>Ikke enig. </a:t>
                      </a:r>
                      <a:endParaRPr lang="nb-N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61" marR="65361" marT="0" marB="0"/>
                </a:tc>
                <a:extLst>
                  <a:ext uri="{0D108BD9-81ED-4DB2-BD59-A6C34878D82A}">
                    <a16:rowId xmlns:a16="http://schemas.microsoft.com/office/drawing/2014/main" val="2139212853"/>
                  </a:ext>
                </a:extLst>
              </a:tr>
              <a:tr h="17144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 b="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0" dirty="0" smtClean="0">
                          <a:solidFill>
                            <a:schemeClr val="tx1"/>
                          </a:solidFill>
                          <a:effectLst/>
                        </a:rPr>
                        <a:t>Primærfunksjon</a:t>
                      </a:r>
                      <a:r>
                        <a:rPr lang="nb-NO" sz="1800" b="0" dirty="0">
                          <a:solidFill>
                            <a:schemeClr val="tx1"/>
                          </a:solidFill>
                          <a:effectLst/>
                        </a:rPr>
                        <a:t>: «vise brukerne hvor det internasjonale regelverket slår inn»; dessuten «en viss veiledning om hvilke deler av det internasjonale regelverket som er særlig aktuelle» (s. 289)</a:t>
                      </a:r>
                      <a:endParaRPr lang="nb-NO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61" marR="65361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dirty="0" smtClean="0">
                          <a:effectLst/>
                        </a:rPr>
                        <a:t>Korte </a:t>
                      </a:r>
                      <a:r>
                        <a:rPr lang="nb-NO" sz="1800" dirty="0">
                          <a:effectLst/>
                        </a:rPr>
                        <a:t>og generelle markører; «i tilstrekkelig grad gjør brukerne oppmerksomme på de internasjonale forpliktelser som foreligger» </a:t>
                      </a:r>
                      <a:endParaRPr lang="nb-NO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61" marR="65361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0461439"/>
                  </a:ext>
                </a:extLst>
              </a:tr>
              <a:tr h="6858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0" dirty="0">
                          <a:solidFill>
                            <a:schemeClr val="tx1"/>
                          </a:solidFill>
                          <a:effectLst/>
                        </a:rPr>
                        <a:t>(iv) Også koordineringsforpliktelser på trygdeområdet etter andre avtaler </a:t>
                      </a:r>
                      <a:endParaRPr lang="nb-NO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61" marR="65361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dirty="0">
                          <a:effectLst/>
                        </a:rPr>
                        <a:t>Enig. </a:t>
                      </a:r>
                      <a:endParaRPr lang="nb-NO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61" marR="65361" marT="0" marB="0"/>
                </a:tc>
                <a:extLst>
                  <a:ext uri="{0D108BD9-81ED-4DB2-BD59-A6C34878D82A}">
                    <a16:rowId xmlns:a16="http://schemas.microsoft.com/office/drawing/2014/main" val="3887818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0359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2654955"/>
              </p:ext>
            </p:extLst>
          </p:nvPr>
        </p:nvGraphicFramePr>
        <p:xfrm>
          <a:off x="0" y="0"/>
          <a:ext cx="12192000" cy="68580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68696">
                  <a:extLst>
                    <a:ext uri="{9D8B030D-6E8A-4147-A177-3AD203B41FA5}">
                      <a16:colId xmlns:a16="http://schemas.microsoft.com/office/drawing/2014/main" val="2825267928"/>
                    </a:ext>
                  </a:extLst>
                </a:gridCol>
                <a:gridCol w="6623304">
                  <a:extLst>
                    <a:ext uri="{9D8B030D-6E8A-4147-A177-3AD203B41FA5}">
                      <a16:colId xmlns:a16="http://schemas.microsoft.com/office/drawing/2014/main" val="2693679055"/>
                    </a:ext>
                  </a:extLst>
                </a:gridCol>
              </a:tblGrid>
              <a:tr h="8572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24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nb-NO" sz="2400" b="0" dirty="0" smtClean="0">
                          <a:solidFill>
                            <a:schemeClr val="tx1"/>
                          </a:solidFill>
                          <a:effectLst/>
                        </a:rPr>
                        <a:t>NOU</a:t>
                      </a:r>
                      <a:r>
                        <a:rPr lang="nb-NO" sz="24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2021: 8 (forts.) </a:t>
                      </a:r>
                      <a:endParaRPr lang="nb-NO" sz="2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24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Prop</a:t>
                      </a:r>
                      <a:r>
                        <a:rPr lang="nb-NO" sz="24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nb-NO" sz="24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71 L (2021-2022)</a:t>
                      </a:r>
                      <a:endParaRPr lang="nb-NO" sz="2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17772926"/>
                  </a:ext>
                </a:extLst>
              </a:tr>
              <a:tr h="17144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2400" b="0" dirty="0">
                          <a:solidFill>
                            <a:schemeClr val="tx1"/>
                          </a:solidFill>
                          <a:effectLst/>
                        </a:rPr>
                        <a:t>Angir en retning (men mindre forpliktende – «kan blant annet innebære») – «suppleres», «fravikes», «påvirkes», «fastsettes etter særlige regler» </a:t>
                      </a:r>
                      <a:endParaRPr lang="nb-NO" sz="2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2400" dirty="0">
                          <a:effectLst/>
                        </a:rPr>
                        <a:t>Mer nøytral (men mer av en befaling): «skal tolkes og anvendes i samsvar med»</a:t>
                      </a:r>
                      <a:endParaRPr lang="nb-NO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2308177"/>
                  </a:ext>
                </a:extLst>
              </a:tr>
              <a:tr h="25717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2400" b="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2400" b="0" dirty="0" smtClean="0">
                          <a:solidFill>
                            <a:schemeClr val="tx1"/>
                          </a:solidFill>
                          <a:effectLst/>
                        </a:rPr>
                        <a:t>Til </a:t>
                      </a:r>
                      <a:r>
                        <a:rPr lang="nb-NO" sz="2400" b="0" dirty="0">
                          <a:solidFill>
                            <a:schemeClr val="tx1"/>
                          </a:solidFill>
                          <a:effectLst/>
                        </a:rPr>
                        <a:t>dels omfattende </a:t>
                      </a:r>
                      <a:r>
                        <a:rPr lang="nb-NO" sz="2400" b="0" dirty="0" err="1">
                          <a:solidFill>
                            <a:schemeClr val="tx1"/>
                          </a:solidFill>
                          <a:effectLst/>
                        </a:rPr>
                        <a:t>lovmarkører</a:t>
                      </a:r>
                      <a:r>
                        <a:rPr lang="nb-NO" sz="2400" b="0" dirty="0">
                          <a:solidFill>
                            <a:schemeClr val="tx1"/>
                          </a:solidFill>
                          <a:effectLst/>
                        </a:rPr>
                        <a:t> – «har valgt å la hensynet til informasjonsverdi veie tyngre enn hensynet til at markørene skal ha et helt enhetlig preg» (s. 288)</a:t>
                      </a:r>
                      <a:endParaRPr lang="nb-NO" sz="2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24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2400" dirty="0" smtClean="0">
                          <a:effectLst/>
                        </a:rPr>
                        <a:t>Mer </a:t>
                      </a:r>
                      <a:r>
                        <a:rPr lang="nb-NO" sz="2400" dirty="0">
                          <a:effectLst/>
                        </a:rPr>
                        <a:t>nøkternt / mindre ambisiøst:  «Rent veiledningsstoff av denne typen vil normalt legges til lovforarbeider og veiledningsdokumenter utarbeidet av forvaltningen.» (s. 48)</a:t>
                      </a:r>
                      <a:endParaRPr lang="nb-NO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946878"/>
                  </a:ext>
                </a:extLst>
              </a:tr>
              <a:tr h="17144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2400" b="0" dirty="0">
                          <a:solidFill>
                            <a:schemeClr val="tx1"/>
                          </a:solidFill>
                          <a:effectLst/>
                        </a:rPr>
                        <a:t>Må suppleres med veiledningsmateriale – særlig «Trygde-ABC». Anbefaler ikke redaksjonelle fotnoter til loven. </a:t>
                      </a:r>
                      <a:endParaRPr lang="nb-NO" sz="2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2400" dirty="0">
                          <a:effectLst/>
                        </a:rPr>
                        <a:t>Fremhever at «folkerettsmarkørene gir anledning til å gi utfyllende spesialmerknader i lovforarbeidene» (s. 50)</a:t>
                      </a:r>
                      <a:endParaRPr lang="nb-NO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607551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475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1440</Words>
  <Application>Microsoft Office PowerPoint</Application>
  <PresentationFormat>Widescreen</PresentationFormat>
  <Paragraphs>104</Paragraphs>
  <Slides>8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Symbol</vt:lpstr>
      <vt:lpstr>Times New Roman</vt:lpstr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>Domstolene i Norge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Tverberg, Arnulf</dc:creator>
  <cp:lastModifiedBy>Tverberg, Arnulf</cp:lastModifiedBy>
  <cp:revision>8</cp:revision>
  <dcterms:created xsi:type="dcterms:W3CDTF">2022-09-13T11:16:18Z</dcterms:created>
  <dcterms:modified xsi:type="dcterms:W3CDTF">2022-09-13T12:17:14Z</dcterms:modified>
</cp:coreProperties>
</file>