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68" r:id="rId2"/>
    <p:sldId id="269" r:id="rId3"/>
    <p:sldId id="270" r:id="rId4"/>
    <p:sldId id="271" r:id="rId5"/>
    <p:sldId id="273" r:id="rId6"/>
    <p:sldId id="274" r:id="rId7"/>
    <p:sldId id="275" r:id="rId8"/>
  </p:sldIdLst>
  <p:sldSz cx="12192000" cy="6858000"/>
  <p:notesSz cx="6858000" cy="9144000"/>
  <p:custDataLst>
    <p:tags r:id="rId10"/>
  </p:custDataLst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4" autoAdjust="0"/>
    <p:restoredTop sz="39338" autoAdjust="0"/>
  </p:normalViewPr>
  <p:slideViewPr>
    <p:cSldViewPr snapToGrid="0">
      <p:cViewPr varScale="1">
        <p:scale>
          <a:sx n="26" d="100"/>
          <a:sy n="26" d="100"/>
        </p:scale>
        <p:origin x="2140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1E611E-1527-47A6-BA66-8F6B46332E4B}" type="datetimeFigureOut">
              <a:rPr lang="en-GB" smtClean="0"/>
              <a:t>18/09/2023</a:t>
            </a:fld>
            <a:endParaRPr lang="en-GB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6A2DAF-EDE6-409D-B000-ED8E4E4273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20014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6A2DAF-EDE6-409D-B000-ED8E4E42736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99959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6A2DAF-EDE6-409D-B000-ED8E4E42736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37246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b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6A2DAF-EDE6-409D-B000-ED8E4E42736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40780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6A2DAF-EDE6-409D-B000-ED8E4E42736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04601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6A2DAF-EDE6-409D-B000-ED8E4E427367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61403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6A2DAF-EDE6-409D-B000-ED8E4E427367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8141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6A2DAF-EDE6-409D-B000-ED8E4E42736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8424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993268" y="729566"/>
            <a:ext cx="8893350" cy="2151531"/>
          </a:xfrm>
        </p:spPr>
        <p:txBody>
          <a:bodyPr lIns="0" rIns="0" anchor="t">
            <a:noAutofit/>
          </a:bodyPr>
          <a:lstStyle>
            <a:lvl1pPr algn="l">
              <a:defRPr sz="64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988574" y="2900578"/>
            <a:ext cx="8898044" cy="1655762"/>
          </a:xfrm>
        </p:spPr>
        <p:txBody>
          <a:bodyPr lIns="0" rIns="0"/>
          <a:lstStyle>
            <a:lvl1pPr marL="0" indent="0" algn="l">
              <a:buNone/>
              <a:defRPr sz="28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10" name="Rektangel 9"/>
          <p:cNvSpPr/>
          <p:nvPr/>
        </p:nvSpPr>
        <p:spPr>
          <a:xfrm>
            <a:off x="622800" y="548807"/>
            <a:ext cx="10943791" cy="547387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E429F-ADA7-446B-8B9C-BBD5CDD6AD30}" type="datetime1">
              <a:rPr lang="sv-SE" smtClean="0"/>
              <a:t>2023-09-18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Ministry of Health and Social Affairs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Rektangel 6" descr="TagShape">
            <a:extLst>
              <a:ext uri="{FF2B5EF4-FFF2-40B4-BE49-F238E27FC236}">
                <a16:creationId xmlns:a16="http://schemas.microsoft.com/office/drawing/2014/main" id="{282092AC-C971-4F2D-BEDF-1E0EB893B64C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Bildobjekt 10" descr="RK Logga VIT">
            <a:extLst>
              <a:ext uri="{FF2B5EF4-FFF2-40B4-BE49-F238E27FC236}">
                <a16:creationId xmlns:a16="http://schemas.microsoft.com/office/drawing/2014/main" id="{A2810059-CBE7-4C69-9BC1-1F9737FDAC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6501" y="6159719"/>
            <a:ext cx="2760196" cy="50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8194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re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22799" y="1893600"/>
            <a:ext cx="3405601" cy="41292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351843" y="1893600"/>
            <a:ext cx="3452400" cy="41292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8" name="Platshållare för innehåll 3"/>
          <p:cNvSpPr>
            <a:spLocks noGrp="1"/>
          </p:cNvSpPr>
          <p:nvPr>
            <p:ph sz="half" idx="13"/>
          </p:nvPr>
        </p:nvSpPr>
        <p:spPr>
          <a:xfrm>
            <a:off x="8127687" y="1893600"/>
            <a:ext cx="3450828" cy="41292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9" name="Platshållare för datum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12F3F3F-D4CD-4C78-B476-8DD550FFE88E}" type="datetime1">
              <a:rPr lang="sv-SE" smtClean="0"/>
              <a:t>2023-09-18</a:t>
            </a:fld>
            <a:endParaRPr lang="sv-SE" dirty="0"/>
          </a:p>
        </p:txBody>
      </p:sp>
      <p:sp>
        <p:nvSpPr>
          <p:cNvPr id="10" name="Platshållare för sidfo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Ministry of Health and Social Affairs</a:t>
            </a:r>
            <a:endParaRPr lang="sv-SE" dirty="0"/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5" name="Rektangel 4" descr="TagShape">
            <a:extLst>
              <a:ext uri="{FF2B5EF4-FFF2-40B4-BE49-F238E27FC236}">
                <a16:creationId xmlns:a16="http://schemas.microsoft.com/office/drawing/2014/main" id="{877013D3-EF53-4640-99AB-CDC45EAAF8DE}"/>
              </a:ext>
            </a:extLst>
          </p:cNvPr>
          <p:cNvSpPr/>
          <p:nvPr userDrawn="1"/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6494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 med två bildtext/kä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22799" y="1908063"/>
            <a:ext cx="5306401" cy="3421021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 hasCustomPrompt="1"/>
          </p:nvPr>
        </p:nvSpPr>
        <p:spPr>
          <a:xfrm>
            <a:off x="617565" y="5486400"/>
            <a:ext cx="5311635" cy="550863"/>
          </a:xfrm>
        </p:spPr>
        <p:txBody>
          <a:bodyPr anchor="b"/>
          <a:lstStyle>
            <a:lvl1pPr marL="0" indent="0" algn="r">
              <a:buNone/>
              <a:defRPr sz="9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Bildtext/källa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6226887" y="1908063"/>
            <a:ext cx="5337668" cy="41292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7A0106-448D-4074-8D09-F6351A6A1C03}" type="datetime1">
              <a:rPr lang="sv-SE" smtClean="0"/>
              <a:t>2023-09-18</a:t>
            </a:fld>
            <a:endParaRPr lang="sv-SE" dirty="0"/>
          </a:p>
        </p:txBody>
      </p:sp>
      <p:sp>
        <p:nvSpPr>
          <p:cNvPr id="10" name="Platshållare för sidfo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Ministry of Health and Social Affairs</a:t>
            </a:r>
            <a:endParaRPr lang="sv-SE" dirty="0"/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5" name="Rektangel 4" descr="TagShape">
            <a:extLst>
              <a:ext uri="{FF2B5EF4-FFF2-40B4-BE49-F238E27FC236}">
                <a16:creationId xmlns:a16="http://schemas.microsoft.com/office/drawing/2014/main" id="{CB54E689-A877-4491-B45F-DFF9A395EDE2}"/>
              </a:ext>
            </a:extLst>
          </p:cNvPr>
          <p:cNvSpPr/>
          <p:nvPr userDrawn="1"/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40845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22799" y="1908063"/>
            <a:ext cx="5306401" cy="4129200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6226887" y="1908063"/>
            <a:ext cx="5337668" cy="41292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DA5FC-2B4E-4F40-B466-24D3BD765199}" type="datetime1">
              <a:rPr lang="sv-SE" smtClean="0"/>
              <a:t>2023-09-18</a:t>
            </a:fld>
            <a:endParaRPr lang="sv-SE" dirty="0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Ministry of Health and Social Affairs</a:t>
            </a:r>
            <a:endParaRPr lang="sv-SE" dirty="0"/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5" name="Rektangel 4" descr="TagShape">
            <a:extLst>
              <a:ext uri="{FF2B5EF4-FFF2-40B4-BE49-F238E27FC236}">
                <a16:creationId xmlns:a16="http://schemas.microsoft.com/office/drawing/2014/main" id="{B2D59D98-3103-4C62-BC74-F18AF2230676}"/>
              </a:ext>
            </a:extLst>
          </p:cNvPr>
          <p:cNvSpPr/>
          <p:nvPr userDrawn="1"/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2797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 blå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1004154" y="729566"/>
            <a:ext cx="8893350" cy="2151531"/>
          </a:xfrm>
        </p:spPr>
        <p:txBody>
          <a:bodyPr lIns="0" rIns="0" anchor="t">
            <a:noAutofit/>
          </a:bodyPr>
          <a:lstStyle>
            <a:lvl1pPr algn="l">
              <a:defRPr sz="64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999460" y="2900578"/>
            <a:ext cx="8898044" cy="1655762"/>
          </a:xfrm>
        </p:spPr>
        <p:txBody>
          <a:bodyPr lIns="0" rIns="0"/>
          <a:lstStyle>
            <a:lvl1pPr marL="0" indent="0" algn="l">
              <a:buNone/>
              <a:defRPr sz="28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10" name="Rektangel 9"/>
          <p:cNvSpPr/>
          <p:nvPr/>
        </p:nvSpPr>
        <p:spPr>
          <a:xfrm>
            <a:off x="622800" y="548807"/>
            <a:ext cx="10943791" cy="547387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E429F-ADA7-446B-8B9C-BBD5CDD6AD30}" type="datetime1">
              <a:rPr lang="sv-SE" smtClean="0"/>
              <a:t>2023-09-18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Ministry of Health and Social Affairs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Rektangel 6" descr="TagShape">
            <a:extLst>
              <a:ext uri="{FF2B5EF4-FFF2-40B4-BE49-F238E27FC236}">
                <a16:creationId xmlns:a16="http://schemas.microsoft.com/office/drawing/2014/main" id="{5F46DD3B-4AEB-4561-A4F5-C7E4B90469D4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Bildobjekt 8" descr="RK Logga VIT">
            <a:extLst>
              <a:ext uri="{FF2B5EF4-FFF2-40B4-BE49-F238E27FC236}">
                <a16:creationId xmlns:a16="http://schemas.microsoft.com/office/drawing/2014/main" id="{7AE12632-FE39-4380-BC9D-DCC1808CAF1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6501" y="6159719"/>
            <a:ext cx="2760196" cy="50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5450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blå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"/>
          <p:cNvSpPr>
            <a:spLocks noGrp="1"/>
          </p:cNvSpPr>
          <p:nvPr>
            <p:ph type="title"/>
          </p:nvPr>
        </p:nvSpPr>
        <p:spPr>
          <a:xfrm>
            <a:off x="622800" y="359999"/>
            <a:ext cx="10952115" cy="1620001"/>
          </a:xfrm>
        </p:spPr>
        <p:txBody>
          <a:bodyPr anchor="t">
            <a:noAutofit/>
          </a:bodyPr>
          <a:lstStyle>
            <a:lvl1pPr>
              <a:defRPr sz="4800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4" name="Platshållare för text 2"/>
          <p:cNvSpPr>
            <a:spLocks noGrp="1"/>
          </p:cNvSpPr>
          <p:nvPr>
            <p:ph type="body" idx="1"/>
          </p:nvPr>
        </p:nvSpPr>
        <p:spPr>
          <a:xfrm>
            <a:off x="622800" y="1980000"/>
            <a:ext cx="10952115" cy="1304925"/>
          </a:xfrm>
        </p:spPr>
        <p:txBody>
          <a:bodyPr/>
          <a:lstStyle>
            <a:lvl1pPr marL="0" indent="0">
              <a:buNone/>
              <a:defRPr sz="28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F0C50-572B-47DC-A58B-CDFE5A030283}" type="datetime1">
              <a:rPr lang="sv-SE" smtClean="0"/>
              <a:t>2023-09-18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Ministry of Health and Social Affairs</a:t>
            </a:r>
            <a:endParaRPr lang="sv-SE" dirty="0"/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Rektangel 1" descr="TagShape">
            <a:extLst>
              <a:ext uri="{FF2B5EF4-FFF2-40B4-BE49-F238E27FC236}">
                <a16:creationId xmlns:a16="http://schemas.microsoft.com/office/drawing/2014/main" id="{771C787B-ACCA-455F-A352-0EEE9EE18D39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Bildobjekt 3" descr="RK Logga VIT">
            <a:extLst>
              <a:ext uri="{FF2B5EF4-FFF2-40B4-BE49-F238E27FC236}">
                <a16:creationId xmlns:a16="http://schemas.microsoft.com/office/drawing/2014/main" id="{DD16A227-B954-4407-B737-EFD61E96245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2800" y="6160946"/>
            <a:ext cx="2760196" cy="50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838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mslag blå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623311" y="548807"/>
            <a:ext cx="10943791" cy="5473875"/>
          </a:xfrm>
        </p:spPr>
        <p:txBody>
          <a:bodyPr lIns="367200" tIns="223200" rIns="180000" anchor="t">
            <a:noAutofit/>
          </a:bodyPr>
          <a:lstStyle>
            <a:lvl1pPr algn="l">
              <a:defRPr sz="64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för att infoga text</a:t>
            </a:r>
          </a:p>
        </p:txBody>
      </p:sp>
      <p:sp>
        <p:nvSpPr>
          <p:cNvPr id="10" name="Rektangel 9"/>
          <p:cNvSpPr/>
          <p:nvPr/>
        </p:nvSpPr>
        <p:spPr>
          <a:xfrm>
            <a:off x="623311" y="548807"/>
            <a:ext cx="10943791" cy="547387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7200" tIns="223200" rIns="121917" bIns="60958" rtlCol="0" anchor="ctr">
            <a:noAutofit/>
          </a:bodyPr>
          <a:lstStyle/>
          <a:p>
            <a:pPr algn="ctr"/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4BA93-5507-47D4-BA73-9510C4CFB7E1}" type="datetime1">
              <a:rPr lang="sv-SE" smtClean="0"/>
              <a:t>2023-09-18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Ministry of Health and Social Affairs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ektangel 5" descr="TagShape">
            <a:extLst>
              <a:ext uri="{FF2B5EF4-FFF2-40B4-BE49-F238E27FC236}">
                <a16:creationId xmlns:a16="http://schemas.microsoft.com/office/drawing/2014/main" id="{D463BA3F-C433-46C9-BCB6-37A9AFC2675B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Bildobjekt 7" descr="RK Logga VIT">
            <a:extLst>
              <a:ext uri="{FF2B5EF4-FFF2-40B4-BE49-F238E27FC236}">
                <a16:creationId xmlns:a16="http://schemas.microsoft.com/office/drawing/2014/main" id="{9ACCE935-3FBE-498D-ABCD-309E6021577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6501" y="6159719"/>
            <a:ext cx="2760196" cy="50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706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mslag grå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623311" y="548807"/>
            <a:ext cx="10943791" cy="5473875"/>
          </a:xfrm>
        </p:spPr>
        <p:txBody>
          <a:bodyPr lIns="367200" tIns="223200" rIns="180000" anchor="t">
            <a:noAutofit/>
          </a:bodyPr>
          <a:lstStyle>
            <a:lvl1pPr algn="l">
              <a:defRPr sz="64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för att infoga text</a:t>
            </a:r>
          </a:p>
        </p:txBody>
      </p:sp>
      <p:sp>
        <p:nvSpPr>
          <p:cNvPr id="10" name="Rektangel 9"/>
          <p:cNvSpPr/>
          <p:nvPr/>
        </p:nvSpPr>
        <p:spPr>
          <a:xfrm>
            <a:off x="623311" y="548807"/>
            <a:ext cx="10943791" cy="547387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5BD43-795F-4C50-AF45-3CB157E8B4A8}" type="datetime1">
              <a:rPr lang="sv-SE" smtClean="0"/>
              <a:t>2023-09-18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Ministry of Health and Social Affairs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ektangel 5" descr="TagShape">
            <a:extLst>
              <a:ext uri="{FF2B5EF4-FFF2-40B4-BE49-F238E27FC236}">
                <a16:creationId xmlns:a16="http://schemas.microsoft.com/office/drawing/2014/main" id="{4A1E3AA0-2154-4BD8-8E8A-5A4285A1B8A5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Bildobjekt 7" descr="RK Logga VIT">
            <a:extLst>
              <a:ext uri="{FF2B5EF4-FFF2-40B4-BE49-F238E27FC236}">
                <a16:creationId xmlns:a16="http://schemas.microsoft.com/office/drawing/2014/main" id="{8F2999AF-5B71-4E92-B618-D42BD8E864F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6501" y="6159719"/>
            <a:ext cx="2760196" cy="50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5166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mslag med utfallande 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/>
          <p:cNvSpPr>
            <a:spLocks noGrp="1"/>
          </p:cNvSpPr>
          <p:nvPr>
            <p:ph type="pic" sz="quarter" idx="14" hasCustomPrompt="1"/>
          </p:nvPr>
        </p:nvSpPr>
        <p:spPr>
          <a:xfrm>
            <a:off x="1" y="0"/>
            <a:ext cx="12192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 dirty="0"/>
              <a:t> </a:t>
            </a:r>
          </a:p>
        </p:txBody>
      </p:sp>
      <p:sp>
        <p:nvSpPr>
          <p:cNvPr id="2" name="Rubrik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311" y="548807"/>
            <a:ext cx="10943791" cy="5473875"/>
          </a:xfrm>
          <a:ln w="19050">
            <a:solidFill>
              <a:schemeClr val="bg1"/>
            </a:solidFill>
          </a:ln>
        </p:spPr>
        <p:txBody>
          <a:bodyPr lIns="374400" tIns="223200" rIns="180000" anchor="t">
            <a:noAutofit/>
          </a:bodyPr>
          <a:lstStyle>
            <a:lvl1pPr algn="l">
              <a:defRPr sz="6400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för att infoga text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20CC14C-A365-460A-878B-7590651A3474}" type="datetime1">
              <a:rPr lang="sv-SE" smtClean="0"/>
              <a:t>2023-09-18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Ministry of Health and Social Affairs</a:t>
            </a:r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Rektangel 3" descr="TagShape">
            <a:extLst>
              <a:ext uri="{FF2B5EF4-FFF2-40B4-BE49-F238E27FC236}">
                <a16:creationId xmlns:a16="http://schemas.microsoft.com/office/drawing/2014/main" id="{6384E0DE-4200-4F00-880B-B5D7E55A2797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Bildobjekt 9" descr="RK Logga VIT">
            <a:extLst>
              <a:ext uri="{FF2B5EF4-FFF2-40B4-BE49-F238E27FC236}">
                <a16:creationId xmlns:a16="http://schemas.microsoft.com/office/drawing/2014/main" id="{B47BF7FD-C2EB-43A0-8F37-38A2A28B522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6501" y="6159719"/>
            <a:ext cx="2760196" cy="50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3379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 rIns="288000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2AB80-E3F7-43B6-99B8-2CCF2C5AB7C1}" type="datetime1">
              <a:rPr lang="sv-SE" smtClean="0"/>
              <a:t>2023-09-18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Ministry of Health and Social Affairs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Rektangel 1" descr="TagShape">
            <a:extLst>
              <a:ext uri="{FF2B5EF4-FFF2-40B4-BE49-F238E27FC236}">
                <a16:creationId xmlns:a16="http://schemas.microsoft.com/office/drawing/2014/main" id="{0DC1AD8D-C9AC-4383-BF17-42B9A86CA1A7}"/>
              </a:ext>
            </a:extLst>
          </p:cNvPr>
          <p:cNvSpPr/>
          <p:nvPr userDrawn="1"/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769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 rIns="2880000"/>
          <a:lstStyle>
            <a:lvl1pPr marL="468000" indent="-468000">
              <a:buFont typeface="+mj-lt"/>
              <a:buAutoNum type="arabicPeriod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AE482-D5BE-411A-B1B9-E63121B0B9A5}" type="datetime1">
              <a:rPr lang="sv-SE" smtClean="0"/>
              <a:t>2023-09-18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Ministry of Health and Social Affairs</a:t>
            </a:r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Rektangel 3" descr="TagShape">
            <a:extLst>
              <a:ext uri="{FF2B5EF4-FFF2-40B4-BE49-F238E27FC236}">
                <a16:creationId xmlns:a16="http://schemas.microsoft.com/office/drawing/2014/main" id="{C40674F4-EB04-44DE-AF0C-6F73B0C0EAC2}"/>
              </a:ext>
            </a:extLst>
          </p:cNvPr>
          <p:cNvSpPr/>
          <p:nvPr userDrawn="1"/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592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3"/>
          </p:nvPr>
        </p:nvSpPr>
        <p:spPr>
          <a:xfrm>
            <a:off x="622800" y="1890000"/>
            <a:ext cx="8074800" cy="4129200"/>
          </a:xfrm>
        </p:spPr>
        <p:txBody>
          <a:bodyPr rIns="0"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1235719-514E-4809-A146-B18FB1267448}" type="datetime1">
              <a:rPr lang="sv-SE" smtClean="0"/>
              <a:t>2023-09-18</a:t>
            </a:fld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Ministry of Health and Social Affairs</a:t>
            </a:r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Rektangel 3" descr="TagShape">
            <a:extLst>
              <a:ext uri="{FF2B5EF4-FFF2-40B4-BE49-F238E27FC236}">
                <a16:creationId xmlns:a16="http://schemas.microsoft.com/office/drawing/2014/main" id="{CEB7CEF7-CB17-48FB-B4E1-D96E4FE78916}"/>
              </a:ext>
            </a:extLst>
          </p:cNvPr>
          <p:cNvSpPr/>
          <p:nvPr userDrawn="1"/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577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2800" y="359999"/>
            <a:ext cx="10952115" cy="1620001"/>
          </a:xfrm>
        </p:spPr>
        <p:txBody>
          <a:bodyPr anchor="t">
            <a:noAutofit/>
          </a:bodyPr>
          <a:lstStyle>
            <a:lvl1pPr>
              <a:defRPr sz="4800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2800" y="1980000"/>
            <a:ext cx="10952115" cy="1304925"/>
          </a:xfrm>
        </p:spPr>
        <p:txBody>
          <a:bodyPr/>
          <a:lstStyle>
            <a:lvl1pPr marL="0" indent="0">
              <a:buNone/>
              <a:defRPr sz="28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5AEC9-DCD9-42C2-AC7B-9AE0978E715F}" type="datetime1">
              <a:rPr lang="sv-SE" smtClean="0"/>
              <a:t>2023-09-18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Ministry of Health and Social Affairs</a:t>
            </a:r>
            <a:endParaRPr lang="sv-SE" dirty="0"/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Rektangel 3" descr="TagShape">
            <a:extLst>
              <a:ext uri="{FF2B5EF4-FFF2-40B4-BE49-F238E27FC236}">
                <a16:creationId xmlns:a16="http://schemas.microsoft.com/office/drawing/2014/main" id="{7A6ECFEE-B590-48E2-A10C-FF0A2C1D9579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Bildobjekt 5" descr="RK Logga VIT">
            <a:extLst>
              <a:ext uri="{FF2B5EF4-FFF2-40B4-BE49-F238E27FC236}">
                <a16:creationId xmlns:a16="http://schemas.microsoft.com/office/drawing/2014/main" id="{0277C916-875B-4E46-8948-0D1415747BE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6501" y="6159719"/>
            <a:ext cx="2760196" cy="50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0023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22799" y="1893600"/>
            <a:ext cx="5306401" cy="41292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226887" y="1908063"/>
            <a:ext cx="5351628" cy="41292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8" name="Platshållare fö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EC056-EBF6-44F4-AA05-D318978CEEB2}" type="datetime1">
              <a:rPr lang="sv-SE" smtClean="0"/>
              <a:t>2023-09-18</a:t>
            </a:fld>
            <a:endParaRPr lang="sv-SE" dirty="0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Ministry of Health and Social Affairs</a:t>
            </a:r>
            <a:endParaRPr lang="sv-SE" dirty="0"/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5" name="Rektangel 4" descr="TagShape">
            <a:extLst>
              <a:ext uri="{FF2B5EF4-FFF2-40B4-BE49-F238E27FC236}">
                <a16:creationId xmlns:a16="http://schemas.microsoft.com/office/drawing/2014/main" id="{B4709263-9A72-4CC4-962B-95CE3FFEF5E0}"/>
              </a:ext>
            </a:extLst>
          </p:cNvPr>
          <p:cNvSpPr/>
          <p:nvPr userDrawn="1"/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8335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ubrik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2799" y="1499927"/>
            <a:ext cx="5306401" cy="823912"/>
          </a:xfrm>
        </p:spPr>
        <p:txBody>
          <a:bodyPr anchor="ctr"/>
          <a:lstStyle>
            <a:lvl1pPr marL="0" indent="0">
              <a:buNone/>
              <a:defRPr sz="3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22799" y="2426463"/>
            <a:ext cx="5306401" cy="36108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226887" y="1496145"/>
            <a:ext cx="5351628" cy="823912"/>
          </a:xfrm>
        </p:spPr>
        <p:txBody>
          <a:bodyPr anchor="ctr"/>
          <a:lstStyle>
            <a:lvl1pPr marL="0" indent="0">
              <a:buNone/>
              <a:defRPr sz="3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226887" y="2426006"/>
            <a:ext cx="5351628" cy="361125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AD6F9-8485-4043-A67C-56589D32B672}" type="datetime1">
              <a:rPr lang="sv-SE" smtClean="0"/>
              <a:t>2023-09-18</a:t>
            </a:fld>
            <a:endParaRPr lang="sv-SE" dirty="0"/>
          </a:p>
        </p:txBody>
      </p:sp>
      <p:sp>
        <p:nvSpPr>
          <p:cNvPr id="11" name="Platshållare för sidfot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Ministry of Health and Social Affairs</a:t>
            </a:r>
            <a:endParaRPr lang="sv-SE" dirty="0"/>
          </a:p>
        </p:txBody>
      </p:sp>
      <p:sp>
        <p:nvSpPr>
          <p:cNvPr id="12" name="Platshållare för bildnumm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Rektangel 6" descr="TagShape">
            <a:extLst>
              <a:ext uri="{FF2B5EF4-FFF2-40B4-BE49-F238E27FC236}">
                <a16:creationId xmlns:a16="http://schemas.microsoft.com/office/drawing/2014/main" id="{03ABD578-6B8D-4204-898F-25BCB930A300}"/>
              </a:ext>
            </a:extLst>
          </p:cNvPr>
          <p:cNvSpPr/>
          <p:nvPr userDrawn="1"/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2985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70CFB-13F3-48C0-BA62-2701E0DEAD43}" type="datetime1">
              <a:rPr lang="sv-SE" smtClean="0"/>
              <a:t>2023-09-18</a:t>
            </a:fld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Ministry of Health and Social Affairs</a:t>
            </a:r>
            <a:endParaRPr lang="sv-SE" dirty="0"/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3" name="Rektangel 2" descr="TagShape">
            <a:extLst>
              <a:ext uri="{FF2B5EF4-FFF2-40B4-BE49-F238E27FC236}">
                <a16:creationId xmlns:a16="http://schemas.microsoft.com/office/drawing/2014/main" id="{A065B588-4662-4DCB-BA2D-1871BFB676FF}"/>
              </a:ext>
            </a:extLst>
          </p:cNvPr>
          <p:cNvSpPr/>
          <p:nvPr userDrawn="1"/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4295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28A3D-0DB0-43F7-B56E-F59C207974A1}" type="datetime1">
              <a:rPr lang="sv-SE" smtClean="0"/>
              <a:t>2023-09-18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Ministry of Health and Social Affairs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Rektangel 1" descr="TagShape">
            <a:extLst>
              <a:ext uri="{FF2B5EF4-FFF2-40B4-BE49-F238E27FC236}">
                <a16:creationId xmlns:a16="http://schemas.microsoft.com/office/drawing/2014/main" id="{598150B9-40EA-4775-BF8F-AA84AFFE4A73}"/>
              </a:ext>
            </a:extLst>
          </p:cNvPr>
          <p:cNvSpPr/>
          <p:nvPr userDrawn="1"/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0647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22800" y="360000"/>
            <a:ext cx="10944804" cy="1029740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2799" y="1890713"/>
            <a:ext cx="10955715" cy="412908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10576240" y="297899"/>
            <a:ext cx="977891" cy="216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6C37EBDB-E3D6-441D-8D74-0BD88E948927}" type="datetime1">
              <a:rPr lang="sv-SE" smtClean="0"/>
              <a:t>2023-09-18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7640115" y="6304768"/>
            <a:ext cx="3456000" cy="216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200" b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Ministry of Health and Social Affairs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11082155" y="6304768"/>
            <a:ext cx="482400" cy="216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900" b="0" baseline="0">
                <a:solidFill>
                  <a:schemeClr val="tx1"/>
                </a:solidFill>
              </a:defRPr>
            </a:lvl1pPr>
          </a:lstStyle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Rektangel 6" descr="TagShape">
            <a:extLst>
              <a:ext uri="{FF2B5EF4-FFF2-40B4-BE49-F238E27FC236}">
                <a16:creationId xmlns:a16="http://schemas.microsoft.com/office/drawing/2014/main" id="{1341FC79-8D68-4B2E-9317-C6A5010F8A17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Bildobjekt 9" descr="RK Logga">
            <a:extLst>
              <a:ext uri="{FF2B5EF4-FFF2-40B4-BE49-F238E27FC236}">
                <a16:creationId xmlns:a16="http://schemas.microsoft.com/office/drawing/2014/main" id="{A37CE8AC-4E44-47F1-96A0-AA493EF27CF8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3392" y="6159720"/>
            <a:ext cx="2778394" cy="505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420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2" r:id="rId10"/>
    <p:sldLayoutId id="2147483670" r:id="rId11"/>
    <p:sldLayoutId id="2147483674" r:id="rId12"/>
    <p:sldLayoutId id="2147483677" r:id="rId13"/>
    <p:sldLayoutId id="2147483676" r:id="rId14"/>
    <p:sldLayoutId id="2147483671" r:id="rId15"/>
    <p:sldLayoutId id="2147483675" r:id="rId16"/>
    <p:sldLayoutId id="2147483673" r:id="rId17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4400" indent="-2844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17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orient="horz" pos="3803">
          <p15:clr>
            <a:srgbClr val="F26B43"/>
          </p15:clr>
        </p15:guide>
        <p15:guide id="4" orient="horz" pos="1191">
          <p15:clr>
            <a:srgbClr val="F26B43"/>
          </p15:clr>
        </p15:guide>
        <p15:guide id="5" pos="330">
          <p15:clr>
            <a:srgbClr val="F26B43"/>
          </p15:clr>
        </p15:guide>
        <p15:guide id="6" pos="733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ur-lex.europa.eu/legal-content/EN/TXT/?uri=CELEX%3A52016PC0815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23145F0-2478-7F22-00F1-FDD00A269F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dirty="0"/>
              <a:t>Regulation 883/2004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5C9DC93-BB02-B00A-BE27-1C35D78A58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8574" y="2900578"/>
            <a:ext cx="9575152" cy="1655762"/>
          </a:xfrm>
        </p:spPr>
        <p:txBody>
          <a:bodyPr/>
          <a:lstStyle/>
          <a:p>
            <a:r>
              <a:rPr lang="en-GB" dirty="0"/>
              <a:t>Essi Rentola, Ministry of Health and Social Affairs, Finland </a:t>
            </a:r>
          </a:p>
          <a:p>
            <a:r>
              <a:rPr lang="en-GB" dirty="0"/>
              <a:t>Christina Janzon, Ministry of Health and Social Affairs, Sweden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7CF459C-F31F-A9D2-B4AB-B45DA40A3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Ministry of Health and Social Affairs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5DB7CE6-A0E4-EE3E-8333-34BC39FA7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55866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4326B-C193-B598-C3AB-9E859FD1E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The proposal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AF0A70C-5313-5B0C-F952-45C4BC8A95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99" y="1890713"/>
            <a:ext cx="12611938" cy="4129082"/>
          </a:xfrm>
        </p:spPr>
        <p:txBody>
          <a:bodyPr/>
          <a:lstStyle/>
          <a:p>
            <a:pPr marL="457200" indent="-457200">
              <a:buFontTx/>
              <a:buChar char="-"/>
            </a:pPr>
            <a:r>
              <a:rPr lang="en-GB" dirty="0"/>
              <a:t>Presented by the Commission 13 December 2016</a:t>
            </a:r>
          </a:p>
          <a:p>
            <a:pPr marL="914400" lvl="1" indent="-457200" algn="l">
              <a:buFontTx/>
              <a:buChar char="-"/>
            </a:pPr>
            <a:r>
              <a:rPr lang="en-GB" dirty="0"/>
              <a:t>Economically inactive persons</a:t>
            </a:r>
          </a:p>
          <a:p>
            <a:pPr marL="914400" lvl="1" indent="-457200" algn="l">
              <a:buFontTx/>
              <a:buChar char="-"/>
            </a:pPr>
            <a:r>
              <a:rPr lang="en-GB" dirty="0"/>
              <a:t>Long-term care</a:t>
            </a:r>
          </a:p>
          <a:p>
            <a:pPr marL="914400" lvl="1" indent="-457200" algn="l">
              <a:buFontTx/>
              <a:buChar char="-"/>
            </a:pPr>
            <a:r>
              <a:rPr lang="en-GB" dirty="0"/>
              <a:t>Unemployment benefits</a:t>
            </a:r>
          </a:p>
          <a:p>
            <a:pPr marL="914400" lvl="1" indent="-457200" algn="l">
              <a:buFontTx/>
              <a:buChar char="-"/>
            </a:pPr>
            <a:r>
              <a:rPr lang="en-GB" dirty="0"/>
              <a:t>Family benefits</a:t>
            </a:r>
          </a:p>
          <a:p>
            <a:pPr marL="914400" lvl="1" indent="-457200" algn="l">
              <a:buFontTx/>
              <a:buChar char="-"/>
            </a:pPr>
            <a:r>
              <a:rPr lang="en-GB" dirty="0"/>
              <a:t>Technical amendments</a:t>
            </a:r>
          </a:p>
          <a:p>
            <a:endParaRPr lang="fr-FR" dirty="0">
              <a:hlinkClick r:id="rId3"/>
            </a:endParaRPr>
          </a:p>
          <a:p>
            <a:r>
              <a:rPr lang="fr-FR" dirty="0">
                <a:hlinkClick r:id="rId3"/>
              </a:rPr>
              <a:t>EUR-Lex - 52016PC0815 - EN - EUR-Lex (europa.eu)</a:t>
            </a:r>
            <a:endParaRPr lang="en-GB" dirty="0"/>
          </a:p>
          <a:p>
            <a:pPr marL="457200" indent="-457200">
              <a:buFontTx/>
              <a:buChar char="-"/>
            </a:pPr>
            <a:endParaRPr lang="en-GB" dirty="0"/>
          </a:p>
          <a:p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A644DD4-4A8D-1010-23EE-2267B79D9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Ministry of Health and Social Affairs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05DF455-C1CA-57DC-606A-9F9348AE7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51861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963D8D1-6E41-427E-4EE6-1D9C0FBF1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Seven years… why such a long time?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E486E36-C3BE-2486-4AE8-BA74D5A85B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Tx/>
              <a:buChar char="-"/>
            </a:pPr>
            <a:r>
              <a:rPr lang="en-GB" dirty="0"/>
              <a:t>Complex rules</a:t>
            </a:r>
          </a:p>
          <a:p>
            <a:pPr marL="457200" indent="-457200">
              <a:buFontTx/>
              <a:buChar char="-"/>
            </a:pPr>
            <a:r>
              <a:rPr lang="en-GB" dirty="0"/>
              <a:t>Coordination, not harmonisation</a:t>
            </a:r>
          </a:p>
          <a:p>
            <a:pPr marL="457200" indent="-457200">
              <a:buFontTx/>
              <a:buChar char="-"/>
            </a:pPr>
            <a:r>
              <a:rPr lang="en-GB" dirty="0"/>
              <a:t>Politics</a:t>
            </a:r>
          </a:p>
          <a:p>
            <a:pPr marL="457200" indent="-457200">
              <a:buFontTx/>
              <a:buChar char="-"/>
            </a:pPr>
            <a:r>
              <a:rPr lang="en-GB" dirty="0"/>
              <a:t>…?</a:t>
            </a:r>
          </a:p>
          <a:p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BDDE3E3-6D56-CD7A-647C-13FE53089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Ministry of Health and Social Affairs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3A2300D4-C4C2-1725-B6B6-7CE7453A3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66861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EDB20F6-0CB5-9B69-DF6D-FB6840C06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Difficulties for the MS?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4650A06-5192-B093-53B5-5B2443871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99" y="1890713"/>
            <a:ext cx="12382001" cy="4129082"/>
          </a:xfrm>
        </p:spPr>
        <p:txBody>
          <a:bodyPr/>
          <a:lstStyle/>
          <a:p>
            <a:pPr marL="457200" indent="-457200">
              <a:buFontTx/>
              <a:buChar char="-"/>
            </a:pPr>
            <a:r>
              <a:rPr lang="en-GB" dirty="0"/>
              <a:t>Different aspects for different Member States</a:t>
            </a:r>
          </a:p>
          <a:p>
            <a:pPr marL="457200" indent="-457200">
              <a:buFontTx/>
              <a:buChar char="-"/>
            </a:pPr>
            <a:r>
              <a:rPr lang="en-GB" dirty="0"/>
              <a:t>Depending on the national legislation </a:t>
            </a:r>
          </a:p>
          <a:p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8E73618-C2A0-751E-8C3E-158209A74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Ministry of Health and Social Affairs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F476854-F0AC-5FA9-E36E-EEDEBCD64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83789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6F6D48F-4345-E645-043A-5F79FFA8E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Different perspectives…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250F98C-4C65-4616-A246-F56CFBC3AE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Tx/>
              <a:buChar char="-"/>
            </a:pPr>
            <a:r>
              <a:rPr lang="en-GB" dirty="0"/>
              <a:t>In theory… </a:t>
            </a:r>
          </a:p>
          <a:p>
            <a:pPr marL="457200" indent="-457200">
              <a:buFontTx/>
              <a:buChar char="-"/>
            </a:pPr>
            <a:r>
              <a:rPr lang="en-GB" dirty="0"/>
              <a:t>In practice… </a:t>
            </a:r>
          </a:p>
          <a:p>
            <a:pPr marL="457200" indent="-457200">
              <a:buFontTx/>
              <a:buChar char="-"/>
            </a:pPr>
            <a:r>
              <a:rPr lang="en-GB" dirty="0"/>
              <a:t>Importance of cooperation… 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6F23803-20B6-6BF7-FD29-8C2DF3BBE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Ministry of Health and Social Affairs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4D89984-AED7-5DE4-0F74-28A098E5D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70533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56590F9-0CB4-76C3-B870-4474CA658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Nordic Cooperation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C3551D7-F0CE-5093-A18A-A18CAFE26C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Tx/>
              <a:buChar char="-"/>
            </a:pPr>
            <a:r>
              <a:rPr lang="en-GB" dirty="0"/>
              <a:t>A long tradition </a:t>
            </a:r>
          </a:p>
          <a:p>
            <a:pPr marL="457200" indent="-457200">
              <a:buFontTx/>
              <a:buChar char="-"/>
            </a:pPr>
            <a:r>
              <a:rPr lang="en-GB" dirty="0"/>
              <a:t>The Nordic Convention on Social Security</a:t>
            </a:r>
          </a:p>
          <a:p>
            <a:pPr marL="457200" indent="-457200">
              <a:buFontTx/>
              <a:buChar char="-"/>
            </a:pPr>
            <a:r>
              <a:rPr lang="en-GB" dirty="0"/>
              <a:t>Regular liaison meetings </a:t>
            </a:r>
          </a:p>
          <a:p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DC00D70-B9FF-8FC4-89D6-36961630B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Ministry of Health and Social Affairs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271F1BA-B17D-8DCE-1FE5-4415CAB2D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345518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836AC8-C6CD-6A51-47FF-619756AA0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Future challenges?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003BAEA-A906-C7FD-7BC5-9314ADF2A8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Digitalisation</a:t>
            </a:r>
          </a:p>
          <a:p>
            <a:r>
              <a:rPr lang="en-GB" dirty="0"/>
              <a:t>Telework/remote working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3F37658-FC40-B76D-11AB-213735C3C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Ministry of Health and Social Affairs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49C3EF5-BEB8-E056-7A92-A3FF62A30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5892323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MENUOPEN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K LOGGA" val="RK Logga"/>
  <p:tag name="RK LOGGAHEIGHT" val="39,7765350341797"/>
  <p:tag name="RK LOGGAWIDTH" val="137,30094909668"/>
  <p:tag name="RK LOGGALEFT" val="49,0859832763672"/>
  <p:tag name="RK LOGGATOP" val="485,017333984375"/>
  <p:tag name="RK LOGGACROPLEFT" val="0"/>
  <p:tag name="RK LOGGACROPRIGHT" val="0"/>
  <p:tag name="RK LOGGACROPTOP" val="0"/>
  <p:tag name="RK LOGGACROPBOTTOM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K LOGGA VIT" val="RK Logga VIT"/>
  <p:tag name="RK LOGGA VITHEIGHT" val="39,6567726135254"/>
  <p:tag name="RK LOGGA VITWIDTH" val="137,540710449219"/>
  <p:tag name="RK LOGGA VITLEFT" val="49,3307876586914"/>
  <p:tag name="RK LOGGA VITTOP" val="485,017242431641"/>
  <p:tag name="RK LOGGA VITCROPLEFT" val="0"/>
  <p:tag name="RK LOGGA VITCROPRIGHT" val="0"/>
  <p:tag name="RK LOGGA VITCROPTOP" val="0"/>
  <p:tag name="RK LOGGA VITCROPBOTTOM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K LOGGA VIT" val="RK Logga VIT"/>
  <p:tag name="RK LOGGA VITHEIGHT" val="39,6567726135254"/>
  <p:tag name="RK LOGGA VITWIDTH" val="137,540710449219"/>
  <p:tag name="RK LOGGA VITLEFT" val="49,3307876586914"/>
  <p:tag name="RK LOGGA VITTOP" val="485,017242431641"/>
  <p:tag name="RK LOGGA VITCROPLEFT" val="0"/>
  <p:tag name="RK LOGGA VITCROPRIGHT" val="0"/>
  <p:tag name="RK LOGGA VITCROPTOP" val="0"/>
  <p:tag name="RK LOGGA VITCROPBOTTOM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K LOGGA VIT" val="RK Logga VIT"/>
  <p:tag name="RK LOGGA VITHEIGHT" val="39,6567726135254"/>
  <p:tag name="RK LOGGA VITWIDTH" val="137,540710449219"/>
  <p:tag name="RK LOGGA VITLEFT" val="49,3307876586914"/>
  <p:tag name="RK LOGGA VITTOP" val="485,017242431641"/>
  <p:tag name="RK LOGGA VITCROPLEFT" val="0"/>
  <p:tag name="RK LOGGA VITCROPRIGHT" val="0"/>
  <p:tag name="RK LOGGA VITCROPTOP" val="0"/>
  <p:tag name="RK LOGGA VITCROPBOTTOM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K LOGGA VIT" val="RK Logga VIT"/>
  <p:tag name="RK LOGGA VITHEIGHT" val="39,6567726135254"/>
  <p:tag name="RK LOGGA VITWIDTH" val="137,540710449219"/>
  <p:tag name="RK LOGGA VITLEFT" val="49,0393714904785"/>
  <p:tag name="RK LOGGA VITTOP" val="485,113861083984"/>
  <p:tag name="RK LOGGA VITCROPLEFT" val="0"/>
  <p:tag name="RK LOGGA VITCROPRIGHT" val="0"/>
  <p:tag name="RK LOGGA VITCROPTOP" val="0"/>
  <p:tag name="RK LOGGA VITCROPBOTTOM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K LOGGA VIT" val="RK Logga VIT"/>
  <p:tag name="RK LOGGA VITHEIGHT" val="39,6567726135254"/>
  <p:tag name="RK LOGGA VITWIDTH" val="137,540710449219"/>
  <p:tag name="RK LOGGA VITLEFT" val="49,3307876586914"/>
  <p:tag name="RK LOGGA VITTOP" val="485,017242431641"/>
  <p:tag name="RK LOGGA VITCROPLEFT" val="0"/>
  <p:tag name="RK LOGGA VITCROPRIGHT" val="0"/>
  <p:tag name="RK LOGGA VITCROPTOP" val="0"/>
  <p:tag name="RK LOGGA VITCROPBOTTOM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K LOGGA VIT" val="RK Logga VIT"/>
  <p:tag name="RK LOGGA VITHEIGHT" val="39,6567726135254"/>
  <p:tag name="RK LOGGA VITWIDTH" val="137,540710449219"/>
  <p:tag name="RK LOGGA VITLEFT" val="49,3307876586914"/>
  <p:tag name="RK LOGGA VITTOP" val="485,017242431641"/>
  <p:tag name="RK LOGGA VITCROPLEFT" val="0"/>
  <p:tag name="RK LOGGA VITCROPRIGHT" val="0"/>
  <p:tag name="RK LOGGA VITCROPTOP" val="0"/>
  <p:tag name="RK LOGGA VITCROPBOTTOM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K LOGGA VIT" val="RK Logga VIT"/>
  <p:tag name="RK LOGGA VITHEIGHT" val="39,6567726135254"/>
  <p:tag name="RK LOGGA VITWIDTH" val="137,540710449219"/>
  <p:tag name="RK LOGGA VITLEFT" val="49,3307876586914"/>
  <p:tag name="RK LOGGA VITTOP" val="485,017242431641"/>
  <p:tag name="RK LOGGA VITCROPLEFT" val="0"/>
  <p:tag name="RK LOGGA VITCROPRIGHT" val="0"/>
  <p:tag name="RK LOGGA VITCROPTOP" val="0"/>
  <p:tag name="RK LOGGA VITCROPBOTTOM" val="0"/>
</p:tagLst>
</file>

<file path=ppt/theme/theme1.xml><?xml version="1.0" encoding="utf-8"?>
<a:theme xmlns:a="http://schemas.openxmlformats.org/drawingml/2006/main" name="RK PPT">
  <a:themeElements>
    <a:clrScheme name="Regeringskansliet">
      <a:dk1>
        <a:sysClr val="windowText" lastClr="000000"/>
      </a:dk1>
      <a:lt1>
        <a:sysClr val="window" lastClr="FFFFFF"/>
      </a:lt1>
      <a:dk2>
        <a:srgbClr val="716B5F"/>
      </a:dk2>
      <a:lt2>
        <a:srgbClr val="DFDDD9"/>
      </a:lt2>
      <a:accent1>
        <a:srgbClr val="1A3050"/>
      </a:accent1>
      <a:accent2>
        <a:srgbClr val="DFDDD9"/>
      </a:accent2>
      <a:accent3>
        <a:srgbClr val="467199"/>
      </a:accent3>
      <a:accent4>
        <a:srgbClr val="A0B6C9"/>
      </a:accent4>
      <a:accent5>
        <a:srgbClr val="716B5F"/>
      </a:accent5>
      <a:accent6>
        <a:srgbClr val="E0E7EE"/>
      </a:accent6>
      <a:hlink>
        <a:srgbClr val="0563C1"/>
      </a:hlink>
      <a:folHlink>
        <a:srgbClr val="954F72"/>
      </a:folHlink>
    </a:clrScheme>
    <a:fontScheme name="Regeringskanslie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gerinskansliet svenska.potx" id="{E11CE815-02A3-40C1-BBD5-D5CC5E024F10}" vid="{246F85A8-B73A-489E-B342-21F6316B6AD5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Regeringskansliet svenska</Template>
  <TotalTime>0</TotalTime>
  <Words>180</Words>
  <Application>Microsoft Office PowerPoint</Application>
  <PresentationFormat>Bredbild</PresentationFormat>
  <Paragraphs>52</Paragraphs>
  <Slides>7</Slides>
  <Notes>7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0" baseType="lpstr">
      <vt:lpstr>Arial</vt:lpstr>
      <vt:lpstr>Calibri</vt:lpstr>
      <vt:lpstr>RK PPT</vt:lpstr>
      <vt:lpstr>Regulation 883/2004</vt:lpstr>
      <vt:lpstr>The proposal</vt:lpstr>
      <vt:lpstr>Seven years… why such a long time?</vt:lpstr>
      <vt:lpstr>Difficulties for the MS?</vt:lpstr>
      <vt:lpstr>Different perspectives…</vt:lpstr>
      <vt:lpstr>Nordic Cooperation</vt:lpstr>
      <vt:lpstr>Future challenges?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Regulation 883/2004</dc:title>
  <dc:creator>Christina Janzon</dc:creator>
  <cp:lastModifiedBy>Christina Janzon</cp:lastModifiedBy>
  <cp:revision>48</cp:revision>
  <dcterms:created xsi:type="dcterms:W3CDTF">2022-09-08T05:07:55Z</dcterms:created>
  <dcterms:modified xsi:type="dcterms:W3CDTF">2023-09-18T05:48:05Z</dcterms:modified>
  <cp:version>2.0.0</cp:ver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">
    <vt:lpwstr>RK</vt:lpwstr>
  </property>
  <property fmtid="{D5CDD505-2E9C-101B-9397-08002B2CF9AE}" pid="3" name="Language">
    <vt:lpwstr>1053</vt:lpwstr>
  </property>
</Properties>
</file>