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7" r:id="rId4"/>
    <p:sldMasterId id="2147484114" r:id="rId5"/>
    <p:sldMasterId id="2147484117" r:id="rId6"/>
  </p:sldMasterIdLst>
  <p:notesMasterIdLst>
    <p:notesMasterId r:id="rId40"/>
  </p:notesMasterIdLst>
  <p:sldIdLst>
    <p:sldId id="257" r:id="rId7"/>
    <p:sldId id="270" r:id="rId8"/>
    <p:sldId id="348" r:id="rId9"/>
    <p:sldId id="318" r:id="rId10"/>
    <p:sldId id="341" r:id="rId11"/>
    <p:sldId id="349" r:id="rId12"/>
    <p:sldId id="317" r:id="rId13"/>
    <p:sldId id="331" r:id="rId14"/>
    <p:sldId id="319" r:id="rId15"/>
    <p:sldId id="332" r:id="rId16"/>
    <p:sldId id="350" r:id="rId17"/>
    <p:sldId id="322" r:id="rId18"/>
    <p:sldId id="336" r:id="rId19"/>
    <p:sldId id="335" r:id="rId20"/>
    <p:sldId id="334" r:id="rId21"/>
    <p:sldId id="346" r:id="rId22"/>
    <p:sldId id="338" r:id="rId23"/>
    <p:sldId id="354" r:id="rId24"/>
    <p:sldId id="351" r:id="rId25"/>
    <p:sldId id="320" r:id="rId26"/>
    <p:sldId id="330" r:id="rId27"/>
    <p:sldId id="326" r:id="rId28"/>
    <p:sldId id="329" r:id="rId29"/>
    <p:sldId id="328" r:id="rId30"/>
    <p:sldId id="353" r:id="rId31"/>
    <p:sldId id="342" r:id="rId32"/>
    <p:sldId id="344" r:id="rId33"/>
    <p:sldId id="352" r:id="rId34"/>
    <p:sldId id="321" r:id="rId35"/>
    <p:sldId id="343" r:id="rId36"/>
    <p:sldId id="333" r:id="rId37"/>
    <p:sldId id="340" r:id="rId38"/>
    <p:sldId id="305" r:id="rId39"/>
  </p:sldIdLst>
  <p:sldSz cx="12192000" cy="6858000"/>
  <p:notesSz cx="6889750" cy="10021888"/>
  <p:defaultTextStyle>
    <a:defPPr>
      <a:defRPr lang="nl-BE"/>
    </a:defPPr>
    <a:lvl1pPr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1pPr>
    <a:lvl2pPr marL="609585"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3047924" algn="l" defTabSz="1219170" rtl="0" eaLnBrk="1" latinLnBrk="0" hangingPunct="1">
      <a:defRPr kern="1200">
        <a:solidFill>
          <a:schemeClr val="tx1"/>
        </a:solidFill>
        <a:latin typeface="Trebuchet MS" panose="020B0603020202020204" pitchFamily="34" charset="0"/>
        <a:ea typeface="+mn-ea"/>
        <a:cs typeface="+mn-cs"/>
      </a:defRPr>
    </a:lvl6pPr>
    <a:lvl7pPr marL="3657509" algn="l" defTabSz="1219170" rtl="0" eaLnBrk="1" latinLnBrk="0" hangingPunct="1">
      <a:defRPr kern="1200">
        <a:solidFill>
          <a:schemeClr val="tx1"/>
        </a:solidFill>
        <a:latin typeface="Trebuchet MS" panose="020B0603020202020204" pitchFamily="34" charset="0"/>
        <a:ea typeface="+mn-ea"/>
        <a:cs typeface="+mn-cs"/>
      </a:defRPr>
    </a:lvl7pPr>
    <a:lvl8pPr marL="4267093" algn="l" defTabSz="1219170" rtl="0" eaLnBrk="1" latinLnBrk="0" hangingPunct="1">
      <a:defRPr kern="1200">
        <a:solidFill>
          <a:schemeClr val="tx1"/>
        </a:solidFill>
        <a:latin typeface="Trebuchet MS" panose="020B0603020202020204" pitchFamily="34" charset="0"/>
        <a:ea typeface="+mn-ea"/>
        <a:cs typeface="+mn-cs"/>
      </a:defRPr>
    </a:lvl8pPr>
    <a:lvl9pPr marL="4876678" algn="l" defTabSz="1219170" rtl="0" eaLnBrk="1" latinLnBrk="0" hangingPunct="1">
      <a:defRPr kern="1200">
        <a:solidFill>
          <a:schemeClr val="tx1"/>
        </a:solidFill>
        <a:latin typeface="Trebuchet MS" panose="020B0603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198" userDrawn="1">
          <p15:clr>
            <a:srgbClr val="A4A3A4"/>
          </p15:clr>
        </p15:guide>
        <p15:guide id="2" orient="horz" pos="3151" userDrawn="1">
          <p15:clr>
            <a:srgbClr val="A4A3A4"/>
          </p15:clr>
        </p15:guide>
        <p15:guide id="3" pos="200" userDrawn="1">
          <p15:clr>
            <a:srgbClr val="A4A3A4"/>
          </p15:clr>
        </p15:guide>
        <p15:guide id="4" pos="2171" userDrawn="1">
          <p15:clr>
            <a:srgbClr val="A4A3A4"/>
          </p15:clr>
        </p15:guide>
        <p15:guide id="5" pos="4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6357" autoAdjust="0"/>
  </p:normalViewPr>
  <p:slideViewPr>
    <p:cSldViewPr snapToGrid="0" snapToObjects="1" showGuides="1">
      <p:cViewPr varScale="1">
        <p:scale>
          <a:sx n="110" d="100"/>
          <a:sy n="110" d="100"/>
        </p:scale>
        <p:origin x="810" y="9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66" d="100"/>
          <a:sy n="66" d="100"/>
        </p:scale>
        <p:origin x="0" y="0"/>
      </p:cViewPr>
      <p:guideLst>
        <p:guide orient="horz" pos="198"/>
        <p:guide orient="horz" pos="3151"/>
        <p:guide pos="200"/>
        <p:guide pos="2171"/>
        <p:guide pos="4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85983" cy="502925"/>
          </a:xfrm>
          <a:prstGeom prst="rect">
            <a:avLst/>
          </a:prstGeom>
        </p:spPr>
        <p:txBody>
          <a:bodyPr vert="horz" lIns="91714" tIns="45857" rIns="91714" bIns="45857" rtlCol="0"/>
          <a:lstStyle>
            <a:lvl1pPr algn="l">
              <a:defRPr sz="1200"/>
            </a:lvl1pPr>
          </a:lstStyle>
          <a:p>
            <a:endParaRPr lang="nl-BE"/>
          </a:p>
        </p:txBody>
      </p:sp>
      <p:sp>
        <p:nvSpPr>
          <p:cNvPr id="3" name="Tijdelijke aanduiding voor datum 2"/>
          <p:cNvSpPr>
            <a:spLocks noGrp="1"/>
          </p:cNvSpPr>
          <p:nvPr>
            <p:ph type="dt" idx="1"/>
          </p:nvPr>
        </p:nvSpPr>
        <p:spPr>
          <a:xfrm>
            <a:off x="3902175" y="0"/>
            <a:ext cx="2985983" cy="502925"/>
          </a:xfrm>
          <a:prstGeom prst="rect">
            <a:avLst/>
          </a:prstGeom>
        </p:spPr>
        <p:txBody>
          <a:bodyPr vert="horz" lIns="91714" tIns="45857" rIns="91714" bIns="45857" rtlCol="0"/>
          <a:lstStyle>
            <a:lvl1pPr algn="r">
              <a:defRPr sz="1200"/>
            </a:lvl1pPr>
          </a:lstStyle>
          <a:p>
            <a:fld id="{14AC036D-1267-4430-90CB-FB7324776DF7}" type="datetimeFigureOut">
              <a:rPr lang="nl-BE" smtClean="0"/>
              <a:t>16/09/2023</a:t>
            </a:fld>
            <a:endParaRPr lang="nl-BE"/>
          </a:p>
        </p:txBody>
      </p:sp>
      <p:sp>
        <p:nvSpPr>
          <p:cNvPr id="4" name="Tijdelijke aanduiding voor dia-afbeelding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1714" tIns="45857" rIns="91714" bIns="45857" rtlCol="0" anchor="ctr"/>
          <a:lstStyle/>
          <a:p>
            <a:endParaRPr lang="nl-BE"/>
          </a:p>
        </p:txBody>
      </p:sp>
      <p:sp>
        <p:nvSpPr>
          <p:cNvPr id="5" name="Tijdelijke aanduiding voor notities 4"/>
          <p:cNvSpPr>
            <a:spLocks noGrp="1"/>
          </p:cNvSpPr>
          <p:nvPr>
            <p:ph type="body" sz="quarter" idx="3"/>
          </p:nvPr>
        </p:nvSpPr>
        <p:spPr>
          <a:xfrm>
            <a:off x="688338" y="4822347"/>
            <a:ext cx="5513075" cy="3947003"/>
          </a:xfrm>
          <a:prstGeom prst="rect">
            <a:avLst/>
          </a:prstGeom>
        </p:spPr>
        <p:txBody>
          <a:bodyPr vert="horz" lIns="91714" tIns="45857" rIns="91714" bIns="45857"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1" y="9518963"/>
            <a:ext cx="2985983" cy="502925"/>
          </a:xfrm>
          <a:prstGeom prst="rect">
            <a:avLst/>
          </a:prstGeom>
        </p:spPr>
        <p:txBody>
          <a:bodyPr vert="horz" lIns="91714" tIns="45857" rIns="91714" bIns="45857"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902175" y="9518963"/>
            <a:ext cx="2985983" cy="502925"/>
          </a:xfrm>
          <a:prstGeom prst="rect">
            <a:avLst/>
          </a:prstGeom>
        </p:spPr>
        <p:txBody>
          <a:bodyPr vert="horz" lIns="91714" tIns="45857" rIns="91714" bIns="45857" rtlCol="0" anchor="b"/>
          <a:lstStyle>
            <a:lvl1pPr algn="r">
              <a:defRPr sz="1200"/>
            </a:lvl1pPr>
          </a:lstStyle>
          <a:p>
            <a:fld id="{A51ABDFD-9952-4E49-AA12-1EA27E1540FD}" type="slidenum">
              <a:rPr lang="nl-BE" smtClean="0"/>
              <a:t>‹nr.›</a:t>
            </a:fld>
            <a:endParaRPr lang="nl-BE"/>
          </a:p>
        </p:txBody>
      </p:sp>
    </p:spTree>
    <p:extLst>
      <p:ext uri="{BB962C8B-B14F-4D97-AF65-F5344CB8AC3E}">
        <p14:creationId xmlns:p14="http://schemas.microsoft.com/office/powerpoint/2010/main" val="1641870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51ABDFD-9952-4E49-AA12-1EA27E1540FD}" type="slidenum">
              <a:rPr lang="nl-BE" smtClean="0"/>
              <a:t>2</a:t>
            </a:fld>
            <a:endParaRPr lang="nl-BE"/>
          </a:p>
        </p:txBody>
      </p:sp>
    </p:spTree>
    <p:extLst>
      <p:ext uri="{BB962C8B-B14F-4D97-AF65-F5344CB8AC3E}">
        <p14:creationId xmlns:p14="http://schemas.microsoft.com/office/powerpoint/2010/main" val="3884522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Antwerpen_only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A766-FA6C-4E42-BAD1-58E378599FB5}"/>
              </a:ext>
            </a:extLst>
          </p:cNvPr>
          <p:cNvSpPr>
            <a:spLocks noGrp="1"/>
          </p:cNvSpPr>
          <p:nvPr>
            <p:ph type="title"/>
          </p:nvPr>
        </p:nvSpPr>
        <p:spPr/>
        <p:txBody>
          <a:bodyPr/>
          <a:lstStyle>
            <a:lvl1pPr>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B21DCFB5-39F0-E04F-B592-B890194C076F}"/>
              </a:ext>
            </a:extLst>
          </p:cNvPr>
          <p:cNvSpPr>
            <a:spLocks noGrp="1"/>
          </p:cNvSpPr>
          <p:nvPr>
            <p:ph type="sldNum" sz="quarter" idx="10"/>
          </p:nvPr>
        </p:nvSpPr>
        <p:spPr/>
        <p:txBody>
          <a:bodyPr/>
          <a:lstStyle/>
          <a:p>
            <a:fld id="{E038E271-308C-2E46-A3EC-56326F9084CC}" type="slidenum">
              <a:rPr lang="nl-BE" smtClean="0"/>
              <a:pPr/>
              <a:t>‹nr.›</a:t>
            </a:fld>
            <a:endParaRPr lang="nl-BE" dirty="0"/>
          </a:p>
        </p:txBody>
      </p:sp>
      <p:sp>
        <p:nvSpPr>
          <p:cNvPr id="6" name="Text Placeholder 5">
            <a:extLst>
              <a:ext uri="{FF2B5EF4-FFF2-40B4-BE49-F238E27FC236}">
                <a16:creationId xmlns:a16="http://schemas.microsoft.com/office/drawing/2014/main" id="{505A4F71-3F20-42EB-95C9-52E7339E420E}"/>
              </a:ext>
            </a:extLst>
          </p:cNvPr>
          <p:cNvSpPr>
            <a:spLocks noGrp="1"/>
          </p:cNvSpPr>
          <p:nvPr>
            <p:ph type="body" sz="quarter" idx="11"/>
          </p:nvPr>
        </p:nvSpPr>
        <p:spPr>
          <a:xfrm>
            <a:off x="623888" y="1516380"/>
            <a:ext cx="10944225" cy="4720907"/>
          </a:xfrm>
          <a:prstGeom prst="rect">
            <a:avLst/>
          </a:prstGeom>
        </p:spPr>
        <p:txBody>
          <a:bodyPr/>
          <a:lstStyle>
            <a:lvl1pPr>
              <a:buClr>
                <a:schemeClr val="accent2"/>
              </a:buClr>
              <a:defRPr/>
            </a:lvl1pPr>
            <a:lvl2pPr>
              <a:defRPr/>
            </a:lvl2pPr>
            <a:lvl3pPr>
              <a:defRPr/>
            </a:lvl3pPr>
            <a:lvl4pPr>
              <a:defRPr/>
            </a:lvl4pPr>
            <a:lvl5pPr>
              <a:defRPr/>
            </a:lvl5pPr>
            <a:lvl6pPr>
              <a:defRPr/>
            </a:lvl6pPr>
          </a:lstStyle>
          <a:p>
            <a:pPr lvl="0"/>
            <a:r>
              <a:rPr lang="en-US" noProof="0" dirty="0"/>
              <a:t>Click to edit Master text styles</a:t>
            </a:r>
          </a:p>
          <a:p>
            <a:pPr lvl="1"/>
            <a:r>
              <a:rPr lang="en-US" noProof="0" dirty="0"/>
              <a:t>Second level</a:t>
            </a:r>
          </a:p>
          <a:p>
            <a:pPr lvl="2"/>
            <a:r>
              <a:rPr lang="en-US" noProof="0" dirty="0"/>
              <a:t>Third level</a:t>
            </a:r>
          </a:p>
        </p:txBody>
      </p:sp>
    </p:spTree>
    <p:extLst>
      <p:ext uri="{BB962C8B-B14F-4D97-AF65-F5344CB8AC3E}">
        <p14:creationId xmlns:p14="http://schemas.microsoft.com/office/powerpoint/2010/main" val="188563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Antwerpen_chartan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F6014-7DB0-CF4A-88E9-463AB221AB3E}"/>
              </a:ext>
            </a:extLst>
          </p:cNvPr>
          <p:cNvSpPr>
            <a:spLocks noGrp="1"/>
          </p:cNvSpPr>
          <p:nvPr>
            <p:ph type="title"/>
          </p:nvPr>
        </p:nvSpPr>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0245457A-9933-1149-9392-ABAF631B7C61}"/>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jdelijke aanduiding voor grafiek 4">
            <a:extLst>
              <a:ext uri="{FF2B5EF4-FFF2-40B4-BE49-F238E27FC236}">
                <a16:creationId xmlns:a16="http://schemas.microsoft.com/office/drawing/2014/main" id="{3AF460E3-37FD-6B4C-86A1-EEC95DD40B34}"/>
              </a:ext>
            </a:extLst>
          </p:cNvPr>
          <p:cNvSpPr>
            <a:spLocks noGrp="1"/>
          </p:cNvSpPr>
          <p:nvPr>
            <p:ph type="chart" sz="quarter" idx="11" hasCustomPrompt="1"/>
          </p:nvPr>
        </p:nvSpPr>
        <p:spPr>
          <a:xfrm>
            <a:off x="623889" y="2760663"/>
            <a:ext cx="10944224" cy="347662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object</a:t>
            </a:r>
          </a:p>
        </p:txBody>
      </p:sp>
      <p:sp>
        <p:nvSpPr>
          <p:cNvPr id="5" name="Text Placeholder 3">
            <a:extLst>
              <a:ext uri="{FF2B5EF4-FFF2-40B4-BE49-F238E27FC236}">
                <a16:creationId xmlns:a16="http://schemas.microsoft.com/office/drawing/2014/main" id="{4A507705-E8A5-0A44-A7D0-4ECFDD431F4E}"/>
              </a:ext>
            </a:extLst>
          </p:cNvPr>
          <p:cNvSpPr>
            <a:spLocks noGrp="1"/>
          </p:cNvSpPr>
          <p:nvPr>
            <p:ph type="body" sz="quarter" idx="12" hasCustomPrompt="1"/>
          </p:nvPr>
        </p:nvSpPr>
        <p:spPr>
          <a:xfrm>
            <a:off x="623888" y="1690688"/>
            <a:ext cx="10936287" cy="885825"/>
          </a:xfrm>
          <a:prstGeom prst="rect">
            <a:avLst/>
          </a:prstGeom>
        </p:spPr>
        <p:txBody>
          <a:bodyPr/>
          <a:lstStyle>
            <a:lvl1pPr marL="0" indent="0">
              <a:buNone/>
              <a:defRPr b="0" i="0">
                <a:latin typeface="+mn-lt"/>
                <a:cs typeface="Calibri Light" panose="020F0302020204030204" pitchFamily="34" charset="0"/>
              </a:defRPr>
            </a:lvl1pPr>
          </a:lstStyle>
          <a:p>
            <a:r>
              <a:rPr lang="en-US" noProof="0"/>
              <a:t>Click to edit Master subtitle style</a:t>
            </a:r>
          </a:p>
        </p:txBody>
      </p:sp>
    </p:spTree>
    <p:extLst>
      <p:ext uri="{BB962C8B-B14F-4D97-AF65-F5344CB8AC3E}">
        <p14:creationId xmlns:p14="http://schemas.microsoft.com/office/powerpoint/2010/main" val="3683614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UAntwerpen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9080251"/>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Antwerpen_titleredfull">
    <p:bg>
      <p:bgPr>
        <a:solidFill>
          <a:schemeClr val="accent2"/>
        </a:solidFill>
        <a:effectLst/>
      </p:bgPr>
    </p:bg>
    <p:spTree>
      <p:nvGrpSpPr>
        <p:cNvPr id="1" name=""/>
        <p:cNvGrpSpPr/>
        <p:nvPr/>
      </p:nvGrpSpPr>
      <p:grpSpPr>
        <a:xfrm>
          <a:off x="0" y="0"/>
          <a:ext cx="0" cy="0"/>
          <a:chOff x="0" y="0"/>
          <a:chExt cx="0" cy="0"/>
        </a:xfrm>
      </p:grpSpPr>
      <p:sp>
        <p:nvSpPr>
          <p:cNvPr id="3" name="Tijdelijke aanduiding voor titel 1">
            <a:extLst>
              <a:ext uri="{FF2B5EF4-FFF2-40B4-BE49-F238E27FC236}">
                <a16:creationId xmlns:a16="http://schemas.microsoft.com/office/drawing/2014/main" id="{7ABBDCB5-5D2A-8947-AEB8-B06A6093E366}"/>
              </a:ext>
            </a:extLst>
          </p:cNvPr>
          <p:cNvSpPr>
            <a:spLocks noGrp="1"/>
          </p:cNvSpPr>
          <p:nvPr>
            <p:ph type="title"/>
          </p:nvPr>
        </p:nvSpPr>
        <p:spPr>
          <a:xfrm>
            <a:off x="623888" y="2737623"/>
            <a:ext cx="1094422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en-US" noProof="0"/>
              <a:t>Click to edit Master title style</a:t>
            </a:r>
          </a:p>
        </p:txBody>
      </p:sp>
      <p:sp>
        <p:nvSpPr>
          <p:cNvPr id="5" name="Text Placeholder 6">
            <a:extLst>
              <a:ext uri="{FF2B5EF4-FFF2-40B4-BE49-F238E27FC236}">
                <a16:creationId xmlns:a16="http://schemas.microsoft.com/office/drawing/2014/main" id="{DBF08461-C600-4C47-803A-43BF0EAD9B39}"/>
              </a:ext>
            </a:extLst>
          </p:cNvPr>
          <p:cNvSpPr>
            <a:spLocks noGrp="1"/>
          </p:cNvSpPr>
          <p:nvPr>
            <p:ph type="body" sz="quarter" idx="10" hasCustomPrompt="1"/>
          </p:nvPr>
        </p:nvSpPr>
        <p:spPr>
          <a:xfrm>
            <a:off x="623888" y="4471987"/>
            <a:ext cx="10944225" cy="1062037"/>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en-US" noProof="0"/>
              <a:t>Click to edit Master subtitle style</a:t>
            </a:r>
          </a:p>
        </p:txBody>
      </p:sp>
      <p:pic>
        <p:nvPicPr>
          <p:cNvPr id="6" name="Afbeelding 12">
            <a:extLst>
              <a:ext uri="{FF2B5EF4-FFF2-40B4-BE49-F238E27FC236}">
                <a16:creationId xmlns:a16="http://schemas.microsoft.com/office/drawing/2014/main" id="{5F27D52A-BAE1-41C2-A68E-0707AEACB9FD}"/>
              </a:ext>
            </a:extLst>
          </p:cNvPr>
          <p:cNvPicPr>
            <a:picLocks noChangeAspect="1"/>
          </p:cNvPicPr>
          <p:nvPr userDrawn="1"/>
        </p:nvPicPr>
        <p:blipFill>
          <a:blip r:embed="rId2"/>
          <a:stretch>
            <a:fillRect/>
          </a:stretch>
        </p:blipFill>
        <p:spPr>
          <a:xfrm>
            <a:off x="4723059" y="1506906"/>
            <a:ext cx="2745882" cy="720000"/>
          </a:xfrm>
          <a:prstGeom prst="rect">
            <a:avLst/>
          </a:prstGeom>
        </p:spPr>
      </p:pic>
    </p:spTree>
    <p:extLst>
      <p:ext uri="{BB962C8B-B14F-4D97-AF65-F5344CB8AC3E}">
        <p14:creationId xmlns:p14="http://schemas.microsoft.com/office/powerpoint/2010/main" val="381238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Antwerpen_titlere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AABACC8-28A2-D34B-8A1E-5CF7BA9005CC}"/>
              </a:ext>
            </a:extLst>
          </p:cNvPr>
          <p:cNvSpPr/>
          <p:nvPr userDrawn="1"/>
        </p:nvSpPr>
        <p:spPr>
          <a:xfrm>
            <a:off x="623888" y="627478"/>
            <a:ext cx="10954551" cy="5618356"/>
          </a:xfrm>
          <a:custGeom>
            <a:avLst/>
            <a:gdLst>
              <a:gd name="connsiteX0" fmla="*/ 0 w 10296525"/>
              <a:gd name="connsiteY0" fmla="*/ 0 h 4968875"/>
              <a:gd name="connsiteX1" fmla="*/ 10296525 w 10296525"/>
              <a:gd name="connsiteY1" fmla="*/ 0 h 4968875"/>
              <a:gd name="connsiteX2" fmla="*/ 10296525 w 10296525"/>
              <a:gd name="connsiteY2" fmla="*/ 4968875 h 4968875"/>
              <a:gd name="connsiteX3" fmla="*/ 253304 w 10296525"/>
              <a:gd name="connsiteY3" fmla="*/ 4968875 h 4968875"/>
              <a:gd name="connsiteX4" fmla="*/ 202263 w 10296525"/>
              <a:gd name="connsiteY4" fmla="*/ 4963730 h 4968875"/>
              <a:gd name="connsiteX5" fmla="*/ 0 w 10296525"/>
              <a:gd name="connsiteY5" fmla="*/ 4715562 h 4968875"/>
              <a:gd name="connsiteX6" fmla="*/ 0 w 10296525"/>
              <a:gd name="connsiteY6" fmla="*/ 0 h 4968875"/>
              <a:gd name="connsiteX0" fmla="*/ 0 w 10629811"/>
              <a:gd name="connsiteY0" fmla="*/ 0 h 4968875"/>
              <a:gd name="connsiteX1" fmla="*/ 10629811 w 10629811"/>
              <a:gd name="connsiteY1" fmla="*/ 8546 h 4968875"/>
              <a:gd name="connsiteX2" fmla="*/ 10296525 w 10629811"/>
              <a:gd name="connsiteY2" fmla="*/ 4968875 h 4968875"/>
              <a:gd name="connsiteX3" fmla="*/ 253304 w 10629811"/>
              <a:gd name="connsiteY3" fmla="*/ 4968875 h 4968875"/>
              <a:gd name="connsiteX4" fmla="*/ 202263 w 10629811"/>
              <a:gd name="connsiteY4" fmla="*/ 4963730 h 4968875"/>
              <a:gd name="connsiteX5" fmla="*/ 0 w 10629811"/>
              <a:gd name="connsiteY5" fmla="*/ 4715562 h 4968875"/>
              <a:gd name="connsiteX6" fmla="*/ 0 w 10629811"/>
              <a:gd name="connsiteY6" fmla="*/ 0 h 4968875"/>
              <a:gd name="connsiteX0" fmla="*/ 0 w 10629811"/>
              <a:gd name="connsiteY0" fmla="*/ 0 h 4977421"/>
              <a:gd name="connsiteX1" fmla="*/ 10629811 w 10629811"/>
              <a:gd name="connsiteY1" fmla="*/ 8546 h 4977421"/>
              <a:gd name="connsiteX2" fmla="*/ 10629811 w 10629811"/>
              <a:gd name="connsiteY2" fmla="*/ 4977421 h 4977421"/>
              <a:gd name="connsiteX3" fmla="*/ 253304 w 10629811"/>
              <a:gd name="connsiteY3" fmla="*/ 4968875 h 4977421"/>
              <a:gd name="connsiteX4" fmla="*/ 202263 w 10629811"/>
              <a:gd name="connsiteY4" fmla="*/ 4963730 h 4977421"/>
              <a:gd name="connsiteX5" fmla="*/ 0 w 10629811"/>
              <a:gd name="connsiteY5" fmla="*/ 4715562 h 4977421"/>
              <a:gd name="connsiteX6" fmla="*/ 0 w 10629811"/>
              <a:gd name="connsiteY6" fmla="*/ 0 h 4977421"/>
              <a:gd name="connsiteX0" fmla="*/ 8545 w 10629811"/>
              <a:gd name="connsiteY0" fmla="*/ 0 h 5618356"/>
              <a:gd name="connsiteX1" fmla="*/ 10629811 w 10629811"/>
              <a:gd name="connsiteY1" fmla="*/ 649481 h 5618356"/>
              <a:gd name="connsiteX2" fmla="*/ 10629811 w 10629811"/>
              <a:gd name="connsiteY2" fmla="*/ 5618356 h 5618356"/>
              <a:gd name="connsiteX3" fmla="*/ 253304 w 10629811"/>
              <a:gd name="connsiteY3" fmla="*/ 5609810 h 5618356"/>
              <a:gd name="connsiteX4" fmla="*/ 202263 w 10629811"/>
              <a:gd name="connsiteY4" fmla="*/ 5604665 h 5618356"/>
              <a:gd name="connsiteX5" fmla="*/ 0 w 10629811"/>
              <a:gd name="connsiteY5" fmla="*/ 5356497 h 5618356"/>
              <a:gd name="connsiteX6" fmla="*/ 8545 w 10629811"/>
              <a:gd name="connsiteY6" fmla="*/ 0 h 5618356"/>
              <a:gd name="connsiteX0" fmla="*/ 8545 w 10946005"/>
              <a:gd name="connsiteY0" fmla="*/ 0 h 5618356"/>
              <a:gd name="connsiteX1" fmla="*/ 10946005 w 10946005"/>
              <a:gd name="connsiteY1" fmla="*/ 8546 h 5618356"/>
              <a:gd name="connsiteX2" fmla="*/ 10629811 w 10946005"/>
              <a:gd name="connsiteY2" fmla="*/ 5618356 h 5618356"/>
              <a:gd name="connsiteX3" fmla="*/ 253304 w 10946005"/>
              <a:gd name="connsiteY3" fmla="*/ 5609810 h 5618356"/>
              <a:gd name="connsiteX4" fmla="*/ 202263 w 10946005"/>
              <a:gd name="connsiteY4" fmla="*/ 5604665 h 5618356"/>
              <a:gd name="connsiteX5" fmla="*/ 0 w 10946005"/>
              <a:gd name="connsiteY5" fmla="*/ 5356497 h 5618356"/>
              <a:gd name="connsiteX6" fmla="*/ 8545 w 10946005"/>
              <a:gd name="connsiteY6" fmla="*/ 0 h 5618356"/>
              <a:gd name="connsiteX0" fmla="*/ 8545 w 10954551"/>
              <a:gd name="connsiteY0" fmla="*/ 0 h 5618356"/>
              <a:gd name="connsiteX1" fmla="*/ 10946005 w 10954551"/>
              <a:gd name="connsiteY1" fmla="*/ 8546 h 5618356"/>
              <a:gd name="connsiteX2" fmla="*/ 10954551 w 10954551"/>
              <a:gd name="connsiteY2" fmla="*/ 5618356 h 5618356"/>
              <a:gd name="connsiteX3" fmla="*/ 253304 w 10954551"/>
              <a:gd name="connsiteY3" fmla="*/ 5609810 h 5618356"/>
              <a:gd name="connsiteX4" fmla="*/ 202263 w 10954551"/>
              <a:gd name="connsiteY4" fmla="*/ 5604665 h 5618356"/>
              <a:gd name="connsiteX5" fmla="*/ 0 w 10954551"/>
              <a:gd name="connsiteY5" fmla="*/ 5356497 h 5618356"/>
              <a:gd name="connsiteX6" fmla="*/ 8545 w 10954551"/>
              <a:gd name="connsiteY6" fmla="*/ 0 h 56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54551" h="5618356">
                <a:moveTo>
                  <a:pt x="8545" y="0"/>
                </a:moveTo>
                <a:lnTo>
                  <a:pt x="10946005" y="8546"/>
                </a:lnTo>
                <a:cubicBezTo>
                  <a:pt x="10948854" y="1878483"/>
                  <a:pt x="10951702" y="3748419"/>
                  <a:pt x="10954551" y="5618356"/>
                </a:cubicBezTo>
                <a:lnTo>
                  <a:pt x="253304" y="5609810"/>
                </a:lnTo>
                <a:lnTo>
                  <a:pt x="202263" y="5604665"/>
                </a:lnTo>
                <a:cubicBezTo>
                  <a:pt x="86832" y="5581044"/>
                  <a:pt x="0" y="5478911"/>
                  <a:pt x="0" y="5356497"/>
                </a:cubicBezTo>
                <a:cubicBezTo>
                  <a:pt x="2848" y="3570998"/>
                  <a:pt x="5697" y="1785499"/>
                  <a:pt x="854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BE" dirty="0"/>
          </a:p>
        </p:txBody>
      </p:sp>
      <p:sp>
        <p:nvSpPr>
          <p:cNvPr id="5" name="Tijdelijke aanduiding voor titel 1">
            <a:extLst>
              <a:ext uri="{FF2B5EF4-FFF2-40B4-BE49-F238E27FC236}">
                <a16:creationId xmlns:a16="http://schemas.microsoft.com/office/drawing/2014/main" id="{31D26ADD-50E0-864E-879F-AED5604BF2AB}"/>
              </a:ext>
            </a:extLst>
          </p:cNvPr>
          <p:cNvSpPr>
            <a:spLocks noGrp="1"/>
          </p:cNvSpPr>
          <p:nvPr>
            <p:ph type="title"/>
          </p:nvPr>
        </p:nvSpPr>
        <p:spPr>
          <a:xfrm>
            <a:off x="614453" y="2318879"/>
            <a:ext cx="1096398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en-US" noProof="0"/>
              <a:t>Click to edit Master title style</a:t>
            </a:r>
          </a:p>
        </p:txBody>
      </p:sp>
      <p:sp>
        <p:nvSpPr>
          <p:cNvPr id="6" name="Text Placeholder 6">
            <a:extLst>
              <a:ext uri="{FF2B5EF4-FFF2-40B4-BE49-F238E27FC236}">
                <a16:creationId xmlns:a16="http://schemas.microsoft.com/office/drawing/2014/main" id="{2534ABFA-B94B-7346-9AA3-E2278EC84FE9}"/>
              </a:ext>
            </a:extLst>
          </p:cNvPr>
          <p:cNvSpPr>
            <a:spLocks noGrp="1"/>
          </p:cNvSpPr>
          <p:nvPr>
            <p:ph type="body" sz="quarter" idx="10" hasCustomPrompt="1"/>
          </p:nvPr>
        </p:nvSpPr>
        <p:spPr>
          <a:xfrm>
            <a:off x="614453" y="4071937"/>
            <a:ext cx="10963985" cy="1043343"/>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en-US" noProof="0"/>
              <a:t>Click to edit Master subtitle style</a:t>
            </a:r>
          </a:p>
        </p:txBody>
      </p:sp>
      <p:pic>
        <p:nvPicPr>
          <p:cNvPr id="7" name="Afbeelding 6">
            <a:extLst>
              <a:ext uri="{FF2B5EF4-FFF2-40B4-BE49-F238E27FC236}">
                <a16:creationId xmlns:a16="http://schemas.microsoft.com/office/drawing/2014/main" id="{0FC1F083-10D0-47C1-8AD4-3D245DAF7467}"/>
              </a:ext>
            </a:extLst>
          </p:cNvPr>
          <p:cNvPicPr>
            <a:picLocks noChangeAspect="1"/>
          </p:cNvPicPr>
          <p:nvPr userDrawn="1"/>
        </p:nvPicPr>
        <p:blipFill>
          <a:blip r:embed="rId2"/>
          <a:stretch>
            <a:fillRect/>
          </a:stretch>
        </p:blipFill>
        <p:spPr>
          <a:xfrm>
            <a:off x="626400" y="6466361"/>
            <a:ext cx="864952" cy="226800"/>
          </a:xfrm>
          <a:prstGeom prst="rect">
            <a:avLst/>
          </a:prstGeom>
        </p:spPr>
      </p:pic>
    </p:spTree>
    <p:extLst>
      <p:ext uri="{BB962C8B-B14F-4D97-AF65-F5344CB8AC3E}">
        <p14:creationId xmlns:p14="http://schemas.microsoft.com/office/powerpoint/2010/main" val="352378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Antwerpen_1imagewithU">
    <p:spTree>
      <p:nvGrpSpPr>
        <p:cNvPr id="1" name=""/>
        <p:cNvGrpSpPr/>
        <p:nvPr/>
      </p:nvGrpSpPr>
      <p:grpSpPr>
        <a:xfrm>
          <a:off x="0" y="0"/>
          <a:ext cx="0" cy="0"/>
          <a:chOff x="0" y="0"/>
          <a:chExt cx="0" cy="0"/>
        </a:xfrm>
      </p:grpSpPr>
      <p:sp>
        <p:nvSpPr>
          <p:cNvPr id="3" name="Picture Placeholder 19">
            <a:extLst>
              <a:ext uri="{FF2B5EF4-FFF2-40B4-BE49-F238E27FC236}">
                <a16:creationId xmlns:a16="http://schemas.microsoft.com/office/drawing/2014/main" id="{C3132F7D-D063-1C4B-8D0F-49AC33221A42}"/>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Tree>
    <p:extLst>
      <p:ext uri="{BB962C8B-B14F-4D97-AF65-F5344CB8AC3E}">
        <p14:creationId xmlns:p14="http://schemas.microsoft.com/office/powerpoint/2010/main" val="3398203282"/>
      </p:ext>
    </p:extLst>
  </p:cSld>
  <p:clrMapOvr>
    <a:masterClrMapping/>
  </p:clrMapOvr>
  <p:extLst>
    <p:ext uri="{DCECCB84-F9BA-43D5-87BE-67443E8EF086}">
      <p15:sldGuideLst xmlns:p15="http://schemas.microsoft.com/office/powerpoint/2012/main">
        <p15:guide id="1" orient="horz" pos="39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Antwerpen_1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7999222-05DA-F24F-99F4-A098BCC40D85}"/>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pic>
        <p:nvPicPr>
          <p:cNvPr id="4" name="Afbeelding 6">
            <a:extLst>
              <a:ext uri="{FF2B5EF4-FFF2-40B4-BE49-F238E27FC236}">
                <a16:creationId xmlns:a16="http://schemas.microsoft.com/office/drawing/2014/main" id="{BEA2CEF4-31F3-424B-87D5-D41F874CF6B9}"/>
              </a:ext>
            </a:extLst>
          </p:cNvPr>
          <p:cNvPicPr>
            <a:picLocks noChangeAspect="1"/>
          </p:cNvPicPr>
          <p:nvPr userDrawn="1"/>
        </p:nvPicPr>
        <p:blipFill>
          <a:blip r:embed="rId2"/>
          <a:stretch>
            <a:fillRect/>
          </a:stretch>
        </p:blipFill>
        <p:spPr>
          <a:xfrm>
            <a:off x="626400" y="6466361"/>
            <a:ext cx="864952" cy="226800"/>
          </a:xfrm>
          <a:prstGeom prst="rect">
            <a:avLst/>
          </a:prstGeom>
        </p:spPr>
      </p:pic>
    </p:spTree>
    <p:extLst>
      <p:ext uri="{BB962C8B-B14F-4D97-AF65-F5344CB8AC3E}">
        <p14:creationId xmlns:p14="http://schemas.microsoft.com/office/powerpoint/2010/main" val="4196090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UAntwerpen_1imagequote">
    <p:spTree>
      <p:nvGrpSpPr>
        <p:cNvPr id="1" name=""/>
        <p:cNvGrpSpPr/>
        <p:nvPr/>
      </p:nvGrpSpPr>
      <p:grpSpPr>
        <a:xfrm>
          <a:off x="0" y="0"/>
          <a:ext cx="0" cy="0"/>
          <a:chOff x="0" y="0"/>
          <a:chExt cx="0" cy="0"/>
        </a:xfrm>
      </p:grpSpPr>
      <p:sp>
        <p:nvSpPr>
          <p:cNvPr id="3" name="Tijdelijke aanduiding voor afbeelding 3">
            <a:extLst>
              <a:ext uri="{FF2B5EF4-FFF2-40B4-BE49-F238E27FC236}">
                <a16:creationId xmlns:a16="http://schemas.microsoft.com/office/drawing/2014/main" id="{BF020726-1AA6-EE4D-9CD8-9B40673609EC}"/>
              </a:ext>
            </a:extLst>
          </p:cNvPr>
          <p:cNvSpPr>
            <a:spLocks noGrp="1"/>
          </p:cNvSpPr>
          <p:nvPr>
            <p:ph type="pic" sz="quarter" idx="10" hasCustomPrompt="1"/>
          </p:nvPr>
        </p:nvSpPr>
        <p:spPr>
          <a:xfrm>
            <a:off x="0" y="0"/>
            <a:ext cx="12192000" cy="6858000"/>
          </a:xfrm>
          <a:prstGeom prst="rect">
            <a:avLst/>
          </a:prstGeom>
          <a:solidFill>
            <a:schemeClr val="accent1"/>
          </a:solidFill>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4" name="Tijdelijke aanduiding voor tekst 5">
            <a:extLst>
              <a:ext uri="{FF2B5EF4-FFF2-40B4-BE49-F238E27FC236}">
                <a16:creationId xmlns:a16="http://schemas.microsoft.com/office/drawing/2014/main" id="{89753A3A-E019-254C-9677-C9C519017AAD}"/>
              </a:ext>
            </a:extLst>
          </p:cNvPr>
          <p:cNvSpPr>
            <a:spLocks noGrp="1"/>
          </p:cNvSpPr>
          <p:nvPr>
            <p:ph type="body" sz="quarter" idx="12" hasCustomPrompt="1"/>
          </p:nvPr>
        </p:nvSpPr>
        <p:spPr>
          <a:xfrm>
            <a:off x="7806518" y="3613790"/>
            <a:ext cx="376159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en-US" noProof="0"/>
              <a:t>First Name Name</a:t>
            </a:r>
          </a:p>
        </p:txBody>
      </p:sp>
      <p:sp>
        <p:nvSpPr>
          <p:cNvPr id="5" name="Text Placeholder 14">
            <a:extLst>
              <a:ext uri="{FF2B5EF4-FFF2-40B4-BE49-F238E27FC236}">
                <a16:creationId xmlns:a16="http://schemas.microsoft.com/office/drawing/2014/main" id="{4D01101A-4B64-9146-92CB-AB7133B61F74}"/>
              </a:ext>
            </a:extLst>
          </p:cNvPr>
          <p:cNvSpPr>
            <a:spLocks noGrp="1"/>
          </p:cNvSpPr>
          <p:nvPr>
            <p:ph type="body" sz="quarter" idx="13" hasCustomPrompt="1"/>
          </p:nvPr>
        </p:nvSpPr>
        <p:spPr>
          <a:xfrm>
            <a:off x="7805738" y="1500371"/>
            <a:ext cx="3762375" cy="1945955"/>
          </a:xfrm>
          <a:prstGeom prst="rect">
            <a:avLst/>
          </a:prstGeom>
        </p:spPr>
        <p:txBody>
          <a:bodyPr lIns="0" tIns="0" rIns="0" bIns="0"/>
          <a:lstStyle>
            <a:lvl1pPr>
              <a:spcBef>
                <a:spcPts val="0"/>
              </a:spcBef>
              <a:buNone/>
              <a:defRPr b="1" i="0">
                <a:solidFill>
                  <a:schemeClr val="bg1"/>
                </a:solidFill>
                <a:latin typeface="Calibri" panose="020F0502020204030204" pitchFamily="34" charset="0"/>
                <a:cs typeface="Calibri" panose="020F0502020204030204" pitchFamily="34" charset="0"/>
              </a:defRPr>
            </a:lvl1pPr>
          </a:lstStyle>
          <a:p>
            <a:r>
              <a:rPr lang="en-US" noProof="0"/>
              <a:t>Quote</a:t>
            </a:r>
          </a:p>
        </p:txBody>
      </p:sp>
    </p:spTree>
    <p:extLst>
      <p:ext uri="{BB962C8B-B14F-4D97-AF65-F5344CB8AC3E}">
        <p14:creationId xmlns:p14="http://schemas.microsoft.com/office/powerpoint/2010/main" val="1092190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Antwerpen_1imagequoteandlogo">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09DBE046-B8F3-D840-ABA8-37DDBE8E14F1}"/>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4" name="Tijdelijke aanduiding voor tekst 5">
            <a:extLst>
              <a:ext uri="{FF2B5EF4-FFF2-40B4-BE49-F238E27FC236}">
                <a16:creationId xmlns:a16="http://schemas.microsoft.com/office/drawing/2014/main" id="{29C33EA9-EAA8-554B-9770-EC4BF96CD42E}"/>
              </a:ext>
            </a:extLst>
          </p:cNvPr>
          <p:cNvSpPr>
            <a:spLocks noGrp="1"/>
          </p:cNvSpPr>
          <p:nvPr>
            <p:ph type="body" sz="quarter" idx="12" hasCustomPrompt="1"/>
          </p:nvPr>
        </p:nvSpPr>
        <p:spPr>
          <a:xfrm>
            <a:off x="7806519" y="3613790"/>
            <a:ext cx="341573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en-US" noProof="0"/>
              <a:t>First Name Name</a:t>
            </a:r>
          </a:p>
        </p:txBody>
      </p:sp>
      <p:sp>
        <p:nvSpPr>
          <p:cNvPr id="5" name="Text Placeholder 14">
            <a:extLst>
              <a:ext uri="{FF2B5EF4-FFF2-40B4-BE49-F238E27FC236}">
                <a16:creationId xmlns:a16="http://schemas.microsoft.com/office/drawing/2014/main" id="{9A2A5195-C3FC-3548-A159-FD845F8D8AB0}"/>
              </a:ext>
            </a:extLst>
          </p:cNvPr>
          <p:cNvSpPr>
            <a:spLocks noGrp="1"/>
          </p:cNvSpPr>
          <p:nvPr>
            <p:ph type="body" sz="quarter" idx="13" hasCustomPrompt="1"/>
          </p:nvPr>
        </p:nvSpPr>
        <p:spPr>
          <a:xfrm>
            <a:off x="7805739" y="1500371"/>
            <a:ext cx="3416443" cy="1945955"/>
          </a:xfrm>
          <a:prstGeom prst="rect">
            <a:avLst/>
          </a:prstGeom>
        </p:spPr>
        <p:txBody>
          <a:bodyPr lIns="0" tIns="0" rIns="0" bIns="0"/>
          <a:lstStyle>
            <a:lvl1pPr>
              <a:buNone/>
              <a:defRPr b="1" i="0">
                <a:solidFill>
                  <a:schemeClr val="bg1"/>
                </a:solidFill>
                <a:latin typeface="Calibri" panose="020F0502020204030204" pitchFamily="34" charset="0"/>
                <a:cs typeface="Calibri" panose="020F0502020204030204" pitchFamily="34" charset="0"/>
              </a:defRPr>
            </a:lvl1pPr>
          </a:lstStyle>
          <a:p>
            <a:r>
              <a:rPr lang="en-US" noProof="0"/>
              <a:t>Quote</a:t>
            </a:r>
          </a:p>
        </p:txBody>
      </p:sp>
      <p:pic>
        <p:nvPicPr>
          <p:cNvPr id="6" name="Afbeelding 6">
            <a:extLst>
              <a:ext uri="{FF2B5EF4-FFF2-40B4-BE49-F238E27FC236}">
                <a16:creationId xmlns:a16="http://schemas.microsoft.com/office/drawing/2014/main" id="{0D02E183-3C24-4678-8704-35BB030A631B}"/>
              </a:ext>
            </a:extLst>
          </p:cNvPr>
          <p:cNvPicPr>
            <a:picLocks noChangeAspect="1"/>
          </p:cNvPicPr>
          <p:nvPr userDrawn="1"/>
        </p:nvPicPr>
        <p:blipFill>
          <a:blip r:embed="rId2"/>
          <a:stretch>
            <a:fillRect/>
          </a:stretch>
        </p:blipFill>
        <p:spPr>
          <a:xfrm>
            <a:off x="626400" y="6466361"/>
            <a:ext cx="864952" cy="226800"/>
          </a:xfrm>
          <a:prstGeom prst="rect">
            <a:avLst/>
          </a:prstGeom>
        </p:spPr>
      </p:pic>
    </p:spTree>
    <p:extLst>
      <p:ext uri="{BB962C8B-B14F-4D97-AF65-F5344CB8AC3E}">
        <p14:creationId xmlns:p14="http://schemas.microsoft.com/office/powerpoint/2010/main" val="2810974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Antwerpen_titleredfull">
    <p:bg>
      <p:bgPr>
        <a:solidFill>
          <a:schemeClr val="accent2"/>
        </a:solidFill>
        <a:effectLst/>
      </p:bgPr>
    </p:bg>
    <p:spTree>
      <p:nvGrpSpPr>
        <p:cNvPr id="1" name=""/>
        <p:cNvGrpSpPr/>
        <p:nvPr/>
      </p:nvGrpSpPr>
      <p:grpSpPr>
        <a:xfrm>
          <a:off x="0" y="0"/>
          <a:ext cx="0" cy="0"/>
          <a:chOff x="0" y="0"/>
          <a:chExt cx="0" cy="0"/>
        </a:xfrm>
      </p:grpSpPr>
      <p:sp>
        <p:nvSpPr>
          <p:cNvPr id="3" name="Tijdelijke aanduiding voor titel 1">
            <a:extLst>
              <a:ext uri="{FF2B5EF4-FFF2-40B4-BE49-F238E27FC236}">
                <a16:creationId xmlns:a16="http://schemas.microsoft.com/office/drawing/2014/main" id="{7ABBDCB5-5D2A-8947-AEB8-B06A6093E366}"/>
              </a:ext>
            </a:extLst>
          </p:cNvPr>
          <p:cNvSpPr>
            <a:spLocks noGrp="1"/>
          </p:cNvSpPr>
          <p:nvPr>
            <p:ph type="title" hasCustomPrompt="1"/>
          </p:nvPr>
        </p:nvSpPr>
        <p:spPr>
          <a:xfrm>
            <a:off x="623888" y="2737623"/>
            <a:ext cx="1094422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nl-BE" noProof="0" dirty="0"/>
              <a:t>Klik om titel te bewerken</a:t>
            </a:r>
          </a:p>
        </p:txBody>
      </p:sp>
      <p:sp>
        <p:nvSpPr>
          <p:cNvPr id="5" name="Text Placeholder 6">
            <a:extLst>
              <a:ext uri="{FF2B5EF4-FFF2-40B4-BE49-F238E27FC236}">
                <a16:creationId xmlns:a16="http://schemas.microsoft.com/office/drawing/2014/main" id="{DBF08461-C600-4C47-803A-43BF0EAD9B39}"/>
              </a:ext>
            </a:extLst>
          </p:cNvPr>
          <p:cNvSpPr>
            <a:spLocks noGrp="1"/>
          </p:cNvSpPr>
          <p:nvPr>
            <p:ph type="body" sz="quarter" idx="10" hasCustomPrompt="1"/>
          </p:nvPr>
        </p:nvSpPr>
        <p:spPr>
          <a:xfrm>
            <a:off x="623888" y="4471987"/>
            <a:ext cx="10944225" cy="1062037"/>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nl-NL" noProof="0" dirty="0"/>
              <a:t>Klik om de stijl van de ondertitel te bewerken</a:t>
            </a:r>
          </a:p>
        </p:txBody>
      </p:sp>
      <p:pic>
        <p:nvPicPr>
          <p:cNvPr id="6" name="Afbeelding 6">
            <a:extLst>
              <a:ext uri="{FF2B5EF4-FFF2-40B4-BE49-F238E27FC236}">
                <a16:creationId xmlns:a16="http://schemas.microsoft.com/office/drawing/2014/main" id="{5A25254C-7F47-4124-8778-4955A8E3CBE7}"/>
              </a:ext>
            </a:extLst>
          </p:cNvPr>
          <p:cNvPicPr>
            <a:picLocks noChangeAspect="1"/>
          </p:cNvPicPr>
          <p:nvPr userDrawn="1"/>
        </p:nvPicPr>
        <p:blipFill>
          <a:blip r:embed="rId2"/>
          <a:stretch>
            <a:fillRect/>
          </a:stretch>
        </p:blipFill>
        <p:spPr>
          <a:xfrm>
            <a:off x="4663059" y="1309963"/>
            <a:ext cx="2865882" cy="720000"/>
          </a:xfrm>
          <a:prstGeom prst="rect">
            <a:avLst/>
          </a:prstGeom>
        </p:spPr>
      </p:pic>
    </p:spTree>
    <p:extLst>
      <p:ext uri="{BB962C8B-B14F-4D97-AF65-F5344CB8AC3E}">
        <p14:creationId xmlns:p14="http://schemas.microsoft.com/office/powerpoint/2010/main" val="435100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UAntwerpen_titlere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AABACC8-28A2-D34B-8A1E-5CF7BA9005CC}"/>
              </a:ext>
            </a:extLst>
          </p:cNvPr>
          <p:cNvSpPr/>
          <p:nvPr userDrawn="1"/>
        </p:nvSpPr>
        <p:spPr>
          <a:xfrm>
            <a:off x="623888" y="627478"/>
            <a:ext cx="10954551" cy="5618356"/>
          </a:xfrm>
          <a:custGeom>
            <a:avLst/>
            <a:gdLst>
              <a:gd name="connsiteX0" fmla="*/ 0 w 10296525"/>
              <a:gd name="connsiteY0" fmla="*/ 0 h 4968875"/>
              <a:gd name="connsiteX1" fmla="*/ 10296525 w 10296525"/>
              <a:gd name="connsiteY1" fmla="*/ 0 h 4968875"/>
              <a:gd name="connsiteX2" fmla="*/ 10296525 w 10296525"/>
              <a:gd name="connsiteY2" fmla="*/ 4968875 h 4968875"/>
              <a:gd name="connsiteX3" fmla="*/ 253304 w 10296525"/>
              <a:gd name="connsiteY3" fmla="*/ 4968875 h 4968875"/>
              <a:gd name="connsiteX4" fmla="*/ 202263 w 10296525"/>
              <a:gd name="connsiteY4" fmla="*/ 4963730 h 4968875"/>
              <a:gd name="connsiteX5" fmla="*/ 0 w 10296525"/>
              <a:gd name="connsiteY5" fmla="*/ 4715562 h 4968875"/>
              <a:gd name="connsiteX6" fmla="*/ 0 w 10296525"/>
              <a:gd name="connsiteY6" fmla="*/ 0 h 4968875"/>
              <a:gd name="connsiteX0" fmla="*/ 0 w 10629811"/>
              <a:gd name="connsiteY0" fmla="*/ 0 h 4968875"/>
              <a:gd name="connsiteX1" fmla="*/ 10629811 w 10629811"/>
              <a:gd name="connsiteY1" fmla="*/ 8546 h 4968875"/>
              <a:gd name="connsiteX2" fmla="*/ 10296525 w 10629811"/>
              <a:gd name="connsiteY2" fmla="*/ 4968875 h 4968875"/>
              <a:gd name="connsiteX3" fmla="*/ 253304 w 10629811"/>
              <a:gd name="connsiteY3" fmla="*/ 4968875 h 4968875"/>
              <a:gd name="connsiteX4" fmla="*/ 202263 w 10629811"/>
              <a:gd name="connsiteY4" fmla="*/ 4963730 h 4968875"/>
              <a:gd name="connsiteX5" fmla="*/ 0 w 10629811"/>
              <a:gd name="connsiteY5" fmla="*/ 4715562 h 4968875"/>
              <a:gd name="connsiteX6" fmla="*/ 0 w 10629811"/>
              <a:gd name="connsiteY6" fmla="*/ 0 h 4968875"/>
              <a:gd name="connsiteX0" fmla="*/ 0 w 10629811"/>
              <a:gd name="connsiteY0" fmla="*/ 0 h 4977421"/>
              <a:gd name="connsiteX1" fmla="*/ 10629811 w 10629811"/>
              <a:gd name="connsiteY1" fmla="*/ 8546 h 4977421"/>
              <a:gd name="connsiteX2" fmla="*/ 10629811 w 10629811"/>
              <a:gd name="connsiteY2" fmla="*/ 4977421 h 4977421"/>
              <a:gd name="connsiteX3" fmla="*/ 253304 w 10629811"/>
              <a:gd name="connsiteY3" fmla="*/ 4968875 h 4977421"/>
              <a:gd name="connsiteX4" fmla="*/ 202263 w 10629811"/>
              <a:gd name="connsiteY4" fmla="*/ 4963730 h 4977421"/>
              <a:gd name="connsiteX5" fmla="*/ 0 w 10629811"/>
              <a:gd name="connsiteY5" fmla="*/ 4715562 h 4977421"/>
              <a:gd name="connsiteX6" fmla="*/ 0 w 10629811"/>
              <a:gd name="connsiteY6" fmla="*/ 0 h 4977421"/>
              <a:gd name="connsiteX0" fmla="*/ 8545 w 10629811"/>
              <a:gd name="connsiteY0" fmla="*/ 0 h 5618356"/>
              <a:gd name="connsiteX1" fmla="*/ 10629811 w 10629811"/>
              <a:gd name="connsiteY1" fmla="*/ 649481 h 5618356"/>
              <a:gd name="connsiteX2" fmla="*/ 10629811 w 10629811"/>
              <a:gd name="connsiteY2" fmla="*/ 5618356 h 5618356"/>
              <a:gd name="connsiteX3" fmla="*/ 253304 w 10629811"/>
              <a:gd name="connsiteY3" fmla="*/ 5609810 h 5618356"/>
              <a:gd name="connsiteX4" fmla="*/ 202263 w 10629811"/>
              <a:gd name="connsiteY4" fmla="*/ 5604665 h 5618356"/>
              <a:gd name="connsiteX5" fmla="*/ 0 w 10629811"/>
              <a:gd name="connsiteY5" fmla="*/ 5356497 h 5618356"/>
              <a:gd name="connsiteX6" fmla="*/ 8545 w 10629811"/>
              <a:gd name="connsiteY6" fmla="*/ 0 h 5618356"/>
              <a:gd name="connsiteX0" fmla="*/ 8545 w 10946005"/>
              <a:gd name="connsiteY0" fmla="*/ 0 h 5618356"/>
              <a:gd name="connsiteX1" fmla="*/ 10946005 w 10946005"/>
              <a:gd name="connsiteY1" fmla="*/ 8546 h 5618356"/>
              <a:gd name="connsiteX2" fmla="*/ 10629811 w 10946005"/>
              <a:gd name="connsiteY2" fmla="*/ 5618356 h 5618356"/>
              <a:gd name="connsiteX3" fmla="*/ 253304 w 10946005"/>
              <a:gd name="connsiteY3" fmla="*/ 5609810 h 5618356"/>
              <a:gd name="connsiteX4" fmla="*/ 202263 w 10946005"/>
              <a:gd name="connsiteY4" fmla="*/ 5604665 h 5618356"/>
              <a:gd name="connsiteX5" fmla="*/ 0 w 10946005"/>
              <a:gd name="connsiteY5" fmla="*/ 5356497 h 5618356"/>
              <a:gd name="connsiteX6" fmla="*/ 8545 w 10946005"/>
              <a:gd name="connsiteY6" fmla="*/ 0 h 5618356"/>
              <a:gd name="connsiteX0" fmla="*/ 8545 w 10954551"/>
              <a:gd name="connsiteY0" fmla="*/ 0 h 5618356"/>
              <a:gd name="connsiteX1" fmla="*/ 10946005 w 10954551"/>
              <a:gd name="connsiteY1" fmla="*/ 8546 h 5618356"/>
              <a:gd name="connsiteX2" fmla="*/ 10954551 w 10954551"/>
              <a:gd name="connsiteY2" fmla="*/ 5618356 h 5618356"/>
              <a:gd name="connsiteX3" fmla="*/ 253304 w 10954551"/>
              <a:gd name="connsiteY3" fmla="*/ 5609810 h 5618356"/>
              <a:gd name="connsiteX4" fmla="*/ 202263 w 10954551"/>
              <a:gd name="connsiteY4" fmla="*/ 5604665 h 5618356"/>
              <a:gd name="connsiteX5" fmla="*/ 0 w 10954551"/>
              <a:gd name="connsiteY5" fmla="*/ 5356497 h 5618356"/>
              <a:gd name="connsiteX6" fmla="*/ 8545 w 10954551"/>
              <a:gd name="connsiteY6" fmla="*/ 0 h 56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54551" h="5618356">
                <a:moveTo>
                  <a:pt x="8545" y="0"/>
                </a:moveTo>
                <a:lnTo>
                  <a:pt x="10946005" y="8546"/>
                </a:lnTo>
                <a:cubicBezTo>
                  <a:pt x="10948854" y="1878483"/>
                  <a:pt x="10951702" y="3748419"/>
                  <a:pt x="10954551" y="5618356"/>
                </a:cubicBezTo>
                <a:lnTo>
                  <a:pt x="253304" y="5609810"/>
                </a:lnTo>
                <a:lnTo>
                  <a:pt x="202263" y="5604665"/>
                </a:lnTo>
                <a:cubicBezTo>
                  <a:pt x="86832" y="5581044"/>
                  <a:pt x="0" y="5478911"/>
                  <a:pt x="0" y="5356497"/>
                </a:cubicBezTo>
                <a:cubicBezTo>
                  <a:pt x="2848" y="3570998"/>
                  <a:pt x="5697" y="1785499"/>
                  <a:pt x="854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BE" dirty="0"/>
          </a:p>
        </p:txBody>
      </p:sp>
      <p:sp>
        <p:nvSpPr>
          <p:cNvPr id="5" name="Tijdelijke aanduiding voor titel 1">
            <a:extLst>
              <a:ext uri="{FF2B5EF4-FFF2-40B4-BE49-F238E27FC236}">
                <a16:creationId xmlns:a16="http://schemas.microsoft.com/office/drawing/2014/main" id="{31D26ADD-50E0-864E-879F-AED5604BF2AB}"/>
              </a:ext>
            </a:extLst>
          </p:cNvPr>
          <p:cNvSpPr>
            <a:spLocks noGrp="1"/>
          </p:cNvSpPr>
          <p:nvPr>
            <p:ph type="title" hasCustomPrompt="1"/>
          </p:nvPr>
        </p:nvSpPr>
        <p:spPr>
          <a:xfrm>
            <a:off x="614453" y="2318879"/>
            <a:ext cx="10963985" cy="1325563"/>
          </a:xfrm>
          <a:prstGeom prst="rect">
            <a:avLst/>
          </a:prstGeom>
        </p:spPr>
        <p:txBody>
          <a:bodyPr vert="horz" lIns="91440" tIns="45720" rIns="91440" bIns="45720" rtlCol="0" anchor="ctr">
            <a:normAutofit/>
          </a:bodyPr>
          <a:lstStyle>
            <a:lvl1pPr algn="ctr">
              <a:defRPr sz="6600" b="1" i="0">
                <a:solidFill>
                  <a:schemeClr val="bg1"/>
                </a:solidFill>
                <a:latin typeface="Calibri" panose="020F0502020204030204" pitchFamily="34" charset="0"/>
                <a:cs typeface="Calibri" panose="020F0502020204030204" pitchFamily="34" charset="0"/>
              </a:defRPr>
            </a:lvl1pPr>
          </a:lstStyle>
          <a:p>
            <a:r>
              <a:rPr lang="nl-NL" noProof="0" dirty="0"/>
              <a:t>Klik om titel te bewerken</a:t>
            </a:r>
            <a:endParaRPr lang="nl-BE" noProof="0" dirty="0"/>
          </a:p>
        </p:txBody>
      </p:sp>
      <p:sp>
        <p:nvSpPr>
          <p:cNvPr id="6" name="Text Placeholder 6">
            <a:extLst>
              <a:ext uri="{FF2B5EF4-FFF2-40B4-BE49-F238E27FC236}">
                <a16:creationId xmlns:a16="http://schemas.microsoft.com/office/drawing/2014/main" id="{2534ABFA-B94B-7346-9AA3-E2278EC84FE9}"/>
              </a:ext>
            </a:extLst>
          </p:cNvPr>
          <p:cNvSpPr>
            <a:spLocks noGrp="1"/>
          </p:cNvSpPr>
          <p:nvPr>
            <p:ph type="body" sz="quarter" idx="10" hasCustomPrompt="1"/>
          </p:nvPr>
        </p:nvSpPr>
        <p:spPr>
          <a:xfrm>
            <a:off x="614453" y="4071937"/>
            <a:ext cx="10963985" cy="1043343"/>
          </a:xfrm>
          <a:prstGeom prst="rect">
            <a:avLst/>
          </a:prstGeom>
        </p:spPr>
        <p:txBody>
          <a:bodyPr/>
          <a:lstStyle>
            <a:lvl1pPr algn="ctr">
              <a:buNone/>
              <a:defRPr b="1" i="0">
                <a:solidFill>
                  <a:schemeClr val="bg1"/>
                </a:solidFill>
                <a:latin typeface="Calibri" panose="020F0502020204030204" pitchFamily="34" charset="0"/>
                <a:cs typeface="Calibri" panose="020F0502020204030204" pitchFamily="34" charset="0"/>
              </a:defRPr>
            </a:lvl1pPr>
            <a:lvl2pPr algn="ctr">
              <a:buNone/>
              <a:defRPr b="1" i="0">
                <a:solidFill>
                  <a:schemeClr val="bg1"/>
                </a:solidFill>
                <a:latin typeface="ITC Officina Sans Std Book" panose="020B0506040203020204" pitchFamily="34" charset="77"/>
              </a:defRPr>
            </a:lvl2pPr>
            <a:lvl3pPr algn="ctr">
              <a:buNone/>
              <a:defRPr b="1" i="0">
                <a:solidFill>
                  <a:schemeClr val="bg1"/>
                </a:solidFill>
                <a:latin typeface="ITC Officina Sans Std Book" panose="020B0506040203020204" pitchFamily="34" charset="77"/>
              </a:defRPr>
            </a:lvl3pPr>
            <a:lvl4pPr algn="ctr">
              <a:buNone/>
              <a:defRPr b="1" i="0">
                <a:solidFill>
                  <a:schemeClr val="bg1"/>
                </a:solidFill>
                <a:latin typeface="ITC Officina Sans Std Book" panose="020B0506040203020204" pitchFamily="34" charset="77"/>
              </a:defRPr>
            </a:lvl4pPr>
            <a:lvl5pPr algn="ctr">
              <a:buNone/>
              <a:defRPr b="1" i="0">
                <a:solidFill>
                  <a:schemeClr val="bg1"/>
                </a:solidFill>
                <a:latin typeface="ITC Officina Sans Std Book" panose="020B0506040203020204" pitchFamily="34" charset="77"/>
              </a:defRPr>
            </a:lvl5pPr>
          </a:lstStyle>
          <a:p>
            <a:r>
              <a:rPr lang="nl-NL" noProof="0" dirty="0"/>
              <a:t>Klik om de stijl van de ondertitel te bewerken</a:t>
            </a:r>
          </a:p>
        </p:txBody>
      </p:sp>
      <p:pic>
        <p:nvPicPr>
          <p:cNvPr id="8" name="Afbeelding 5">
            <a:extLst>
              <a:ext uri="{FF2B5EF4-FFF2-40B4-BE49-F238E27FC236}">
                <a16:creationId xmlns:a16="http://schemas.microsoft.com/office/drawing/2014/main" id="{778046C6-56F7-4D17-BAAD-223C21AF381B}"/>
              </a:ext>
            </a:extLst>
          </p:cNvPr>
          <p:cNvPicPr>
            <a:picLocks noChangeAspect="1"/>
          </p:cNvPicPr>
          <p:nvPr userDrawn="1"/>
        </p:nvPicPr>
        <p:blipFill>
          <a:blip r:embed="rId2"/>
          <a:stretch>
            <a:fillRect/>
          </a:stretch>
        </p:blipFill>
        <p:spPr>
          <a:xfrm>
            <a:off x="626400" y="6449522"/>
            <a:ext cx="904110" cy="227141"/>
          </a:xfrm>
          <a:prstGeom prst="rect">
            <a:avLst/>
          </a:prstGeom>
        </p:spPr>
      </p:pic>
    </p:spTree>
    <p:extLst>
      <p:ext uri="{BB962C8B-B14F-4D97-AF65-F5344CB8AC3E}">
        <p14:creationId xmlns:p14="http://schemas.microsoft.com/office/powerpoint/2010/main" val="37608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Antwerpen_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1B9851-093E-A241-B582-F0998CFFFEA9}"/>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tel 4">
            <a:extLst>
              <a:ext uri="{FF2B5EF4-FFF2-40B4-BE49-F238E27FC236}">
                <a16:creationId xmlns:a16="http://schemas.microsoft.com/office/drawing/2014/main" id="{041CBA9C-BD5E-424C-93BC-60164869E1DC}"/>
              </a:ext>
            </a:extLst>
          </p:cNvPr>
          <p:cNvSpPr>
            <a:spLocks noGrp="1"/>
          </p:cNvSpPr>
          <p:nvPr>
            <p:ph type="title"/>
          </p:nvPr>
        </p:nvSpPr>
        <p:spPr>
          <a:xfrm>
            <a:off x="6564313" y="620713"/>
            <a:ext cx="5003800" cy="1385085"/>
          </a:xfrm>
        </p:spPr>
        <p:txBody>
          <a:bodyPr/>
          <a:lstStyle>
            <a:lvl1pPr>
              <a:defRPr b="1" i="0">
                <a:solidFill>
                  <a:schemeClr val="accent2"/>
                </a:solidFill>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9" name="Picture Placeholder 32">
            <a:extLst>
              <a:ext uri="{FF2B5EF4-FFF2-40B4-BE49-F238E27FC236}">
                <a16:creationId xmlns:a16="http://schemas.microsoft.com/office/drawing/2014/main" id="{971C9B50-FEE3-1047-A14B-9C8C2F5D6064}"/>
              </a:ext>
            </a:extLst>
          </p:cNvPr>
          <p:cNvSpPr>
            <a:spLocks noGrp="1"/>
          </p:cNvSpPr>
          <p:nvPr>
            <p:ph type="pic" idx="1" hasCustomPrompt="1"/>
          </p:nvPr>
        </p:nvSpPr>
        <p:spPr>
          <a:xfrm>
            <a:off x="623889" y="620713"/>
            <a:ext cx="5145732" cy="5616575"/>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5732" h="5616575">
                <a:moveTo>
                  <a:pt x="0" y="0"/>
                </a:moveTo>
                <a:lnTo>
                  <a:pt x="5145732" y="0"/>
                </a:lnTo>
                <a:lnTo>
                  <a:pt x="5145732" y="5616575"/>
                </a:lnTo>
                <a:lnTo>
                  <a:pt x="253304" y="5616575"/>
                </a:lnTo>
                <a:lnTo>
                  <a:pt x="202263" y="5611430"/>
                </a:lnTo>
                <a:cubicBezTo>
                  <a:pt x="86832" y="5587809"/>
                  <a:pt x="0" y="5485676"/>
                  <a:pt x="0" y="5363262"/>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6" name="Content Placeholder 5">
            <a:extLst>
              <a:ext uri="{FF2B5EF4-FFF2-40B4-BE49-F238E27FC236}">
                <a16:creationId xmlns:a16="http://schemas.microsoft.com/office/drawing/2014/main" id="{1800C433-47C4-4D3D-A245-AA41DF75B6E3}"/>
              </a:ext>
            </a:extLst>
          </p:cNvPr>
          <p:cNvSpPr>
            <a:spLocks noGrp="1"/>
          </p:cNvSpPr>
          <p:nvPr>
            <p:ph sz="quarter" idx="12" hasCustomPrompt="1"/>
          </p:nvPr>
        </p:nvSpPr>
        <p:spPr>
          <a:xfrm>
            <a:off x="6564313" y="2271713"/>
            <a:ext cx="5004000" cy="3965575"/>
          </a:xfrm>
        </p:spPr>
        <p:txBody>
          <a:bodyPr/>
          <a:lstStyle>
            <a:lvl1pPr>
              <a:buClr>
                <a:schemeClr val="accent2"/>
              </a:buClr>
              <a:defRPr b="0"/>
            </a:lvl1pPr>
          </a:lstStyle>
          <a:p>
            <a:pPr lvl="0"/>
            <a:r>
              <a:rPr lang="en-US" noProof="0" dirty="0"/>
              <a:t>Object</a:t>
            </a:r>
          </a:p>
        </p:txBody>
      </p:sp>
    </p:spTree>
    <p:extLst>
      <p:ext uri="{BB962C8B-B14F-4D97-AF65-F5344CB8AC3E}">
        <p14:creationId xmlns:p14="http://schemas.microsoft.com/office/powerpoint/2010/main" val="179148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UAntwerpen_1imagewithU">
    <p:spTree>
      <p:nvGrpSpPr>
        <p:cNvPr id="1" name=""/>
        <p:cNvGrpSpPr/>
        <p:nvPr/>
      </p:nvGrpSpPr>
      <p:grpSpPr>
        <a:xfrm>
          <a:off x="0" y="0"/>
          <a:ext cx="0" cy="0"/>
          <a:chOff x="0" y="0"/>
          <a:chExt cx="0" cy="0"/>
        </a:xfrm>
      </p:grpSpPr>
      <p:sp>
        <p:nvSpPr>
          <p:cNvPr id="3" name="Picture Placeholder 19">
            <a:extLst>
              <a:ext uri="{FF2B5EF4-FFF2-40B4-BE49-F238E27FC236}">
                <a16:creationId xmlns:a16="http://schemas.microsoft.com/office/drawing/2014/main" id="{C3132F7D-D063-1C4B-8D0F-49AC33221A42}"/>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noProof="0" dirty="0"/>
              <a:t>Klik op het pictogram om een afbeelding toe te voegen</a:t>
            </a:r>
          </a:p>
        </p:txBody>
      </p:sp>
    </p:spTree>
    <p:extLst>
      <p:ext uri="{BB962C8B-B14F-4D97-AF65-F5344CB8AC3E}">
        <p14:creationId xmlns:p14="http://schemas.microsoft.com/office/powerpoint/2010/main" val="610498811"/>
      </p:ext>
    </p:extLst>
  </p:cSld>
  <p:clrMapOvr>
    <a:masterClrMapping/>
  </p:clrMapOvr>
  <p:extLst>
    <p:ext uri="{DCECCB84-F9BA-43D5-87BE-67443E8EF086}">
      <p15:sldGuideLst xmlns:p15="http://schemas.microsoft.com/office/powerpoint/2012/main">
        <p15:guide id="1" orient="horz" pos="39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UAntwerpen_1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7999222-05DA-F24F-99F4-A098BCC40D85}"/>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noProof="0" dirty="0"/>
              <a:t>Klik op het pictogram om een afbeelding toe te voegen</a:t>
            </a:r>
          </a:p>
        </p:txBody>
      </p:sp>
      <p:pic>
        <p:nvPicPr>
          <p:cNvPr id="4" name="Afbeelding 5">
            <a:extLst>
              <a:ext uri="{FF2B5EF4-FFF2-40B4-BE49-F238E27FC236}">
                <a16:creationId xmlns:a16="http://schemas.microsoft.com/office/drawing/2014/main" id="{E3F008BD-CE2C-489B-99CB-239A87D8CAA9}"/>
              </a:ext>
            </a:extLst>
          </p:cNvPr>
          <p:cNvPicPr>
            <a:picLocks noChangeAspect="1"/>
          </p:cNvPicPr>
          <p:nvPr userDrawn="1"/>
        </p:nvPicPr>
        <p:blipFill>
          <a:blip r:embed="rId2"/>
          <a:stretch>
            <a:fillRect/>
          </a:stretch>
        </p:blipFill>
        <p:spPr>
          <a:xfrm>
            <a:off x="626400" y="6449522"/>
            <a:ext cx="904110" cy="227141"/>
          </a:xfrm>
          <a:prstGeom prst="rect">
            <a:avLst/>
          </a:prstGeom>
        </p:spPr>
      </p:pic>
    </p:spTree>
    <p:extLst>
      <p:ext uri="{BB962C8B-B14F-4D97-AF65-F5344CB8AC3E}">
        <p14:creationId xmlns:p14="http://schemas.microsoft.com/office/powerpoint/2010/main" val="1032566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Antwerpen_1imagequote">
    <p:spTree>
      <p:nvGrpSpPr>
        <p:cNvPr id="1" name=""/>
        <p:cNvGrpSpPr/>
        <p:nvPr/>
      </p:nvGrpSpPr>
      <p:grpSpPr>
        <a:xfrm>
          <a:off x="0" y="0"/>
          <a:ext cx="0" cy="0"/>
          <a:chOff x="0" y="0"/>
          <a:chExt cx="0" cy="0"/>
        </a:xfrm>
      </p:grpSpPr>
      <p:sp>
        <p:nvSpPr>
          <p:cNvPr id="3" name="Tijdelijke aanduiding voor afbeelding 3">
            <a:extLst>
              <a:ext uri="{FF2B5EF4-FFF2-40B4-BE49-F238E27FC236}">
                <a16:creationId xmlns:a16="http://schemas.microsoft.com/office/drawing/2014/main" id="{BF020726-1AA6-EE4D-9CD8-9B40673609EC}"/>
              </a:ext>
            </a:extLst>
          </p:cNvPr>
          <p:cNvSpPr>
            <a:spLocks noGrp="1"/>
          </p:cNvSpPr>
          <p:nvPr>
            <p:ph type="pic" sz="quarter" idx="10" hasCustomPrompt="1"/>
          </p:nvPr>
        </p:nvSpPr>
        <p:spPr>
          <a:xfrm>
            <a:off x="0" y="0"/>
            <a:ext cx="12192000" cy="6858000"/>
          </a:xfrm>
          <a:prstGeom prst="rect">
            <a:avLst/>
          </a:prstGeom>
          <a:solidFill>
            <a:schemeClr val="accent1"/>
          </a:solidFill>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noProof="0" dirty="0"/>
              <a:t>Klik op het pictogram om een afbeelding toe te voegen</a:t>
            </a:r>
          </a:p>
        </p:txBody>
      </p:sp>
      <p:sp>
        <p:nvSpPr>
          <p:cNvPr id="4" name="Tijdelijke aanduiding voor tekst 5">
            <a:extLst>
              <a:ext uri="{FF2B5EF4-FFF2-40B4-BE49-F238E27FC236}">
                <a16:creationId xmlns:a16="http://schemas.microsoft.com/office/drawing/2014/main" id="{89753A3A-E019-254C-9677-C9C519017AAD}"/>
              </a:ext>
            </a:extLst>
          </p:cNvPr>
          <p:cNvSpPr>
            <a:spLocks noGrp="1"/>
          </p:cNvSpPr>
          <p:nvPr>
            <p:ph type="body" sz="quarter" idx="12" hasCustomPrompt="1"/>
          </p:nvPr>
        </p:nvSpPr>
        <p:spPr>
          <a:xfrm>
            <a:off x="7806518" y="3613790"/>
            <a:ext cx="376159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nl-BE" noProof="0" dirty="0"/>
              <a:t>Voornaam Naam</a:t>
            </a:r>
          </a:p>
        </p:txBody>
      </p:sp>
      <p:sp>
        <p:nvSpPr>
          <p:cNvPr id="5" name="Text Placeholder 14">
            <a:extLst>
              <a:ext uri="{FF2B5EF4-FFF2-40B4-BE49-F238E27FC236}">
                <a16:creationId xmlns:a16="http://schemas.microsoft.com/office/drawing/2014/main" id="{4D01101A-4B64-9146-92CB-AB7133B61F74}"/>
              </a:ext>
            </a:extLst>
          </p:cNvPr>
          <p:cNvSpPr>
            <a:spLocks noGrp="1"/>
          </p:cNvSpPr>
          <p:nvPr>
            <p:ph type="body" sz="quarter" idx="13" hasCustomPrompt="1"/>
          </p:nvPr>
        </p:nvSpPr>
        <p:spPr>
          <a:xfrm>
            <a:off x="7805738" y="1500371"/>
            <a:ext cx="3762375" cy="1945955"/>
          </a:xfrm>
          <a:prstGeom prst="rect">
            <a:avLst/>
          </a:prstGeom>
        </p:spPr>
        <p:txBody>
          <a:bodyPr lIns="0" tIns="0" rIns="0" bIns="0"/>
          <a:lstStyle>
            <a:lvl1pPr>
              <a:spcBef>
                <a:spcPts val="0"/>
              </a:spcBef>
              <a:buNone/>
              <a:defRPr b="1" i="0">
                <a:solidFill>
                  <a:schemeClr val="bg1"/>
                </a:solidFill>
                <a:latin typeface="Calibri" panose="020F0502020204030204" pitchFamily="34" charset="0"/>
                <a:cs typeface="Calibri" panose="020F0502020204030204" pitchFamily="34" charset="0"/>
              </a:defRPr>
            </a:lvl1pPr>
          </a:lstStyle>
          <a:p>
            <a:r>
              <a:rPr lang="nl-BE" noProof="0"/>
              <a:t>Quote</a:t>
            </a:r>
          </a:p>
        </p:txBody>
      </p:sp>
    </p:spTree>
    <p:extLst>
      <p:ext uri="{BB962C8B-B14F-4D97-AF65-F5344CB8AC3E}">
        <p14:creationId xmlns:p14="http://schemas.microsoft.com/office/powerpoint/2010/main" val="23029913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UAntwerpen_1imagequoteandlogo">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09DBE046-B8F3-D840-ABA8-37DDBE8E14F1}"/>
              </a:ext>
            </a:extLst>
          </p:cNvPr>
          <p:cNvSpPr>
            <a:spLocks noGrp="1"/>
          </p:cNvSpPr>
          <p:nvPr>
            <p:ph type="pic" sz="quarter" idx="10" hasCustomPrompt="1"/>
          </p:nvPr>
        </p:nvSpPr>
        <p:spPr>
          <a:xfrm>
            <a:off x="623888" y="627478"/>
            <a:ext cx="10944225" cy="5609810"/>
          </a:xfrm>
          <a:custGeom>
            <a:avLst/>
            <a:gdLst>
              <a:gd name="connsiteX0" fmla="*/ 8545 w 10944225"/>
              <a:gd name="connsiteY0" fmla="*/ 0 h 5609810"/>
              <a:gd name="connsiteX1" fmla="*/ 10944225 w 10944225"/>
              <a:gd name="connsiteY1" fmla="*/ 8545 h 5609810"/>
              <a:gd name="connsiteX2" fmla="*/ 10944225 w 10944225"/>
              <a:gd name="connsiteY2" fmla="*/ 5609810 h 5609810"/>
              <a:gd name="connsiteX3" fmla="*/ 253304 w 10944225"/>
              <a:gd name="connsiteY3" fmla="*/ 5609810 h 5609810"/>
              <a:gd name="connsiteX4" fmla="*/ 202263 w 10944225"/>
              <a:gd name="connsiteY4" fmla="*/ 5604665 h 5609810"/>
              <a:gd name="connsiteX5" fmla="*/ 0 w 10944225"/>
              <a:gd name="connsiteY5" fmla="*/ 5356497 h 5609810"/>
              <a:gd name="connsiteX6" fmla="*/ 8545 w 10944225"/>
              <a:gd name="connsiteY6" fmla="*/ 0 h 560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44225" h="5609810">
                <a:moveTo>
                  <a:pt x="8545" y="0"/>
                </a:moveTo>
                <a:lnTo>
                  <a:pt x="10944225" y="8545"/>
                </a:lnTo>
                <a:lnTo>
                  <a:pt x="10944225" y="5609810"/>
                </a:lnTo>
                <a:lnTo>
                  <a:pt x="253304" y="5609810"/>
                </a:lnTo>
                <a:lnTo>
                  <a:pt x="202263" y="5604665"/>
                </a:lnTo>
                <a:cubicBezTo>
                  <a:pt x="86832" y="5581044"/>
                  <a:pt x="0" y="5478911"/>
                  <a:pt x="0" y="5356497"/>
                </a:cubicBezTo>
                <a:cubicBezTo>
                  <a:pt x="2848" y="3570998"/>
                  <a:pt x="5697" y="1785499"/>
                  <a:pt x="8545" y="0"/>
                </a:cubicBezTo>
                <a:close/>
              </a:path>
            </a:pathLst>
          </a:custGeom>
          <a:solidFill>
            <a:schemeClr val="tx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nl-NL" noProof="0" dirty="0"/>
              <a:t>Klik op het pictogram om een afbeelding toe te voegen</a:t>
            </a:r>
          </a:p>
        </p:txBody>
      </p:sp>
      <p:sp>
        <p:nvSpPr>
          <p:cNvPr id="4" name="Tijdelijke aanduiding voor tekst 5">
            <a:extLst>
              <a:ext uri="{FF2B5EF4-FFF2-40B4-BE49-F238E27FC236}">
                <a16:creationId xmlns:a16="http://schemas.microsoft.com/office/drawing/2014/main" id="{29C33EA9-EAA8-554B-9770-EC4BF96CD42E}"/>
              </a:ext>
            </a:extLst>
          </p:cNvPr>
          <p:cNvSpPr>
            <a:spLocks noGrp="1"/>
          </p:cNvSpPr>
          <p:nvPr>
            <p:ph type="body" sz="quarter" idx="12" hasCustomPrompt="1"/>
          </p:nvPr>
        </p:nvSpPr>
        <p:spPr>
          <a:xfrm>
            <a:off x="7806519" y="3613790"/>
            <a:ext cx="3415735" cy="728662"/>
          </a:xfrm>
          <a:prstGeom prst="rect">
            <a:avLst/>
          </a:prstGeom>
        </p:spPr>
        <p:txBody>
          <a:bodyPr lIns="0" tIns="0" rIns="0" bIns="0">
            <a:noAutofit/>
          </a:bodyPr>
          <a:lstStyle>
            <a:lvl1pPr marL="0" indent="0">
              <a:buNone/>
              <a:defRPr sz="2400" b="0" i="0">
                <a:solidFill>
                  <a:schemeClr val="bg1"/>
                </a:solidFill>
                <a:latin typeface="Calibri Light" panose="020F0302020204030204" pitchFamily="34" charset="0"/>
                <a:cs typeface="Calibri Light" panose="020F0302020204030204" pitchFamily="34" charset="0"/>
              </a:defRPr>
            </a:lvl1pPr>
          </a:lstStyle>
          <a:p>
            <a:r>
              <a:rPr lang="nl-BE" noProof="0" dirty="0"/>
              <a:t>Voornaam Naam</a:t>
            </a:r>
          </a:p>
        </p:txBody>
      </p:sp>
      <p:sp>
        <p:nvSpPr>
          <p:cNvPr id="5" name="Text Placeholder 14">
            <a:extLst>
              <a:ext uri="{FF2B5EF4-FFF2-40B4-BE49-F238E27FC236}">
                <a16:creationId xmlns:a16="http://schemas.microsoft.com/office/drawing/2014/main" id="{9A2A5195-C3FC-3548-A159-FD845F8D8AB0}"/>
              </a:ext>
            </a:extLst>
          </p:cNvPr>
          <p:cNvSpPr>
            <a:spLocks noGrp="1"/>
          </p:cNvSpPr>
          <p:nvPr>
            <p:ph type="body" sz="quarter" idx="13" hasCustomPrompt="1"/>
          </p:nvPr>
        </p:nvSpPr>
        <p:spPr>
          <a:xfrm>
            <a:off x="7805739" y="1500371"/>
            <a:ext cx="3416443" cy="1945955"/>
          </a:xfrm>
          <a:prstGeom prst="rect">
            <a:avLst/>
          </a:prstGeom>
        </p:spPr>
        <p:txBody>
          <a:bodyPr lIns="0" tIns="0" rIns="0" bIns="0"/>
          <a:lstStyle>
            <a:lvl1pPr>
              <a:buNone/>
              <a:defRPr b="1" i="0">
                <a:solidFill>
                  <a:schemeClr val="bg1"/>
                </a:solidFill>
                <a:latin typeface="Calibri" panose="020F0502020204030204" pitchFamily="34" charset="0"/>
                <a:cs typeface="Calibri" panose="020F0502020204030204" pitchFamily="34" charset="0"/>
              </a:defRPr>
            </a:lvl1pPr>
          </a:lstStyle>
          <a:p>
            <a:r>
              <a:rPr lang="nl-BE" noProof="0"/>
              <a:t>Quote</a:t>
            </a:r>
          </a:p>
        </p:txBody>
      </p:sp>
      <p:pic>
        <p:nvPicPr>
          <p:cNvPr id="6" name="Afbeelding 5">
            <a:extLst>
              <a:ext uri="{FF2B5EF4-FFF2-40B4-BE49-F238E27FC236}">
                <a16:creationId xmlns:a16="http://schemas.microsoft.com/office/drawing/2014/main" id="{2E486F40-3A25-4881-8825-1AD0BF843E1F}"/>
              </a:ext>
            </a:extLst>
          </p:cNvPr>
          <p:cNvPicPr>
            <a:picLocks noChangeAspect="1"/>
          </p:cNvPicPr>
          <p:nvPr userDrawn="1"/>
        </p:nvPicPr>
        <p:blipFill>
          <a:blip r:embed="rId2"/>
          <a:stretch>
            <a:fillRect/>
          </a:stretch>
        </p:blipFill>
        <p:spPr>
          <a:xfrm>
            <a:off x="626400" y="6449522"/>
            <a:ext cx="904110" cy="227141"/>
          </a:xfrm>
          <a:prstGeom prst="rect">
            <a:avLst/>
          </a:prstGeom>
        </p:spPr>
      </p:pic>
    </p:spTree>
    <p:extLst>
      <p:ext uri="{BB962C8B-B14F-4D97-AF65-F5344CB8AC3E}">
        <p14:creationId xmlns:p14="http://schemas.microsoft.com/office/powerpoint/2010/main" val="2432440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UAntwerpen-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06A4-C8C0-BA4F-A09B-9014BCE49913}"/>
              </a:ext>
            </a:extLst>
          </p:cNvPr>
          <p:cNvSpPr>
            <a:spLocks noGrp="1"/>
          </p:cNvSpPr>
          <p:nvPr>
            <p:ph type="title" hasCustomPrompt="1"/>
          </p:nvPr>
        </p:nvSpPr>
        <p:spPr/>
        <p:txBody>
          <a:bodyPr/>
          <a:lstStyle>
            <a:lvl1pPr>
              <a:defRPr b="1" i="0">
                <a:latin typeface="Calibri" panose="020F0502020204030204" pitchFamily="34" charset="0"/>
                <a:cs typeface="Calibri" panose="020F0502020204030204" pitchFamily="34" charset="0"/>
              </a:defRPr>
            </a:lvl1pPr>
          </a:lstStyle>
          <a:p>
            <a:r>
              <a:rPr lang="nl-NL" dirty="0"/>
              <a:t>Klik om de stijl van de mastertitel te bewerken</a:t>
            </a:r>
            <a:endParaRPr lang="en-BE" dirty="0"/>
          </a:p>
        </p:txBody>
      </p:sp>
      <p:sp>
        <p:nvSpPr>
          <p:cNvPr id="3" name="Slide Number Placeholder 2">
            <a:extLst>
              <a:ext uri="{FF2B5EF4-FFF2-40B4-BE49-F238E27FC236}">
                <a16:creationId xmlns:a16="http://schemas.microsoft.com/office/drawing/2014/main" id="{1876E971-EE47-7745-ACA8-1DEF0415F3DA}"/>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jdelijke aanduiding voor grafiek 4">
            <a:extLst>
              <a:ext uri="{FF2B5EF4-FFF2-40B4-BE49-F238E27FC236}">
                <a16:creationId xmlns:a16="http://schemas.microsoft.com/office/drawing/2014/main" id="{967EE9E6-2701-5E4F-A341-5478485FBD82}"/>
              </a:ext>
            </a:extLst>
          </p:cNvPr>
          <p:cNvSpPr>
            <a:spLocks noGrp="1"/>
          </p:cNvSpPr>
          <p:nvPr>
            <p:ph type="chart" sz="quarter" idx="11" hasCustomPrompt="1"/>
          </p:nvPr>
        </p:nvSpPr>
        <p:spPr>
          <a:xfrm>
            <a:off x="623889" y="1578459"/>
            <a:ext cx="10944224" cy="4658829"/>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 typeface="Arial" panose="020B0604020202020204" pitchFamily="34" charset="0"/>
              <a:buNone/>
              <a:tabLst/>
              <a:defRPr b="0" i="0">
                <a:latin typeface="Calibri Light" panose="020F0302020204030204" pitchFamily="34" charset="0"/>
                <a:cs typeface="Calibri Light" panose="020F0302020204030204" pitchFamily="34" charset="0"/>
              </a:defRPr>
            </a:lvl1pPr>
          </a:lstStyle>
          <a:p>
            <a:pPr marL="457200" marR="0" lvl="0" indent="-457200" algn="l" defTabSz="914400" rtl="0" eaLnBrk="1" fontAlgn="auto" latinLnBrk="0" hangingPunct="1">
              <a:lnSpc>
                <a:spcPct val="90000"/>
              </a:lnSpc>
              <a:spcBef>
                <a:spcPts val="1000"/>
              </a:spcBef>
              <a:spcAft>
                <a:spcPts val="0"/>
              </a:spcAft>
              <a:buClr>
                <a:schemeClr val="accent2"/>
              </a:buClr>
              <a:buSzPct val="75000"/>
              <a:tabLst/>
              <a:defRPr/>
            </a:pPr>
            <a:r>
              <a:rPr lang="nl-NL" dirty="0"/>
              <a:t>Klik op het pictogram als u een object wilt toevoegen</a:t>
            </a:r>
          </a:p>
        </p:txBody>
      </p:sp>
    </p:spTree>
    <p:extLst>
      <p:ext uri="{BB962C8B-B14F-4D97-AF65-F5344CB8AC3E}">
        <p14:creationId xmlns:p14="http://schemas.microsoft.com/office/powerpoint/2010/main" val="3585716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Antwerpen_imagequote">
    <p:spTree>
      <p:nvGrpSpPr>
        <p:cNvPr id="1" name=""/>
        <p:cNvGrpSpPr/>
        <p:nvPr/>
      </p:nvGrpSpPr>
      <p:grpSpPr>
        <a:xfrm>
          <a:off x="0" y="0"/>
          <a:ext cx="0" cy="0"/>
          <a:chOff x="0" y="0"/>
          <a:chExt cx="0" cy="0"/>
        </a:xfrm>
      </p:grpSpPr>
      <p:sp>
        <p:nvSpPr>
          <p:cNvPr id="5" name="Tijdelijke aanduiding voor tekst 5">
            <a:extLst>
              <a:ext uri="{FF2B5EF4-FFF2-40B4-BE49-F238E27FC236}">
                <a16:creationId xmlns:a16="http://schemas.microsoft.com/office/drawing/2014/main" id="{B12DC5D2-C15B-384E-ACE3-F0E40CA5B411}"/>
              </a:ext>
            </a:extLst>
          </p:cNvPr>
          <p:cNvSpPr>
            <a:spLocks noGrp="1"/>
          </p:cNvSpPr>
          <p:nvPr>
            <p:ph type="body" sz="quarter" idx="12" hasCustomPrompt="1"/>
          </p:nvPr>
        </p:nvSpPr>
        <p:spPr>
          <a:xfrm>
            <a:off x="6419850" y="3790950"/>
            <a:ext cx="4679950" cy="728662"/>
          </a:xfrm>
          <a:prstGeom prst="rect">
            <a:avLst/>
          </a:prstGeom>
        </p:spPr>
        <p:txBody>
          <a:bodyPr lIns="0" tIns="0" rIns="0" bIns="0">
            <a:noAutofit/>
          </a:bodyPr>
          <a:lstStyle>
            <a:lvl1pPr marL="0" indent="0">
              <a:buNone/>
              <a:defRPr sz="2400" b="1" i="0">
                <a:latin typeface="Calibri" panose="020F0502020204030204" pitchFamily="34" charset="0"/>
                <a:cs typeface="Calibri" panose="020F0502020204030204" pitchFamily="34" charset="0"/>
              </a:defRPr>
            </a:lvl1pPr>
          </a:lstStyle>
          <a:p>
            <a:r>
              <a:rPr lang="en-US" noProof="0"/>
              <a:t>First Name Name</a:t>
            </a:r>
          </a:p>
        </p:txBody>
      </p:sp>
      <p:sp>
        <p:nvSpPr>
          <p:cNvPr id="6" name="Tijdelijke aanduiding voor dianummer 3">
            <a:extLst>
              <a:ext uri="{FF2B5EF4-FFF2-40B4-BE49-F238E27FC236}">
                <a16:creationId xmlns:a16="http://schemas.microsoft.com/office/drawing/2014/main" id="{00FD63E4-7A1F-3F45-BEA4-5214676296E8}"/>
              </a:ext>
            </a:extLst>
          </p:cNvPr>
          <p:cNvSpPr txBox="1">
            <a:spLocks/>
          </p:cNvSpPr>
          <p:nvPr userDrawn="1"/>
        </p:nvSpPr>
        <p:spPr>
          <a:xfrm>
            <a:off x="8923493" y="6339173"/>
            <a:ext cx="2743200" cy="365125"/>
          </a:xfrm>
          <a:prstGeom prst="rect">
            <a:avLst/>
          </a:prstGeom>
        </p:spPr>
        <p:txBody>
          <a:bodyPr vert="horz" lIns="91440" tIns="45720" rIns="91440" bIns="45720" rtlCol="0" anchor="ctr"/>
          <a:lstStyle>
            <a:defPPr>
              <a:defRPr lang="nl-BE"/>
            </a:defPPr>
            <a:lvl1pPr algn="r" rtl="0" eaLnBrk="0" fontAlgn="base" hangingPunct="0">
              <a:spcBef>
                <a:spcPct val="0"/>
              </a:spcBef>
              <a:spcAft>
                <a:spcPct val="0"/>
              </a:spcAft>
              <a:defRPr sz="1000" b="0" i="0" kern="1200">
                <a:solidFill>
                  <a:schemeClr val="tx2"/>
                </a:solidFill>
                <a:latin typeface="ITC Officina Sans Std Book" panose="020B0506040203020204" pitchFamily="34" charset="77"/>
                <a:ea typeface="+mn-ea"/>
                <a:cs typeface="+mn-cs"/>
              </a:defRPr>
            </a:lvl1pPr>
            <a:lvl2pPr marL="609585"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1219170"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1828754"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2438339" algn="l"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3047924" algn="l" defTabSz="1219170" rtl="0" eaLnBrk="1" latinLnBrk="0" hangingPunct="1">
              <a:defRPr kern="1200">
                <a:solidFill>
                  <a:schemeClr val="tx1"/>
                </a:solidFill>
                <a:latin typeface="Trebuchet MS" panose="020B0603020202020204" pitchFamily="34" charset="0"/>
                <a:ea typeface="+mn-ea"/>
                <a:cs typeface="+mn-cs"/>
              </a:defRPr>
            </a:lvl6pPr>
            <a:lvl7pPr marL="3657509" algn="l" defTabSz="1219170" rtl="0" eaLnBrk="1" latinLnBrk="0" hangingPunct="1">
              <a:defRPr kern="1200">
                <a:solidFill>
                  <a:schemeClr val="tx1"/>
                </a:solidFill>
                <a:latin typeface="Trebuchet MS" panose="020B0603020202020204" pitchFamily="34" charset="0"/>
                <a:ea typeface="+mn-ea"/>
                <a:cs typeface="+mn-cs"/>
              </a:defRPr>
            </a:lvl7pPr>
            <a:lvl8pPr marL="4267093" algn="l" defTabSz="1219170" rtl="0" eaLnBrk="1" latinLnBrk="0" hangingPunct="1">
              <a:defRPr kern="1200">
                <a:solidFill>
                  <a:schemeClr val="tx1"/>
                </a:solidFill>
                <a:latin typeface="Trebuchet MS" panose="020B0603020202020204" pitchFamily="34" charset="0"/>
                <a:ea typeface="+mn-ea"/>
                <a:cs typeface="+mn-cs"/>
              </a:defRPr>
            </a:lvl8pPr>
            <a:lvl9pPr marL="4876678" algn="l" defTabSz="1219170" rtl="0" eaLnBrk="1" latinLnBrk="0" hangingPunct="1">
              <a:defRPr kern="1200">
                <a:solidFill>
                  <a:schemeClr val="tx1"/>
                </a:solidFill>
                <a:latin typeface="Trebuchet MS" panose="020B0603020202020204" pitchFamily="34" charset="0"/>
                <a:ea typeface="+mn-ea"/>
                <a:cs typeface="+mn-cs"/>
              </a:defRPr>
            </a:lvl9pPr>
          </a:lstStyle>
          <a:p>
            <a:fld id="{E038E271-308C-2E46-A3EC-56326F9084CC}" type="slidenum">
              <a:rPr lang="nl-BE" b="0" i="0" smtClean="0">
                <a:latin typeface="Calibri Light" panose="020F0302020204030204" pitchFamily="34" charset="0"/>
                <a:cs typeface="Calibri Light" panose="020F0302020204030204" pitchFamily="34" charset="0"/>
              </a:rPr>
              <a:pPr/>
              <a:t>‹nr.›</a:t>
            </a:fld>
            <a:endParaRPr lang="nl-BE" b="0" i="0" dirty="0">
              <a:latin typeface="Calibri Light" panose="020F0302020204030204" pitchFamily="34" charset="0"/>
              <a:cs typeface="Calibri Light" panose="020F0302020204030204" pitchFamily="34" charset="0"/>
            </a:endParaRPr>
          </a:p>
        </p:txBody>
      </p:sp>
      <p:sp>
        <p:nvSpPr>
          <p:cNvPr id="7" name="Text Placeholder 6">
            <a:extLst>
              <a:ext uri="{FF2B5EF4-FFF2-40B4-BE49-F238E27FC236}">
                <a16:creationId xmlns:a16="http://schemas.microsoft.com/office/drawing/2014/main" id="{028C578B-3D4D-A146-A851-282B51A240E9}"/>
              </a:ext>
            </a:extLst>
          </p:cNvPr>
          <p:cNvSpPr>
            <a:spLocks noGrp="1"/>
          </p:cNvSpPr>
          <p:nvPr>
            <p:ph type="body" sz="quarter" idx="14" hasCustomPrompt="1"/>
          </p:nvPr>
        </p:nvSpPr>
        <p:spPr>
          <a:xfrm>
            <a:off x="6419850" y="1550988"/>
            <a:ext cx="5148263" cy="2009775"/>
          </a:xfrm>
          <a:prstGeom prst="rect">
            <a:avLst/>
          </a:prstGeom>
        </p:spPr>
        <p:txBody>
          <a:bodyPr/>
          <a:lstStyle>
            <a:lvl1pPr>
              <a:buFontTx/>
              <a:buNone/>
              <a:defRPr sz="4000" b="1" i="0">
                <a:latin typeface="Calibri" panose="020F0502020204030204" pitchFamily="34" charset="0"/>
                <a:cs typeface="Calibri" panose="020F0502020204030204" pitchFamily="34" charset="0"/>
              </a:defRPr>
            </a:lvl1pPr>
            <a:lvl2pPr>
              <a:buFontTx/>
              <a:buNone/>
              <a:defRPr b="1" i="0">
                <a:latin typeface="ITC Officina Sans Std Book" panose="020B0506040203020204" pitchFamily="34" charset="77"/>
              </a:defRPr>
            </a:lvl2pPr>
            <a:lvl3pPr>
              <a:buFontTx/>
              <a:buNone/>
              <a:defRPr b="1" i="0">
                <a:latin typeface="ITC Officina Sans Std Book" panose="020B0506040203020204" pitchFamily="34" charset="77"/>
              </a:defRPr>
            </a:lvl3pPr>
            <a:lvl4pPr>
              <a:buFontTx/>
              <a:buNone/>
              <a:defRPr b="1" i="0">
                <a:latin typeface="ITC Officina Sans Std Book" panose="020B0506040203020204" pitchFamily="34" charset="77"/>
              </a:defRPr>
            </a:lvl4pPr>
            <a:lvl5pPr>
              <a:buFontTx/>
              <a:buNone/>
              <a:defRPr b="1" i="0">
                <a:latin typeface="ITC Officina Sans Std Book" panose="020B0506040203020204" pitchFamily="34" charset="77"/>
              </a:defRPr>
            </a:lvl5pPr>
          </a:lstStyle>
          <a:p>
            <a:pPr lvl="0"/>
            <a:r>
              <a:rPr lang="en-US" noProof="0"/>
              <a:t>Quote</a:t>
            </a:r>
          </a:p>
        </p:txBody>
      </p:sp>
      <p:sp>
        <p:nvSpPr>
          <p:cNvPr id="8" name="Picture Placeholder 32">
            <a:extLst>
              <a:ext uri="{FF2B5EF4-FFF2-40B4-BE49-F238E27FC236}">
                <a16:creationId xmlns:a16="http://schemas.microsoft.com/office/drawing/2014/main" id="{EC1F9A97-4534-9843-B646-D059D7C6C134}"/>
              </a:ext>
            </a:extLst>
          </p:cNvPr>
          <p:cNvSpPr>
            <a:spLocks noGrp="1"/>
          </p:cNvSpPr>
          <p:nvPr>
            <p:ph type="pic" idx="1" hasCustomPrompt="1"/>
          </p:nvPr>
        </p:nvSpPr>
        <p:spPr>
          <a:xfrm>
            <a:off x="623889" y="620713"/>
            <a:ext cx="5145732" cy="5616575"/>
          </a:xfrm>
          <a:custGeom>
            <a:avLst/>
            <a:gdLst>
              <a:gd name="connsiteX0" fmla="*/ 0 w 5145732"/>
              <a:gd name="connsiteY0" fmla="*/ 0 h 5616575"/>
              <a:gd name="connsiteX1" fmla="*/ 5145732 w 5145732"/>
              <a:gd name="connsiteY1" fmla="*/ 0 h 5616575"/>
              <a:gd name="connsiteX2" fmla="*/ 5145732 w 5145732"/>
              <a:gd name="connsiteY2" fmla="*/ 5616575 h 5616575"/>
              <a:gd name="connsiteX3" fmla="*/ 253304 w 5145732"/>
              <a:gd name="connsiteY3" fmla="*/ 5616575 h 5616575"/>
              <a:gd name="connsiteX4" fmla="*/ 202263 w 5145732"/>
              <a:gd name="connsiteY4" fmla="*/ 5611430 h 5616575"/>
              <a:gd name="connsiteX5" fmla="*/ 0 w 514573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45732" h="5616575">
                <a:moveTo>
                  <a:pt x="0" y="0"/>
                </a:moveTo>
                <a:lnTo>
                  <a:pt x="5145732" y="0"/>
                </a:lnTo>
                <a:lnTo>
                  <a:pt x="5145732" y="5616575"/>
                </a:lnTo>
                <a:lnTo>
                  <a:pt x="253304" y="5616575"/>
                </a:lnTo>
                <a:lnTo>
                  <a:pt x="202263" y="5611430"/>
                </a:lnTo>
                <a:cubicBezTo>
                  <a:pt x="86832" y="5587809"/>
                  <a:pt x="0" y="5485676"/>
                  <a:pt x="0" y="5363262"/>
                </a:cubicBezTo>
                <a:close/>
              </a:path>
            </a:pathLst>
          </a:custGeom>
          <a:solidFill>
            <a:schemeClr val="tx2"/>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9" name="TextBox 8">
            <a:extLst>
              <a:ext uri="{FF2B5EF4-FFF2-40B4-BE49-F238E27FC236}">
                <a16:creationId xmlns:a16="http://schemas.microsoft.com/office/drawing/2014/main" id="{6A5BB1C7-FC5A-B946-BB68-C1CE13FA7270}"/>
              </a:ext>
            </a:extLst>
          </p:cNvPr>
          <p:cNvSpPr txBox="1"/>
          <p:nvPr userDrawn="1"/>
        </p:nvSpPr>
        <p:spPr>
          <a:xfrm>
            <a:off x="7758545" y="1939636"/>
            <a:ext cx="0" cy="0"/>
          </a:xfrm>
          <a:prstGeom prst="rect">
            <a:avLst/>
          </a:prstGeom>
        </p:spPr>
        <p:txBody>
          <a:bodyPr vert="horz" wrap="none" lIns="91440" tIns="45720" rIns="91440" bIns="45720" rtlCol="0">
            <a:normAutofit fontScale="25000" lnSpcReduction="20000"/>
          </a:bodyPr>
          <a:lstStyle/>
          <a:p>
            <a:pPr algn="l"/>
            <a:endParaRPr lang="en-US" sz="1600" b="0" i="0" noProof="0">
              <a:latin typeface="ITC Officina Sans Std Book" panose="020B0506040203020204" pitchFamily="34" charset="77"/>
            </a:endParaRPr>
          </a:p>
        </p:txBody>
      </p:sp>
      <p:pic>
        <p:nvPicPr>
          <p:cNvPr id="10" name="Afbeelding 9">
            <a:extLst>
              <a:ext uri="{FF2B5EF4-FFF2-40B4-BE49-F238E27FC236}">
                <a16:creationId xmlns:a16="http://schemas.microsoft.com/office/drawing/2014/main" id="{DE409150-79B6-4946-9011-410888CD9F49}"/>
              </a:ext>
            </a:extLst>
          </p:cNvPr>
          <p:cNvPicPr>
            <a:picLocks noChangeAspect="1"/>
          </p:cNvPicPr>
          <p:nvPr userDrawn="1"/>
        </p:nvPicPr>
        <p:blipFill>
          <a:blip r:embed="rId2"/>
          <a:stretch>
            <a:fillRect/>
          </a:stretch>
        </p:blipFill>
        <p:spPr>
          <a:xfrm>
            <a:off x="6419850" y="620713"/>
            <a:ext cx="457200" cy="431800"/>
          </a:xfrm>
          <a:prstGeom prst="rect">
            <a:avLst/>
          </a:prstGeom>
        </p:spPr>
      </p:pic>
    </p:spTree>
    <p:extLst>
      <p:ext uri="{BB962C8B-B14F-4D97-AF65-F5344CB8AC3E}">
        <p14:creationId xmlns:p14="http://schemas.microsoft.com/office/powerpoint/2010/main" val="1833643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Antwerpen_small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AC6F1C0-FB41-374F-96D7-91F7C4144D94}"/>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tel 4">
            <a:extLst>
              <a:ext uri="{FF2B5EF4-FFF2-40B4-BE49-F238E27FC236}">
                <a16:creationId xmlns:a16="http://schemas.microsoft.com/office/drawing/2014/main" id="{9356378E-A322-0148-887E-E179D9487B69}"/>
              </a:ext>
            </a:extLst>
          </p:cNvPr>
          <p:cNvSpPr>
            <a:spLocks noGrp="1"/>
          </p:cNvSpPr>
          <p:nvPr>
            <p:ph type="title"/>
          </p:nvPr>
        </p:nvSpPr>
        <p:spPr>
          <a:xfrm>
            <a:off x="4187825" y="620713"/>
            <a:ext cx="7380287" cy="1524317"/>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5" name="Tijdelijke aanduiding voor inhoud 19">
            <a:extLst>
              <a:ext uri="{FF2B5EF4-FFF2-40B4-BE49-F238E27FC236}">
                <a16:creationId xmlns:a16="http://schemas.microsoft.com/office/drawing/2014/main" id="{FF5D94AB-D4EB-5448-86E3-3EB6A7057B58}"/>
              </a:ext>
            </a:extLst>
          </p:cNvPr>
          <p:cNvSpPr>
            <a:spLocks noGrp="1"/>
          </p:cNvSpPr>
          <p:nvPr>
            <p:ph sz="quarter" idx="11" hasCustomPrompt="1"/>
          </p:nvPr>
        </p:nvSpPr>
        <p:spPr>
          <a:xfrm>
            <a:off x="4187825" y="2386148"/>
            <a:ext cx="7380287" cy="3851139"/>
          </a:xfrm>
          <a:prstGeom prst="rect">
            <a:avLst/>
          </a:prstGeom>
        </p:spPr>
        <p:txBody>
          <a:bodyPr lIns="0" tIns="0" rIns="0" bIns="0"/>
          <a:lstStyle>
            <a:lvl1pPr>
              <a:buClr>
                <a:schemeClr val="accent2"/>
              </a:buClr>
              <a:defRPr b="0" i="0">
                <a:latin typeface="Calibri" panose="020F0502020204030204" pitchFamily="34" charset="0"/>
                <a:cs typeface="Calibri" panose="020F0502020204030204" pitchFamily="34" charset="0"/>
              </a:defRPr>
            </a:lvl1pPr>
          </a:lstStyle>
          <a:p>
            <a:r>
              <a:rPr lang="en-US" noProof="0" dirty="0"/>
              <a:t>Object</a:t>
            </a:r>
          </a:p>
        </p:txBody>
      </p:sp>
      <p:sp>
        <p:nvSpPr>
          <p:cNvPr id="7" name="Picture Placeholder 24">
            <a:extLst>
              <a:ext uri="{FF2B5EF4-FFF2-40B4-BE49-F238E27FC236}">
                <a16:creationId xmlns:a16="http://schemas.microsoft.com/office/drawing/2014/main" id="{68654313-1537-5142-95BA-4A8661FBC4E6}"/>
              </a:ext>
            </a:extLst>
          </p:cNvPr>
          <p:cNvSpPr>
            <a:spLocks noGrp="1"/>
          </p:cNvSpPr>
          <p:nvPr>
            <p:ph type="pic" idx="1" hasCustomPrompt="1"/>
          </p:nvPr>
        </p:nvSpPr>
        <p:spPr>
          <a:xfrm>
            <a:off x="623888" y="620713"/>
            <a:ext cx="2596742" cy="5616575"/>
          </a:xfrm>
          <a:custGeom>
            <a:avLst/>
            <a:gdLst>
              <a:gd name="connsiteX0" fmla="*/ 0 w 2596742"/>
              <a:gd name="connsiteY0" fmla="*/ 0 h 5616575"/>
              <a:gd name="connsiteX1" fmla="*/ 2596742 w 2596742"/>
              <a:gd name="connsiteY1" fmla="*/ 0 h 5616575"/>
              <a:gd name="connsiteX2" fmla="*/ 2596742 w 2596742"/>
              <a:gd name="connsiteY2" fmla="*/ 5616575 h 5616575"/>
              <a:gd name="connsiteX3" fmla="*/ 253304 w 2596742"/>
              <a:gd name="connsiteY3" fmla="*/ 5616575 h 5616575"/>
              <a:gd name="connsiteX4" fmla="*/ 202263 w 2596742"/>
              <a:gd name="connsiteY4" fmla="*/ 5611430 h 5616575"/>
              <a:gd name="connsiteX5" fmla="*/ 0 w 2596742"/>
              <a:gd name="connsiteY5" fmla="*/ 5363262 h 561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96742" h="5616575">
                <a:moveTo>
                  <a:pt x="0" y="0"/>
                </a:moveTo>
                <a:lnTo>
                  <a:pt x="2596742" y="0"/>
                </a:lnTo>
                <a:lnTo>
                  <a:pt x="2596742" y="5616575"/>
                </a:lnTo>
                <a:lnTo>
                  <a:pt x="253304" y="5616575"/>
                </a:lnTo>
                <a:lnTo>
                  <a:pt x="202263" y="5611430"/>
                </a:lnTo>
                <a:cubicBezTo>
                  <a:pt x="86832" y="5587809"/>
                  <a:pt x="0" y="5485676"/>
                  <a:pt x="0" y="5363262"/>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Tree>
    <p:extLst>
      <p:ext uri="{BB962C8B-B14F-4D97-AF65-F5344CB8AC3E}">
        <p14:creationId xmlns:p14="http://schemas.microsoft.com/office/powerpoint/2010/main" val="1467339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Antwerpen_wideimageand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B888CD-A307-4440-9DD3-B7D11E6E0368}"/>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tel 4">
            <a:extLst>
              <a:ext uri="{FF2B5EF4-FFF2-40B4-BE49-F238E27FC236}">
                <a16:creationId xmlns:a16="http://schemas.microsoft.com/office/drawing/2014/main" id="{83767035-9902-FC49-AC72-35DC514AC308}"/>
              </a:ext>
            </a:extLst>
          </p:cNvPr>
          <p:cNvSpPr>
            <a:spLocks noGrp="1"/>
          </p:cNvSpPr>
          <p:nvPr>
            <p:ph type="title"/>
          </p:nvPr>
        </p:nvSpPr>
        <p:spPr>
          <a:xfrm>
            <a:off x="623887" y="3981389"/>
            <a:ext cx="10934529" cy="665480"/>
          </a:xfrm>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5" name="Tijdelijke aanduiding voor inhoud 19">
            <a:extLst>
              <a:ext uri="{FF2B5EF4-FFF2-40B4-BE49-F238E27FC236}">
                <a16:creationId xmlns:a16="http://schemas.microsoft.com/office/drawing/2014/main" id="{A4040A68-34E6-9A48-9414-CDB50C7EDBAA}"/>
              </a:ext>
            </a:extLst>
          </p:cNvPr>
          <p:cNvSpPr>
            <a:spLocks noGrp="1"/>
          </p:cNvSpPr>
          <p:nvPr>
            <p:ph sz="quarter" idx="11" hasCustomPrompt="1"/>
          </p:nvPr>
        </p:nvSpPr>
        <p:spPr>
          <a:xfrm>
            <a:off x="623888" y="4857371"/>
            <a:ext cx="10934529" cy="1379915"/>
          </a:xfrm>
          <a:prstGeom prst="rect">
            <a:avLst/>
          </a:prstGeom>
        </p:spPr>
        <p:txBody>
          <a:bodyPr lIns="0" tIns="0" rIns="0" bIns="0"/>
          <a:lstStyle>
            <a:lvl1pPr>
              <a:buClr>
                <a:schemeClr val="accent2"/>
              </a:buClr>
              <a:defRPr b="0" i="0">
                <a:latin typeface="Calibri Light" panose="020F0302020204030204" pitchFamily="34" charset="0"/>
                <a:cs typeface="Calibri Light" panose="020F0302020204030204" pitchFamily="34" charset="0"/>
              </a:defRPr>
            </a:lvl1pPr>
          </a:lstStyle>
          <a:p>
            <a:r>
              <a:rPr lang="en-US" noProof="0" dirty="0"/>
              <a:t>Object</a:t>
            </a:r>
          </a:p>
        </p:txBody>
      </p:sp>
      <p:sp>
        <p:nvSpPr>
          <p:cNvPr id="6" name="Picture Placeholder 6">
            <a:extLst>
              <a:ext uri="{FF2B5EF4-FFF2-40B4-BE49-F238E27FC236}">
                <a16:creationId xmlns:a16="http://schemas.microsoft.com/office/drawing/2014/main" id="{D9E92B83-A16B-FC4F-BC12-7624D8F23711}"/>
              </a:ext>
            </a:extLst>
          </p:cNvPr>
          <p:cNvSpPr>
            <a:spLocks noGrp="1"/>
          </p:cNvSpPr>
          <p:nvPr>
            <p:ph type="pic" idx="1" hasCustomPrompt="1"/>
          </p:nvPr>
        </p:nvSpPr>
        <p:spPr>
          <a:xfrm>
            <a:off x="623888" y="620713"/>
            <a:ext cx="10934529" cy="3150175"/>
          </a:xfrm>
          <a:custGeom>
            <a:avLst/>
            <a:gdLst>
              <a:gd name="connsiteX0" fmla="*/ 0 w 10934529"/>
              <a:gd name="connsiteY0" fmla="*/ 0 h 3150175"/>
              <a:gd name="connsiteX1" fmla="*/ 10934529 w 10934529"/>
              <a:gd name="connsiteY1" fmla="*/ 0 h 3150175"/>
              <a:gd name="connsiteX2" fmla="*/ 10934529 w 10934529"/>
              <a:gd name="connsiteY2" fmla="*/ 3150175 h 3150175"/>
              <a:gd name="connsiteX3" fmla="*/ 253304 w 10934529"/>
              <a:gd name="connsiteY3" fmla="*/ 3150175 h 3150175"/>
              <a:gd name="connsiteX4" fmla="*/ 202263 w 10934529"/>
              <a:gd name="connsiteY4" fmla="*/ 3145030 h 3150175"/>
              <a:gd name="connsiteX5" fmla="*/ 0 w 10934529"/>
              <a:gd name="connsiteY5" fmla="*/ 2896862 h 315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34529" h="3150175">
                <a:moveTo>
                  <a:pt x="0" y="0"/>
                </a:moveTo>
                <a:lnTo>
                  <a:pt x="10934529" y="0"/>
                </a:lnTo>
                <a:lnTo>
                  <a:pt x="10934529" y="3150175"/>
                </a:lnTo>
                <a:lnTo>
                  <a:pt x="253304" y="3150175"/>
                </a:lnTo>
                <a:lnTo>
                  <a:pt x="202263" y="3145030"/>
                </a:lnTo>
                <a:cubicBezTo>
                  <a:pt x="86832" y="3121409"/>
                  <a:pt x="0" y="3019276"/>
                  <a:pt x="0" y="2896862"/>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3200" b="0" i="0">
                <a:solidFill>
                  <a:schemeClr val="bg1"/>
                </a:solidFill>
                <a:latin typeface="Calibri Light" panose="020F0302020204030204" pitchFamily="34" charset="0"/>
                <a:cs typeface="Calibri Light" panose="020F03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Tree>
    <p:extLst>
      <p:ext uri="{BB962C8B-B14F-4D97-AF65-F5344CB8AC3E}">
        <p14:creationId xmlns:p14="http://schemas.microsoft.com/office/powerpoint/2010/main" val="3606497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Antwerpen_3imag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A3DA42F-3FB6-ED4E-BB67-A10574D20985}"/>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7" name="Tijdelijke aanduiding voor tekst 3">
            <a:extLst>
              <a:ext uri="{FF2B5EF4-FFF2-40B4-BE49-F238E27FC236}">
                <a16:creationId xmlns:a16="http://schemas.microsoft.com/office/drawing/2014/main" id="{AA798DC2-15C2-744D-A0DA-FBAD9971D432}"/>
              </a:ext>
            </a:extLst>
          </p:cNvPr>
          <p:cNvSpPr>
            <a:spLocks noGrp="1"/>
          </p:cNvSpPr>
          <p:nvPr>
            <p:ph type="body" sz="quarter" idx="20" hasCustomPrompt="1"/>
          </p:nvPr>
        </p:nvSpPr>
        <p:spPr>
          <a:xfrm>
            <a:off x="4380411"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8" name="Tijdelijke aanduiding voor tekst 3">
            <a:extLst>
              <a:ext uri="{FF2B5EF4-FFF2-40B4-BE49-F238E27FC236}">
                <a16:creationId xmlns:a16="http://schemas.microsoft.com/office/drawing/2014/main" id="{45C6B10F-3A7A-0A4C-A932-1D4E1382BFDF}"/>
              </a:ext>
            </a:extLst>
          </p:cNvPr>
          <p:cNvSpPr>
            <a:spLocks noGrp="1"/>
          </p:cNvSpPr>
          <p:nvPr>
            <p:ph type="body" sz="quarter" idx="21" hasCustomPrompt="1"/>
          </p:nvPr>
        </p:nvSpPr>
        <p:spPr>
          <a:xfrm>
            <a:off x="8128097"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9" name="Tijdelijke aanduiding voor tekst 3">
            <a:extLst>
              <a:ext uri="{FF2B5EF4-FFF2-40B4-BE49-F238E27FC236}">
                <a16:creationId xmlns:a16="http://schemas.microsoft.com/office/drawing/2014/main" id="{999ECC60-AB72-8647-A135-FB0CF9808264}"/>
              </a:ext>
            </a:extLst>
          </p:cNvPr>
          <p:cNvSpPr>
            <a:spLocks noGrp="1"/>
          </p:cNvSpPr>
          <p:nvPr>
            <p:ph type="body" sz="quarter" idx="22" hasCustomPrompt="1"/>
          </p:nvPr>
        </p:nvSpPr>
        <p:spPr>
          <a:xfrm>
            <a:off x="632724" y="3547641"/>
            <a:ext cx="3456000" cy="522288"/>
          </a:xfrm>
          <a:prstGeom prst="rect">
            <a:avLst/>
          </a:prstGeom>
        </p:spPr>
        <p:txBody>
          <a:bodyPr lIns="0" tIns="0" rIns="0" bIns="0">
            <a:norm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11" name="Picture Placeholder 18">
            <a:extLst>
              <a:ext uri="{FF2B5EF4-FFF2-40B4-BE49-F238E27FC236}">
                <a16:creationId xmlns:a16="http://schemas.microsoft.com/office/drawing/2014/main" id="{9EEB3BC6-5818-4244-A78C-1A7B9F04BE53}"/>
              </a:ext>
            </a:extLst>
          </p:cNvPr>
          <p:cNvSpPr>
            <a:spLocks noGrp="1"/>
          </p:cNvSpPr>
          <p:nvPr>
            <p:ph type="pic" sz="quarter" idx="12" hasCustomPrompt="1"/>
          </p:nvPr>
        </p:nvSpPr>
        <p:spPr>
          <a:xfrm>
            <a:off x="632722"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2" name="Picture Placeholder 20">
            <a:extLst>
              <a:ext uri="{FF2B5EF4-FFF2-40B4-BE49-F238E27FC236}">
                <a16:creationId xmlns:a16="http://schemas.microsoft.com/office/drawing/2014/main" id="{816787A9-2DFD-A54D-B3D1-B9387B7C8936}"/>
              </a:ext>
            </a:extLst>
          </p:cNvPr>
          <p:cNvSpPr>
            <a:spLocks noGrp="1"/>
          </p:cNvSpPr>
          <p:nvPr>
            <p:ph type="pic" sz="quarter" idx="23" hasCustomPrompt="1"/>
          </p:nvPr>
        </p:nvSpPr>
        <p:spPr>
          <a:xfrm>
            <a:off x="4380410"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2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3" name="Picture Placeholder 21">
            <a:extLst>
              <a:ext uri="{FF2B5EF4-FFF2-40B4-BE49-F238E27FC236}">
                <a16:creationId xmlns:a16="http://schemas.microsoft.com/office/drawing/2014/main" id="{B04326B7-E91B-9740-A418-C88B2E74C607}"/>
              </a:ext>
            </a:extLst>
          </p:cNvPr>
          <p:cNvSpPr>
            <a:spLocks noGrp="1"/>
          </p:cNvSpPr>
          <p:nvPr>
            <p:ph type="pic" sz="quarter" idx="24" hasCustomPrompt="1"/>
          </p:nvPr>
        </p:nvSpPr>
        <p:spPr>
          <a:xfrm>
            <a:off x="8128097" y="643266"/>
            <a:ext cx="3456000" cy="2447925"/>
          </a:xfrm>
          <a:custGeom>
            <a:avLst/>
            <a:gdLst>
              <a:gd name="connsiteX0" fmla="*/ 0 w 3447151"/>
              <a:gd name="connsiteY0" fmla="*/ 0 h 2445472"/>
              <a:gd name="connsiteX1" fmla="*/ 3447151 w 3447151"/>
              <a:gd name="connsiteY1" fmla="*/ 0 h 2445472"/>
              <a:gd name="connsiteX2" fmla="*/ 3447151 w 3447151"/>
              <a:gd name="connsiteY2" fmla="*/ 2445472 h 2445472"/>
              <a:gd name="connsiteX3" fmla="*/ 253304 w 3447151"/>
              <a:gd name="connsiteY3" fmla="*/ 2445472 h 2445472"/>
              <a:gd name="connsiteX4" fmla="*/ 202263 w 3447151"/>
              <a:gd name="connsiteY4" fmla="*/ 2440327 h 2445472"/>
              <a:gd name="connsiteX5" fmla="*/ 0 w 3447151"/>
              <a:gd name="connsiteY5" fmla="*/ 2192159 h 244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7151" h="2445472">
                <a:moveTo>
                  <a:pt x="0" y="0"/>
                </a:moveTo>
                <a:lnTo>
                  <a:pt x="3447151" y="0"/>
                </a:lnTo>
                <a:lnTo>
                  <a:pt x="3447151" y="2445472"/>
                </a:lnTo>
                <a:lnTo>
                  <a:pt x="253304" y="2445472"/>
                </a:lnTo>
                <a:lnTo>
                  <a:pt x="202263" y="2440327"/>
                </a:lnTo>
                <a:cubicBezTo>
                  <a:pt x="86832" y="2416706"/>
                  <a:pt x="0" y="2314573"/>
                  <a:pt x="0" y="2192159"/>
                </a:cubicBezTo>
                <a:close/>
              </a:path>
            </a:pathLst>
          </a:custGeom>
          <a:solidFill>
            <a:schemeClr val="accent1"/>
          </a:solidFill>
        </p:spPr>
        <p:txBody>
          <a:bodyPr wrap="square">
            <a:no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an image</a:t>
            </a:r>
          </a:p>
        </p:txBody>
      </p:sp>
      <p:sp>
        <p:nvSpPr>
          <p:cNvPr id="10" name="Content Placeholder 9">
            <a:extLst>
              <a:ext uri="{FF2B5EF4-FFF2-40B4-BE49-F238E27FC236}">
                <a16:creationId xmlns:a16="http://schemas.microsoft.com/office/drawing/2014/main" id="{8D414A82-8300-43F5-8449-10B8D34A3010}"/>
              </a:ext>
            </a:extLst>
          </p:cNvPr>
          <p:cNvSpPr>
            <a:spLocks noGrp="1"/>
          </p:cNvSpPr>
          <p:nvPr>
            <p:ph sz="quarter" idx="25" hasCustomPrompt="1"/>
          </p:nvPr>
        </p:nvSpPr>
        <p:spPr>
          <a:xfrm>
            <a:off x="632723" y="4181794"/>
            <a:ext cx="3456000" cy="205304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14" name="Content Placeholder 9">
            <a:extLst>
              <a:ext uri="{FF2B5EF4-FFF2-40B4-BE49-F238E27FC236}">
                <a16:creationId xmlns:a16="http://schemas.microsoft.com/office/drawing/2014/main" id="{C55D1222-512A-4020-AE86-8C428804EA1D}"/>
              </a:ext>
            </a:extLst>
          </p:cNvPr>
          <p:cNvSpPr>
            <a:spLocks noGrp="1"/>
          </p:cNvSpPr>
          <p:nvPr>
            <p:ph sz="quarter" idx="26" hasCustomPrompt="1"/>
          </p:nvPr>
        </p:nvSpPr>
        <p:spPr>
          <a:xfrm>
            <a:off x="4380410" y="4181794"/>
            <a:ext cx="3456000" cy="205304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15" name="Content Placeholder 9">
            <a:extLst>
              <a:ext uri="{FF2B5EF4-FFF2-40B4-BE49-F238E27FC236}">
                <a16:creationId xmlns:a16="http://schemas.microsoft.com/office/drawing/2014/main" id="{A007419B-9354-4CE8-81AF-E975BC83ACBC}"/>
              </a:ext>
            </a:extLst>
          </p:cNvPr>
          <p:cNvSpPr>
            <a:spLocks noGrp="1"/>
          </p:cNvSpPr>
          <p:nvPr>
            <p:ph sz="quarter" idx="27" hasCustomPrompt="1"/>
          </p:nvPr>
        </p:nvSpPr>
        <p:spPr>
          <a:xfrm>
            <a:off x="8128097" y="4181794"/>
            <a:ext cx="3456000" cy="205304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Tree>
    <p:extLst>
      <p:ext uri="{BB962C8B-B14F-4D97-AF65-F5344CB8AC3E}">
        <p14:creationId xmlns:p14="http://schemas.microsoft.com/office/powerpoint/2010/main" val="3422180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Antwerpen_3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D96712-8A94-CB4B-8CE6-B7A18FB19433}"/>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5" name="Tijdelijke aanduiding voor afbeelding 33">
            <a:extLst>
              <a:ext uri="{FF2B5EF4-FFF2-40B4-BE49-F238E27FC236}">
                <a16:creationId xmlns:a16="http://schemas.microsoft.com/office/drawing/2014/main" id="{9BF78AC3-F061-4145-A432-3FB7391D0F0E}"/>
              </a:ext>
            </a:extLst>
          </p:cNvPr>
          <p:cNvSpPr>
            <a:spLocks noGrp="1"/>
          </p:cNvSpPr>
          <p:nvPr>
            <p:ph type="pic" sz="quarter" idx="12" hasCustomPrompt="1"/>
          </p:nvPr>
        </p:nvSpPr>
        <p:spPr>
          <a:xfrm>
            <a:off x="1514198"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6" name="Tijdelijke aanduiding voor afbeelding 33">
            <a:extLst>
              <a:ext uri="{FF2B5EF4-FFF2-40B4-BE49-F238E27FC236}">
                <a16:creationId xmlns:a16="http://schemas.microsoft.com/office/drawing/2014/main" id="{AAA97E2B-5188-B740-8501-2BF96B4796A0}"/>
              </a:ext>
            </a:extLst>
          </p:cNvPr>
          <p:cNvSpPr>
            <a:spLocks noGrp="1"/>
          </p:cNvSpPr>
          <p:nvPr>
            <p:ph type="pic" sz="quarter" idx="18" hasCustomPrompt="1"/>
          </p:nvPr>
        </p:nvSpPr>
        <p:spPr>
          <a:xfrm>
            <a:off x="5260054"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7" name="Tijdelijke aanduiding voor afbeelding 33">
            <a:extLst>
              <a:ext uri="{FF2B5EF4-FFF2-40B4-BE49-F238E27FC236}">
                <a16:creationId xmlns:a16="http://schemas.microsoft.com/office/drawing/2014/main" id="{6410F448-44B9-E245-8CA2-3AC4F6FCD9F3}"/>
              </a:ext>
            </a:extLst>
          </p:cNvPr>
          <p:cNvSpPr>
            <a:spLocks noGrp="1"/>
          </p:cNvSpPr>
          <p:nvPr>
            <p:ph type="pic" sz="quarter" idx="19" hasCustomPrompt="1"/>
          </p:nvPr>
        </p:nvSpPr>
        <p:spPr>
          <a:xfrm>
            <a:off x="9005909" y="1378339"/>
            <a:ext cx="1674000" cy="1672263"/>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16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8" name="Tijdelijke aanduiding voor tekst 3">
            <a:extLst>
              <a:ext uri="{FF2B5EF4-FFF2-40B4-BE49-F238E27FC236}">
                <a16:creationId xmlns:a16="http://schemas.microsoft.com/office/drawing/2014/main" id="{C9026212-289C-F34A-A4D7-E30D294D4195}"/>
              </a:ext>
            </a:extLst>
          </p:cNvPr>
          <p:cNvSpPr>
            <a:spLocks noGrp="1"/>
          </p:cNvSpPr>
          <p:nvPr>
            <p:ph type="body" sz="quarter" idx="22" hasCustomPrompt="1"/>
          </p:nvPr>
        </p:nvSpPr>
        <p:spPr>
          <a:xfrm>
            <a:off x="630810"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11" name="Tijdelijke aanduiding voor tekst 3">
            <a:extLst>
              <a:ext uri="{FF2B5EF4-FFF2-40B4-BE49-F238E27FC236}">
                <a16:creationId xmlns:a16="http://schemas.microsoft.com/office/drawing/2014/main" id="{642A680A-1625-824E-8281-465F0A135B3A}"/>
              </a:ext>
            </a:extLst>
          </p:cNvPr>
          <p:cNvSpPr>
            <a:spLocks noGrp="1"/>
          </p:cNvSpPr>
          <p:nvPr>
            <p:ph type="body" sz="quarter" idx="24" hasCustomPrompt="1"/>
          </p:nvPr>
        </p:nvSpPr>
        <p:spPr>
          <a:xfrm>
            <a:off x="8136376"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13" name="Tijdelijke aanduiding voor tekst 3">
            <a:extLst>
              <a:ext uri="{FF2B5EF4-FFF2-40B4-BE49-F238E27FC236}">
                <a16:creationId xmlns:a16="http://schemas.microsoft.com/office/drawing/2014/main" id="{466E1215-57EE-734D-95D4-32CDFD6B77AE}"/>
              </a:ext>
            </a:extLst>
          </p:cNvPr>
          <p:cNvSpPr>
            <a:spLocks noGrp="1"/>
          </p:cNvSpPr>
          <p:nvPr>
            <p:ph type="body" sz="quarter" idx="26" hasCustomPrompt="1"/>
          </p:nvPr>
        </p:nvSpPr>
        <p:spPr>
          <a:xfrm>
            <a:off x="4383593" y="3704273"/>
            <a:ext cx="3438000" cy="522288"/>
          </a:xfrm>
          <a:prstGeom prst="rect">
            <a:avLst/>
          </a:prstGeom>
        </p:spPr>
        <p:txBody>
          <a:bodyPr lIns="0" tIns="0" rIns="0" bIns="0">
            <a:normAutofit/>
          </a:bodyPr>
          <a:lstStyle>
            <a:lvl1pPr marL="0" indent="0" algn="ctr">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Subtitle</a:t>
            </a:r>
          </a:p>
        </p:txBody>
      </p:sp>
      <p:sp>
        <p:nvSpPr>
          <p:cNvPr id="15" name="Content Placeholder 9">
            <a:extLst>
              <a:ext uri="{FF2B5EF4-FFF2-40B4-BE49-F238E27FC236}">
                <a16:creationId xmlns:a16="http://schemas.microsoft.com/office/drawing/2014/main" id="{66692AD7-78D2-4CCE-AF2E-3E0B2562ECFE}"/>
              </a:ext>
            </a:extLst>
          </p:cNvPr>
          <p:cNvSpPr>
            <a:spLocks noGrp="1"/>
          </p:cNvSpPr>
          <p:nvPr>
            <p:ph sz="quarter" idx="27" hasCustomPrompt="1"/>
          </p:nvPr>
        </p:nvSpPr>
        <p:spPr>
          <a:xfrm>
            <a:off x="630810"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16" name="Content Placeholder 9">
            <a:extLst>
              <a:ext uri="{FF2B5EF4-FFF2-40B4-BE49-F238E27FC236}">
                <a16:creationId xmlns:a16="http://schemas.microsoft.com/office/drawing/2014/main" id="{FC120415-A1CE-44F6-BDB2-ECE056C8A736}"/>
              </a:ext>
            </a:extLst>
          </p:cNvPr>
          <p:cNvSpPr>
            <a:spLocks noGrp="1"/>
          </p:cNvSpPr>
          <p:nvPr>
            <p:ph sz="quarter" idx="28" hasCustomPrompt="1"/>
          </p:nvPr>
        </p:nvSpPr>
        <p:spPr>
          <a:xfrm>
            <a:off x="4383593"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17" name="Content Placeholder 9">
            <a:extLst>
              <a:ext uri="{FF2B5EF4-FFF2-40B4-BE49-F238E27FC236}">
                <a16:creationId xmlns:a16="http://schemas.microsoft.com/office/drawing/2014/main" id="{E18EDD4A-93E4-41E6-A00B-6EF03C4ACB69}"/>
              </a:ext>
            </a:extLst>
          </p:cNvPr>
          <p:cNvSpPr>
            <a:spLocks noGrp="1"/>
          </p:cNvSpPr>
          <p:nvPr>
            <p:ph sz="quarter" idx="29" hasCustomPrompt="1"/>
          </p:nvPr>
        </p:nvSpPr>
        <p:spPr>
          <a:xfrm>
            <a:off x="8136376" y="4248038"/>
            <a:ext cx="3438000" cy="1990800"/>
          </a:xfrm>
        </p:spPr>
        <p:txBody>
          <a:bodyPr>
            <a:normAutofit/>
          </a:bodyPr>
          <a:lstStyle>
            <a:lvl1pPr marL="182563" indent="-182563" algn="ctr">
              <a:defRPr sz="1600" b="0">
                <a:latin typeface="+mj-lt"/>
              </a:defRPr>
            </a:lvl1pPr>
            <a:lvl2pPr marL="360363" indent="-184150" algn="ctr">
              <a:defRPr sz="1400" b="0">
                <a:latin typeface="+mj-lt"/>
              </a:defRPr>
            </a:lvl2pPr>
            <a:lvl3pPr marL="536575" indent="-176213" algn="ctr">
              <a:defRPr sz="1200">
                <a:latin typeface="+mj-lt"/>
              </a:defRPr>
            </a:lvl3pPr>
            <a:lvl4pPr marL="719138" indent="-182563" algn="ctr">
              <a:defRPr sz="1100">
                <a:latin typeface="+mj-lt"/>
              </a:defRPr>
            </a:lvl4pPr>
            <a:lvl5pPr marL="895350" indent="-176213" algn="ctr">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Tree>
    <p:extLst>
      <p:ext uri="{BB962C8B-B14F-4D97-AF65-F5344CB8AC3E}">
        <p14:creationId xmlns:p14="http://schemas.microsoft.com/office/powerpoint/2010/main" val="1679231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Antwerpen_6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A64A23-42F4-0341-A372-ED0B454B6701}"/>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5" name="Tijdelijke aanduiding voor afbeelding 33">
            <a:extLst>
              <a:ext uri="{FF2B5EF4-FFF2-40B4-BE49-F238E27FC236}">
                <a16:creationId xmlns:a16="http://schemas.microsoft.com/office/drawing/2014/main" id="{19D3F277-1732-274A-BDAC-F3BB5EB73340}"/>
              </a:ext>
            </a:extLst>
          </p:cNvPr>
          <p:cNvSpPr>
            <a:spLocks noGrp="1"/>
          </p:cNvSpPr>
          <p:nvPr>
            <p:ph type="pic" sz="quarter" idx="12" hasCustomPrompt="1"/>
          </p:nvPr>
        </p:nvSpPr>
        <p:spPr>
          <a:xfrm>
            <a:off x="630664"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sz="800" b="0" i="0">
                <a:solidFill>
                  <a:schemeClr val="bg1"/>
                </a:solidFill>
                <a:latin typeface="Calibri Light" panose="020F0302020204030204" pitchFamily="34"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7" name="Tijdelijke aanduiding voor afbeelding 33">
            <a:extLst>
              <a:ext uri="{FF2B5EF4-FFF2-40B4-BE49-F238E27FC236}">
                <a16:creationId xmlns:a16="http://schemas.microsoft.com/office/drawing/2014/main" id="{C73DE83C-1825-BF4A-A473-AF62420F8C69}"/>
              </a:ext>
            </a:extLst>
          </p:cNvPr>
          <p:cNvSpPr>
            <a:spLocks noGrp="1"/>
          </p:cNvSpPr>
          <p:nvPr>
            <p:ph type="pic" sz="quarter" idx="15" hasCustomPrompt="1"/>
          </p:nvPr>
        </p:nvSpPr>
        <p:spPr>
          <a:xfrm>
            <a:off x="4410221"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9" name="Tijdelijke aanduiding voor afbeelding 33">
            <a:extLst>
              <a:ext uri="{FF2B5EF4-FFF2-40B4-BE49-F238E27FC236}">
                <a16:creationId xmlns:a16="http://schemas.microsoft.com/office/drawing/2014/main" id="{64A41B62-3349-A641-9E85-33C3E278DD4F}"/>
              </a:ext>
            </a:extLst>
          </p:cNvPr>
          <p:cNvSpPr>
            <a:spLocks noGrp="1"/>
          </p:cNvSpPr>
          <p:nvPr>
            <p:ph type="pic" sz="quarter" idx="17" hasCustomPrompt="1"/>
          </p:nvPr>
        </p:nvSpPr>
        <p:spPr>
          <a:xfrm>
            <a:off x="8141330" y="1389094"/>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0" name="Tijdelijke aanduiding voor inhoud 2">
            <a:extLst>
              <a:ext uri="{FF2B5EF4-FFF2-40B4-BE49-F238E27FC236}">
                <a16:creationId xmlns:a16="http://schemas.microsoft.com/office/drawing/2014/main" id="{88F6B30C-94E8-264F-86F5-31D0E47D7244}"/>
              </a:ext>
            </a:extLst>
          </p:cNvPr>
          <p:cNvSpPr>
            <a:spLocks noGrp="1"/>
          </p:cNvSpPr>
          <p:nvPr>
            <p:ph sz="quarter" idx="24" hasCustomPrompt="1"/>
          </p:nvPr>
        </p:nvSpPr>
        <p:spPr>
          <a:xfrm>
            <a:off x="5058585" y="1411391"/>
            <a:ext cx="2404800" cy="563562"/>
          </a:xfrm>
          <a:prstGeom prst="rect">
            <a:avLst/>
          </a:prstGeom>
        </p:spPr>
        <p:txBody>
          <a:bodyPr lIns="0" tIns="0" rIns="0" bIns="0">
            <a:noAutofit/>
          </a:bodyPr>
          <a:lstStyle>
            <a:lvl1pPr marL="0" indent="0">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Project title</a:t>
            </a:r>
          </a:p>
        </p:txBody>
      </p:sp>
      <p:sp>
        <p:nvSpPr>
          <p:cNvPr id="11" name="Tijdelijke aanduiding voor inhoud 2">
            <a:extLst>
              <a:ext uri="{FF2B5EF4-FFF2-40B4-BE49-F238E27FC236}">
                <a16:creationId xmlns:a16="http://schemas.microsoft.com/office/drawing/2014/main" id="{261850B4-D4F1-234A-9F22-195572228DA4}"/>
              </a:ext>
            </a:extLst>
          </p:cNvPr>
          <p:cNvSpPr>
            <a:spLocks noGrp="1"/>
          </p:cNvSpPr>
          <p:nvPr>
            <p:ph sz="quarter" idx="25" hasCustomPrompt="1"/>
          </p:nvPr>
        </p:nvSpPr>
        <p:spPr>
          <a:xfrm>
            <a:off x="8802688" y="1411391"/>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dirty="0"/>
              <a:t>Project title</a:t>
            </a:r>
          </a:p>
        </p:txBody>
      </p:sp>
      <p:sp>
        <p:nvSpPr>
          <p:cNvPr id="12" name="Tijdelijke aanduiding voor inhoud 2">
            <a:extLst>
              <a:ext uri="{FF2B5EF4-FFF2-40B4-BE49-F238E27FC236}">
                <a16:creationId xmlns:a16="http://schemas.microsoft.com/office/drawing/2014/main" id="{DCDD9BD6-DB58-C84C-BD3C-F9652F4D492B}"/>
              </a:ext>
            </a:extLst>
          </p:cNvPr>
          <p:cNvSpPr>
            <a:spLocks noGrp="1"/>
          </p:cNvSpPr>
          <p:nvPr>
            <p:ph sz="quarter" idx="26" hasCustomPrompt="1"/>
          </p:nvPr>
        </p:nvSpPr>
        <p:spPr>
          <a:xfrm>
            <a:off x="1326874" y="1411391"/>
            <a:ext cx="2404800" cy="563562"/>
          </a:xfrm>
          <a:prstGeom prst="rect">
            <a:avLst/>
          </a:prstGeom>
        </p:spPr>
        <p:txBody>
          <a:bodyPr lIns="0" tIns="0" rIns="0" bIns="0">
            <a:noAutofit/>
          </a:bodyPr>
          <a:lstStyle>
            <a:lvl1pPr marL="0" indent="0">
              <a:buNone/>
              <a:defRPr sz="2200" b="1" i="0">
                <a:solidFill>
                  <a:schemeClr val="accent2"/>
                </a:solidFill>
                <a:latin typeface="Calibri" panose="020F0502020204030204" pitchFamily="34" charset="0"/>
                <a:cs typeface="Calibri" panose="020F0502020204030204" pitchFamily="34" charset="0"/>
              </a:defRPr>
            </a:lvl1pPr>
          </a:lstStyle>
          <a:p>
            <a:r>
              <a:rPr lang="en-US" noProof="0" dirty="0"/>
              <a:t>Project title</a:t>
            </a:r>
          </a:p>
        </p:txBody>
      </p:sp>
      <p:sp>
        <p:nvSpPr>
          <p:cNvPr id="15" name="Tijdelijke aanduiding voor afbeelding 33">
            <a:extLst>
              <a:ext uri="{FF2B5EF4-FFF2-40B4-BE49-F238E27FC236}">
                <a16:creationId xmlns:a16="http://schemas.microsoft.com/office/drawing/2014/main" id="{965879DE-F296-964E-A952-9184C5050EF5}"/>
              </a:ext>
            </a:extLst>
          </p:cNvPr>
          <p:cNvSpPr>
            <a:spLocks noGrp="1"/>
          </p:cNvSpPr>
          <p:nvPr>
            <p:ph type="pic" sz="quarter" idx="28" hasCustomPrompt="1"/>
          </p:nvPr>
        </p:nvSpPr>
        <p:spPr>
          <a:xfrm>
            <a:off x="630664"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7" name="Tijdelijke aanduiding voor afbeelding 33">
            <a:extLst>
              <a:ext uri="{FF2B5EF4-FFF2-40B4-BE49-F238E27FC236}">
                <a16:creationId xmlns:a16="http://schemas.microsoft.com/office/drawing/2014/main" id="{D15EA347-33D1-EE4E-9464-3CF0EAE3CC0B}"/>
              </a:ext>
            </a:extLst>
          </p:cNvPr>
          <p:cNvSpPr>
            <a:spLocks noGrp="1"/>
          </p:cNvSpPr>
          <p:nvPr>
            <p:ph type="pic" sz="quarter" idx="30" hasCustomPrompt="1"/>
          </p:nvPr>
        </p:nvSpPr>
        <p:spPr>
          <a:xfrm>
            <a:off x="4410221"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19" name="Tijdelijke aanduiding voor afbeelding 33">
            <a:extLst>
              <a:ext uri="{FF2B5EF4-FFF2-40B4-BE49-F238E27FC236}">
                <a16:creationId xmlns:a16="http://schemas.microsoft.com/office/drawing/2014/main" id="{4EC1974C-2EB3-274B-A88C-617CC7414E5A}"/>
              </a:ext>
            </a:extLst>
          </p:cNvPr>
          <p:cNvSpPr>
            <a:spLocks noGrp="1"/>
          </p:cNvSpPr>
          <p:nvPr>
            <p:ph type="pic" sz="quarter" idx="32" hasCustomPrompt="1"/>
          </p:nvPr>
        </p:nvSpPr>
        <p:spPr>
          <a:xfrm>
            <a:off x="8141330" y="3841836"/>
            <a:ext cx="467313" cy="466828"/>
          </a:xfrm>
          <a:prstGeom prst="roundRect">
            <a:avLst>
              <a:gd name="adj" fmla="val 7157"/>
            </a:avLst>
          </a:prstGeom>
          <a:solidFill>
            <a:schemeClr val="accent2"/>
          </a:solidFill>
        </p:spPr>
        <p:txBody>
          <a:bodyPr>
            <a:normAutofit/>
          </a:bodyPr>
          <a:lstStyle>
            <a:lvl1pPr marL="0" marR="0" indent="0" algn="l" defTabSz="914400" rtl="0" eaLnBrk="1" fontAlgn="auto" latinLnBrk="0" hangingPunct="1">
              <a:lnSpc>
                <a:spcPct val="90000"/>
              </a:lnSpc>
              <a:spcBef>
                <a:spcPts val="1000"/>
              </a:spcBef>
              <a:spcAft>
                <a:spcPts val="0"/>
              </a:spcAft>
              <a:buClr>
                <a:schemeClr val="accent2"/>
              </a:buClr>
              <a:buSzPct val="75000"/>
              <a:buFontTx/>
              <a:buNone/>
              <a:tabLst/>
              <a:defRPr lang="nl-BE" sz="800" b="0" i="0" kern="1200">
                <a:solidFill>
                  <a:schemeClr val="bg1"/>
                </a:solidFill>
                <a:latin typeface="Calibri Light" panose="020F0302020204030204" pitchFamily="34" charset="0"/>
                <a:ea typeface="Verdana" charset="0"/>
                <a:cs typeface="Calibri Light" panose="020F0302020204030204" pitchFamily="34" charset="0"/>
              </a:defRPr>
            </a:lvl1pPr>
          </a:lstStyle>
          <a:p>
            <a:pPr marL="0" marR="0" lvl="0" indent="0" algn="l" defTabSz="914400" rtl="0" eaLnBrk="1" fontAlgn="auto" latinLnBrk="0" hangingPunct="1">
              <a:lnSpc>
                <a:spcPct val="90000"/>
              </a:lnSpc>
              <a:spcBef>
                <a:spcPts val="1000"/>
              </a:spcBef>
              <a:spcAft>
                <a:spcPts val="0"/>
              </a:spcAft>
              <a:buClr>
                <a:schemeClr val="accent2"/>
              </a:buClr>
              <a:buSzPct val="75000"/>
              <a:buFontTx/>
              <a:buNone/>
              <a:tabLst/>
              <a:defRPr/>
            </a:pPr>
            <a:r>
              <a:rPr lang="en-US" noProof="0"/>
              <a:t>Click the icon to add a white png image</a:t>
            </a:r>
          </a:p>
        </p:txBody>
      </p:sp>
      <p:sp>
        <p:nvSpPr>
          <p:cNvPr id="20" name="Tijdelijke aanduiding voor inhoud 2">
            <a:extLst>
              <a:ext uri="{FF2B5EF4-FFF2-40B4-BE49-F238E27FC236}">
                <a16:creationId xmlns:a16="http://schemas.microsoft.com/office/drawing/2014/main" id="{330314A6-BF29-EC42-BF75-622C5286D534}"/>
              </a:ext>
            </a:extLst>
          </p:cNvPr>
          <p:cNvSpPr>
            <a:spLocks noGrp="1"/>
          </p:cNvSpPr>
          <p:nvPr>
            <p:ph sz="quarter" idx="33" hasCustomPrompt="1"/>
          </p:nvPr>
        </p:nvSpPr>
        <p:spPr>
          <a:xfrm>
            <a:off x="5058585"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dirty="0"/>
              <a:t>Project title</a:t>
            </a:r>
          </a:p>
        </p:txBody>
      </p:sp>
      <p:sp>
        <p:nvSpPr>
          <p:cNvPr id="21" name="Tijdelijke aanduiding voor inhoud 2">
            <a:extLst>
              <a:ext uri="{FF2B5EF4-FFF2-40B4-BE49-F238E27FC236}">
                <a16:creationId xmlns:a16="http://schemas.microsoft.com/office/drawing/2014/main" id="{D6D76FCC-D508-DD4F-BB82-48A5BCC54578}"/>
              </a:ext>
            </a:extLst>
          </p:cNvPr>
          <p:cNvSpPr>
            <a:spLocks noGrp="1"/>
          </p:cNvSpPr>
          <p:nvPr>
            <p:ph sz="quarter" idx="34" hasCustomPrompt="1"/>
          </p:nvPr>
        </p:nvSpPr>
        <p:spPr>
          <a:xfrm>
            <a:off x="8802688"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dirty="0"/>
              <a:t>Project title</a:t>
            </a:r>
          </a:p>
        </p:txBody>
      </p:sp>
      <p:sp>
        <p:nvSpPr>
          <p:cNvPr id="22" name="Tijdelijke aanduiding voor inhoud 2">
            <a:extLst>
              <a:ext uri="{FF2B5EF4-FFF2-40B4-BE49-F238E27FC236}">
                <a16:creationId xmlns:a16="http://schemas.microsoft.com/office/drawing/2014/main" id="{125E4E80-E44F-EA4F-8054-6AB42A8470B4}"/>
              </a:ext>
            </a:extLst>
          </p:cNvPr>
          <p:cNvSpPr>
            <a:spLocks noGrp="1"/>
          </p:cNvSpPr>
          <p:nvPr>
            <p:ph sz="quarter" idx="35" hasCustomPrompt="1"/>
          </p:nvPr>
        </p:nvSpPr>
        <p:spPr>
          <a:xfrm>
            <a:off x="1326874" y="3864133"/>
            <a:ext cx="2404800" cy="563562"/>
          </a:xfrm>
          <a:prstGeom prst="rect">
            <a:avLst/>
          </a:prstGeom>
        </p:spPr>
        <p:txBody>
          <a:bodyPr lIns="0" tIns="0" rIns="0" bIns="0">
            <a:noAutofit/>
          </a:bodyPr>
          <a:lstStyle>
            <a:lvl1pPr marL="0" indent="0">
              <a:buNone/>
              <a:defRPr lang="nl-BE" sz="2200" b="1" i="0" kern="1200" dirty="0">
                <a:solidFill>
                  <a:schemeClr val="accent2"/>
                </a:solidFill>
                <a:latin typeface="Calibri" panose="020F0502020204030204" pitchFamily="34" charset="0"/>
                <a:ea typeface="Verdana" charset="0"/>
                <a:cs typeface="Calibri" panose="020F0502020204030204" pitchFamily="34" charset="0"/>
              </a:defRPr>
            </a:lvl1pPr>
          </a:lstStyle>
          <a:p>
            <a:r>
              <a:rPr lang="en-US" noProof="0" dirty="0"/>
              <a:t>Project title</a:t>
            </a:r>
          </a:p>
        </p:txBody>
      </p:sp>
      <p:sp>
        <p:nvSpPr>
          <p:cNvPr id="23" name="Content Placeholder 9">
            <a:extLst>
              <a:ext uri="{FF2B5EF4-FFF2-40B4-BE49-F238E27FC236}">
                <a16:creationId xmlns:a16="http://schemas.microsoft.com/office/drawing/2014/main" id="{3528E721-8656-4BDD-B009-8819AFB97FC5}"/>
              </a:ext>
            </a:extLst>
          </p:cNvPr>
          <p:cNvSpPr>
            <a:spLocks noGrp="1"/>
          </p:cNvSpPr>
          <p:nvPr>
            <p:ph sz="quarter" idx="36" hasCustomPrompt="1"/>
          </p:nvPr>
        </p:nvSpPr>
        <p:spPr>
          <a:xfrm>
            <a:off x="1339266" y="2133247"/>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4" name="Content Placeholder 9">
            <a:extLst>
              <a:ext uri="{FF2B5EF4-FFF2-40B4-BE49-F238E27FC236}">
                <a16:creationId xmlns:a16="http://schemas.microsoft.com/office/drawing/2014/main" id="{2C048C0B-E29D-49EF-80B5-29D0B0F479C0}"/>
              </a:ext>
            </a:extLst>
          </p:cNvPr>
          <p:cNvSpPr>
            <a:spLocks noGrp="1"/>
          </p:cNvSpPr>
          <p:nvPr>
            <p:ph sz="quarter" idx="37" hasCustomPrompt="1"/>
          </p:nvPr>
        </p:nvSpPr>
        <p:spPr>
          <a:xfrm>
            <a:off x="1339266" y="4586421"/>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5" name="Content Placeholder 9">
            <a:extLst>
              <a:ext uri="{FF2B5EF4-FFF2-40B4-BE49-F238E27FC236}">
                <a16:creationId xmlns:a16="http://schemas.microsoft.com/office/drawing/2014/main" id="{5F680696-8F3B-4E74-B265-71DF36E09776}"/>
              </a:ext>
            </a:extLst>
          </p:cNvPr>
          <p:cNvSpPr>
            <a:spLocks noGrp="1"/>
          </p:cNvSpPr>
          <p:nvPr>
            <p:ph sz="quarter" idx="38" hasCustomPrompt="1"/>
          </p:nvPr>
        </p:nvSpPr>
        <p:spPr>
          <a:xfrm>
            <a:off x="5070977" y="2133247"/>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6" name="Content Placeholder 9">
            <a:extLst>
              <a:ext uri="{FF2B5EF4-FFF2-40B4-BE49-F238E27FC236}">
                <a16:creationId xmlns:a16="http://schemas.microsoft.com/office/drawing/2014/main" id="{50B084AF-045B-4B49-8FBE-93ACB3E7F00A}"/>
              </a:ext>
            </a:extLst>
          </p:cNvPr>
          <p:cNvSpPr>
            <a:spLocks noGrp="1"/>
          </p:cNvSpPr>
          <p:nvPr>
            <p:ph sz="quarter" idx="39" hasCustomPrompt="1"/>
          </p:nvPr>
        </p:nvSpPr>
        <p:spPr>
          <a:xfrm>
            <a:off x="8802688" y="2133247"/>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7" name="Content Placeholder 9">
            <a:extLst>
              <a:ext uri="{FF2B5EF4-FFF2-40B4-BE49-F238E27FC236}">
                <a16:creationId xmlns:a16="http://schemas.microsoft.com/office/drawing/2014/main" id="{AD8E938A-1AD9-4373-BBFD-C7C066DAB3FA}"/>
              </a:ext>
            </a:extLst>
          </p:cNvPr>
          <p:cNvSpPr>
            <a:spLocks noGrp="1"/>
          </p:cNvSpPr>
          <p:nvPr>
            <p:ph sz="quarter" idx="40" hasCustomPrompt="1"/>
          </p:nvPr>
        </p:nvSpPr>
        <p:spPr>
          <a:xfrm>
            <a:off x="5070977" y="4586421"/>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
        <p:nvSpPr>
          <p:cNvPr id="28" name="Content Placeholder 9">
            <a:extLst>
              <a:ext uri="{FF2B5EF4-FFF2-40B4-BE49-F238E27FC236}">
                <a16:creationId xmlns:a16="http://schemas.microsoft.com/office/drawing/2014/main" id="{0C6D1181-34A3-47D3-99A2-1B802126EDC5}"/>
              </a:ext>
            </a:extLst>
          </p:cNvPr>
          <p:cNvSpPr>
            <a:spLocks noGrp="1"/>
          </p:cNvSpPr>
          <p:nvPr>
            <p:ph sz="quarter" idx="41" hasCustomPrompt="1"/>
          </p:nvPr>
        </p:nvSpPr>
        <p:spPr>
          <a:xfrm>
            <a:off x="8802688" y="4586421"/>
            <a:ext cx="2404800" cy="1404000"/>
          </a:xfrm>
        </p:spPr>
        <p:txBody>
          <a:bodyPr>
            <a:normAutofit/>
          </a:bodyPr>
          <a:lstStyle>
            <a:lvl1pPr marL="182563" indent="-182563">
              <a:buClr>
                <a:schemeClr val="accent2"/>
              </a:buClr>
              <a:defRPr sz="1600" b="0">
                <a:latin typeface="+mj-lt"/>
              </a:defRPr>
            </a:lvl1pPr>
            <a:lvl2pPr marL="360363" indent="-184150">
              <a:defRPr sz="1400" b="0">
                <a:latin typeface="+mj-lt"/>
              </a:defRPr>
            </a:lvl2pPr>
            <a:lvl3pPr marL="536575" indent="-176213">
              <a:defRPr sz="1200">
                <a:latin typeface="+mj-lt"/>
              </a:defRPr>
            </a:lvl3pPr>
            <a:lvl4pPr marL="719138" indent="-182563">
              <a:defRPr sz="1100">
                <a:latin typeface="+mj-lt"/>
              </a:defRPr>
            </a:lvl4pPr>
            <a:lvl5pPr marL="895350" indent="-176213">
              <a:defRPr sz="1100">
                <a:latin typeface="+mj-lt"/>
              </a:defRPr>
            </a:lvl5pPr>
          </a:lstStyle>
          <a:p>
            <a:pPr lvl="0"/>
            <a:r>
              <a:rPr lang="en-US" noProof="0" dirty="0"/>
              <a:t>Object</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a:p>
            <a:pPr lvl="4"/>
            <a:endParaRPr lang="en-US" noProof="0" dirty="0"/>
          </a:p>
          <a:p>
            <a:pPr lvl="1"/>
            <a:endParaRPr lang="en-US" noProof="0" dirty="0"/>
          </a:p>
        </p:txBody>
      </p:sp>
    </p:spTree>
    <p:extLst>
      <p:ext uri="{BB962C8B-B14F-4D97-AF65-F5344CB8AC3E}">
        <p14:creationId xmlns:p14="http://schemas.microsoft.com/office/powerpoint/2010/main" val="4149166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Antwerpen-obje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906A4-C8C0-BA4F-A09B-9014BCE49913}"/>
              </a:ext>
            </a:extLst>
          </p:cNvPr>
          <p:cNvSpPr>
            <a:spLocks noGrp="1"/>
          </p:cNvSpPr>
          <p:nvPr>
            <p:ph type="title"/>
          </p:nvPr>
        </p:nvSpPr>
        <p:spPr/>
        <p:txBody>
          <a:bodyPr/>
          <a:lstStyle>
            <a:lvl1pPr>
              <a:defRPr b="1" i="0">
                <a:latin typeface="Calibri" panose="020F0502020204030204" pitchFamily="34" charset="0"/>
                <a:cs typeface="Calibri" panose="020F0502020204030204" pitchFamily="34" charset="0"/>
              </a:defRPr>
            </a:lvl1pPr>
          </a:lstStyle>
          <a:p>
            <a:r>
              <a:rPr lang="en-US" noProof="0" dirty="0"/>
              <a:t>Click to edit Master title style</a:t>
            </a:r>
          </a:p>
        </p:txBody>
      </p:sp>
      <p:sp>
        <p:nvSpPr>
          <p:cNvPr id="3" name="Slide Number Placeholder 2">
            <a:extLst>
              <a:ext uri="{FF2B5EF4-FFF2-40B4-BE49-F238E27FC236}">
                <a16:creationId xmlns:a16="http://schemas.microsoft.com/office/drawing/2014/main" id="{1876E971-EE47-7745-ACA8-1DEF0415F3DA}"/>
              </a:ext>
            </a:extLst>
          </p:cNvPr>
          <p:cNvSpPr>
            <a:spLocks noGrp="1"/>
          </p:cNvSpPr>
          <p:nvPr>
            <p:ph type="sldNum" sz="quarter" idx="10"/>
          </p:nvPr>
        </p:nvSpPr>
        <p:spPr/>
        <p:txBody>
          <a:bodyPr/>
          <a:lstStyle>
            <a:lvl1pPr>
              <a:defRPr b="0" i="0">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endParaRPr>
          </a:p>
        </p:txBody>
      </p:sp>
      <p:sp>
        <p:nvSpPr>
          <p:cNvPr id="4" name="Tijdelijke aanduiding voor grafiek 4">
            <a:extLst>
              <a:ext uri="{FF2B5EF4-FFF2-40B4-BE49-F238E27FC236}">
                <a16:creationId xmlns:a16="http://schemas.microsoft.com/office/drawing/2014/main" id="{967EE9E6-2701-5E4F-A341-5478485FBD82}"/>
              </a:ext>
            </a:extLst>
          </p:cNvPr>
          <p:cNvSpPr>
            <a:spLocks noGrp="1"/>
          </p:cNvSpPr>
          <p:nvPr>
            <p:ph type="chart" sz="quarter" idx="11" hasCustomPrompt="1"/>
          </p:nvPr>
        </p:nvSpPr>
        <p:spPr>
          <a:xfrm>
            <a:off x="623889" y="1578459"/>
            <a:ext cx="10944224" cy="4658829"/>
          </a:xfrm>
          <a:prstGeom prst="rect">
            <a:avLst/>
          </a:prstGeom>
        </p:spPr>
        <p:txBody>
          <a:bodyPr/>
          <a:lstStyle>
            <a:lvl1pPr marL="0" marR="0" indent="0" algn="l" defTabSz="914400" rtl="0" eaLnBrk="1" fontAlgn="auto" latinLnBrk="0" hangingPunct="1">
              <a:lnSpc>
                <a:spcPct val="90000"/>
              </a:lnSpc>
              <a:spcBef>
                <a:spcPts val="1000"/>
              </a:spcBef>
              <a:spcAft>
                <a:spcPts val="0"/>
              </a:spcAft>
              <a:buClr>
                <a:schemeClr val="accent2"/>
              </a:buClr>
              <a:buSzPct val="75000"/>
              <a:buFont typeface="Arial" panose="020B0604020202020204" pitchFamily="34" charset="0"/>
              <a:buNone/>
              <a:tabLst/>
              <a:defRPr b="0" i="0">
                <a:latin typeface="Calibri Light" panose="020F0302020204030204" pitchFamily="34" charset="0"/>
                <a:cs typeface="Calibri Light" panose="020F0302020204030204" pitchFamily="34" charset="0"/>
              </a:defRPr>
            </a:lvl1pPr>
          </a:lstStyle>
          <a:p>
            <a:pPr marL="457200" marR="0" lvl="0" indent="-457200" algn="l" defTabSz="914400" rtl="0" eaLnBrk="1" fontAlgn="auto" latinLnBrk="0" hangingPunct="1">
              <a:lnSpc>
                <a:spcPct val="90000"/>
              </a:lnSpc>
              <a:spcBef>
                <a:spcPts val="1000"/>
              </a:spcBef>
              <a:spcAft>
                <a:spcPts val="0"/>
              </a:spcAft>
              <a:buClr>
                <a:schemeClr val="accent2"/>
              </a:buClr>
              <a:buSzPct val="75000"/>
              <a:tabLst/>
              <a:defRPr/>
            </a:pPr>
            <a:r>
              <a:rPr lang="en-US" noProof="0"/>
              <a:t>Click the icon to add an object</a:t>
            </a:r>
          </a:p>
        </p:txBody>
      </p:sp>
    </p:spTree>
    <p:extLst>
      <p:ext uri="{BB962C8B-B14F-4D97-AF65-F5344CB8AC3E}">
        <p14:creationId xmlns:p14="http://schemas.microsoft.com/office/powerpoint/2010/main" val="3082753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jdelijke aanduiding voor titel 1">
            <a:extLst>
              <a:ext uri="{FF2B5EF4-FFF2-40B4-BE49-F238E27FC236}">
                <a16:creationId xmlns:a16="http://schemas.microsoft.com/office/drawing/2014/main" id="{1948A336-DFA9-6348-B512-B2BBC75D1D43}"/>
              </a:ext>
            </a:extLst>
          </p:cNvPr>
          <p:cNvSpPr>
            <a:spLocks noGrp="1"/>
          </p:cNvSpPr>
          <p:nvPr>
            <p:ph type="title"/>
          </p:nvPr>
        </p:nvSpPr>
        <p:spPr>
          <a:xfrm>
            <a:off x="623887" y="620713"/>
            <a:ext cx="10944226" cy="791794"/>
          </a:xfrm>
          <a:prstGeom prst="rect">
            <a:avLst/>
          </a:prstGeom>
        </p:spPr>
        <p:txBody>
          <a:bodyPr vert="horz" lIns="0" tIns="0" rIns="0" bIns="0" rtlCol="0" anchor="t" anchorCtr="0">
            <a:normAutofit/>
          </a:bodyPr>
          <a:lstStyle/>
          <a:p>
            <a:r>
              <a:rPr lang="en-US" noProof="0" dirty="0"/>
              <a:t>Click to edit Master title style</a:t>
            </a:r>
          </a:p>
        </p:txBody>
      </p:sp>
      <p:sp>
        <p:nvSpPr>
          <p:cNvPr id="9" name="Tijdelijke aanduiding voor dianummer 3">
            <a:extLst>
              <a:ext uri="{FF2B5EF4-FFF2-40B4-BE49-F238E27FC236}">
                <a16:creationId xmlns:a16="http://schemas.microsoft.com/office/drawing/2014/main" id="{ACEE07E0-D229-2548-A4C6-019956C34182}"/>
              </a:ext>
            </a:extLst>
          </p:cNvPr>
          <p:cNvSpPr>
            <a:spLocks noGrp="1"/>
          </p:cNvSpPr>
          <p:nvPr>
            <p:ph type="sldNum" sz="quarter" idx="4"/>
          </p:nvPr>
        </p:nvSpPr>
        <p:spPr>
          <a:xfrm>
            <a:off x="8923493" y="6339173"/>
            <a:ext cx="2644619" cy="365125"/>
          </a:xfrm>
          <a:prstGeom prst="rect">
            <a:avLst/>
          </a:prstGeom>
        </p:spPr>
        <p:txBody>
          <a:bodyPr vert="horz" lIns="91440" tIns="45720" rIns="91440" bIns="45720" rtlCol="0" anchor="ctr"/>
          <a:lstStyle>
            <a:lvl1pPr algn="r">
              <a:defRPr sz="1000" b="0" i="0">
                <a:solidFill>
                  <a:schemeClr val="tx2"/>
                </a:solidFill>
                <a:latin typeface="Calibri Light" panose="020F0302020204030204" pitchFamily="34" charset="0"/>
                <a:cs typeface="Calibri Light" panose="020F0302020204030204" pitchFamily="34" charset="0"/>
              </a:defRPr>
            </a:lvl1pPr>
          </a:lstStyle>
          <a:p>
            <a:fld id="{E038E271-308C-2E46-A3EC-56326F9084CC}" type="slidenum">
              <a:rPr lang="nl-BE" smtClean="0"/>
              <a:pPr/>
              <a:t>‹nr.›</a:t>
            </a:fld>
            <a:endParaRPr lang="nl-BE" dirty="0">
              <a:latin typeface="Calibri Light" panose="020F0302020204030204" pitchFamily="34" charset="0"/>
              <a:cs typeface="Calibri Light" panose="020F0302020204030204" pitchFamily="34" charset="0"/>
            </a:endParaRPr>
          </a:p>
        </p:txBody>
      </p:sp>
      <p:sp>
        <p:nvSpPr>
          <p:cNvPr id="5" name="Text Placeholder 4">
            <a:extLst>
              <a:ext uri="{FF2B5EF4-FFF2-40B4-BE49-F238E27FC236}">
                <a16:creationId xmlns:a16="http://schemas.microsoft.com/office/drawing/2014/main" id="{0912212B-EACF-4AB5-8035-E9729BF5330A}"/>
              </a:ext>
            </a:extLst>
          </p:cNvPr>
          <p:cNvSpPr>
            <a:spLocks noGrp="1"/>
          </p:cNvSpPr>
          <p:nvPr>
            <p:ph type="body" idx="1"/>
          </p:nvPr>
        </p:nvSpPr>
        <p:spPr>
          <a:xfrm>
            <a:off x="623887" y="1516380"/>
            <a:ext cx="10944225" cy="4720907"/>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6" name="Afbeelding 5">
            <a:extLst>
              <a:ext uri="{FF2B5EF4-FFF2-40B4-BE49-F238E27FC236}">
                <a16:creationId xmlns:a16="http://schemas.microsoft.com/office/drawing/2014/main" id="{34297C5F-1211-4312-AB21-1995607EB47A}"/>
              </a:ext>
            </a:extLst>
          </p:cNvPr>
          <p:cNvPicPr>
            <a:picLocks noChangeAspect="1"/>
          </p:cNvPicPr>
          <p:nvPr userDrawn="1"/>
        </p:nvPicPr>
        <p:blipFill>
          <a:blip r:embed="rId13"/>
          <a:stretch>
            <a:fillRect/>
          </a:stretch>
        </p:blipFill>
        <p:spPr>
          <a:xfrm>
            <a:off x="626400" y="6466361"/>
            <a:ext cx="864952" cy="226800"/>
          </a:xfrm>
          <a:prstGeom prst="rect">
            <a:avLst/>
          </a:prstGeom>
        </p:spPr>
      </p:pic>
    </p:spTree>
  </p:cSld>
  <p:clrMap bg1="lt1" tx1="dk1" bg2="lt2" tx2="dk2" accent1="accent1" accent2="accent2" accent3="accent3" accent4="accent4" accent5="accent5" accent6="accent6" hlink="hlink" folHlink="folHlink"/>
  <p:sldLayoutIdLst>
    <p:sldLayoutId id="2147484115" r:id="rId1"/>
    <p:sldLayoutId id="2147484105" r:id="rId2"/>
    <p:sldLayoutId id="2147484106" r:id="rId3"/>
    <p:sldLayoutId id="2147484107" r:id="rId4"/>
    <p:sldLayoutId id="2147484108" r:id="rId5"/>
    <p:sldLayoutId id="2147484109" r:id="rId6"/>
    <p:sldLayoutId id="2147484110" r:id="rId7"/>
    <p:sldLayoutId id="2147484111" r:id="rId8"/>
    <p:sldLayoutId id="2147484113" r:id="rId9"/>
    <p:sldLayoutId id="2147484112" r:id="rId10"/>
    <p:sldLayoutId id="2147484102" r:id="rId11"/>
  </p:sldLayoutIdLst>
  <p:hf hdr="0"/>
  <p:txStyles>
    <p:titleStyle>
      <a:lvl1pPr algn="l" defTabSz="1217054" rtl="0" eaLnBrk="1" fontAlgn="base" hangingPunct="1">
        <a:spcBef>
          <a:spcPct val="0"/>
        </a:spcBef>
        <a:spcAft>
          <a:spcPct val="0"/>
        </a:spcAft>
        <a:defRPr sz="3800" b="1" i="0" kern="1200">
          <a:solidFill>
            <a:schemeClr val="accent2"/>
          </a:solidFill>
          <a:latin typeface="Calibri" panose="020F0502020204030204" pitchFamily="34" charset="0"/>
          <a:ea typeface="Verdana" charset="0"/>
          <a:cs typeface="Calibri" panose="020F0502020204030204" pitchFamily="34" charset="0"/>
        </a:defRPr>
      </a:lvl1pPr>
      <a:lvl2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2pPr>
      <a:lvl3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3pPr>
      <a:lvl4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4pPr>
      <a:lvl5pPr algn="l" defTabSz="1217054" rtl="0" eaLnBrk="1" fontAlgn="base" hangingPunct="1">
        <a:spcBef>
          <a:spcPct val="0"/>
        </a:spcBef>
        <a:spcAft>
          <a:spcPct val="0"/>
        </a:spcAft>
        <a:defRPr sz="2667">
          <a:solidFill>
            <a:schemeClr val="accent1"/>
          </a:solidFill>
          <a:latin typeface="Verdana" panose="020B0604030504040204" pitchFamily="34" charset="0"/>
          <a:ea typeface="Verdana" panose="020B0604030504040204" pitchFamily="34" charset="0"/>
          <a:cs typeface="Verdana" panose="020B060403050404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68288" indent="-268288" algn="l" defTabSz="1217054" rtl="0" eaLnBrk="1" fontAlgn="base" hangingPunct="1">
        <a:spcBef>
          <a:spcPct val="20000"/>
        </a:spcBef>
        <a:spcAft>
          <a:spcPct val="0"/>
        </a:spcAft>
        <a:buClr>
          <a:schemeClr val="accent2"/>
        </a:buClr>
        <a:buSzPct val="75000"/>
        <a:buFont typeface="Wingdings" panose="05000000000000000000" pitchFamily="2" charset="2"/>
        <a:buChar char="§"/>
        <a:defRPr sz="2800" b="1" i="0" kern="1200">
          <a:solidFill>
            <a:schemeClr val="tx1"/>
          </a:solidFill>
          <a:latin typeface="+mn-lt"/>
          <a:ea typeface="Verdana" charset="0"/>
          <a:cs typeface="Calibri Light" panose="020F0302020204030204" pitchFamily="34" charset="0"/>
        </a:defRPr>
      </a:lvl1pPr>
      <a:lvl2pPr marL="628650" indent="-268288" algn="l" defTabSz="1217054" rtl="0" eaLnBrk="1" fontAlgn="base" hangingPunct="1">
        <a:spcBef>
          <a:spcPct val="20000"/>
        </a:spcBef>
        <a:spcAft>
          <a:spcPct val="0"/>
        </a:spcAft>
        <a:buClr>
          <a:schemeClr val="accent1"/>
        </a:buClr>
        <a:buSzPct val="75000"/>
        <a:buFont typeface="Wingdings" panose="05000000000000000000" pitchFamily="2" charset="2"/>
        <a:buChar char="§"/>
        <a:defRPr sz="2400" kern="1200">
          <a:solidFill>
            <a:schemeClr val="tx1"/>
          </a:solidFill>
          <a:latin typeface="+mn-lt"/>
          <a:ea typeface="Verdana" charset="0"/>
          <a:cs typeface="Calibri" panose="020F0502020204030204" pitchFamily="34" charset="0"/>
        </a:defRPr>
      </a:lvl2pPr>
      <a:lvl3pPr marL="987425" indent="-268288" algn="l" defTabSz="1217054" rtl="0" eaLnBrk="1" fontAlgn="base" hangingPunct="1">
        <a:spcBef>
          <a:spcPct val="20000"/>
        </a:spcBef>
        <a:spcAft>
          <a:spcPct val="0"/>
        </a:spcAft>
        <a:buClr>
          <a:schemeClr val="accent1"/>
        </a:buClr>
        <a:buFont typeface="Arial" panose="020B0604020202020204" pitchFamily="34" charset="0"/>
        <a:buChar char="•"/>
        <a:defRPr sz="2000" kern="1200">
          <a:solidFill>
            <a:schemeClr val="tx1"/>
          </a:solidFill>
          <a:latin typeface="+mn-lt"/>
          <a:ea typeface="Verdana" charset="0"/>
          <a:cs typeface="Calibri" panose="020F0502020204030204" pitchFamily="34" charset="0"/>
        </a:defRPr>
      </a:lvl3pPr>
      <a:lvl4pPr marL="1347788" indent="-268288" algn="l" defTabSz="1217054" rtl="0" eaLnBrk="1" fontAlgn="base" hangingPunct="1">
        <a:spcBef>
          <a:spcPct val="20000"/>
        </a:spcBef>
        <a:spcAft>
          <a:spcPct val="0"/>
        </a:spcAft>
        <a:buClr>
          <a:schemeClr val="accent1"/>
        </a:buClr>
        <a:buFont typeface="Arial" panose="020B0604020202020204" pitchFamily="34" charset="0"/>
        <a:buChar char="•"/>
        <a:defRPr sz="1800" kern="1200">
          <a:solidFill>
            <a:schemeClr val="tx1"/>
          </a:solidFill>
          <a:latin typeface="+mn-lt"/>
          <a:ea typeface="Verdana" charset="0"/>
          <a:cs typeface="Calibri" panose="020F0502020204030204" pitchFamily="34" charset="0"/>
        </a:defRPr>
      </a:lvl4pPr>
      <a:lvl5pPr marL="1700213" indent="-268288" algn="l" defTabSz="1217054" rtl="0" eaLnBrk="1" fontAlgn="base" hangingPunct="1">
        <a:spcBef>
          <a:spcPct val="20000"/>
        </a:spcBef>
        <a:spcAft>
          <a:spcPct val="0"/>
        </a:spcAft>
        <a:buClr>
          <a:schemeClr val="accent1"/>
        </a:buClr>
        <a:buFont typeface="Arial" panose="020B0604020202020204" pitchFamily="34" charset="0"/>
        <a:buChar char="•"/>
        <a:defRPr sz="1800" kern="1200">
          <a:solidFill>
            <a:schemeClr val="tx1"/>
          </a:solidFill>
          <a:latin typeface="+mn-lt"/>
          <a:ea typeface="Verdana" charset="0"/>
          <a:cs typeface="Calibri" panose="020F0502020204030204" pitchFamily="34" charset="0"/>
        </a:defRPr>
      </a:lvl5pPr>
      <a:lvl6pPr marL="2076450"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441575" indent="-285750" algn="l" defTabSz="1219140" rtl="0" eaLnBrk="1" latinLnBrk="0" hangingPunct="1">
        <a:spcBef>
          <a:spcPct val="20000"/>
        </a:spcBef>
        <a:buFont typeface="Arial" panose="020B0604020202020204" pitchFamily="34" charset="0"/>
        <a:buChar char="•"/>
        <a:defRPr lang="nl-BE" sz="1800" kern="1200" dirty="0" err="1" smtClean="0">
          <a:solidFill>
            <a:schemeClr val="tx1"/>
          </a:solidFill>
          <a:latin typeface="+mn-lt"/>
          <a:ea typeface="+mn-ea"/>
          <a:cs typeface="+mn-cs"/>
        </a:defRPr>
      </a:lvl7pPr>
      <a:lvl8pPr marL="2795587"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160712" indent="-285750" algn="l" defTabSz="121914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userDrawn="1">
          <p15:clr>
            <a:srgbClr val="F26B43"/>
          </p15:clr>
        </p15:guide>
        <p15:guide id="2" pos="7287" userDrawn="1">
          <p15:clr>
            <a:srgbClr val="F26B43"/>
          </p15:clr>
        </p15:guide>
        <p15:guide id="3" orient="horz" pos="391" userDrawn="1">
          <p15:clr>
            <a:srgbClr val="F26B43"/>
          </p15:clr>
        </p15:guide>
        <p15:guide id="4" orient="horz" pos="392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548678"/>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7287" userDrawn="1">
          <p15:clr>
            <a:srgbClr val="F26B43"/>
          </p15:clr>
        </p15:guide>
        <p15:guide id="4" orient="horz" pos="3929"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8378306"/>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p15:clr>
            <a:srgbClr val="F26B43"/>
          </p15:clr>
        </p15:guide>
        <p15:guide id="2" pos="393">
          <p15:clr>
            <a:srgbClr val="F26B43"/>
          </p15:clr>
        </p15:guide>
        <p15:guide id="3" pos="7287">
          <p15:clr>
            <a:srgbClr val="F26B43"/>
          </p15:clr>
        </p15:guide>
        <p15:guide id="4" orient="horz" pos="392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C7654-B1F8-CB41-A11C-78EAAE0B4DB9}"/>
              </a:ext>
            </a:extLst>
          </p:cNvPr>
          <p:cNvSpPr>
            <a:spLocks noGrp="1"/>
          </p:cNvSpPr>
          <p:nvPr>
            <p:ph type="title"/>
          </p:nvPr>
        </p:nvSpPr>
        <p:spPr>
          <a:xfrm>
            <a:off x="623888" y="2995749"/>
            <a:ext cx="10944225" cy="1067437"/>
          </a:xfrm>
        </p:spPr>
        <p:txBody>
          <a:bodyPr>
            <a:noAutofit/>
          </a:bodyPr>
          <a:lstStyle/>
          <a:p>
            <a:r>
              <a:rPr lang="en-US" sz="4000" noProof="0" dirty="0"/>
              <a:t>Equal treatment provisions for social benefits in </a:t>
            </a:r>
            <a:br>
              <a:rPr lang="en-US" sz="4000" noProof="0" dirty="0"/>
            </a:br>
            <a:r>
              <a:rPr lang="en-US" sz="4000" noProof="0" dirty="0"/>
              <a:t>EU law on the free </a:t>
            </a:r>
            <a:r>
              <a:rPr lang="en-US" sz="4000" dirty="0"/>
              <a:t>movement of persons</a:t>
            </a:r>
            <a:br>
              <a:rPr lang="en-US" sz="4000" dirty="0"/>
            </a:br>
            <a:br>
              <a:rPr lang="en-US" sz="4000" noProof="0" dirty="0"/>
            </a:br>
            <a:r>
              <a:rPr lang="en-US" sz="4000" noProof="0" dirty="0"/>
              <a:t>Friends or Foes?</a:t>
            </a:r>
          </a:p>
        </p:txBody>
      </p:sp>
      <p:sp>
        <p:nvSpPr>
          <p:cNvPr id="3" name="Text Placeholder 2">
            <a:extLst>
              <a:ext uri="{FF2B5EF4-FFF2-40B4-BE49-F238E27FC236}">
                <a16:creationId xmlns:a16="http://schemas.microsoft.com/office/drawing/2014/main" id="{BE59F27B-4FA1-1945-B3AE-2234EB3F591F}"/>
              </a:ext>
            </a:extLst>
          </p:cNvPr>
          <p:cNvSpPr>
            <a:spLocks noGrp="1"/>
          </p:cNvSpPr>
          <p:nvPr>
            <p:ph type="body" sz="quarter" idx="10"/>
          </p:nvPr>
        </p:nvSpPr>
        <p:spPr>
          <a:xfrm>
            <a:off x="2090057" y="5303520"/>
            <a:ext cx="9478056" cy="230504"/>
          </a:xfrm>
        </p:spPr>
        <p:txBody>
          <a:bodyPr/>
          <a:lstStyle/>
          <a:p>
            <a:pPr algn="just"/>
            <a:r>
              <a:rPr lang="en-US" dirty="0"/>
              <a:t>						Prof Herwig </a:t>
            </a:r>
            <a:r>
              <a:rPr lang="en-US" cap="small" dirty="0"/>
              <a:t>Verschueren</a:t>
            </a:r>
          </a:p>
          <a:p>
            <a:pPr algn="just"/>
            <a:r>
              <a:rPr lang="en-US" cap="small" dirty="0"/>
              <a:t>						</a:t>
            </a:r>
            <a:r>
              <a:rPr lang="en-US" dirty="0" err="1"/>
              <a:t>Tromsø</a:t>
            </a:r>
            <a:r>
              <a:rPr lang="en-US" cap="small" dirty="0"/>
              <a:t>, </a:t>
            </a:r>
            <a:r>
              <a:rPr lang="en-US" dirty="0"/>
              <a:t>19 September 2023</a:t>
            </a:r>
          </a:p>
        </p:txBody>
      </p:sp>
    </p:spTree>
    <p:extLst>
      <p:ext uri="{BB962C8B-B14F-4D97-AF65-F5344CB8AC3E}">
        <p14:creationId xmlns:p14="http://schemas.microsoft.com/office/powerpoint/2010/main" val="2323801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fontScale="90000"/>
          </a:bodyPr>
          <a:lstStyle/>
          <a:p>
            <a:r>
              <a:rPr lang="en-US" dirty="0"/>
              <a:t>Treaty provisions: The EU Charter of Fundamental Rights</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10</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92500" lnSpcReduction="10000"/>
          </a:bodyPr>
          <a:lstStyle/>
          <a:p>
            <a:r>
              <a:rPr lang="en-GB" b="0" i="1" dirty="0"/>
              <a:t>CG </a:t>
            </a:r>
            <a:r>
              <a:rPr lang="en-GB" b="0" dirty="0"/>
              <a:t>v </a:t>
            </a:r>
            <a:r>
              <a:rPr lang="en-GB" b="0" i="1" dirty="0"/>
              <a:t>The Department of Communities in Northern Ireland </a:t>
            </a:r>
            <a:r>
              <a:rPr lang="en-GB" b="0" dirty="0"/>
              <a:t>(C-709/20): </a:t>
            </a:r>
          </a:p>
          <a:p>
            <a:pPr lvl="1"/>
            <a:r>
              <a:rPr lang="en-GB" b="0" dirty="0"/>
              <a:t>Art. 21 TFEU also applies in cases where a MS grants a right to reside on the basis of domestic law alone</a:t>
            </a:r>
          </a:p>
          <a:p>
            <a:pPr lvl="2"/>
            <a:r>
              <a:rPr lang="en-GB" b="0" dirty="0"/>
              <a:t>Even if the conditions for the right to reside in Dir. 2004/38 are not fulfilled</a:t>
            </a:r>
          </a:p>
          <a:p>
            <a:pPr lvl="1"/>
            <a:r>
              <a:rPr lang="en-GB" b="0" dirty="0"/>
              <a:t>In such cases, </a:t>
            </a:r>
            <a:r>
              <a:rPr lang="en-GB" dirty="0"/>
              <a:t>when deciding on the right to social assistance, </a:t>
            </a:r>
            <a:r>
              <a:rPr lang="en-GB" b="0" dirty="0"/>
              <a:t>that MS has to comply with the </a:t>
            </a:r>
            <a:r>
              <a:rPr lang="en-GB" dirty="0"/>
              <a:t>EU Charter of Fundamental Rights, including</a:t>
            </a:r>
          </a:p>
          <a:p>
            <a:pPr lvl="2"/>
            <a:r>
              <a:rPr lang="en-GB" b="0" dirty="0"/>
              <a:t>Human dignity (Art. 1)</a:t>
            </a:r>
          </a:p>
          <a:p>
            <a:pPr lvl="2"/>
            <a:r>
              <a:rPr lang="en-GB" b="0" dirty="0"/>
              <a:t>The right to respect of private and family life (Art. 7)</a:t>
            </a:r>
          </a:p>
          <a:p>
            <a:pPr lvl="2"/>
            <a:r>
              <a:rPr lang="en-GB" dirty="0"/>
              <a:t>The best interest of the child (Art. 24)</a:t>
            </a:r>
          </a:p>
          <a:p>
            <a:pPr lvl="2"/>
            <a:r>
              <a:rPr lang="en-GB" dirty="0"/>
              <a:t>Remains rather vague and discretionary</a:t>
            </a:r>
          </a:p>
          <a:p>
            <a:pPr lvl="1"/>
            <a:r>
              <a:rPr lang="en-GB" b="0" dirty="0"/>
              <a:t>Surprisingly: the CJEU did not apply the same reasoning if the EU </a:t>
            </a:r>
            <a:r>
              <a:rPr lang="en-GB" dirty="0"/>
              <a:t>citizen were to have a right to reside on the basis of Directive 2004/38, when implementing the exceptions of its Art. 24(2)</a:t>
            </a:r>
          </a:p>
          <a:p>
            <a:pPr lvl="1"/>
            <a:r>
              <a:rPr lang="en-GB" b="0" dirty="0"/>
              <a:t>Reversal of </a:t>
            </a:r>
            <a:r>
              <a:rPr lang="en-GB" b="0" i="1" dirty="0" err="1"/>
              <a:t>Dano</a:t>
            </a:r>
            <a:r>
              <a:rPr lang="en-GB" b="0" i="1" dirty="0"/>
              <a:t> </a:t>
            </a:r>
            <a:r>
              <a:rPr lang="en-GB" b="0" dirty="0"/>
              <a:t>and </a:t>
            </a:r>
            <a:r>
              <a:rPr lang="en-GB" b="0" i="1" dirty="0" err="1"/>
              <a:t>Alimanovic</a:t>
            </a:r>
            <a:r>
              <a:rPr lang="en-GB" b="0" i="1" dirty="0"/>
              <a:t> </a:t>
            </a:r>
            <a:r>
              <a:rPr lang="en-GB" dirty="0"/>
              <a:t>in which the CJEU denied to apply the EU Charter</a:t>
            </a:r>
            <a:r>
              <a:rPr lang="en-GB" b="0" dirty="0"/>
              <a:t>?</a:t>
            </a:r>
          </a:p>
          <a:p>
            <a:pPr lvl="1"/>
            <a:endParaRPr lang="nl-BE" dirty="0"/>
          </a:p>
        </p:txBody>
      </p:sp>
    </p:spTree>
    <p:extLst>
      <p:ext uri="{BB962C8B-B14F-4D97-AF65-F5344CB8AC3E}">
        <p14:creationId xmlns:p14="http://schemas.microsoft.com/office/powerpoint/2010/main" val="2679994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2066544" y="1911096"/>
            <a:ext cx="8055864" cy="1737095"/>
          </a:xfrm>
        </p:spPr>
        <p:txBody>
          <a:bodyPr vert="horz" lIns="91440" tIns="45720" rIns="91440" bIns="45720" rtlCol="0" anchor="b">
            <a:noAutofit/>
          </a:bodyPr>
          <a:lstStyle/>
          <a:p>
            <a:r>
              <a:rPr lang="nl-NL" sz="4400" dirty="0">
                <a:solidFill>
                  <a:srgbClr val="FFFFFF"/>
                </a:solidFill>
                <a:latin typeface="+mj-lt"/>
                <a:cs typeface="+mj-cs"/>
              </a:rPr>
              <a:t>Directive 2004/38</a:t>
            </a:r>
            <a:endParaRPr lang="nl-NL" sz="4400" kern="1200" noProof="0" dirty="0">
              <a:solidFill>
                <a:srgbClr val="FFFFFF"/>
              </a:solidFill>
              <a:latin typeface="+mj-lt"/>
              <a:ea typeface="+mj-ea"/>
              <a:cs typeface="+mj-cs"/>
            </a:endParaRPr>
          </a:p>
        </p:txBody>
      </p:sp>
      <p:sp>
        <p:nvSpPr>
          <p:cNvPr id="12"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536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Dir. 2004/38: Art. 24(1)</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12</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The right to equal treatment with nationals of the host MS</a:t>
            </a:r>
          </a:p>
          <a:p>
            <a:pPr lvl="1"/>
            <a:r>
              <a:rPr lang="en-GB" dirty="0"/>
              <a:t>‘within the scope of the Treaty’</a:t>
            </a:r>
          </a:p>
          <a:p>
            <a:pPr lvl="2"/>
            <a:r>
              <a:rPr lang="en-GB" dirty="0"/>
              <a:t>Includes all kind of social benefits, also assistance</a:t>
            </a:r>
          </a:p>
          <a:p>
            <a:pPr lvl="1"/>
            <a:r>
              <a:rPr lang="en-GB" dirty="0"/>
              <a:t>‘subject to such specific provisions as are expressly provided for </a:t>
            </a:r>
            <a:r>
              <a:rPr lang="en-GB" u="sng" dirty="0"/>
              <a:t>in the Treaty or secondary law</a:t>
            </a:r>
            <a:r>
              <a:rPr lang="en-GB" dirty="0"/>
              <a:t>’</a:t>
            </a:r>
          </a:p>
          <a:p>
            <a:r>
              <a:rPr lang="en-GB" b="0" dirty="0"/>
              <a:t>Personal scope</a:t>
            </a:r>
          </a:p>
          <a:p>
            <a:pPr lvl="1"/>
            <a:r>
              <a:rPr lang="en-GB" b="0" dirty="0"/>
              <a:t>‘</a:t>
            </a:r>
            <a:r>
              <a:rPr lang="en-GB" b="1" u="sng" dirty="0"/>
              <a:t>Union citizens residing on the basis of this Directive</a:t>
            </a:r>
            <a:r>
              <a:rPr lang="en-GB" b="0" dirty="0"/>
              <a:t>’</a:t>
            </a:r>
          </a:p>
          <a:p>
            <a:pPr lvl="1"/>
            <a:r>
              <a:rPr lang="en-GB" b="0" dirty="0"/>
              <a:t>3</a:t>
            </a:r>
            <a:r>
              <a:rPr lang="en-GB" b="0" baseline="30000" dirty="0"/>
              <a:t>rd</a:t>
            </a:r>
            <a:r>
              <a:rPr lang="en-GB" b="0" dirty="0"/>
              <a:t> </a:t>
            </a:r>
            <a:r>
              <a:rPr lang="en-GB" dirty="0"/>
              <a:t>country national family members of EU citizens who have the right of residence or of permanent residence</a:t>
            </a:r>
          </a:p>
          <a:p>
            <a:pPr lvl="1"/>
            <a:endParaRPr lang="nl-BE" dirty="0"/>
          </a:p>
        </p:txBody>
      </p:sp>
    </p:spTree>
    <p:extLst>
      <p:ext uri="{BB962C8B-B14F-4D97-AF65-F5344CB8AC3E}">
        <p14:creationId xmlns:p14="http://schemas.microsoft.com/office/powerpoint/2010/main" val="2761171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Dir. 2004/38: Art. 24(1)</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13</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92500" lnSpcReduction="20000"/>
          </a:bodyPr>
          <a:lstStyle/>
          <a:p>
            <a:r>
              <a:rPr lang="en-GB" b="0" dirty="0"/>
              <a:t>Prime condition for Article 24 to be applied: </a:t>
            </a:r>
            <a:r>
              <a:rPr lang="en-GB" b="1" u="sng" dirty="0"/>
              <a:t>residing on the basis of this Directive</a:t>
            </a:r>
          </a:p>
          <a:p>
            <a:pPr lvl="1"/>
            <a:r>
              <a:rPr lang="en-GB" dirty="0"/>
              <a:t>A right to reside on another basis (EU law or domestic law) is excluded</a:t>
            </a:r>
          </a:p>
          <a:p>
            <a:r>
              <a:rPr lang="en-GB" b="0" dirty="0"/>
              <a:t>Article 6: first 3 months</a:t>
            </a:r>
          </a:p>
          <a:p>
            <a:pPr lvl="1"/>
            <a:r>
              <a:rPr lang="en-GB" b="0" dirty="0"/>
              <a:t>Only condition: valid identity card or passport</a:t>
            </a:r>
          </a:p>
          <a:p>
            <a:pPr lvl="2"/>
            <a:r>
              <a:rPr lang="en-GB" i="1" dirty="0" err="1"/>
              <a:t>Familienkasse</a:t>
            </a:r>
            <a:r>
              <a:rPr lang="en-GB" i="1" dirty="0"/>
              <a:t> </a:t>
            </a:r>
            <a:r>
              <a:rPr lang="en-GB" i="1" dirty="0" err="1"/>
              <a:t>Niedersachen</a:t>
            </a:r>
            <a:r>
              <a:rPr lang="en-GB" i="1" dirty="0"/>
              <a:t>-Bremen </a:t>
            </a:r>
            <a:r>
              <a:rPr lang="en-GB" dirty="0"/>
              <a:t>(C-411/20)</a:t>
            </a:r>
            <a:endParaRPr lang="en-GB" b="0" i="1" dirty="0"/>
          </a:p>
          <a:p>
            <a:r>
              <a:rPr lang="en-GB" b="0" dirty="0"/>
              <a:t>Article 7: after 3 months and before obtaining the right to permanent residence</a:t>
            </a:r>
          </a:p>
          <a:p>
            <a:pPr lvl="1"/>
            <a:r>
              <a:rPr lang="en-GB" dirty="0"/>
              <a:t>Workers and self-employed: no conditions other than being economically active</a:t>
            </a:r>
            <a:r>
              <a:rPr lang="en-GB" b="0" dirty="0"/>
              <a:t> </a:t>
            </a:r>
          </a:p>
          <a:p>
            <a:pPr lvl="1"/>
            <a:r>
              <a:rPr lang="en-GB" dirty="0"/>
              <a:t>Others: ‘having </a:t>
            </a:r>
            <a:r>
              <a:rPr lang="en-GB" b="1" dirty="0"/>
              <a:t>sufficient resources </a:t>
            </a:r>
            <a:r>
              <a:rPr lang="en-GB" dirty="0"/>
              <a:t>for themselves and their family members not to become a </a:t>
            </a:r>
            <a:r>
              <a:rPr lang="en-GB" b="1" dirty="0"/>
              <a:t>burden on the social assistance system </a:t>
            </a:r>
            <a:r>
              <a:rPr lang="en-GB" dirty="0"/>
              <a:t>of the host MS and have comprehensive </a:t>
            </a:r>
            <a:r>
              <a:rPr lang="en-GB" b="1" dirty="0"/>
              <a:t>sickness insurance cover</a:t>
            </a:r>
            <a:r>
              <a:rPr lang="en-GB" dirty="0"/>
              <a:t>’</a:t>
            </a:r>
          </a:p>
          <a:p>
            <a:pPr lvl="2"/>
            <a:r>
              <a:rPr lang="en-GB" i="1" dirty="0"/>
              <a:t>VI </a:t>
            </a:r>
            <a:r>
              <a:rPr lang="en-GB" dirty="0"/>
              <a:t>(C-247/20): comprehensive sickness insurance is guaranteed by the National Health Service</a:t>
            </a:r>
            <a:endParaRPr lang="en-GB" i="1" dirty="0"/>
          </a:p>
          <a:p>
            <a:r>
              <a:rPr lang="en-GB" b="0" dirty="0"/>
              <a:t>Article 16: after 5 years of legal residence: unconditional right to permanent residence</a:t>
            </a:r>
          </a:p>
          <a:p>
            <a:pPr lvl="1"/>
            <a:endParaRPr lang="nl-BE" dirty="0"/>
          </a:p>
        </p:txBody>
      </p:sp>
    </p:spTree>
    <p:extLst>
      <p:ext uri="{BB962C8B-B14F-4D97-AF65-F5344CB8AC3E}">
        <p14:creationId xmlns:p14="http://schemas.microsoft.com/office/powerpoint/2010/main" val="2713669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fontScale="90000"/>
          </a:bodyPr>
          <a:lstStyle/>
          <a:p>
            <a:r>
              <a:rPr lang="en-US" dirty="0"/>
              <a:t>Dir. 2004/38: </a:t>
            </a:r>
            <a:r>
              <a:rPr lang="en-GB" dirty="0"/>
              <a:t>Art. 24(2): derogations</a:t>
            </a:r>
            <a:br>
              <a:rPr lang="en-GB" b="0" dirty="0"/>
            </a:b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14</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85000" lnSpcReduction="20000"/>
          </a:bodyPr>
          <a:lstStyle/>
          <a:p>
            <a:r>
              <a:rPr lang="en-GB" b="0" dirty="0"/>
              <a:t>Social assistance during the first 3 months of residence or for first-time jobseekers (in case there is a right to reside under Art. 14(4)(b))</a:t>
            </a:r>
          </a:p>
          <a:p>
            <a:pPr lvl="1"/>
            <a:endParaRPr lang="en-GB" i="1" dirty="0"/>
          </a:p>
          <a:p>
            <a:pPr lvl="1"/>
            <a:r>
              <a:rPr lang="en-GB" i="1" dirty="0"/>
              <a:t>Garcia-Nieto </a:t>
            </a:r>
            <a:r>
              <a:rPr lang="en-GB" dirty="0"/>
              <a:t>(C-299/14) and </a:t>
            </a:r>
            <a:r>
              <a:rPr lang="en-GB" i="1" dirty="0" err="1"/>
              <a:t>Alimanovic</a:t>
            </a:r>
            <a:r>
              <a:rPr lang="en-GB" i="1" dirty="0"/>
              <a:t> </a:t>
            </a:r>
            <a:r>
              <a:rPr lang="en-GB" dirty="0"/>
              <a:t>(C-67/14)</a:t>
            </a:r>
            <a:endParaRPr lang="en-GB" i="1" dirty="0"/>
          </a:p>
          <a:p>
            <a:pPr lvl="1"/>
            <a:r>
              <a:rPr lang="en-GB" b="0" dirty="0"/>
              <a:t>‘social assistance’ includes the special non-contributory benefits of Reg. 883/2004</a:t>
            </a:r>
          </a:p>
          <a:p>
            <a:pPr lvl="2"/>
            <a:r>
              <a:rPr lang="en-GB" dirty="0"/>
              <a:t>Even if they are not considered as social assistance by that regulation</a:t>
            </a:r>
          </a:p>
          <a:p>
            <a:pPr lvl="1"/>
            <a:r>
              <a:rPr lang="en-GB" dirty="0"/>
              <a:t>But does not include traditional social security benefits, such as family benefits</a:t>
            </a:r>
          </a:p>
          <a:p>
            <a:pPr lvl="2"/>
            <a:r>
              <a:rPr lang="en-GB" i="1" dirty="0" err="1"/>
              <a:t>Familienkasse</a:t>
            </a:r>
            <a:r>
              <a:rPr lang="en-GB" i="1" dirty="0"/>
              <a:t> Niedersachsen-Bremen </a:t>
            </a:r>
            <a:r>
              <a:rPr lang="en-GB" dirty="0"/>
              <a:t>(C-411/20)</a:t>
            </a:r>
          </a:p>
          <a:p>
            <a:endParaRPr lang="en-GB" b="0" dirty="0"/>
          </a:p>
          <a:p>
            <a:r>
              <a:rPr lang="en-GB" b="0" dirty="0"/>
              <a:t>Maintenance aid for studies, consisting of student grants or student loans, during the first 5 years of residence</a:t>
            </a:r>
          </a:p>
          <a:p>
            <a:endParaRPr lang="en-GB" b="0" dirty="0"/>
          </a:p>
          <a:p>
            <a:r>
              <a:rPr lang="en-GB" b="0" dirty="0"/>
              <a:t>These derogations </a:t>
            </a:r>
            <a:r>
              <a:rPr lang="en-GB" b="0" u="sng" dirty="0"/>
              <a:t>do not apply to </a:t>
            </a:r>
            <a:r>
              <a:rPr lang="en-GB" b="0" dirty="0"/>
              <a:t>‘workers, self-employed persons, persons who retain such status and members of their families’</a:t>
            </a:r>
          </a:p>
          <a:p>
            <a:pPr lvl="1"/>
            <a:endParaRPr lang="nl-BE" dirty="0"/>
          </a:p>
        </p:txBody>
      </p:sp>
    </p:spTree>
    <p:extLst>
      <p:ext uri="{BB962C8B-B14F-4D97-AF65-F5344CB8AC3E}">
        <p14:creationId xmlns:p14="http://schemas.microsoft.com/office/powerpoint/2010/main" val="2893874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Dir. 2004/38: </a:t>
            </a:r>
            <a:r>
              <a:rPr lang="en-GB" b="0" dirty="0"/>
              <a:t>‘</a:t>
            </a:r>
            <a:r>
              <a:rPr lang="en-GB" dirty="0"/>
              <a:t>Workers and self-employed persons</a:t>
            </a:r>
            <a:r>
              <a:rPr lang="en-GB" b="0" dirty="0"/>
              <a:t>’</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15</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Broad definition in the case-law of the CJEU</a:t>
            </a:r>
          </a:p>
          <a:p>
            <a:pPr lvl="1"/>
            <a:endParaRPr lang="en-GB" dirty="0"/>
          </a:p>
          <a:p>
            <a:pPr lvl="1"/>
            <a:r>
              <a:rPr lang="en-GB" dirty="0"/>
              <a:t>Real and genuine activities</a:t>
            </a:r>
          </a:p>
          <a:p>
            <a:pPr lvl="1"/>
            <a:r>
              <a:rPr lang="en-GB" dirty="0"/>
              <a:t>Workers: subordination to an employer; remuneration</a:t>
            </a:r>
          </a:p>
          <a:p>
            <a:pPr lvl="1"/>
            <a:r>
              <a:rPr lang="en-GB" dirty="0"/>
              <a:t>May be of short duration; level of income or intention not relevant</a:t>
            </a:r>
          </a:p>
          <a:p>
            <a:pPr lvl="1"/>
            <a:r>
              <a:rPr lang="en-GB" dirty="0"/>
              <a:t>But: </a:t>
            </a:r>
            <a:r>
              <a:rPr lang="en-GB" b="1" dirty="0"/>
              <a:t>blurring line between active and non-active: wiggle room for the MSs</a:t>
            </a:r>
          </a:p>
          <a:p>
            <a:pPr lvl="2"/>
            <a:r>
              <a:rPr lang="en-GB" dirty="0"/>
              <a:t>How many hours a week?</a:t>
            </a:r>
          </a:p>
          <a:p>
            <a:pPr lvl="2"/>
            <a:r>
              <a:rPr lang="en-GB" dirty="0"/>
              <a:t>Student jobs; interrupted agency work; trainees; …</a:t>
            </a:r>
          </a:p>
          <a:p>
            <a:pPr lvl="1"/>
            <a:endParaRPr lang="nl-BE" dirty="0"/>
          </a:p>
        </p:txBody>
      </p:sp>
    </p:spTree>
    <p:extLst>
      <p:ext uri="{BB962C8B-B14F-4D97-AF65-F5344CB8AC3E}">
        <p14:creationId xmlns:p14="http://schemas.microsoft.com/office/powerpoint/2010/main" val="52108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Dir. 2004/38: </a:t>
            </a:r>
            <a:r>
              <a:rPr lang="en-GB" b="0" dirty="0"/>
              <a:t>‘</a:t>
            </a:r>
            <a:r>
              <a:rPr lang="en-GB" dirty="0"/>
              <a:t>Workers and self-employed persons</a:t>
            </a:r>
            <a:r>
              <a:rPr lang="en-GB" b="0" dirty="0"/>
              <a:t>’</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16</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Article 7(3): retention of the status of worker or self-employed person</a:t>
            </a:r>
          </a:p>
          <a:p>
            <a:pPr lvl="1"/>
            <a:endParaRPr lang="en-GB" b="0" dirty="0"/>
          </a:p>
          <a:p>
            <a:pPr lvl="1"/>
            <a:r>
              <a:rPr lang="en-GB" b="0" dirty="0"/>
              <a:t>Temporarily unable to work (illness or accident)</a:t>
            </a:r>
          </a:p>
          <a:p>
            <a:pPr lvl="1"/>
            <a:r>
              <a:rPr lang="en-GB" dirty="0"/>
              <a:t>Involuntarily unemployed (unlimited in time after 1 year of employment and only for 6 months if employment was shorter)</a:t>
            </a:r>
          </a:p>
          <a:p>
            <a:pPr lvl="2"/>
            <a:r>
              <a:rPr lang="en-GB" i="1" dirty="0" err="1"/>
              <a:t>Tarola</a:t>
            </a:r>
            <a:r>
              <a:rPr lang="en-GB" i="1" dirty="0"/>
              <a:t> </a:t>
            </a:r>
            <a:r>
              <a:rPr lang="en-GB" dirty="0"/>
              <a:t>(C-483/17): even after only 2 weeks of employment</a:t>
            </a:r>
            <a:endParaRPr lang="en-GB" i="1" dirty="0"/>
          </a:p>
          <a:p>
            <a:pPr lvl="1"/>
            <a:r>
              <a:rPr lang="en-GB" b="0" dirty="0"/>
              <a:t>Embarking on vocational training</a:t>
            </a:r>
          </a:p>
          <a:p>
            <a:pPr lvl="1"/>
            <a:r>
              <a:rPr lang="en-GB" dirty="0"/>
              <a:t>Special category of inactive EU migrants</a:t>
            </a:r>
            <a:endParaRPr lang="en-GB" b="0" dirty="0"/>
          </a:p>
          <a:p>
            <a:pPr lvl="1"/>
            <a:endParaRPr lang="nl-BE" dirty="0"/>
          </a:p>
        </p:txBody>
      </p:sp>
    </p:spTree>
    <p:extLst>
      <p:ext uri="{BB962C8B-B14F-4D97-AF65-F5344CB8AC3E}">
        <p14:creationId xmlns:p14="http://schemas.microsoft.com/office/powerpoint/2010/main" val="2878124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fontScale="90000"/>
          </a:bodyPr>
          <a:lstStyle/>
          <a:p>
            <a:r>
              <a:rPr lang="en-US" dirty="0"/>
              <a:t>Dir. 2004/38: </a:t>
            </a:r>
            <a:r>
              <a:rPr lang="en-GB" dirty="0"/>
              <a:t>Economically inactive persons</a:t>
            </a:r>
            <a:br>
              <a:rPr lang="en-GB" dirty="0"/>
            </a:b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17</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sz="2600" b="0" dirty="0"/>
              <a:t>Highly disputed case-law of the CJEU on the right to reside and consequently the right to equal treatment for social benefits on the basis of Art. 24</a:t>
            </a:r>
          </a:p>
          <a:p>
            <a:r>
              <a:rPr lang="en-GB" sz="2600" b="0" dirty="0"/>
              <a:t>Especially </a:t>
            </a:r>
            <a:r>
              <a:rPr lang="en-GB" sz="2600" b="0" i="1" dirty="0" err="1"/>
              <a:t>Dano</a:t>
            </a:r>
            <a:r>
              <a:rPr lang="en-GB" sz="2600" b="0" i="1" dirty="0"/>
              <a:t> </a:t>
            </a:r>
            <a:r>
              <a:rPr lang="en-GB" sz="2600" b="0" dirty="0"/>
              <a:t>(C-333/13) and </a:t>
            </a:r>
            <a:r>
              <a:rPr lang="en-GB" sz="2600" b="0" i="1" dirty="0"/>
              <a:t>CG </a:t>
            </a:r>
            <a:r>
              <a:rPr lang="en-GB" sz="2600" b="0" dirty="0"/>
              <a:t>(C-709/20)</a:t>
            </a:r>
            <a:endParaRPr lang="en-GB" sz="2600" b="0" i="1" dirty="0"/>
          </a:p>
          <a:p>
            <a:pPr lvl="1"/>
            <a:endParaRPr lang="en-GB" b="0" dirty="0"/>
          </a:p>
          <a:p>
            <a:pPr lvl="1"/>
            <a:r>
              <a:rPr lang="en-GB" b="0" dirty="0"/>
              <a:t>Economically inactive persons </a:t>
            </a:r>
            <a:r>
              <a:rPr lang="en-GB" b="1" u="sng" dirty="0"/>
              <a:t>who do not have sufficient means of subsistence </a:t>
            </a:r>
            <a:r>
              <a:rPr lang="en-GB" b="0" dirty="0"/>
              <a:t>do not have the right to reside on the basis of this directive</a:t>
            </a:r>
          </a:p>
          <a:p>
            <a:pPr lvl="1"/>
            <a:r>
              <a:rPr lang="en-GB" b="0" dirty="0"/>
              <a:t>They cannot invoke the right to equal treatment in Art. 24 or even in Art. 18 TFEU</a:t>
            </a:r>
          </a:p>
          <a:p>
            <a:pPr lvl="2"/>
            <a:r>
              <a:rPr lang="en-GB" b="0" dirty="0"/>
              <a:t>Departure from pre</a:t>
            </a:r>
            <a:r>
              <a:rPr lang="en-GB" dirty="0"/>
              <a:t>vious case-law (</a:t>
            </a:r>
            <a:r>
              <a:rPr lang="en-GB" i="1" dirty="0"/>
              <a:t>Martinez Sala; </a:t>
            </a:r>
            <a:r>
              <a:rPr lang="en-GB" i="1" dirty="0" err="1"/>
              <a:t>Trojani</a:t>
            </a:r>
            <a:r>
              <a:rPr lang="en-GB" i="1" dirty="0"/>
              <a:t>)</a:t>
            </a:r>
          </a:p>
          <a:p>
            <a:pPr lvl="2"/>
            <a:r>
              <a:rPr lang="en-GB" b="0" dirty="0"/>
              <a:t>But they may rely on the EU Charter of Fundamental Rights </a:t>
            </a:r>
            <a:r>
              <a:rPr lang="en-GB" i="1" dirty="0"/>
              <a:t>CG </a:t>
            </a:r>
            <a:r>
              <a:rPr lang="en-GB" dirty="0"/>
              <a:t>(C-709/20)</a:t>
            </a:r>
            <a:endParaRPr lang="en-GB" i="1" dirty="0"/>
          </a:p>
          <a:p>
            <a:pPr lvl="1"/>
            <a:r>
              <a:rPr lang="en-GB" dirty="0"/>
              <a:t>Meant to protect the financial interests of the host MSs</a:t>
            </a:r>
          </a:p>
          <a:p>
            <a:pPr lvl="2"/>
            <a:endParaRPr lang="en-GB" b="0" i="1" dirty="0"/>
          </a:p>
          <a:p>
            <a:pPr lvl="1"/>
            <a:endParaRPr lang="nl-BE" dirty="0"/>
          </a:p>
        </p:txBody>
      </p:sp>
    </p:spTree>
    <p:extLst>
      <p:ext uri="{BB962C8B-B14F-4D97-AF65-F5344CB8AC3E}">
        <p14:creationId xmlns:p14="http://schemas.microsoft.com/office/powerpoint/2010/main" val="4145618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fontScale="90000"/>
          </a:bodyPr>
          <a:lstStyle/>
          <a:p>
            <a:r>
              <a:rPr lang="en-US" dirty="0"/>
              <a:t>Dir. 2004/38: </a:t>
            </a:r>
            <a:r>
              <a:rPr lang="en-GB" dirty="0"/>
              <a:t>Economically inactive persons</a:t>
            </a:r>
            <a:br>
              <a:rPr lang="en-GB" dirty="0"/>
            </a:b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18</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i="1" dirty="0" err="1"/>
              <a:t>Dano</a:t>
            </a:r>
            <a:r>
              <a:rPr lang="en-GB" b="0" i="1" dirty="0"/>
              <a:t> </a:t>
            </a:r>
            <a:r>
              <a:rPr lang="en-GB" b="0" dirty="0"/>
              <a:t>(C-333/13) and </a:t>
            </a:r>
            <a:r>
              <a:rPr lang="en-GB" b="0" i="1" dirty="0"/>
              <a:t>CG </a:t>
            </a:r>
            <a:r>
              <a:rPr lang="en-GB" b="0" dirty="0"/>
              <a:t>(C-709/20)</a:t>
            </a:r>
            <a:endParaRPr lang="en-GB" b="0" i="1" dirty="0"/>
          </a:p>
          <a:p>
            <a:pPr lvl="1"/>
            <a:r>
              <a:rPr lang="en-GB" b="1" u="sng" dirty="0"/>
              <a:t>Neglects the proportionality principle </a:t>
            </a:r>
            <a:r>
              <a:rPr lang="en-GB" dirty="0"/>
              <a:t>as enshrined in Articles 8(4) and 14(3) and recitals 10 and 16, as well as in national legislation/practices implementing the directive</a:t>
            </a:r>
          </a:p>
          <a:p>
            <a:pPr lvl="2"/>
            <a:r>
              <a:rPr lang="en-GB" dirty="0"/>
              <a:t>‘Unreasonableness test’ </a:t>
            </a:r>
          </a:p>
          <a:p>
            <a:pPr lvl="2"/>
            <a:r>
              <a:rPr lang="en-GB" dirty="0"/>
              <a:t>Vicious circle: claiming social assistance means not having sufficient resources and therefore no right of residence under Dir. 2004/38 and consequently no right to social assistance</a:t>
            </a:r>
          </a:p>
          <a:p>
            <a:pPr lvl="2"/>
            <a:r>
              <a:rPr lang="en-GB" dirty="0"/>
              <a:t>Overrules Reg. 883/2004 on SNCBs: requires only a </a:t>
            </a:r>
            <a:r>
              <a:rPr lang="en-GB" i="1" dirty="0"/>
              <a:t>de facto </a:t>
            </a:r>
            <a:r>
              <a:rPr lang="en-GB" dirty="0"/>
              <a:t>residence in the competent MS  </a:t>
            </a:r>
          </a:p>
          <a:p>
            <a:pPr lvl="1"/>
            <a:endParaRPr lang="en-GB" dirty="0"/>
          </a:p>
          <a:p>
            <a:pPr lvl="1"/>
            <a:r>
              <a:rPr lang="en-GB" dirty="0"/>
              <a:t>Case-law has led to restrictive interpretation of the MSs</a:t>
            </a:r>
          </a:p>
          <a:p>
            <a:pPr lvl="2"/>
            <a:r>
              <a:rPr lang="en-GB" dirty="0"/>
              <a:t>Problem of tolerated EU citizens without access to social benefits</a:t>
            </a:r>
          </a:p>
          <a:p>
            <a:pPr lvl="2"/>
            <a:r>
              <a:rPr lang="en-GB" dirty="0"/>
              <a:t>Risk of exploitation of vulnerable persons</a:t>
            </a:r>
          </a:p>
          <a:p>
            <a:pPr lvl="2"/>
            <a:endParaRPr lang="en-GB" b="0" i="1" dirty="0"/>
          </a:p>
          <a:p>
            <a:pPr lvl="1"/>
            <a:endParaRPr lang="nl-BE" dirty="0"/>
          </a:p>
        </p:txBody>
      </p:sp>
    </p:spTree>
    <p:extLst>
      <p:ext uri="{BB962C8B-B14F-4D97-AF65-F5344CB8AC3E}">
        <p14:creationId xmlns:p14="http://schemas.microsoft.com/office/powerpoint/2010/main" val="3397993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2066544" y="1911096"/>
            <a:ext cx="8055864" cy="1737095"/>
          </a:xfrm>
        </p:spPr>
        <p:txBody>
          <a:bodyPr vert="horz" lIns="91440" tIns="45720" rIns="91440" bIns="45720" rtlCol="0" anchor="b">
            <a:noAutofit/>
          </a:bodyPr>
          <a:lstStyle/>
          <a:p>
            <a:r>
              <a:rPr lang="nl-NL" sz="4400" dirty="0" err="1">
                <a:solidFill>
                  <a:srgbClr val="FFFFFF"/>
                </a:solidFill>
                <a:latin typeface="+mj-lt"/>
                <a:cs typeface="+mj-cs"/>
              </a:rPr>
              <a:t>Regulation</a:t>
            </a:r>
            <a:r>
              <a:rPr lang="nl-NL" sz="4400" dirty="0">
                <a:solidFill>
                  <a:srgbClr val="FFFFFF"/>
                </a:solidFill>
                <a:latin typeface="+mj-lt"/>
                <a:cs typeface="+mj-cs"/>
              </a:rPr>
              <a:t> 883/2004</a:t>
            </a:r>
            <a:endParaRPr lang="nl-NL" sz="4400" kern="1200" noProof="0" dirty="0">
              <a:solidFill>
                <a:srgbClr val="FFFFFF"/>
              </a:solidFill>
              <a:latin typeface="+mj-lt"/>
              <a:ea typeface="+mj-ea"/>
              <a:cs typeface="+mj-cs"/>
            </a:endParaRPr>
          </a:p>
        </p:txBody>
      </p:sp>
      <p:sp>
        <p:nvSpPr>
          <p:cNvPr id="12"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089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noProof="0" dirty="0"/>
              <a:t>Plan</a:t>
            </a:r>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Concept of equal treatment</a:t>
            </a:r>
          </a:p>
          <a:p>
            <a:r>
              <a:rPr lang="en-GB" b="0" dirty="0"/>
              <a:t>Overview of the relevant provisions</a:t>
            </a:r>
          </a:p>
          <a:p>
            <a:pPr lvl="1"/>
            <a:r>
              <a:rPr lang="en-GB" dirty="0"/>
              <a:t>Treaty provisions: Articles 18, 45 and 21 TFEU</a:t>
            </a:r>
          </a:p>
          <a:p>
            <a:pPr lvl="1"/>
            <a:r>
              <a:rPr lang="en-GB" dirty="0"/>
              <a:t>EU Charter of Fundamental Rights</a:t>
            </a:r>
          </a:p>
          <a:p>
            <a:pPr lvl="1"/>
            <a:r>
              <a:rPr lang="en-GB" b="0" dirty="0"/>
              <a:t>Directive 2004/38; </a:t>
            </a:r>
            <a:r>
              <a:rPr lang="en-GB" dirty="0"/>
              <a:t>Regulation 883/2004; </a:t>
            </a:r>
            <a:r>
              <a:rPr lang="en-GB" b="0" dirty="0"/>
              <a:t>Regulation 492/2011</a:t>
            </a:r>
          </a:p>
          <a:p>
            <a:r>
              <a:rPr lang="en-GB" b="0" dirty="0"/>
              <a:t>Analysis and comparison</a:t>
            </a:r>
          </a:p>
          <a:p>
            <a:pPr lvl="1"/>
            <a:r>
              <a:rPr lang="en-GB" dirty="0"/>
              <a:t>Content; p</a:t>
            </a:r>
            <a:r>
              <a:rPr lang="en-GB" b="0" dirty="0"/>
              <a:t>ersonal and material s</a:t>
            </a:r>
            <a:r>
              <a:rPr lang="en-GB" dirty="0"/>
              <a:t>cope </a:t>
            </a:r>
            <a:endParaRPr lang="en-GB" b="0" dirty="0"/>
          </a:p>
          <a:p>
            <a:endParaRPr lang="en-GB" dirty="0"/>
          </a:p>
          <a:p>
            <a:r>
              <a:rPr lang="en-GB" dirty="0"/>
              <a:t>In the light of recent case-law of the CJEU</a:t>
            </a:r>
          </a:p>
          <a:p>
            <a:pPr lvl="2"/>
            <a:endParaRPr lang="en-GB" b="0" dirty="0"/>
          </a:p>
          <a:p>
            <a:pPr lvl="1"/>
            <a:endParaRPr lang="en-GB" b="0" dirty="0"/>
          </a:p>
          <a:p>
            <a:pPr lvl="1"/>
            <a:endParaRPr lang="nl-BE" dirty="0"/>
          </a:p>
        </p:txBody>
      </p:sp>
    </p:spTree>
    <p:extLst>
      <p:ext uri="{BB962C8B-B14F-4D97-AF65-F5344CB8AC3E}">
        <p14:creationId xmlns:p14="http://schemas.microsoft.com/office/powerpoint/2010/main" val="181401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Reg. 883/2004: Art. 4</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20</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Guarantees nationals of a MS in a host MS the same treatment as nationals of that host MS</a:t>
            </a:r>
          </a:p>
          <a:p>
            <a:pPr lvl="1"/>
            <a:endParaRPr lang="en-GB" dirty="0"/>
          </a:p>
          <a:p>
            <a:pPr lvl="1"/>
            <a:r>
              <a:rPr lang="en-GB" dirty="0"/>
              <a:t>Unless otherwise provided for </a:t>
            </a:r>
            <a:r>
              <a:rPr lang="en-GB" b="1" u="sng" dirty="0"/>
              <a:t>by this regulation</a:t>
            </a:r>
          </a:p>
          <a:p>
            <a:pPr lvl="2"/>
            <a:r>
              <a:rPr lang="en-GB" b="0" dirty="0"/>
              <a:t>For instance, unemployment benefits for frontier workers: MS of residence is competent and not MS of last employment</a:t>
            </a:r>
          </a:p>
          <a:p>
            <a:pPr lvl="1"/>
            <a:r>
              <a:rPr lang="en-GB" b="0" dirty="0"/>
              <a:t>‘Must be interpreted in the same way and in conformity with Art. 45 TFEU’</a:t>
            </a:r>
          </a:p>
          <a:p>
            <a:pPr lvl="2"/>
            <a:r>
              <a:rPr lang="en-GB" b="0" i="1" dirty="0"/>
              <a:t>Com. v. AT </a:t>
            </a:r>
            <a:r>
              <a:rPr lang="en-GB" b="0" dirty="0"/>
              <a:t>(C-328/20), §98</a:t>
            </a:r>
          </a:p>
          <a:p>
            <a:pPr lvl="1"/>
            <a:r>
              <a:rPr lang="en-GB" b="0" dirty="0"/>
              <a:t>See also Art. 5 on the ‘</a:t>
            </a:r>
            <a:r>
              <a:rPr lang="en-GB" dirty="0"/>
              <a:t>e</a:t>
            </a:r>
            <a:r>
              <a:rPr lang="en-GB" b="0" dirty="0"/>
              <a:t>qual treatment of benefits, income, facts or events’</a:t>
            </a:r>
          </a:p>
          <a:p>
            <a:pPr lvl="1"/>
            <a:endParaRPr lang="nl-BE" dirty="0"/>
          </a:p>
        </p:txBody>
      </p:sp>
    </p:spTree>
    <p:extLst>
      <p:ext uri="{BB962C8B-B14F-4D97-AF65-F5344CB8AC3E}">
        <p14:creationId xmlns:p14="http://schemas.microsoft.com/office/powerpoint/2010/main" val="21005628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Reg. 883/2004: Art. 4</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21</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Personal scope (Art. 2): very broad</a:t>
            </a:r>
          </a:p>
          <a:p>
            <a:pPr lvl="1"/>
            <a:endParaRPr lang="en-GB" dirty="0"/>
          </a:p>
          <a:p>
            <a:pPr lvl="1"/>
            <a:r>
              <a:rPr lang="en-GB" dirty="0"/>
              <a:t>MS’s nationals who are or have been subject to the legislation of one or more MSs</a:t>
            </a:r>
          </a:p>
          <a:p>
            <a:pPr lvl="2"/>
            <a:r>
              <a:rPr lang="en-GB" dirty="0"/>
              <a:t>Very broad: </a:t>
            </a:r>
            <a:r>
              <a:rPr lang="en-GB" i="1" dirty="0"/>
              <a:t>de facto </a:t>
            </a:r>
            <a:r>
              <a:rPr lang="en-GB" dirty="0"/>
              <a:t>all EU/EFTA citizens: economic activity is not required</a:t>
            </a:r>
          </a:p>
          <a:p>
            <a:pPr lvl="1"/>
            <a:endParaRPr lang="en-GB" dirty="0"/>
          </a:p>
          <a:p>
            <a:pPr lvl="1"/>
            <a:r>
              <a:rPr lang="en-GB" dirty="0"/>
              <a:t>3</a:t>
            </a:r>
            <a:r>
              <a:rPr lang="en-GB" baseline="30000" dirty="0"/>
              <a:t>rd</a:t>
            </a:r>
            <a:r>
              <a:rPr lang="en-GB" dirty="0"/>
              <a:t> country nationals: Reg. 1231/2010 </a:t>
            </a:r>
            <a:endParaRPr lang="en-GB" b="0" dirty="0"/>
          </a:p>
          <a:p>
            <a:pPr marL="360362" lvl="1" indent="0">
              <a:buNone/>
            </a:pPr>
            <a:r>
              <a:rPr lang="en-GB" b="0" i="1" dirty="0"/>
              <a:t>  </a:t>
            </a:r>
          </a:p>
          <a:p>
            <a:pPr lvl="1"/>
            <a:endParaRPr lang="nl-BE" dirty="0"/>
          </a:p>
        </p:txBody>
      </p:sp>
    </p:spTree>
    <p:extLst>
      <p:ext uri="{BB962C8B-B14F-4D97-AF65-F5344CB8AC3E}">
        <p14:creationId xmlns:p14="http://schemas.microsoft.com/office/powerpoint/2010/main" val="675853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Reg. 883/2004: Art. 4</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22</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Material scope (Art. 4):</a:t>
            </a:r>
          </a:p>
          <a:p>
            <a:pPr lvl="1"/>
            <a:endParaRPr lang="en-GB" dirty="0"/>
          </a:p>
          <a:p>
            <a:pPr lvl="1"/>
            <a:r>
              <a:rPr lang="en-GB" dirty="0"/>
              <a:t>Social security benefits, broadly interpreted by the CJEU</a:t>
            </a:r>
          </a:p>
          <a:p>
            <a:pPr lvl="2"/>
            <a:r>
              <a:rPr lang="en-GB" b="0" dirty="0"/>
              <a:t>See for instance case</a:t>
            </a:r>
            <a:r>
              <a:rPr lang="en-GB" dirty="0"/>
              <a:t>-law on care benefits and child benefits</a:t>
            </a:r>
          </a:p>
          <a:p>
            <a:pPr lvl="2"/>
            <a:r>
              <a:rPr lang="en-GB" b="0" dirty="0"/>
              <a:t>Including the </a:t>
            </a:r>
            <a:r>
              <a:rPr lang="en-GB" dirty="0"/>
              <a:t>so-called special non-contributory cash benefits (SNCBs) listed in Annex X</a:t>
            </a:r>
          </a:p>
          <a:p>
            <a:pPr lvl="3"/>
            <a:r>
              <a:rPr lang="en-GB" b="0" dirty="0"/>
              <a:t>MS of residence is competent; no export</a:t>
            </a:r>
          </a:p>
          <a:p>
            <a:pPr lvl="3"/>
            <a:r>
              <a:rPr lang="en-GB" b="0" dirty="0"/>
              <a:t>But they are qualified by the CJEU as ‘social assistance’ within the meaning of Dir. 2004/38</a:t>
            </a:r>
          </a:p>
          <a:p>
            <a:pPr lvl="4"/>
            <a:r>
              <a:rPr lang="en-GB" i="1" dirty="0"/>
              <a:t>Brey, </a:t>
            </a:r>
            <a:r>
              <a:rPr lang="en-GB" i="1" dirty="0" err="1"/>
              <a:t>Dano</a:t>
            </a:r>
            <a:r>
              <a:rPr lang="en-GB" i="1" dirty="0"/>
              <a:t>, </a:t>
            </a:r>
            <a:r>
              <a:rPr lang="en-GB" i="1" dirty="0" err="1"/>
              <a:t>Alimanovic</a:t>
            </a:r>
            <a:r>
              <a:rPr lang="en-GB" i="1" dirty="0"/>
              <a:t>, …</a:t>
            </a:r>
          </a:p>
          <a:p>
            <a:pPr lvl="1"/>
            <a:endParaRPr lang="en-GB" dirty="0"/>
          </a:p>
          <a:p>
            <a:pPr lvl="1"/>
            <a:r>
              <a:rPr lang="en-GB" dirty="0"/>
              <a:t>Social and medical assistance excluded</a:t>
            </a:r>
          </a:p>
          <a:p>
            <a:pPr lvl="2"/>
            <a:r>
              <a:rPr lang="en-GB" b="0" dirty="0"/>
              <a:t>But SNCBs are not ‘social assistance’ within the meaning of Reg. 883/2004</a:t>
            </a:r>
          </a:p>
          <a:p>
            <a:pPr lvl="1"/>
            <a:endParaRPr lang="nl-BE" dirty="0"/>
          </a:p>
        </p:txBody>
      </p:sp>
    </p:spTree>
    <p:extLst>
      <p:ext uri="{BB962C8B-B14F-4D97-AF65-F5344CB8AC3E}">
        <p14:creationId xmlns:p14="http://schemas.microsoft.com/office/powerpoint/2010/main" val="4234046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Reg. 883/2004: Art. 4</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23</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Possible justifications for indirect discrimination</a:t>
            </a:r>
          </a:p>
          <a:p>
            <a:pPr lvl="1"/>
            <a:r>
              <a:rPr lang="en-GB" dirty="0"/>
              <a:t>Financial reasons</a:t>
            </a:r>
          </a:p>
          <a:p>
            <a:pPr lvl="2"/>
            <a:r>
              <a:rPr lang="en-GB" b="0" dirty="0"/>
              <a:t>Only acceptable if ‘there is a </a:t>
            </a:r>
            <a:r>
              <a:rPr lang="en-GB" b="1" u="sng" dirty="0"/>
              <a:t>risk of serious undermining of the financial balance of the system</a:t>
            </a:r>
            <a:r>
              <a:rPr lang="en-GB" b="0" dirty="0"/>
              <a:t>’; </a:t>
            </a:r>
            <a:r>
              <a:rPr lang="en-GB" b="0" i="1" dirty="0"/>
              <a:t>Com. v AT </a:t>
            </a:r>
            <a:r>
              <a:rPr lang="en-GB" b="0" dirty="0"/>
              <a:t>(C-328/20), §107</a:t>
            </a:r>
          </a:p>
          <a:p>
            <a:pPr lvl="2"/>
            <a:r>
              <a:rPr lang="en-GB" b="0" dirty="0"/>
              <a:t>‘</a:t>
            </a:r>
            <a:r>
              <a:rPr lang="en-US" b="0" dirty="0"/>
              <a:t>The reasons invoked by a MS by way of justification must thus be accompanied by an analysis of the appropriateness and proportionality of the measure adopted by that State and by specific evidence substantiating its arguments. Such an objective, detailed analysis, supported by figures, must be capable of </a:t>
            </a:r>
            <a:r>
              <a:rPr lang="en-US" b="1" u="sng" dirty="0"/>
              <a:t>demonstrating, with solid and consistent data, </a:t>
            </a:r>
            <a:r>
              <a:rPr lang="en-US" b="0" dirty="0"/>
              <a:t>that there are genuine risks to the balance of the social security system’; </a:t>
            </a:r>
            <a:r>
              <a:rPr lang="en-GB" b="0" dirty="0"/>
              <a:t>Com. v Cyprus (C-515/14), §54</a:t>
            </a:r>
          </a:p>
          <a:p>
            <a:pPr lvl="2"/>
            <a:r>
              <a:rPr lang="en-GB" dirty="0"/>
              <a:t>However: </a:t>
            </a:r>
            <a:r>
              <a:rPr lang="en-GB" b="0" i="1" dirty="0"/>
              <a:t>‘</a:t>
            </a:r>
            <a:r>
              <a:rPr lang="en-GB" b="0" dirty="0"/>
              <a:t>as such grant </a:t>
            </a:r>
            <a:r>
              <a:rPr lang="en-GB" b="1" u="sng" dirty="0"/>
              <a:t>could have consequences for the overall level of assistance </a:t>
            </a:r>
            <a:r>
              <a:rPr lang="en-GB" b="0" dirty="0"/>
              <a:t>which may be accorded by that MS</a:t>
            </a:r>
            <a:r>
              <a:rPr lang="en-GB" b="0" i="1" dirty="0"/>
              <a:t>’; Com. v UK </a:t>
            </a:r>
            <a:r>
              <a:rPr lang="en-GB" b="0" dirty="0"/>
              <a:t>(C-308/14)</a:t>
            </a:r>
            <a:r>
              <a:rPr lang="en-GB" b="0" i="1" dirty="0"/>
              <a:t>, </a:t>
            </a:r>
            <a:r>
              <a:rPr lang="en-GB" b="0" dirty="0"/>
              <a:t>§80</a:t>
            </a:r>
          </a:p>
          <a:p>
            <a:pPr lvl="3"/>
            <a:r>
              <a:rPr lang="en-GB" dirty="0"/>
              <a:t>Seems to be a weaker threshold</a:t>
            </a:r>
          </a:p>
          <a:p>
            <a:pPr lvl="3"/>
            <a:r>
              <a:rPr lang="en-GB" b="0" dirty="0"/>
              <a:t>Case on economically inactive EU migrants</a:t>
            </a:r>
          </a:p>
        </p:txBody>
      </p:sp>
    </p:spTree>
    <p:extLst>
      <p:ext uri="{BB962C8B-B14F-4D97-AF65-F5344CB8AC3E}">
        <p14:creationId xmlns:p14="http://schemas.microsoft.com/office/powerpoint/2010/main" val="525117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Reg. 883/2004: Art. 4: restrictions in recent case-law</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24</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The right to reside test for economically inactive EU migrants</a:t>
            </a:r>
          </a:p>
          <a:p>
            <a:pPr lvl="1"/>
            <a:r>
              <a:rPr lang="en-GB" i="1" dirty="0"/>
              <a:t>Com v. UK </a:t>
            </a:r>
            <a:r>
              <a:rPr lang="en-GB" dirty="0"/>
              <a:t>(C-308/14) (family benefits), </a:t>
            </a:r>
          </a:p>
          <a:p>
            <a:pPr lvl="2"/>
            <a:r>
              <a:rPr lang="en-GB" dirty="0"/>
              <a:t>Justified since the grant could have consequences for the overall level of assistance which may be accorded by the host MS</a:t>
            </a:r>
          </a:p>
          <a:p>
            <a:pPr lvl="2"/>
            <a:r>
              <a:rPr lang="en-GB" dirty="0"/>
              <a:t>The legal basis of the right to reside seems irrelevant</a:t>
            </a:r>
          </a:p>
          <a:p>
            <a:pPr lvl="3"/>
            <a:r>
              <a:rPr lang="en-GB" dirty="0"/>
              <a:t>Confirmed by </a:t>
            </a:r>
            <a:r>
              <a:rPr lang="en-GB" i="1" dirty="0" err="1"/>
              <a:t>Jobcenter</a:t>
            </a:r>
            <a:r>
              <a:rPr lang="en-GB" i="1" dirty="0"/>
              <a:t> Krefeld </a:t>
            </a:r>
            <a:r>
              <a:rPr lang="en-GB" dirty="0"/>
              <a:t>(C-</a:t>
            </a:r>
            <a:r>
              <a:rPr lang="en-GB" b="0" dirty="0"/>
              <a:t>181/19), §84</a:t>
            </a:r>
            <a:endParaRPr lang="en-GB" dirty="0"/>
          </a:p>
          <a:p>
            <a:pPr lvl="1"/>
            <a:r>
              <a:rPr lang="en-GB" i="1" dirty="0" err="1"/>
              <a:t>Familienkasse</a:t>
            </a:r>
            <a:r>
              <a:rPr lang="en-GB" i="1" dirty="0"/>
              <a:t> Niedersachsen-Bremen </a:t>
            </a:r>
            <a:r>
              <a:rPr lang="en-GB" dirty="0"/>
              <a:t>(C-411/20), §62</a:t>
            </a:r>
          </a:p>
          <a:p>
            <a:pPr lvl="2"/>
            <a:r>
              <a:rPr lang="en-GB" dirty="0"/>
              <a:t>§ 62: limits the right to reside to ‘</a:t>
            </a:r>
            <a:r>
              <a:rPr lang="en-GB" b="1" dirty="0"/>
              <a:t>lawfully under Directive 2004/38</a:t>
            </a:r>
            <a:r>
              <a:rPr lang="en-GB" dirty="0"/>
              <a:t>’</a:t>
            </a:r>
          </a:p>
          <a:p>
            <a:pPr lvl="2"/>
            <a:r>
              <a:rPr lang="en-GB" dirty="0"/>
              <a:t>Economically inactive EU migrants have an unconditional right to reside in the first 3 months</a:t>
            </a:r>
          </a:p>
          <a:p>
            <a:pPr lvl="2"/>
            <a:r>
              <a:rPr lang="en-GB" dirty="0"/>
              <a:t>After 3 months: condition to have sufficient resources not to become a burden on the social assistance system of the host MS</a:t>
            </a:r>
          </a:p>
          <a:p>
            <a:pPr lvl="3"/>
            <a:r>
              <a:rPr lang="en-GB" dirty="0"/>
              <a:t>?If no sufficient income: no entitlement to social security benefits under Reg. 883/2004?</a:t>
            </a:r>
          </a:p>
          <a:p>
            <a:endParaRPr lang="en-GB" dirty="0"/>
          </a:p>
        </p:txBody>
      </p:sp>
    </p:spTree>
    <p:extLst>
      <p:ext uri="{BB962C8B-B14F-4D97-AF65-F5344CB8AC3E}">
        <p14:creationId xmlns:p14="http://schemas.microsoft.com/office/powerpoint/2010/main" val="1068997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Reg. 883/2004: Art. 4: restrictions in recent case-law</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25</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The right to reside test for economically inactive EU migrants</a:t>
            </a:r>
          </a:p>
          <a:p>
            <a:pPr lvl="1"/>
            <a:endParaRPr lang="en-GB" dirty="0"/>
          </a:p>
          <a:p>
            <a:pPr lvl="1"/>
            <a:r>
              <a:rPr lang="en-GB" dirty="0"/>
              <a:t>Makes the application of this equal treatment provision subject to having the right to reside in the host MS, despite:</a:t>
            </a:r>
          </a:p>
          <a:p>
            <a:pPr lvl="2"/>
            <a:endParaRPr lang="en-GB" dirty="0"/>
          </a:p>
          <a:p>
            <a:pPr lvl="2"/>
            <a:r>
              <a:rPr lang="en-GB" dirty="0"/>
              <a:t>The text of Article 4: ‘unless otherwise provided for </a:t>
            </a:r>
            <a:r>
              <a:rPr lang="en-GB" b="1" u="sng" dirty="0"/>
              <a:t>by this Regulation’</a:t>
            </a:r>
            <a:endParaRPr lang="en-GB" dirty="0"/>
          </a:p>
          <a:p>
            <a:pPr lvl="2"/>
            <a:endParaRPr lang="en-GB" dirty="0"/>
          </a:p>
          <a:p>
            <a:pPr lvl="2"/>
            <a:r>
              <a:rPr lang="en-GB" dirty="0"/>
              <a:t>T</a:t>
            </a:r>
            <a:r>
              <a:rPr lang="en-GB" b="0" dirty="0"/>
              <a:t>he refusal by the EP and the Council to agree to the proposal of the Commission (2016) to introduce this condition in Article 4</a:t>
            </a:r>
          </a:p>
          <a:p>
            <a:endParaRPr lang="en-GB" dirty="0"/>
          </a:p>
        </p:txBody>
      </p:sp>
    </p:spTree>
    <p:extLst>
      <p:ext uri="{BB962C8B-B14F-4D97-AF65-F5344CB8AC3E}">
        <p14:creationId xmlns:p14="http://schemas.microsoft.com/office/powerpoint/2010/main" val="943046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Reg. 883/2004: Art. 4: restrictions in recent case-law</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26</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dirty="0"/>
              <a:t>Obligations to pay contributions</a:t>
            </a:r>
            <a:r>
              <a:rPr lang="en-GB" b="0" dirty="0"/>
              <a:t>, even if nationals of the host MS are not required to do so</a:t>
            </a:r>
          </a:p>
          <a:p>
            <a:pPr lvl="1"/>
            <a:r>
              <a:rPr lang="en-GB" dirty="0"/>
              <a:t>In particular relevant for economically inactive migrants</a:t>
            </a:r>
          </a:p>
          <a:p>
            <a:pPr lvl="2"/>
            <a:r>
              <a:rPr lang="en-GB" i="1" dirty="0"/>
              <a:t>A </a:t>
            </a:r>
            <a:r>
              <a:rPr lang="en-GB" dirty="0"/>
              <a:t>(C-243/19): even if the MS of residence is the competent MS, when its health insurance is free of charge for its own nationals, this MS may require nationals of other MSs to pay proportionate contributions</a:t>
            </a:r>
          </a:p>
          <a:p>
            <a:pPr lvl="2"/>
            <a:r>
              <a:rPr lang="en-GB" dirty="0"/>
              <a:t>To prevent this person from becoming an unreasonable burden on the </a:t>
            </a:r>
            <a:r>
              <a:rPr lang="en-GB" b="1" u="sng" dirty="0"/>
              <a:t>public finances </a:t>
            </a:r>
            <a:r>
              <a:rPr lang="en-GB" dirty="0"/>
              <a:t>of the host MS (??)</a:t>
            </a:r>
          </a:p>
          <a:p>
            <a:pPr lvl="3"/>
            <a:r>
              <a:rPr lang="en-GB" dirty="0"/>
              <a:t>Nuanced by </a:t>
            </a:r>
            <a:r>
              <a:rPr lang="en-GB" i="1" dirty="0"/>
              <a:t>VI </a:t>
            </a:r>
            <a:r>
              <a:rPr lang="en-GB" dirty="0"/>
              <a:t>(C-247/20): in case of a child: if the parent works and is subject to taxes: it would be disproportionate to ask for payment of contributions</a:t>
            </a:r>
          </a:p>
          <a:p>
            <a:pPr lvl="2"/>
            <a:r>
              <a:rPr lang="en-GB" dirty="0"/>
              <a:t>Despite Art. 4 Reg. 883/2004</a:t>
            </a:r>
          </a:p>
          <a:p>
            <a:pPr lvl="3"/>
            <a:r>
              <a:rPr lang="en-GB" dirty="0"/>
              <a:t>Conditions of Dir. 2004/38 integrated </a:t>
            </a:r>
            <a:r>
              <a:rPr lang="en-GB" i="1" dirty="0"/>
              <a:t>contra </a:t>
            </a:r>
            <a:r>
              <a:rPr lang="en-GB" i="1" dirty="0" err="1"/>
              <a:t>legem</a:t>
            </a:r>
            <a:r>
              <a:rPr lang="en-GB" dirty="0"/>
              <a:t> in Reg. 883/2004</a:t>
            </a:r>
          </a:p>
          <a:p>
            <a:pPr lvl="3"/>
            <a:r>
              <a:rPr lang="en-GB" dirty="0"/>
              <a:t>See, however, proposed new recital 5b of Reg. 883/2004</a:t>
            </a:r>
          </a:p>
        </p:txBody>
      </p:sp>
    </p:spTree>
    <p:extLst>
      <p:ext uri="{BB962C8B-B14F-4D97-AF65-F5344CB8AC3E}">
        <p14:creationId xmlns:p14="http://schemas.microsoft.com/office/powerpoint/2010/main" val="64765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a:bodyPr>
          <a:lstStyle/>
          <a:p>
            <a:r>
              <a:rPr lang="en-US" dirty="0"/>
              <a:t>Reg. 883/2004: Art. 4: restrictions in recent case-law</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27</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Exceptions in Art. 24(2) Dir. 2004/38 also apply to Article 4 Reg. 883/2004</a:t>
            </a:r>
          </a:p>
          <a:p>
            <a:pPr lvl="1"/>
            <a:endParaRPr lang="en-GB" dirty="0"/>
          </a:p>
          <a:p>
            <a:pPr lvl="1"/>
            <a:r>
              <a:rPr lang="en-GB" dirty="0"/>
              <a:t>No right to social assistance benefits in the first 3 months of residence or in the period of </a:t>
            </a:r>
            <a:r>
              <a:rPr lang="en-GB" dirty="0" err="1"/>
              <a:t>jobseeking</a:t>
            </a:r>
            <a:endParaRPr lang="en-GB" dirty="0"/>
          </a:p>
          <a:p>
            <a:pPr lvl="1"/>
            <a:endParaRPr lang="en-GB" b="0" dirty="0"/>
          </a:p>
          <a:p>
            <a:pPr lvl="1"/>
            <a:r>
              <a:rPr lang="en-GB" b="0" dirty="0"/>
              <a:t>Even if the benefit is a SNCB under Reg. 883/2004</a:t>
            </a:r>
          </a:p>
          <a:p>
            <a:pPr lvl="1"/>
            <a:endParaRPr lang="en-GB" i="1" dirty="0"/>
          </a:p>
          <a:p>
            <a:pPr lvl="1"/>
            <a:r>
              <a:rPr lang="en-GB" i="1" dirty="0" err="1"/>
              <a:t>Alimanovic</a:t>
            </a:r>
            <a:r>
              <a:rPr lang="en-GB" i="1" dirty="0"/>
              <a:t> </a:t>
            </a:r>
            <a:r>
              <a:rPr lang="en-GB" dirty="0"/>
              <a:t>(C-67/14) and </a:t>
            </a:r>
            <a:r>
              <a:rPr lang="en-GB" i="1" dirty="0"/>
              <a:t>Garcia-Nieto </a:t>
            </a:r>
            <a:r>
              <a:rPr lang="en-GB" dirty="0"/>
              <a:t>(C-299/14)</a:t>
            </a:r>
            <a:endParaRPr lang="en-GB" b="0" i="1" dirty="0"/>
          </a:p>
          <a:p>
            <a:endParaRPr lang="en-GB" dirty="0"/>
          </a:p>
        </p:txBody>
      </p:sp>
    </p:spTree>
    <p:extLst>
      <p:ext uri="{BB962C8B-B14F-4D97-AF65-F5344CB8AC3E}">
        <p14:creationId xmlns:p14="http://schemas.microsoft.com/office/powerpoint/2010/main" val="1661252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2066544" y="1911096"/>
            <a:ext cx="8055864" cy="1737095"/>
          </a:xfrm>
        </p:spPr>
        <p:txBody>
          <a:bodyPr vert="horz" lIns="91440" tIns="45720" rIns="91440" bIns="45720" rtlCol="0" anchor="b">
            <a:noAutofit/>
          </a:bodyPr>
          <a:lstStyle/>
          <a:p>
            <a:r>
              <a:rPr lang="nl-NL" sz="4400" dirty="0" err="1">
                <a:solidFill>
                  <a:srgbClr val="FFFFFF"/>
                </a:solidFill>
                <a:latin typeface="+mj-lt"/>
                <a:cs typeface="+mj-cs"/>
              </a:rPr>
              <a:t>Regulation</a:t>
            </a:r>
            <a:r>
              <a:rPr lang="nl-NL" sz="4400" dirty="0">
                <a:solidFill>
                  <a:srgbClr val="FFFFFF"/>
                </a:solidFill>
                <a:latin typeface="+mj-lt"/>
                <a:cs typeface="+mj-cs"/>
              </a:rPr>
              <a:t> 492/2011</a:t>
            </a:r>
            <a:endParaRPr lang="nl-NL" sz="4400" kern="1200" noProof="0" dirty="0">
              <a:solidFill>
                <a:srgbClr val="FFFFFF"/>
              </a:solidFill>
              <a:latin typeface="+mj-lt"/>
              <a:ea typeface="+mj-ea"/>
              <a:cs typeface="+mj-cs"/>
            </a:endParaRPr>
          </a:p>
        </p:txBody>
      </p:sp>
      <p:sp>
        <p:nvSpPr>
          <p:cNvPr id="12"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68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noProof="0" dirty="0"/>
              <a:t>Reg. 492/2011</a:t>
            </a:r>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29</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92500" lnSpcReduction="10000"/>
          </a:bodyPr>
          <a:lstStyle/>
          <a:p>
            <a:r>
              <a:rPr lang="en-GB" b="0" dirty="0"/>
              <a:t>Art. 7(2): the right to equal treatment for ‘social advantages’</a:t>
            </a:r>
          </a:p>
          <a:p>
            <a:pPr lvl="1"/>
            <a:endParaRPr lang="en-GB" b="0" dirty="0"/>
          </a:p>
          <a:p>
            <a:pPr lvl="1"/>
            <a:r>
              <a:rPr lang="en-GB" b="0" dirty="0"/>
              <a:t>‘Must be interpreted in the same way and in conformity with Article 45 TFEU’</a:t>
            </a:r>
          </a:p>
          <a:p>
            <a:pPr lvl="2"/>
            <a:r>
              <a:rPr lang="en-GB" i="1" dirty="0" err="1"/>
              <a:t>Jobcenter</a:t>
            </a:r>
            <a:r>
              <a:rPr lang="en-GB" i="1" dirty="0"/>
              <a:t> Krefeld </a:t>
            </a:r>
            <a:r>
              <a:rPr lang="en-GB" dirty="0"/>
              <a:t>(C-181/19), §44; </a:t>
            </a:r>
            <a:r>
              <a:rPr lang="en-GB" i="1" dirty="0"/>
              <a:t>Com. v. AT </a:t>
            </a:r>
            <a:r>
              <a:rPr lang="en-GB" dirty="0"/>
              <a:t>(C-328/20), §94</a:t>
            </a:r>
            <a:endParaRPr lang="en-GB" b="0" i="1" dirty="0"/>
          </a:p>
          <a:p>
            <a:pPr lvl="1"/>
            <a:r>
              <a:rPr lang="en-GB" dirty="0"/>
              <a:t>Objective: to facilitate integration into the host MS</a:t>
            </a:r>
          </a:p>
          <a:p>
            <a:pPr lvl="2"/>
            <a:r>
              <a:rPr lang="en-GB" i="1" dirty="0" err="1"/>
              <a:t>Jobcenter</a:t>
            </a:r>
            <a:r>
              <a:rPr lang="en-GB" i="1" dirty="0"/>
              <a:t> Krefeld </a:t>
            </a:r>
            <a:r>
              <a:rPr lang="en-GB" dirty="0"/>
              <a:t>(C-181/19), §42; </a:t>
            </a:r>
            <a:r>
              <a:rPr lang="en-GB" i="1" dirty="0"/>
              <a:t>Com. v AT </a:t>
            </a:r>
            <a:r>
              <a:rPr lang="en-GB" dirty="0"/>
              <a:t>(C-328/20), §94-95, 98 </a:t>
            </a:r>
            <a:endParaRPr lang="en-GB" b="0" i="1" dirty="0"/>
          </a:p>
          <a:p>
            <a:pPr lvl="1"/>
            <a:r>
              <a:rPr lang="en-GB" b="0" dirty="0"/>
              <a:t>Migrant workers contribute to the financing of the social policies of the host MS through tax and social security contributions</a:t>
            </a:r>
          </a:p>
          <a:p>
            <a:pPr lvl="2"/>
            <a:r>
              <a:rPr lang="en-GB" b="0" dirty="0"/>
              <a:t> </a:t>
            </a:r>
            <a:r>
              <a:rPr lang="en-GB" b="0" i="1" dirty="0"/>
              <a:t>Com. v AT </a:t>
            </a:r>
            <a:r>
              <a:rPr lang="en-GB" b="0" dirty="0"/>
              <a:t>(C-328/20), §109</a:t>
            </a:r>
          </a:p>
          <a:p>
            <a:endParaRPr lang="en-GB" b="0" dirty="0"/>
          </a:p>
          <a:p>
            <a:r>
              <a:rPr lang="en-GB" b="0" dirty="0"/>
              <a:t>Material scope</a:t>
            </a:r>
          </a:p>
          <a:p>
            <a:pPr lvl="1"/>
            <a:r>
              <a:rPr lang="en-GB" dirty="0"/>
              <a:t>All kind of ‘social advantages’, including social security benefits and s</a:t>
            </a:r>
            <a:r>
              <a:rPr lang="en-GB" b="0" dirty="0"/>
              <a:t>ocial assistance</a:t>
            </a:r>
          </a:p>
          <a:p>
            <a:endParaRPr lang="nl-BE" dirty="0"/>
          </a:p>
        </p:txBody>
      </p:sp>
    </p:spTree>
    <p:extLst>
      <p:ext uri="{BB962C8B-B14F-4D97-AF65-F5344CB8AC3E}">
        <p14:creationId xmlns:p14="http://schemas.microsoft.com/office/powerpoint/2010/main" val="1313619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2066544" y="1911096"/>
            <a:ext cx="8055864" cy="1737095"/>
          </a:xfrm>
        </p:spPr>
        <p:txBody>
          <a:bodyPr vert="horz" lIns="91440" tIns="45720" rIns="91440" bIns="45720" rtlCol="0" anchor="b">
            <a:noAutofit/>
          </a:bodyPr>
          <a:lstStyle/>
          <a:p>
            <a:r>
              <a:rPr lang="nl-NL" sz="4400" dirty="0">
                <a:solidFill>
                  <a:srgbClr val="FFFFFF"/>
                </a:solidFill>
                <a:latin typeface="+mj-lt"/>
                <a:cs typeface="+mj-cs"/>
              </a:rPr>
              <a:t>Concept of </a:t>
            </a:r>
            <a:r>
              <a:rPr lang="nl-NL" sz="4400" dirty="0" err="1">
                <a:solidFill>
                  <a:srgbClr val="FFFFFF"/>
                </a:solidFill>
                <a:latin typeface="+mj-lt"/>
                <a:cs typeface="+mj-cs"/>
              </a:rPr>
              <a:t>equal</a:t>
            </a:r>
            <a:r>
              <a:rPr lang="nl-NL" sz="4400" dirty="0">
                <a:solidFill>
                  <a:srgbClr val="FFFFFF"/>
                </a:solidFill>
                <a:latin typeface="+mj-lt"/>
                <a:cs typeface="+mj-cs"/>
              </a:rPr>
              <a:t> treatment</a:t>
            </a:r>
            <a:endParaRPr lang="nl-NL" sz="4400" kern="1200" noProof="0" dirty="0">
              <a:solidFill>
                <a:srgbClr val="FFFFFF"/>
              </a:solidFill>
              <a:latin typeface="+mj-lt"/>
              <a:ea typeface="+mj-ea"/>
              <a:cs typeface="+mj-cs"/>
            </a:endParaRPr>
          </a:p>
        </p:txBody>
      </p:sp>
      <p:sp>
        <p:nvSpPr>
          <p:cNvPr id="12"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88063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noProof="0" dirty="0"/>
              <a:t>Regulation 492/2011</a:t>
            </a:r>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30</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lnSpcReduction="10000"/>
          </a:bodyPr>
          <a:lstStyle/>
          <a:p>
            <a:r>
              <a:rPr lang="en-GB" b="0" dirty="0"/>
              <a:t>Personal scope: </a:t>
            </a:r>
          </a:p>
          <a:p>
            <a:pPr lvl="1"/>
            <a:r>
              <a:rPr lang="en-GB" dirty="0"/>
              <a:t>Workers</a:t>
            </a:r>
          </a:p>
          <a:p>
            <a:pPr lvl="2"/>
            <a:r>
              <a:rPr lang="en-GB" b="0" dirty="0"/>
              <a:t>Concept: see above on Dir. 2004/38, including the retention of the status of worker: blurring line</a:t>
            </a:r>
          </a:p>
          <a:p>
            <a:pPr lvl="2"/>
            <a:r>
              <a:rPr lang="en-GB" dirty="0"/>
              <a:t>The right to equal treatment may persist even after termination of the employment relationship: </a:t>
            </a:r>
            <a:r>
              <a:rPr lang="en-GB" i="1" dirty="0" err="1"/>
              <a:t>Jobcenter</a:t>
            </a:r>
            <a:r>
              <a:rPr lang="en-GB" i="1" dirty="0"/>
              <a:t> Krefeld </a:t>
            </a:r>
            <a:r>
              <a:rPr lang="en-GB" dirty="0"/>
              <a:t>(C-181/19), §48</a:t>
            </a:r>
            <a:endParaRPr lang="en-GB" b="0" dirty="0"/>
          </a:p>
          <a:p>
            <a:pPr lvl="1"/>
            <a:r>
              <a:rPr lang="en-GB" dirty="0"/>
              <a:t>Members of the family</a:t>
            </a:r>
          </a:p>
          <a:p>
            <a:pPr lvl="1"/>
            <a:r>
              <a:rPr lang="en-GB" b="0" dirty="0"/>
              <a:t>Persons with a right of residence on the basis of Art. 10 (children in </a:t>
            </a:r>
            <a:r>
              <a:rPr lang="en-GB" dirty="0"/>
              <a:t>education and the </a:t>
            </a:r>
            <a:r>
              <a:rPr lang="en-GB" b="0" dirty="0"/>
              <a:t>carers thereof, even if they ar</a:t>
            </a:r>
            <a:r>
              <a:rPr lang="en-GB" dirty="0"/>
              <a:t>e economically inactive)</a:t>
            </a:r>
            <a:endParaRPr lang="en-GB" b="0" dirty="0"/>
          </a:p>
          <a:p>
            <a:pPr lvl="2"/>
            <a:r>
              <a:rPr lang="en-GB" i="1" dirty="0" err="1"/>
              <a:t>Jobcenter</a:t>
            </a:r>
            <a:r>
              <a:rPr lang="en-GB" i="1" dirty="0"/>
              <a:t> Krefeld </a:t>
            </a:r>
            <a:r>
              <a:rPr lang="en-GB" dirty="0"/>
              <a:t>(C-181/19), §54</a:t>
            </a:r>
            <a:endParaRPr lang="en-GB" i="1" dirty="0"/>
          </a:p>
          <a:p>
            <a:pPr lvl="2"/>
            <a:r>
              <a:rPr lang="en-GB" b="0" dirty="0"/>
              <a:t>Even if they do not have a right to reside on the basis of Dir. 2004/38 and therefore cannot rely on its Art. 24</a:t>
            </a:r>
          </a:p>
          <a:p>
            <a:pPr lvl="2"/>
            <a:r>
              <a:rPr lang="en-GB" dirty="0"/>
              <a:t>Art. 7 Reg. 492/2011 supplements Art. 24 Dir. 2004/38, the limitations of which do not apply in situations covered by Reg. 492/2001 (</a:t>
            </a:r>
            <a:r>
              <a:rPr lang="en-GB" i="1" dirty="0" err="1"/>
              <a:t>Jobcenter</a:t>
            </a:r>
            <a:r>
              <a:rPr lang="en-GB" i="1" dirty="0"/>
              <a:t> Krefeld </a:t>
            </a:r>
            <a:r>
              <a:rPr lang="en-GB" dirty="0"/>
              <a:t>(C-181/19), §69)</a:t>
            </a:r>
            <a:endParaRPr lang="en-GB" b="0" dirty="0"/>
          </a:p>
          <a:p>
            <a:pPr lvl="1"/>
            <a:endParaRPr lang="nl-BE" dirty="0"/>
          </a:p>
        </p:txBody>
      </p:sp>
    </p:spTree>
    <p:extLst>
      <p:ext uri="{BB962C8B-B14F-4D97-AF65-F5344CB8AC3E}">
        <p14:creationId xmlns:p14="http://schemas.microsoft.com/office/powerpoint/2010/main" val="12085809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normAutofit fontScale="90000"/>
          </a:bodyPr>
          <a:lstStyle/>
          <a:p>
            <a:r>
              <a:rPr lang="en-US" dirty="0"/>
              <a:t>Equal treatment cannot be invoked in cases of abuse of right</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31</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i="1" dirty="0" err="1"/>
              <a:t>Jobcenter</a:t>
            </a:r>
            <a:r>
              <a:rPr lang="en-GB" b="0" i="1" dirty="0"/>
              <a:t> Krefeld </a:t>
            </a:r>
            <a:r>
              <a:rPr lang="en-GB" b="0" dirty="0"/>
              <a:t>(C-181/19), §76</a:t>
            </a:r>
          </a:p>
          <a:p>
            <a:pPr lvl="1"/>
            <a:endParaRPr lang="en-GB" dirty="0"/>
          </a:p>
          <a:p>
            <a:pPr lvl="1"/>
            <a:r>
              <a:rPr lang="en-GB" dirty="0"/>
              <a:t>‘where they are indications that the worker concerned has </a:t>
            </a:r>
            <a:r>
              <a:rPr lang="en-GB" b="1" u="sng" dirty="0"/>
              <a:t>abused his or her rights </a:t>
            </a:r>
            <a:r>
              <a:rPr lang="en-GB" dirty="0"/>
              <a:t>in a way not covered by the rules of EU law, in that he or she has artificially created the condition for obtaining social advantages’:</a:t>
            </a:r>
          </a:p>
          <a:p>
            <a:pPr lvl="1"/>
            <a:endParaRPr lang="en-GB" dirty="0"/>
          </a:p>
          <a:p>
            <a:pPr lvl="2"/>
            <a:r>
              <a:rPr lang="en-GB" b="1" dirty="0"/>
              <a:t>Such person cannot rely on EU law </a:t>
            </a:r>
          </a:p>
          <a:p>
            <a:pPr lvl="1"/>
            <a:endParaRPr lang="nl-BE" dirty="0"/>
          </a:p>
        </p:txBody>
      </p:sp>
    </p:spTree>
    <p:extLst>
      <p:ext uri="{BB962C8B-B14F-4D97-AF65-F5344CB8AC3E}">
        <p14:creationId xmlns:p14="http://schemas.microsoft.com/office/powerpoint/2010/main" val="2170580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To conclude</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32</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85000" lnSpcReduction="20000"/>
          </a:bodyPr>
          <a:lstStyle/>
          <a:p>
            <a:r>
              <a:rPr lang="en-GB" b="0" dirty="0"/>
              <a:t>Equal treatment is a fundamental principle in EU law</a:t>
            </a:r>
          </a:p>
          <a:p>
            <a:pPr lvl="1"/>
            <a:r>
              <a:rPr lang="en-GB" dirty="0"/>
              <a:t>Exceptions must be applied strictly</a:t>
            </a:r>
            <a:endParaRPr lang="en-GB" b="0" dirty="0"/>
          </a:p>
          <a:p>
            <a:endParaRPr lang="en-GB" b="0" dirty="0"/>
          </a:p>
          <a:p>
            <a:r>
              <a:rPr lang="en-GB" b="0" dirty="0"/>
              <a:t>Various equal treatment provisions apply: Treaty and secondary law</a:t>
            </a:r>
          </a:p>
          <a:p>
            <a:pPr lvl="1"/>
            <a:r>
              <a:rPr lang="en-GB" b="0" dirty="0"/>
              <a:t>May apply simultaneously</a:t>
            </a:r>
          </a:p>
          <a:p>
            <a:pPr lvl="1"/>
            <a:r>
              <a:rPr lang="en-GB" b="0" dirty="0"/>
              <a:t>Complement or weaken each other</a:t>
            </a:r>
          </a:p>
          <a:p>
            <a:pPr lvl="1"/>
            <a:r>
              <a:rPr lang="en-GB" b="0" dirty="0"/>
              <a:t>No clear hierarchy of norms</a:t>
            </a:r>
          </a:p>
          <a:p>
            <a:endParaRPr lang="en-GB" b="0" dirty="0"/>
          </a:p>
          <a:p>
            <a:r>
              <a:rPr lang="en-GB" b="0" dirty="0"/>
              <a:t>Inconsistent CJEU case-law on the relationship between these provisions</a:t>
            </a:r>
          </a:p>
          <a:p>
            <a:pPr lvl="1"/>
            <a:r>
              <a:rPr lang="en-GB" b="0" dirty="0"/>
              <a:t>Enables MSs to use the wiggle room and apply exceptions broadly</a:t>
            </a:r>
          </a:p>
          <a:p>
            <a:endParaRPr lang="en-GB" b="0" dirty="0"/>
          </a:p>
          <a:p>
            <a:r>
              <a:rPr lang="en-GB" b="0" dirty="0"/>
              <a:t>Concept of European citizenship remains ambiguous</a:t>
            </a:r>
          </a:p>
          <a:p>
            <a:pPr lvl="1"/>
            <a:r>
              <a:rPr lang="en-GB" dirty="0"/>
              <a:t>Including the blurring line between economically active and inactive persons</a:t>
            </a:r>
            <a:endParaRPr lang="en-GB" b="0" dirty="0"/>
          </a:p>
          <a:p>
            <a:endParaRPr lang="en-GB" b="0" dirty="0"/>
          </a:p>
          <a:p>
            <a:endParaRPr lang="en-GB" b="0" dirty="0"/>
          </a:p>
          <a:p>
            <a:pPr lvl="1"/>
            <a:endParaRPr lang="nl-BE" dirty="0"/>
          </a:p>
        </p:txBody>
      </p:sp>
    </p:spTree>
    <p:extLst>
      <p:ext uri="{BB962C8B-B14F-4D97-AF65-F5344CB8AC3E}">
        <p14:creationId xmlns:p14="http://schemas.microsoft.com/office/powerpoint/2010/main" val="318739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p:txBody>
          <a:bodyPr>
            <a:normAutofit/>
          </a:bodyPr>
          <a:lstStyle/>
          <a:p>
            <a:r>
              <a:rPr lang="en-US" sz="4400" noProof="0" dirty="0"/>
              <a:t>Many thanks for your attention</a:t>
            </a:r>
          </a:p>
        </p:txBody>
      </p:sp>
      <p:sp>
        <p:nvSpPr>
          <p:cNvPr id="3" name="Text Placeholder 2">
            <a:extLst>
              <a:ext uri="{FF2B5EF4-FFF2-40B4-BE49-F238E27FC236}">
                <a16:creationId xmlns:a16="http://schemas.microsoft.com/office/drawing/2014/main" id="{AB02AE85-0D8F-2941-B863-417E24478159}"/>
              </a:ext>
            </a:extLst>
          </p:cNvPr>
          <p:cNvSpPr>
            <a:spLocks noGrp="1"/>
          </p:cNvSpPr>
          <p:nvPr>
            <p:ph type="body" sz="quarter" idx="10"/>
          </p:nvPr>
        </p:nvSpPr>
        <p:spPr/>
        <p:txBody>
          <a:bodyPr/>
          <a:lstStyle/>
          <a:p>
            <a:r>
              <a:rPr lang="en-US" sz="2400" dirty="0"/>
              <a:t>herwig.verschueren@uantwerpen.be</a:t>
            </a:r>
          </a:p>
        </p:txBody>
      </p:sp>
    </p:spTree>
    <p:extLst>
      <p:ext uri="{BB962C8B-B14F-4D97-AF65-F5344CB8AC3E}">
        <p14:creationId xmlns:p14="http://schemas.microsoft.com/office/powerpoint/2010/main" val="375398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Concept of equal treatment</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4</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lnSpcReduction="10000"/>
          </a:bodyPr>
          <a:lstStyle/>
          <a:p>
            <a:r>
              <a:rPr lang="en-GB" b="0" dirty="0"/>
              <a:t>Prohibition of discrimination on grounds of nationality</a:t>
            </a:r>
          </a:p>
          <a:p>
            <a:endParaRPr lang="en-GB" b="0" dirty="0"/>
          </a:p>
          <a:p>
            <a:r>
              <a:rPr lang="en-GB" b="0" dirty="0"/>
              <a:t>Direct discrimination</a:t>
            </a:r>
          </a:p>
          <a:p>
            <a:pPr lvl="1"/>
            <a:endParaRPr lang="en-GB" dirty="0"/>
          </a:p>
          <a:p>
            <a:pPr lvl="1"/>
            <a:r>
              <a:rPr lang="en-GB" dirty="0"/>
              <a:t>In principle not justifiable</a:t>
            </a:r>
          </a:p>
          <a:p>
            <a:pPr lvl="1"/>
            <a:endParaRPr lang="en-GB" dirty="0"/>
          </a:p>
          <a:p>
            <a:pPr lvl="1"/>
            <a:r>
              <a:rPr lang="en-GB" dirty="0"/>
              <a:t>Unless express derogations in EU law </a:t>
            </a:r>
          </a:p>
          <a:p>
            <a:pPr lvl="2"/>
            <a:r>
              <a:rPr lang="en-GB" b="0" dirty="0"/>
              <a:t>Exceptions must be interpreted strictly: </a:t>
            </a:r>
            <a:r>
              <a:rPr lang="en-GB" i="1" dirty="0" err="1"/>
              <a:t>Jobcenter</a:t>
            </a:r>
            <a:r>
              <a:rPr lang="en-GB" i="1" dirty="0"/>
              <a:t> Krefeld </a:t>
            </a:r>
            <a:r>
              <a:rPr lang="en-GB" dirty="0"/>
              <a:t>(C-181/19), §60 </a:t>
            </a:r>
          </a:p>
          <a:p>
            <a:pPr lvl="2"/>
            <a:endParaRPr lang="en-GB" dirty="0"/>
          </a:p>
          <a:p>
            <a:pPr lvl="2"/>
            <a:r>
              <a:rPr lang="en-GB" dirty="0"/>
              <a:t>Recent example on family benefits: </a:t>
            </a:r>
            <a:r>
              <a:rPr lang="en-GB" i="1" dirty="0" err="1"/>
              <a:t>Familienkasse</a:t>
            </a:r>
            <a:r>
              <a:rPr lang="en-GB" i="1" dirty="0"/>
              <a:t> Niedersachsen-Bremen </a:t>
            </a:r>
            <a:r>
              <a:rPr lang="en-GB" dirty="0"/>
              <a:t>(C-411/20), §67-68</a:t>
            </a:r>
          </a:p>
          <a:p>
            <a:pPr lvl="3"/>
            <a:r>
              <a:rPr lang="en-GB" dirty="0"/>
              <a:t>no express derogation in Reg. 883/2004</a:t>
            </a:r>
          </a:p>
          <a:p>
            <a:pPr lvl="3"/>
            <a:r>
              <a:rPr lang="en-GB" dirty="0"/>
              <a:t>thus the direct discrimination cannot be justified</a:t>
            </a:r>
          </a:p>
          <a:p>
            <a:pPr lvl="1"/>
            <a:endParaRPr lang="nl-BE" dirty="0"/>
          </a:p>
        </p:txBody>
      </p:sp>
    </p:spTree>
    <p:extLst>
      <p:ext uri="{BB962C8B-B14F-4D97-AF65-F5344CB8AC3E}">
        <p14:creationId xmlns:p14="http://schemas.microsoft.com/office/powerpoint/2010/main" val="3542790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Concept of equal treatment</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5</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Indirect discrimination</a:t>
            </a:r>
          </a:p>
          <a:p>
            <a:pPr lvl="1"/>
            <a:endParaRPr lang="en-GB" dirty="0"/>
          </a:p>
          <a:p>
            <a:pPr lvl="1"/>
            <a:r>
              <a:rPr lang="en-GB" dirty="0"/>
              <a:t>Apparently neutral conditions that are liable to affect other nationals more than own nationals  </a:t>
            </a:r>
          </a:p>
          <a:p>
            <a:pPr lvl="2"/>
            <a:r>
              <a:rPr lang="en-GB" dirty="0"/>
              <a:t>See </a:t>
            </a:r>
            <a:r>
              <a:rPr lang="en-GB" b="0" i="1" dirty="0"/>
              <a:t>Com. v. AT </a:t>
            </a:r>
            <a:r>
              <a:rPr lang="en-GB" b="0" dirty="0"/>
              <a:t>(C-328/20), §103 (indexation of exported family benefits)</a:t>
            </a:r>
          </a:p>
          <a:p>
            <a:pPr lvl="2"/>
            <a:r>
              <a:rPr lang="en-GB" dirty="0"/>
              <a:t>See </a:t>
            </a:r>
            <a:r>
              <a:rPr lang="en-GB" i="1" dirty="0"/>
              <a:t>Com v. UK </a:t>
            </a:r>
            <a:r>
              <a:rPr lang="en-GB" dirty="0"/>
              <a:t>(C-308/14): ‘right to reside test’ is a form of indirect discrimination: disputable</a:t>
            </a:r>
          </a:p>
          <a:p>
            <a:pPr lvl="1"/>
            <a:endParaRPr lang="en-GB" dirty="0"/>
          </a:p>
          <a:p>
            <a:pPr lvl="1"/>
            <a:r>
              <a:rPr lang="en-GB" dirty="0"/>
              <a:t>Justifiable by the </a:t>
            </a:r>
            <a:r>
              <a:rPr lang="en-GB" i="1" dirty="0"/>
              <a:t>rule of reason</a:t>
            </a:r>
          </a:p>
          <a:p>
            <a:pPr lvl="2"/>
            <a:r>
              <a:rPr lang="en-GB" b="0" dirty="0"/>
              <a:t>The measure has a legitimate objective</a:t>
            </a:r>
          </a:p>
          <a:p>
            <a:pPr lvl="2"/>
            <a:r>
              <a:rPr lang="en-GB" b="0" dirty="0"/>
              <a:t>The measure is appropriate to achieve that objective</a:t>
            </a:r>
          </a:p>
          <a:p>
            <a:pPr lvl="2"/>
            <a:r>
              <a:rPr lang="en-GB" dirty="0"/>
              <a:t>The measure does not go beyond what is necessary to achieve that legitimate objective</a:t>
            </a:r>
          </a:p>
          <a:p>
            <a:pPr marL="360362" lvl="1" indent="0">
              <a:buNone/>
            </a:pPr>
            <a:endParaRPr lang="nl-BE" dirty="0"/>
          </a:p>
        </p:txBody>
      </p:sp>
    </p:spTree>
    <p:extLst>
      <p:ext uri="{BB962C8B-B14F-4D97-AF65-F5344CB8AC3E}">
        <p14:creationId xmlns:p14="http://schemas.microsoft.com/office/powerpoint/2010/main" val="329934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7">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529C6E-45F6-EC47-9E62-697FE893C136}"/>
              </a:ext>
            </a:extLst>
          </p:cNvPr>
          <p:cNvSpPr>
            <a:spLocks noGrp="1"/>
          </p:cNvSpPr>
          <p:nvPr>
            <p:ph type="title"/>
          </p:nvPr>
        </p:nvSpPr>
        <p:spPr>
          <a:xfrm>
            <a:off x="2066544" y="1911096"/>
            <a:ext cx="8055864" cy="1737095"/>
          </a:xfrm>
        </p:spPr>
        <p:txBody>
          <a:bodyPr vert="horz" lIns="91440" tIns="45720" rIns="91440" bIns="45720" rtlCol="0" anchor="b">
            <a:noAutofit/>
          </a:bodyPr>
          <a:lstStyle/>
          <a:p>
            <a:r>
              <a:rPr lang="nl-NL" sz="4400" dirty="0" err="1">
                <a:solidFill>
                  <a:srgbClr val="FFFFFF"/>
                </a:solidFill>
                <a:latin typeface="+mj-lt"/>
                <a:cs typeface="+mj-cs"/>
              </a:rPr>
              <a:t>Treaty</a:t>
            </a:r>
            <a:r>
              <a:rPr lang="nl-NL" sz="4400" dirty="0">
                <a:solidFill>
                  <a:srgbClr val="FFFFFF"/>
                </a:solidFill>
                <a:latin typeface="+mj-lt"/>
                <a:cs typeface="+mj-cs"/>
              </a:rPr>
              <a:t> </a:t>
            </a:r>
            <a:r>
              <a:rPr lang="nl-NL" sz="4400" dirty="0" err="1">
                <a:solidFill>
                  <a:srgbClr val="FFFFFF"/>
                </a:solidFill>
                <a:latin typeface="+mj-lt"/>
                <a:cs typeface="+mj-cs"/>
              </a:rPr>
              <a:t>provisions</a:t>
            </a:r>
            <a:endParaRPr lang="nl-NL" sz="4400" kern="1200" noProof="0" dirty="0">
              <a:solidFill>
                <a:srgbClr val="FFFFFF"/>
              </a:solidFill>
              <a:latin typeface="+mj-lt"/>
              <a:ea typeface="+mj-ea"/>
              <a:cs typeface="+mj-cs"/>
            </a:endParaRPr>
          </a:p>
        </p:txBody>
      </p:sp>
      <p:sp>
        <p:nvSpPr>
          <p:cNvPr id="12"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41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Treaty provisions: Art. 18 TFEU</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7</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Prohibition of discrimination on grounds of nationality</a:t>
            </a:r>
          </a:p>
          <a:p>
            <a:endParaRPr lang="en-GB" b="0" dirty="0"/>
          </a:p>
          <a:p>
            <a:pPr lvl="1"/>
            <a:r>
              <a:rPr lang="en-GB" b="0" dirty="0"/>
              <a:t>Within the scope </a:t>
            </a:r>
            <a:r>
              <a:rPr lang="en-GB" b="0" u="sng" dirty="0"/>
              <a:t>of the Treaties</a:t>
            </a:r>
            <a:r>
              <a:rPr lang="en-GB" b="0" dirty="0"/>
              <a:t>: very broad</a:t>
            </a:r>
          </a:p>
          <a:p>
            <a:pPr lvl="1"/>
            <a:r>
              <a:rPr lang="en-GB" b="0" dirty="0"/>
              <a:t>Without prejudice to any special provision </a:t>
            </a:r>
            <a:r>
              <a:rPr lang="en-GB" b="0" u="sng" dirty="0"/>
              <a:t>contained therein</a:t>
            </a:r>
          </a:p>
          <a:p>
            <a:pPr lvl="2"/>
            <a:r>
              <a:rPr lang="en-GB" dirty="0"/>
              <a:t>Such as Article 45 TFEU: migrant workers</a:t>
            </a:r>
          </a:p>
          <a:p>
            <a:pPr lvl="2"/>
            <a:r>
              <a:rPr lang="en-GB" dirty="0"/>
              <a:t>Or Art. 24 Dir. 2004/38 (!?) (see next slide)</a:t>
            </a:r>
          </a:p>
          <a:p>
            <a:endParaRPr lang="en-GB" b="0" dirty="0"/>
          </a:p>
          <a:p>
            <a:r>
              <a:rPr lang="en-GB" b="0" dirty="0"/>
              <a:t>Relevant in cases covered by Article 21 TFEU alone:</a:t>
            </a:r>
          </a:p>
          <a:p>
            <a:pPr lvl="1"/>
            <a:r>
              <a:rPr lang="en-GB" dirty="0"/>
              <a:t>F</a:t>
            </a:r>
            <a:r>
              <a:rPr lang="en-GB" b="0" dirty="0"/>
              <a:t>ree movement of persons, including economically inactive persons</a:t>
            </a:r>
          </a:p>
          <a:p>
            <a:pPr lvl="1"/>
            <a:r>
              <a:rPr lang="en-GB" dirty="0"/>
              <a:t>Allows for ‘limitations and conditions’ laid down in EU law</a:t>
            </a:r>
          </a:p>
          <a:p>
            <a:pPr lvl="1"/>
            <a:endParaRPr lang="nl-BE" dirty="0"/>
          </a:p>
        </p:txBody>
      </p:sp>
    </p:spTree>
    <p:extLst>
      <p:ext uri="{BB962C8B-B14F-4D97-AF65-F5344CB8AC3E}">
        <p14:creationId xmlns:p14="http://schemas.microsoft.com/office/powerpoint/2010/main" val="3260033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Treaty provisions: Art. 18 TFEU</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8</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a:bodyPr>
          <a:lstStyle/>
          <a:p>
            <a:r>
              <a:rPr lang="en-GB" b="0" dirty="0"/>
              <a:t>However, for persons falling within the scope of Dir. 2004/38</a:t>
            </a:r>
          </a:p>
          <a:p>
            <a:pPr lvl="1"/>
            <a:r>
              <a:rPr lang="en-GB" b="0" dirty="0"/>
              <a:t>a claim of discrimination should be assessed under its Art. 24 and not under Art. 18 TFEU, including the conditions and exceptions contained in that directive</a:t>
            </a:r>
          </a:p>
          <a:p>
            <a:pPr lvl="2"/>
            <a:endParaRPr lang="en-GB" i="1" dirty="0"/>
          </a:p>
          <a:p>
            <a:pPr lvl="2"/>
            <a:r>
              <a:rPr lang="en-GB" i="1" dirty="0"/>
              <a:t>CG</a:t>
            </a:r>
            <a:r>
              <a:rPr lang="en-GB" dirty="0"/>
              <a:t> (C-709/20), §67, confirming </a:t>
            </a:r>
            <a:r>
              <a:rPr lang="en-GB" i="1" dirty="0" err="1"/>
              <a:t>Dano</a:t>
            </a:r>
            <a:r>
              <a:rPr lang="en-GB" i="1" dirty="0"/>
              <a:t> </a:t>
            </a:r>
            <a:r>
              <a:rPr lang="en-GB" dirty="0"/>
              <a:t>(C-333/13)</a:t>
            </a:r>
          </a:p>
          <a:p>
            <a:pPr lvl="2"/>
            <a:r>
              <a:rPr lang="en-GB" b="0" dirty="0"/>
              <a:t>Article 24 Dir. 2004/38 only applies if the EU citizen has </a:t>
            </a:r>
            <a:r>
              <a:rPr lang="en-GB" b="0" u="sng" dirty="0"/>
              <a:t>a right to reside under the conditions of this directive </a:t>
            </a:r>
            <a:r>
              <a:rPr lang="en-GB" b="0" dirty="0"/>
              <a:t>(see further)</a:t>
            </a:r>
          </a:p>
          <a:p>
            <a:pPr lvl="2"/>
            <a:r>
              <a:rPr lang="en-GB" dirty="0"/>
              <a:t>Art. 24(2) contains some exceptions to the equal treatment</a:t>
            </a:r>
          </a:p>
          <a:p>
            <a:pPr lvl="2"/>
            <a:r>
              <a:rPr lang="en-GB" b="0" dirty="0"/>
              <a:t>No further examination of the compatibility of this provision with the general principles of Art. 18 TFEU, including the proportionality principle</a:t>
            </a:r>
          </a:p>
          <a:p>
            <a:pPr lvl="2"/>
            <a:r>
              <a:rPr lang="en-GB" dirty="0"/>
              <a:t>Much debated: </a:t>
            </a:r>
          </a:p>
          <a:p>
            <a:pPr lvl="3"/>
            <a:r>
              <a:rPr lang="en-GB" dirty="0"/>
              <a:t>Can a secondary law provision set aside a Treaty provision?</a:t>
            </a:r>
          </a:p>
          <a:p>
            <a:pPr lvl="3"/>
            <a:r>
              <a:rPr lang="en-GB" dirty="0"/>
              <a:t>CJEU’s position with regard to Art. 45 TFEU is different (see further)</a:t>
            </a:r>
            <a:endParaRPr lang="en-GB" i="1" dirty="0"/>
          </a:p>
          <a:p>
            <a:endParaRPr lang="en-GB" b="0" dirty="0"/>
          </a:p>
          <a:p>
            <a:pPr lvl="1"/>
            <a:endParaRPr lang="nl-BE" dirty="0"/>
          </a:p>
        </p:txBody>
      </p:sp>
    </p:spTree>
    <p:extLst>
      <p:ext uri="{BB962C8B-B14F-4D97-AF65-F5344CB8AC3E}">
        <p14:creationId xmlns:p14="http://schemas.microsoft.com/office/powerpoint/2010/main" val="2558889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66E0B59-8995-44E9-B9FA-DFC2679388AB}"/>
              </a:ext>
            </a:extLst>
          </p:cNvPr>
          <p:cNvSpPr>
            <a:spLocks noGrp="1"/>
          </p:cNvSpPr>
          <p:nvPr>
            <p:ph type="title"/>
          </p:nvPr>
        </p:nvSpPr>
        <p:spPr/>
        <p:txBody>
          <a:bodyPr/>
          <a:lstStyle/>
          <a:p>
            <a:r>
              <a:rPr lang="en-US" dirty="0"/>
              <a:t>Treaty provisions: Art. 45(2) TFEU</a:t>
            </a:r>
            <a:endParaRPr lang="en-US" noProof="0" dirty="0"/>
          </a:p>
        </p:txBody>
      </p:sp>
      <p:sp>
        <p:nvSpPr>
          <p:cNvPr id="3" name="Slide Number Placeholder 2">
            <a:extLst>
              <a:ext uri="{FF2B5EF4-FFF2-40B4-BE49-F238E27FC236}">
                <a16:creationId xmlns:a16="http://schemas.microsoft.com/office/drawing/2014/main" id="{ADD9C863-A5D5-2E4E-BD1E-C5C0C33F5D39}"/>
              </a:ext>
            </a:extLst>
          </p:cNvPr>
          <p:cNvSpPr>
            <a:spLocks noGrp="1"/>
          </p:cNvSpPr>
          <p:nvPr>
            <p:ph type="sldNum" sz="quarter" idx="10"/>
          </p:nvPr>
        </p:nvSpPr>
        <p:spPr>
          <a:xfrm>
            <a:off x="8923493" y="6339173"/>
            <a:ext cx="2644619" cy="365125"/>
          </a:xfrm>
        </p:spPr>
        <p:txBody>
          <a:bodyPr/>
          <a:lstStyle/>
          <a:p>
            <a:fld id="{E038E271-308C-2E46-A3EC-56326F9084CC}" type="slidenum">
              <a:rPr lang="nl-BE" smtClean="0"/>
              <a:pPr/>
              <a:t>9</a:t>
            </a:fld>
            <a:endParaRPr lang="nl-BE" dirty="0"/>
          </a:p>
        </p:txBody>
      </p:sp>
      <p:sp>
        <p:nvSpPr>
          <p:cNvPr id="7" name="Text Placeholder 6">
            <a:extLst>
              <a:ext uri="{FF2B5EF4-FFF2-40B4-BE49-F238E27FC236}">
                <a16:creationId xmlns:a16="http://schemas.microsoft.com/office/drawing/2014/main" id="{EE474B88-EFB4-473A-ABC0-1BC0593773F9}"/>
              </a:ext>
            </a:extLst>
          </p:cNvPr>
          <p:cNvSpPr>
            <a:spLocks noGrp="1"/>
          </p:cNvSpPr>
          <p:nvPr>
            <p:ph type="body" sz="quarter" idx="11"/>
          </p:nvPr>
        </p:nvSpPr>
        <p:spPr/>
        <p:txBody>
          <a:bodyPr>
            <a:normAutofit fontScale="92500" lnSpcReduction="10000"/>
          </a:bodyPr>
          <a:lstStyle/>
          <a:p>
            <a:r>
              <a:rPr lang="en-GB" b="0" dirty="0"/>
              <a:t>Art. 45(2) TFEU: free movement for workers</a:t>
            </a:r>
          </a:p>
          <a:p>
            <a:pPr lvl="1"/>
            <a:r>
              <a:rPr lang="en-GB" b="0" dirty="0"/>
              <a:t>Abolition of any discrimination on grounds of nationality as regards employment, remuneration and other conditions of work or employment</a:t>
            </a:r>
          </a:p>
          <a:p>
            <a:pPr lvl="2"/>
            <a:r>
              <a:rPr lang="en-GB" b="0" dirty="0"/>
              <a:t>Also applicable to social rights of migrant workers</a:t>
            </a:r>
          </a:p>
          <a:p>
            <a:pPr lvl="1"/>
            <a:r>
              <a:rPr lang="en-GB" b="0" dirty="0"/>
              <a:t>Broad interpretation of the personal scope by the CJEU</a:t>
            </a:r>
          </a:p>
          <a:p>
            <a:pPr lvl="2"/>
            <a:r>
              <a:rPr lang="en-GB" dirty="0"/>
              <a:t>Broad concept of ‘worker’ (see further)</a:t>
            </a:r>
          </a:p>
          <a:p>
            <a:pPr lvl="2"/>
            <a:r>
              <a:rPr lang="en-GB" dirty="0"/>
              <a:t>First-time jobseekers</a:t>
            </a:r>
          </a:p>
          <a:p>
            <a:pPr lvl="3"/>
            <a:r>
              <a:rPr lang="en-GB" dirty="0"/>
              <a:t>Entitlement to financial benefits intended to facilitate access to the labour market: </a:t>
            </a:r>
            <a:r>
              <a:rPr lang="en-GB" i="1" dirty="0"/>
              <a:t>Collins (</a:t>
            </a:r>
            <a:r>
              <a:rPr lang="en-GB" dirty="0"/>
              <a:t>C-138/02); </a:t>
            </a:r>
            <a:r>
              <a:rPr lang="en-GB" i="1" dirty="0" err="1"/>
              <a:t>Vatsouras</a:t>
            </a:r>
            <a:r>
              <a:rPr lang="en-GB" i="1" dirty="0"/>
              <a:t> </a:t>
            </a:r>
            <a:r>
              <a:rPr lang="en-GB" dirty="0"/>
              <a:t>(C-23/08)</a:t>
            </a:r>
            <a:endParaRPr lang="en-GB" i="1" dirty="0"/>
          </a:p>
          <a:p>
            <a:pPr lvl="2"/>
            <a:r>
              <a:rPr lang="en-GB" i="1" dirty="0"/>
              <a:t>Saint-Prix </a:t>
            </a:r>
            <a:r>
              <a:rPr lang="en-GB" dirty="0"/>
              <a:t>(C-507/12)</a:t>
            </a:r>
            <a:r>
              <a:rPr lang="en-GB" i="1" dirty="0"/>
              <a:t>: </a:t>
            </a:r>
            <a:r>
              <a:rPr lang="en-GB" dirty="0"/>
              <a:t>pregnant woman who stops working but starts working after the birth of the child</a:t>
            </a:r>
            <a:endParaRPr lang="en-GB" i="1" dirty="0"/>
          </a:p>
          <a:p>
            <a:pPr lvl="1"/>
            <a:r>
              <a:rPr lang="en-GB" dirty="0"/>
              <a:t>General principle with which the interpretation of secondary law provisions must be accorded (such as Art. 7 Reg. 492/2011)</a:t>
            </a:r>
          </a:p>
          <a:p>
            <a:pPr lvl="2"/>
            <a:r>
              <a:rPr lang="en-GB" b="0" i="1" dirty="0" err="1"/>
              <a:t>Jobcenter</a:t>
            </a:r>
            <a:r>
              <a:rPr lang="en-GB" b="0" i="1" dirty="0"/>
              <a:t> Krefeld </a:t>
            </a:r>
            <a:r>
              <a:rPr lang="en-GB" dirty="0"/>
              <a:t>(</a:t>
            </a:r>
            <a:r>
              <a:rPr lang="en-GB" b="0" dirty="0"/>
              <a:t>C-181/19), §44</a:t>
            </a:r>
            <a:endParaRPr lang="en-GB" b="0" i="1" dirty="0"/>
          </a:p>
          <a:p>
            <a:pPr lvl="1"/>
            <a:endParaRPr lang="en-GB" b="0" dirty="0"/>
          </a:p>
          <a:p>
            <a:pPr lvl="1"/>
            <a:endParaRPr lang="nl-BE" dirty="0"/>
          </a:p>
        </p:txBody>
      </p:sp>
    </p:spTree>
    <p:extLst>
      <p:ext uri="{BB962C8B-B14F-4D97-AF65-F5344CB8AC3E}">
        <p14:creationId xmlns:p14="http://schemas.microsoft.com/office/powerpoint/2010/main" val="2308801306"/>
      </p:ext>
    </p:extLst>
  </p:cSld>
  <p:clrMapOvr>
    <a:masterClrMapping/>
  </p:clrMapOvr>
</p:sld>
</file>

<file path=ppt/theme/theme1.xml><?xml version="1.0" encoding="utf-8"?>
<a:theme xmlns:a="http://schemas.openxmlformats.org/drawingml/2006/main" name="UAntwerpen-content">
  <a:themeElements>
    <a:clrScheme name="UA - RE">
      <a:dk1>
        <a:srgbClr val="002E65"/>
      </a:dk1>
      <a:lt1>
        <a:srgbClr val="FFFFFF"/>
      </a:lt1>
      <a:dk2>
        <a:srgbClr val="002E65"/>
      </a:dk2>
      <a:lt2>
        <a:srgbClr val="BBCCCC"/>
      </a:lt2>
      <a:accent1>
        <a:srgbClr val="002E65"/>
      </a:accent1>
      <a:accent2>
        <a:srgbClr val="D20824"/>
      </a:accent2>
      <a:accent3>
        <a:srgbClr val="ED9D90"/>
      </a:accent3>
      <a:accent4>
        <a:srgbClr val="ADA500"/>
      </a:accent4>
      <a:accent5>
        <a:srgbClr val="AC242A"/>
      </a:accent5>
      <a:accent6>
        <a:srgbClr val="7575CB"/>
      </a:accent6>
      <a:hlink>
        <a:srgbClr val="006CA9"/>
      </a:hlink>
      <a:folHlink>
        <a:srgbClr val="B1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ln>
        <a:extLst>
          <a:ext uri="{91240B29-F687-4f45-9708-019B960494DF}">
            <a14:hiddenLine xmlns:p="http://schemas.openxmlformats.org/presentationml/2006/main" xmlns="" xmlns:a14="http://schemas.microsoft.com/office/drawing/2010/main" w="9525">
              <a:solidFill>
                <a:srgbClr val="000000"/>
              </a:solidFill>
              <a:miter lim="800000"/>
              <a:headEnd/>
              <a:tailEnd/>
            </a14:hiddenLine>
          </a:ext>
        </a:extLst>
      </a:spPr>
      <a:bodyPr lIns="180000" tIns="180000" rIns="180000" bIns="180000" rtlCol="0" anchor="ctr"/>
      <a:lstStyle>
        <a:defPPr marL="0" indent="0" algn="ctr">
          <a:spcAft>
            <a:spcPts val="450"/>
          </a:spcAft>
          <a:buFont typeface="Arial" charset="0"/>
          <a:buNone/>
          <a:defRPr sz="1800" b="1" dirty="0" err="1" smtClean="0">
            <a:solidFill>
              <a:schemeClr val="bg1"/>
            </a:solidFill>
            <a:latin typeface="+mn-lt"/>
            <a:ea typeface="Verdana Regular" charset="0"/>
            <a:cs typeface="Verdana Regular" charset="0"/>
            <a:sym typeface="Securitas Sans Light" charset="0"/>
          </a:defRPr>
        </a:defPPr>
      </a:lstStyle>
    </a:spDef>
    <a:lnDef>
      <a:spPr>
        <a:ln>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0" indent="0" algn="l">
          <a:buFont typeface="Arial" panose="020B0604020202020204" pitchFamily="34" charset="0"/>
          <a:buNone/>
          <a:defRPr sz="2800" b="1" smtClean="0">
            <a:solidFill>
              <a:schemeClr val="tx1"/>
            </a:solidFill>
            <a:latin typeface="+mn-lt"/>
            <a:ea typeface="Verdana" panose="020B0604030504040204" pitchFamily="34" charset="0"/>
            <a:cs typeface="Verdana" panose="020B0604030504040204" pitchFamily="34" charset="0"/>
          </a:defRPr>
        </a:defPPr>
      </a:lstStyle>
    </a:txDef>
  </a:objectDefaults>
  <a:extraClrSchemeLst/>
  <a:extLst>
    <a:ext uri="{05A4C25C-085E-4340-85A3-A5531E510DB2}">
      <thm15:themeFamily xmlns:thm15="http://schemas.microsoft.com/office/thememl/2012/main" name="vdp_powerpoint" id="{FEF18948-FC9D-1340-AA00-430FBBA861E5}" vid="{591CA67A-998E-6049-B579-1B92244B0BFA}"/>
    </a:ext>
  </a:extLst>
</a:theme>
</file>

<file path=ppt/theme/theme2.xml><?xml version="1.0" encoding="utf-8"?>
<a:theme xmlns:a="http://schemas.openxmlformats.org/drawingml/2006/main" name="UAntwerpen_titleslides">
  <a:themeElements>
    <a:clrScheme name="UA - RE">
      <a:dk1>
        <a:srgbClr val="002E65"/>
      </a:dk1>
      <a:lt1>
        <a:srgbClr val="FFFFFF"/>
      </a:lt1>
      <a:dk2>
        <a:srgbClr val="002E65"/>
      </a:dk2>
      <a:lt2>
        <a:srgbClr val="BBCCCC"/>
      </a:lt2>
      <a:accent1>
        <a:srgbClr val="002E65"/>
      </a:accent1>
      <a:accent2>
        <a:srgbClr val="D20824"/>
      </a:accent2>
      <a:accent3>
        <a:srgbClr val="ED9D90"/>
      </a:accent3>
      <a:accent4>
        <a:srgbClr val="ADA500"/>
      </a:accent4>
      <a:accent5>
        <a:srgbClr val="AC242A"/>
      </a:accent5>
      <a:accent6>
        <a:srgbClr val="7575CB"/>
      </a:accent6>
      <a:hlink>
        <a:srgbClr val="006CA9"/>
      </a:hlink>
      <a:folHlink>
        <a:srgbClr val="B1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UAntwerpen_titleslides">
  <a:themeElements>
    <a:clrScheme name="UA - RE">
      <a:dk1>
        <a:srgbClr val="002E65"/>
      </a:dk1>
      <a:lt1>
        <a:srgbClr val="FFFFFF"/>
      </a:lt1>
      <a:dk2>
        <a:srgbClr val="002E65"/>
      </a:dk2>
      <a:lt2>
        <a:srgbClr val="BBCCCC"/>
      </a:lt2>
      <a:accent1>
        <a:srgbClr val="002E65"/>
      </a:accent1>
      <a:accent2>
        <a:srgbClr val="D20824"/>
      </a:accent2>
      <a:accent3>
        <a:srgbClr val="ED9D90"/>
      </a:accent3>
      <a:accent4>
        <a:srgbClr val="ADA500"/>
      </a:accent4>
      <a:accent5>
        <a:srgbClr val="AC242A"/>
      </a:accent5>
      <a:accent6>
        <a:srgbClr val="7575CB"/>
      </a:accent6>
      <a:hlink>
        <a:srgbClr val="006CA9"/>
      </a:hlink>
      <a:folHlink>
        <a:srgbClr val="B1009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7C9875C091B247AB9617006510CC43" ma:contentTypeVersion="9" ma:contentTypeDescription="Een nieuw document maken." ma:contentTypeScope="" ma:versionID="6792b0d8b1b497ec7b6f2fc518ad6b71">
  <xsd:schema xmlns:xsd="http://www.w3.org/2001/XMLSchema" xmlns:xs="http://www.w3.org/2001/XMLSchema" xmlns:p="http://schemas.microsoft.com/office/2006/metadata/properties" xmlns:ns2="a09e4e9c-009f-4841-8876-57cddbde6e17" xmlns:ns3="e4e19ae9-58fe-4993-a35b-a8a84bb511ff" targetNamespace="http://schemas.microsoft.com/office/2006/metadata/properties" ma:root="true" ma:fieldsID="4e3ada4487ef8e46945618bd17b59294" ns2:_="" ns3:_="">
    <xsd:import namespace="a09e4e9c-009f-4841-8876-57cddbde6e17"/>
    <xsd:import namespace="e4e19ae9-58fe-4993-a35b-a8a84bb511f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e4e9c-009f-4841-8876-57cddbde6e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e19ae9-58fe-4993-a35b-a8a84bb511f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D6EDECA-2FC6-4CC6-BF57-774C7A66E703}">
  <ds:schemaRefs>
    <ds:schemaRef ds:uri="http://schemas.microsoft.com/sharepoint/v3/contenttype/forms"/>
  </ds:schemaRefs>
</ds:datastoreItem>
</file>

<file path=customXml/itemProps2.xml><?xml version="1.0" encoding="utf-8"?>
<ds:datastoreItem xmlns:ds="http://schemas.openxmlformats.org/officeDocument/2006/customXml" ds:itemID="{54449BF5-F7E1-46D5-B581-A176D4426B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e4e9c-009f-4841-8876-57cddbde6e17"/>
    <ds:schemaRef ds:uri="e4e19ae9-58fe-4993-a35b-a8a84bb511f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5A93269-0A2D-4449-AFE7-E8570D6EC4CB}">
  <ds:schemaRefs>
    <ds:schemaRef ds:uri="http://purl.org/dc/dcmitype/"/>
    <ds:schemaRef ds:uri="a09e4e9c-009f-4841-8876-57cddbde6e17"/>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 ds:uri="e4e19ae9-58fe-4993-a35b-a8a84bb511f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vdp_powerpoint</Template>
  <TotalTime>50</TotalTime>
  <Words>2907</Words>
  <Application>Microsoft Office PowerPoint</Application>
  <PresentationFormat>Breedbeeld</PresentationFormat>
  <Paragraphs>298</Paragraphs>
  <Slides>33</Slides>
  <Notes>1</Notes>
  <HiddenSlides>0</HiddenSlides>
  <MMClips>0</MMClips>
  <ScaleCrop>false</ScaleCrop>
  <HeadingPairs>
    <vt:vector size="6" baseType="variant">
      <vt:variant>
        <vt:lpstr>Gebruikte lettertypen</vt:lpstr>
      </vt:variant>
      <vt:variant>
        <vt:i4>7</vt:i4>
      </vt:variant>
      <vt:variant>
        <vt:lpstr>Thema</vt:lpstr>
      </vt:variant>
      <vt:variant>
        <vt:i4>3</vt:i4>
      </vt:variant>
      <vt:variant>
        <vt:lpstr>Diatitels</vt:lpstr>
      </vt:variant>
      <vt:variant>
        <vt:i4>33</vt:i4>
      </vt:variant>
    </vt:vector>
  </HeadingPairs>
  <TitlesOfParts>
    <vt:vector size="43" baseType="lpstr">
      <vt:lpstr>Arial</vt:lpstr>
      <vt:lpstr>Calibri</vt:lpstr>
      <vt:lpstr>Calibri Light</vt:lpstr>
      <vt:lpstr>ITC Officina Sans Std Book</vt:lpstr>
      <vt:lpstr>Trebuchet MS</vt:lpstr>
      <vt:lpstr>Verdana</vt:lpstr>
      <vt:lpstr>Wingdings</vt:lpstr>
      <vt:lpstr>UAntwerpen-content</vt:lpstr>
      <vt:lpstr>UAntwerpen_titleslides</vt:lpstr>
      <vt:lpstr>2_UAntwerpen_titleslides</vt:lpstr>
      <vt:lpstr>Equal treatment provisions for social benefits in  EU law on the free movement of persons  Friends or Foes?</vt:lpstr>
      <vt:lpstr>Plan</vt:lpstr>
      <vt:lpstr>Concept of equal treatment</vt:lpstr>
      <vt:lpstr>Concept of equal treatment</vt:lpstr>
      <vt:lpstr>Concept of equal treatment</vt:lpstr>
      <vt:lpstr>Treaty provisions</vt:lpstr>
      <vt:lpstr>Treaty provisions: Art. 18 TFEU</vt:lpstr>
      <vt:lpstr>Treaty provisions: Art. 18 TFEU</vt:lpstr>
      <vt:lpstr>Treaty provisions: Art. 45(2) TFEU</vt:lpstr>
      <vt:lpstr>Treaty provisions: The EU Charter of Fundamental Rights</vt:lpstr>
      <vt:lpstr>Directive 2004/38</vt:lpstr>
      <vt:lpstr>Dir. 2004/38: Art. 24(1)</vt:lpstr>
      <vt:lpstr>Dir. 2004/38: Art. 24(1)</vt:lpstr>
      <vt:lpstr>Dir. 2004/38: Art. 24(2): derogations </vt:lpstr>
      <vt:lpstr>Dir. 2004/38: ‘Workers and self-employed persons’</vt:lpstr>
      <vt:lpstr>Dir. 2004/38: ‘Workers and self-employed persons’</vt:lpstr>
      <vt:lpstr>Dir. 2004/38: Economically inactive persons </vt:lpstr>
      <vt:lpstr>Dir. 2004/38: Economically inactive persons </vt:lpstr>
      <vt:lpstr>Regulation 883/2004</vt:lpstr>
      <vt:lpstr>Reg. 883/2004: Art. 4</vt:lpstr>
      <vt:lpstr>Reg. 883/2004: Art. 4</vt:lpstr>
      <vt:lpstr>Reg. 883/2004: Art. 4</vt:lpstr>
      <vt:lpstr>Reg. 883/2004: Art. 4</vt:lpstr>
      <vt:lpstr>Reg. 883/2004: Art. 4: restrictions in recent case-law</vt:lpstr>
      <vt:lpstr>Reg. 883/2004: Art. 4: restrictions in recent case-law</vt:lpstr>
      <vt:lpstr>Reg. 883/2004: Art. 4: restrictions in recent case-law</vt:lpstr>
      <vt:lpstr>Reg. 883/2004: Art. 4: restrictions in recent case-law</vt:lpstr>
      <vt:lpstr>Regulation 492/2011</vt:lpstr>
      <vt:lpstr>Reg. 492/2011</vt:lpstr>
      <vt:lpstr>Regulation 492/2011</vt:lpstr>
      <vt:lpstr>Equal treatment cannot be invoked in cases of abuse of right</vt:lpstr>
      <vt:lpstr>To conclude</vt:lpstr>
      <vt:lpstr>Many thanks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Herwig Verschueren</cp:lastModifiedBy>
  <cp:revision>328</cp:revision>
  <cp:lastPrinted>2023-09-16T07:29:30Z</cp:lastPrinted>
  <dcterms:created xsi:type="dcterms:W3CDTF">2020-12-07T09:05:54Z</dcterms:created>
  <dcterms:modified xsi:type="dcterms:W3CDTF">2023-09-16T07:30:02Z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0x010100707C9875C091B247AB9617006510CC43</vt:lpwstr>
  </property>
</Properties>
</file>