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483" r:id="rId4"/>
    <p:sldId id="260" r:id="rId5"/>
    <p:sldId id="261" r:id="rId6"/>
    <p:sldId id="488" r:id="rId7"/>
    <p:sldId id="262" r:id="rId8"/>
    <p:sldId id="486" r:id="rId9"/>
    <p:sldId id="495" r:id="rId10"/>
    <p:sldId id="494" r:id="rId11"/>
    <p:sldId id="502" r:id="rId12"/>
    <p:sldId id="496" r:id="rId13"/>
    <p:sldId id="497" r:id="rId14"/>
    <p:sldId id="484" r:id="rId15"/>
    <p:sldId id="499" r:id="rId16"/>
    <p:sldId id="493" r:id="rId17"/>
    <p:sldId id="501" r:id="rId18"/>
    <p:sldId id="503" r:id="rId19"/>
    <p:sldId id="268" r:id="rId20"/>
    <p:sldId id="500" r:id="rId21"/>
    <p:sldId id="269" r:id="rId22"/>
    <p:sldId id="270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062A2C-EB58-48AF-8552-4926A2640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203819-AA58-4539-9AF2-B43BE1317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5F20F5-84B9-45A6-A532-B5CDDF5C6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95760E-2071-4016-8346-A2054B163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654CE3-9D3C-4D87-8638-9474D848F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109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61806B-B6D3-4B24-B708-EA0B99E02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3A26E64-F716-4D6F-BD25-5A7D74892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A106C2-39ED-41AE-826F-3FA6D02D6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80FE59-6B4B-45D6-B319-83A64C46B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6032D6-944F-477C-BE87-5F9C6293F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77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950E465-D68C-4FF5-AAB1-F7F7C7867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2B476D7-E2DF-4EBD-B44D-60EEEE29A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2748340-2D90-4594-9869-62C978A95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76E3AAB-DC07-4775-9212-DA7C01DF2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4E0A12-0E69-48B4-B72B-267F20D0A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8097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</p:spPr>
        <p:txBody>
          <a:bodyPr lIns="46800" t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3ADAC068-18E2-4FB3-BFDF-13CF7E0FBEC8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39141FF5-D4DB-41CE-8C89-A853D4273B97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DE4A75E-BAE5-42E2-A555-9BE21E2764DB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71A9301E-1F20-4D23-8A18-CABB8DFB42EA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3FEE95E8-D8F0-49A9-877D-F8A36C8B32BC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C2DBDCD0-4F1C-4F5C-86DF-519CCE188B1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A91976FA-33B8-413B-848F-40035D4AF677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E7D6A71E-C458-40F2-A929-872026A4434F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DC3134D-953A-4EC0-93B2-E4D33B9A3B49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580C47C9-C5D1-445D-8326-6D15272F4A38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FC118E11-B401-4CB3-92E2-74B04C4F986E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8B62944F-6CCC-46E6-B9C1-E11DCCB2015A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DDF18AB2-A188-4772-AF0A-4B207C4AFE72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1B6833B-7DA8-408D-BEE0-3E7B2EDFAC7A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99C7795A-7EB3-473B-8DC8-330EEFA56DA3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CE3EE96D-ADB2-44F8-AFAD-86E9F771FF6A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2E572281-42CC-4A14-8AF6-EE6F7728F4A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D16EFB60-D7AC-42BB-B48D-68F8DB007A1E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5FA3CB7B-3E26-4E53-BB0E-BD5AE0DBD339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" name="Rätvinklig triangel 19">
              <a:extLst>
                <a:ext uri="{FF2B5EF4-FFF2-40B4-BE49-F238E27FC236}">
                  <a16:creationId xmlns:a16="http://schemas.microsoft.com/office/drawing/2014/main" id="{5901ECF7-E855-43A1-8A12-E12D800C5F50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" name="Rätvinklig triangel 20">
              <a:extLst>
                <a:ext uri="{FF2B5EF4-FFF2-40B4-BE49-F238E27FC236}">
                  <a16:creationId xmlns:a16="http://schemas.microsoft.com/office/drawing/2014/main" id="{6E1CC77E-806A-40E8-8DB2-4B4F30A8CC46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B8826FC-CFE5-415A-B72D-A03D0F3ED8D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0419" y="0"/>
            <a:ext cx="8126412" cy="6858001"/>
          </a:xfrm>
          <a:noFill/>
        </p:spPr>
        <p:txBody>
          <a:bodyPr tIns="252000" bIns="252000"/>
          <a:lstStyle>
            <a:lvl1pPr>
              <a:defRPr/>
            </a:lvl1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5303649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1C1BCA5D-3217-452B-A073-F1F6C772D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97628"/>
            <a:ext cx="10972800" cy="1282700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 dirty="0"/>
              <a:t>Citat eller text som </a:t>
            </a:r>
            <a:br>
              <a:rPr lang="sv-SE" dirty="0"/>
            </a:br>
            <a:r>
              <a:rPr lang="sv-SE" dirty="0"/>
              <a:t>ska belysas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0AFC9ECD-C55B-4BA3-9B1E-490D720F7F81}"/>
              </a:ext>
            </a:extLst>
          </p:cNvPr>
          <p:cNvSpPr/>
          <p:nvPr userDrawn="1"/>
        </p:nvSpPr>
        <p:spPr>
          <a:xfrm>
            <a:off x="5682258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D388129C-05A1-45D1-974D-368C8AC5EA6D}"/>
              </a:ext>
            </a:extLst>
          </p:cNvPr>
          <p:cNvSpPr/>
          <p:nvPr userDrawn="1"/>
        </p:nvSpPr>
        <p:spPr>
          <a:xfrm>
            <a:off x="5994797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B226C3B6-049A-4FEB-A1B3-C1E7A248660A}"/>
              </a:ext>
            </a:extLst>
          </p:cNvPr>
          <p:cNvSpPr/>
          <p:nvPr userDrawn="1"/>
        </p:nvSpPr>
        <p:spPr>
          <a:xfrm>
            <a:off x="6307336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78723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EC066E-CFEF-498A-952A-19C32910E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D555E3-4C26-422F-81BA-C4CB560CB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7CDE4D-9392-44E1-9B32-76B211FDB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D10103-0144-4B75-8858-9D7FA201C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AD1DF2A-2501-424A-AE19-467878754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539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CE787F-3370-40E0-953B-08AECFD8E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59E96A3-EABB-4D04-8B38-5047D53A3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C50722-027C-4C61-8C51-D65F07A56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64EF4D-8847-4DF6-9E40-F048F04DD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C66FD6-B95C-43CA-A7D0-5F5256B54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232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523315-9C2A-4912-BFEC-C6D3B59FC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0984051-9B3C-4FE5-9F70-F0E1A13FC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38F34EC-DAA1-47BF-A99E-9CEED43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4F3809-4949-4472-A273-DD72DB0C9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6C9750-D34F-4B0A-AE5B-D3D3E7A78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1A0CC1-ECDF-40E1-945B-680A6AB8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17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F53494-0C73-4789-9B22-CFD0B350C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3CDB0FE-F9B3-4EE9-91EF-92306C06C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1C3B36-EA78-41C0-936F-26BFDB7DE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2299765-0191-4023-B238-F3F61D0F46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1110F27-161C-4E8C-BE11-66624E927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8494142-0B22-44D2-A4E8-CAA2A813E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7DA5BA6-584C-45A7-B4EC-752F785BA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C2C9635-C2CD-4455-AE38-56F0144B9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5559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26DF10-C012-42C3-B17C-40DAF0452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6CD46F3-E9E7-4801-A254-5E7E3FC23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4727CF1-23EF-4722-B74F-E33AC1DCE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C553A9A-9352-4F10-B57C-F48C62057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052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9D8A6F2-C1EF-47A5-9D44-B15D0FC17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EC00A55-21FC-44BB-BA33-93BAE0C78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6EE2918-43AD-4D80-BECD-49CCF7D36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2057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E5EDDC-BAA9-47CA-B650-E420CF682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C7FBD5-F27A-432E-A737-F8DDDF43C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068A81A-2A02-41C3-BAE4-77DD45EE2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1B6334-FD16-4089-BABB-4CA3263C1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980DD1E-B8E5-47C5-946F-84C97E6A4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715B9C7-CFDD-4505-A158-15E3DC983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67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3A00A8-B5B9-41B1-B706-ED787BA0E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943BAA4-9F91-4EFD-A96D-3CB3D4D9D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F9F0FC-C291-4827-9D06-8FF8BA32D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EA0102-7875-4E17-978B-160854E5C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BC3EC88-02FA-465A-9160-B3F139BCA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BCD1D2A-73A7-4618-9EAE-D2E33422F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109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6E2CEE9-9974-42FB-83C0-9B9BF1764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EEA4095-B474-4601-8E7F-CFC4C4F5A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A9B4C22-89DE-41C3-8BD3-4A3FFDE44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EE5D4-5E49-4DE5-A89E-3A54E95B2BC3}" type="datetimeFigureOut">
              <a:rPr lang="sv-SE" smtClean="0"/>
              <a:t>2023-09-14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ED500E-E70B-4091-A274-65D5E0E1BB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F66502-B10F-4A8B-88A5-2CD20F99D3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5B13F-9EDE-4A3D-BFC3-C13997B05C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56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5648BB-36C9-4521-B5D7-C112F3785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pic>
        <p:nvPicPr>
          <p:cNvPr id="1026" name="Picture 2" descr="Free Movement of Persons in the Nordic States cover">
            <a:extLst>
              <a:ext uri="{FF2B5EF4-FFF2-40B4-BE49-F238E27FC236}">
                <a16:creationId xmlns:a16="http://schemas.microsoft.com/office/drawing/2014/main" id="{638A39BD-B548-4DE4-BAB2-C457C1B8B2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48" y="521324"/>
            <a:ext cx="3773436" cy="566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713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1FB3485-CDFB-47D4-8C53-0A72BF32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3429001"/>
            <a:ext cx="3076575" cy="290512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97981"/>
            <a:ext cx="3076575" cy="2905124"/>
          </a:xfrm>
        </p:spPr>
        <p:txBody>
          <a:bodyPr anchor="b">
            <a:normAutofit fontScale="90000"/>
          </a:bodyPr>
          <a:lstStyle/>
          <a:p>
            <a:r>
              <a:rPr lang="sv-SE" sz="3600" dirty="0"/>
              <a:t>”The </a:t>
            </a:r>
            <a:r>
              <a:rPr lang="sv-SE" sz="3600" dirty="0" err="1"/>
              <a:t>glitch</a:t>
            </a:r>
            <a:r>
              <a:rPr lang="sv-SE" sz="3600" dirty="0"/>
              <a:t>… </a:t>
            </a:r>
            <a:br>
              <a:rPr lang="sv-SE" sz="3600" dirty="0"/>
            </a:br>
            <a:r>
              <a:rPr lang="sv-SE" sz="3600" dirty="0" err="1"/>
              <a:t>Room</a:t>
            </a:r>
            <a:r>
              <a:rPr lang="sv-SE" sz="3600" dirty="0"/>
              <a:t> for a </a:t>
            </a:r>
            <a:r>
              <a:rPr lang="sv-SE" sz="3600" dirty="0" err="1"/>
              <a:t>possible</a:t>
            </a:r>
            <a:r>
              <a:rPr lang="sv-SE" sz="3600" dirty="0"/>
              <a:t> Nordic Dimension???”</a:t>
            </a:r>
            <a:br>
              <a:rPr lang="sv-SE" sz="3600" dirty="0"/>
            </a:br>
            <a:br>
              <a:rPr lang="sv-SE" sz="3600" dirty="0"/>
            </a:br>
            <a:endParaRPr lang="sv-SE" sz="3600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4EE3DA-C6DD-A358-ADE7-1F7326C3659E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250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endParaRPr lang="sv-SE" sz="2000" dirty="0">
              <a:solidFill>
                <a:srgbClr val="000000"/>
              </a:solidFill>
              <a:effectLst/>
              <a:latin typeface="SabonMTStd-Regular"/>
              <a:ea typeface="Times New Roman" panose="02020603050405020304" pitchFamily="18" charset="0"/>
              <a:cs typeface="SabonMTStd-Regular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endParaRPr lang="sv-SE" sz="2000" dirty="0">
              <a:highlight>
                <a:srgbClr val="00FFFF"/>
              </a:highlight>
              <a:latin typeface="SabonMTStd-Regular"/>
              <a:ea typeface="Times New Roman" panose="02020603050405020304" pitchFamily="18" charset="0"/>
              <a:cs typeface="SabonMTStd-Regular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endParaRPr lang="sv-SE" sz="2000" dirty="0">
              <a:highlight>
                <a:srgbClr val="00FFFF"/>
              </a:highlight>
              <a:latin typeface="SabonMTStd-Regular"/>
              <a:ea typeface="Times New Roman" panose="02020603050405020304" pitchFamily="18" charset="0"/>
              <a:cs typeface="SabonMTStd-Regular"/>
            </a:endParaRPr>
          </a:p>
          <a:p>
            <a:pPr marL="0" marR="0" indent="0" algn="l" defTabSz="914400" rtl="0" fontAlgn="auto" latinLnBrk="0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6400" b="1" dirty="0">
                <a:latin typeface="Open Sans Light" panose="020B0306030504020204" pitchFamily="34" charset="0"/>
              </a:rPr>
              <a:t>The </a:t>
            </a:r>
            <a:r>
              <a:rPr lang="sv-SE" sz="6400" b="1" dirty="0" err="1">
                <a:latin typeface="Open Sans Light" panose="020B0306030504020204" pitchFamily="34" charset="0"/>
              </a:rPr>
              <a:t>glitch</a:t>
            </a:r>
            <a:r>
              <a:rPr lang="sv-SE" sz="6400" b="1" dirty="0">
                <a:latin typeface="Open Sans Light" panose="020B0306030504020204" pitchFamily="34" charset="0"/>
              </a:rPr>
              <a:t> </a:t>
            </a:r>
            <a:r>
              <a:rPr lang="sv-SE" sz="6400" b="1" dirty="0" err="1">
                <a:latin typeface="Open Sans Light" panose="020B0306030504020204" pitchFamily="34" charset="0"/>
              </a:rPr>
              <a:t>when</a:t>
            </a:r>
            <a:r>
              <a:rPr lang="sv-SE" sz="6400" b="1" dirty="0">
                <a:latin typeface="Open Sans Light" panose="020B0306030504020204" pitchFamily="34" charset="0"/>
              </a:rPr>
              <a:t> </a:t>
            </a:r>
            <a:r>
              <a:rPr lang="sv-SE" sz="6400" b="1" dirty="0" err="1">
                <a:latin typeface="Open Sans Light" panose="020B0306030504020204" pitchFamily="34" charset="0"/>
              </a:rPr>
              <a:t>Directive</a:t>
            </a:r>
            <a:r>
              <a:rPr lang="sv-SE" sz="6400" b="1" dirty="0">
                <a:latin typeface="Open Sans Light" panose="020B0306030504020204" pitchFamily="34" charset="0"/>
              </a:rPr>
              <a:t> 2004/38 and </a:t>
            </a:r>
            <a:r>
              <a:rPr lang="sv-SE" sz="6400" b="1" dirty="0" err="1">
                <a:latin typeface="Open Sans Light" panose="020B0306030504020204" pitchFamily="34" charset="0"/>
              </a:rPr>
              <a:t>Regulation</a:t>
            </a:r>
            <a:r>
              <a:rPr lang="sv-SE" sz="6400" b="1" dirty="0">
                <a:latin typeface="Open Sans Light" panose="020B0306030504020204" pitchFamily="34" charset="0"/>
              </a:rPr>
              <a:t> 883/2004 </a:t>
            </a:r>
            <a:r>
              <a:rPr lang="sv-SE" sz="6400" b="1" dirty="0" err="1">
                <a:latin typeface="Open Sans Light" panose="020B0306030504020204" pitchFamily="34" charset="0"/>
              </a:rPr>
              <a:t>are</a:t>
            </a:r>
            <a:r>
              <a:rPr lang="sv-SE" sz="6400" b="1" dirty="0">
                <a:latin typeface="Open Sans Light" panose="020B0306030504020204" pitchFamily="34" charset="0"/>
              </a:rPr>
              <a:t> to be </a:t>
            </a:r>
            <a:r>
              <a:rPr lang="sv-SE" sz="6400" b="1" dirty="0" err="1">
                <a:latin typeface="Open Sans Light" panose="020B0306030504020204" pitchFamily="34" charset="0"/>
              </a:rPr>
              <a:t>applied</a:t>
            </a:r>
            <a:r>
              <a:rPr lang="sv-SE" sz="6400" b="1" dirty="0">
                <a:latin typeface="Open Sans Light" panose="020B0306030504020204" pitchFamily="34" charset="0"/>
              </a:rPr>
              <a:t> in </a:t>
            </a:r>
            <a:r>
              <a:rPr lang="sv-SE" sz="6400" b="1" dirty="0" err="1">
                <a:latin typeface="Open Sans Light" panose="020B0306030504020204" pitchFamily="34" charset="0"/>
              </a:rPr>
              <a:t>parallel</a:t>
            </a:r>
            <a:r>
              <a:rPr lang="sv-SE" sz="6400" b="1" dirty="0">
                <a:latin typeface="Open Sans Light" panose="020B0306030504020204" pitchFamily="34" charset="0"/>
              </a:rPr>
              <a:t>: a social risk for </a:t>
            </a:r>
            <a:r>
              <a:rPr lang="sv-SE" sz="6400" b="1" dirty="0" err="1">
                <a:latin typeface="Open Sans Light" panose="020B0306030504020204" pitchFamily="34" charset="0"/>
              </a:rPr>
              <a:t>migrating</a:t>
            </a:r>
            <a:r>
              <a:rPr lang="sv-SE" sz="6400" b="1" dirty="0">
                <a:latin typeface="Open Sans Light" panose="020B0306030504020204" pitchFamily="34" charset="0"/>
              </a:rPr>
              <a:t> </a:t>
            </a:r>
            <a:r>
              <a:rPr lang="sv-SE" sz="6400" b="1" dirty="0" err="1">
                <a:latin typeface="Open Sans Light" panose="020B0306030504020204" pitchFamily="34" charset="0"/>
              </a:rPr>
              <a:t>economically</a:t>
            </a:r>
            <a:r>
              <a:rPr lang="sv-SE" sz="6400" b="1" dirty="0">
                <a:latin typeface="Open Sans Light" panose="020B0306030504020204" pitchFamily="34" charset="0"/>
              </a:rPr>
              <a:t> </a:t>
            </a:r>
            <a:r>
              <a:rPr lang="sv-SE" sz="6400" b="1" dirty="0" err="1">
                <a:latin typeface="Open Sans Light" panose="020B0306030504020204" pitchFamily="34" charset="0"/>
              </a:rPr>
              <a:t>inactive</a:t>
            </a:r>
            <a:r>
              <a:rPr lang="sv-SE" sz="6400" b="1" dirty="0">
                <a:latin typeface="Open Sans Light" panose="020B0306030504020204" pitchFamily="34" charset="0"/>
              </a:rPr>
              <a:t> Union </a:t>
            </a:r>
            <a:r>
              <a:rPr lang="sv-SE" sz="6400" b="1" dirty="0" err="1">
                <a:latin typeface="Open Sans Light" panose="020B0306030504020204" pitchFamily="34" charset="0"/>
              </a:rPr>
              <a:t>citizens</a:t>
            </a:r>
            <a:endParaRPr lang="sv-SE" sz="6400" b="1" dirty="0">
              <a:latin typeface="Open Sans Light" panose="020B0306030504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6400" b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C-140/12 </a:t>
            </a:r>
            <a:r>
              <a:rPr lang="sv-SE" sz="6400" i="1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Brey</a:t>
            </a: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(2013)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C-67/14, </a:t>
            </a:r>
            <a:r>
              <a:rPr kumimoji="0" lang="sv-SE" sz="64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Alimanovic</a:t>
            </a:r>
            <a:r>
              <a:rPr kumimoji="0" lang="sv-SE" sz="6400" b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(2015)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C-308/14 </a:t>
            </a:r>
            <a:r>
              <a:rPr lang="sv-SE" sz="6400" i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Commission v. UK</a:t>
            </a: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(2016)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C-181/19 </a:t>
            </a:r>
            <a:r>
              <a:rPr lang="sv-SE" sz="6400" i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Jobcenter </a:t>
            </a:r>
            <a:r>
              <a:rPr lang="sv-SE" sz="6400" i="1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Krefeld</a:t>
            </a:r>
            <a:r>
              <a:rPr lang="sv-SE" sz="6400" i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</a:t>
            </a: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(2020)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C-411/20 </a:t>
            </a:r>
            <a:r>
              <a:rPr lang="sv-SE" sz="6400" i="1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Familienkasse</a:t>
            </a:r>
            <a:r>
              <a:rPr lang="sv-SE" sz="6400" i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Niedersachsen-Bremen </a:t>
            </a:r>
            <a:r>
              <a:rPr lang="sv-SE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(2022)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“Free Movement or Benefit Tourism: The Unreasonable Burden of Brey”,</a:t>
            </a:r>
            <a:b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</a:br>
            <a:r>
              <a:rPr lang="en-US" sz="640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Verschueren</a:t>
            </a: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(2014)</a:t>
            </a:r>
            <a:b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</a:br>
            <a:endParaRPr lang="en-US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“The ECJ sacrifices EU citizenship in vain: Commission v. United Kingdom”,</a:t>
            </a:r>
            <a:b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</a:b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O’Brien (2017)</a:t>
            </a:r>
            <a:endParaRPr lang="sv-SE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sv-SE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“On the Lack of Legal Reasoning in Case C-308/14, European Commission v United Kingdom”,</a:t>
            </a:r>
            <a:b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</a:b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Paju (2019)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endParaRPr lang="en-US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“Who cares? Caregivers’ derived residence rights from children in EU free movement law”, </a:t>
            </a:r>
            <a:r>
              <a:rPr lang="en-US" sz="6400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Hyltén-Cavallius</a:t>
            </a:r>
            <a:r>
              <a:rPr lang="en-US" sz="6400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(2020)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endParaRPr lang="en-US" sz="6400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6400" dirty="0">
              <a:latin typeface="Open Sans Light" panose="020B030603050402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endParaRPr lang="sv-SE" sz="2000" dirty="0">
              <a:solidFill>
                <a:srgbClr val="000000"/>
              </a:solidFill>
              <a:effectLst/>
              <a:latin typeface="SabonMTStd-Regula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AutoNum type="arabicParenR"/>
            </a:pPr>
            <a:endParaRPr lang="sv-SE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613031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12614DE-7DFC-4082-B3D5-52D0D99DF5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C53F4216-3EFC-4742-994C-8164D44D6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-3367595" y="2807563"/>
            <a:ext cx="84899" cy="273965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88A78E6-4ECA-4C79-9BD7-677DADC1379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b="1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b="1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b="1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b="1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b="1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sv-SE" b="1" dirty="0">
              <a:solidFill>
                <a:srgbClr val="0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b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Q: Does the Nordic dimension alter </a:t>
            </a:r>
            <a:r>
              <a:rPr lang="sv-SE" b="1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this</a:t>
            </a:r>
            <a:r>
              <a:rPr lang="sv-SE" b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?</a:t>
            </a: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b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Q: </a:t>
            </a:r>
            <a:r>
              <a:rPr lang="sv-SE" b="1" dirty="0" err="1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Can</a:t>
            </a:r>
            <a:r>
              <a:rPr lang="sv-SE" b="1" dirty="0">
                <a:solidFill>
                  <a:srgbClr val="0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it alter?</a:t>
            </a:r>
          </a:p>
          <a:p>
            <a:endParaRPr lang="sv-SE" dirty="0"/>
          </a:p>
        </p:txBody>
      </p:sp>
      <p:pic>
        <p:nvPicPr>
          <p:cNvPr id="1026" name="Picture 2" descr="Nordic countries - Wikipedia">
            <a:extLst>
              <a:ext uri="{FF2B5EF4-FFF2-40B4-BE49-F238E27FC236}">
                <a16:creationId xmlns:a16="http://schemas.microsoft.com/office/drawing/2014/main" id="{EB7BFF31-3E28-474D-9095-8354BB55E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42" y="1591412"/>
            <a:ext cx="3424617" cy="342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1803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1FB3485-CDFB-47D4-8C53-0A72BF32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3429001"/>
            <a:ext cx="3076575" cy="290512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40" y="1047564"/>
            <a:ext cx="3710226" cy="2547891"/>
          </a:xfrm>
        </p:spPr>
        <p:txBody>
          <a:bodyPr anchor="b">
            <a:normAutofit/>
          </a:bodyPr>
          <a:lstStyle/>
          <a:p>
            <a:r>
              <a:rPr lang="sv-SE" sz="3200" b="1" dirty="0"/>
              <a:t>The </a:t>
            </a:r>
            <a:r>
              <a:rPr lang="sv-SE" sz="3200" b="1" dirty="0" err="1"/>
              <a:t>Starting</a:t>
            </a:r>
            <a:r>
              <a:rPr lang="sv-SE" sz="3200" b="1" dirty="0"/>
              <a:t> Point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0095B2F-5D24-1B68-FED7-4E532F791CC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70419" y="714376"/>
            <a:ext cx="8126412" cy="6143625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The </a:t>
            </a:r>
            <a:r>
              <a:rPr lang="sv-SE" dirty="0" err="1"/>
              <a:t>primacy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EU </a:t>
            </a:r>
            <a:r>
              <a:rPr lang="sv-SE" dirty="0" err="1"/>
              <a:t>law</a:t>
            </a:r>
            <a:endParaRPr lang="sv-SE" dirty="0"/>
          </a:p>
          <a:p>
            <a:endParaRPr lang="sv-SE" dirty="0"/>
          </a:p>
          <a:p>
            <a:r>
              <a:rPr lang="sv-SE" dirty="0"/>
              <a:t>No </a:t>
            </a:r>
            <a:r>
              <a:rPr lang="sv-SE" dirty="0" err="1"/>
              <a:t>room</a:t>
            </a:r>
            <a:r>
              <a:rPr lang="sv-SE" dirty="0"/>
              <a:t> for going </a:t>
            </a:r>
            <a:r>
              <a:rPr lang="sv-SE" dirty="0" err="1"/>
              <a:t>beyond</a:t>
            </a:r>
            <a:r>
              <a:rPr lang="sv-SE" dirty="0"/>
              <a:t> EU-</a:t>
            </a:r>
            <a:r>
              <a:rPr lang="sv-SE" dirty="0" err="1"/>
              <a:t>law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The EEA-</a:t>
            </a:r>
            <a:r>
              <a:rPr lang="sv-SE" dirty="0" err="1"/>
              <a:t>principle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homogenity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575359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1FB3485-CDFB-47D4-8C53-0A72BF32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3429001"/>
            <a:ext cx="3076575" cy="290512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40" y="714376"/>
            <a:ext cx="3710226" cy="2714624"/>
          </a:xfrm>
        </p:spPr>
        <p:txBody>
          <a:bodyPr anchor="b">
            <a:normAutofit/>
          </a:bodyPr>
          <a:lstStyle/>
          <a:p>
            <a:r>
              <a:rPr lang="sv-SE" sz="3600" b="1" dirty="0"/>
              <a:t>Nordic ”</a:t>
            </a:r>
            <a:r>
              <a:rPr lang="sv-SE" sz="3600" b="1" dirty="0" err="1"/>
              <a:t>add</a:t>
            </a:r>
            <a:r>
              <a:rPr lang="sv-SE" sz="3600" b="1" dirty="0"/>
              <a:t>-on” No 1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0095B2F-5D24-1B68-FED7-4E532F791CC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A </a:t>
            </a:r>
            <a:r>
              <a:rPr lang="sv-SE" dirty="0" err="1"/>
              <a:t>close</a:t>
            </a:r>
            <a:r>
              <a:rPr lang="sv-SE" dirty="0"/>
              <a:t> administrative Nordic </a:t>
            </a:r>
            <a:r>
              <a:rPr lang="sv-SE" dirty="0" err="1"/>
              <a:t>cooperation</a:t>
            </a:r>
            <a:br>
              <a:rPr lang="sv-SE" dirty="0"/>
            </a:br>
            <a:r>
              <a:rPr lang="sv-SE" dirty="0"/>
              <a:t>(spirit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cooperation</a:t>
            </a:r>
            <a:r>
              <a:rPr lang="sv-SE" dirty="0"/>
              <a:t>/</a:t>
            </a:r>
            <a:r>
              <a:rPr lang="sv-SE" dirty="0" err="1"/>
              <a:t>mutual</a:t>
            </a:r>
            <a:r>
              <a:rPr lang="sv-SE" dirty="0"/>
              <a:t> trust)</a:t>
            </a:r>
          </a:p>
          <a:p>
            <a:pPr marL="0" indent="0" algn="ctr">
              <a:buNone/>
            </a:pPr>
            <a:r>
              <a:rPr lang="sv-SE" b="1" dirty="0"/>
              <a:t>+</a:t>
            </a:r>
          </a:p>
          <a:p>
            <a:pPr marL="0" indent="0">
              <a:buNone/>
            </a:pPr>
            <a:r>
              <a:rPr lang="sv-SE" dirty="0" err="1"/>
              <a:t>Individual</a:t>
            </a:r>
            <a:r>
              <a:rPr lang="sv-SE" dirty="0"/>
              <a:t> EU </a:t>
            </a:r>
            <a:r>
              <a:rPr lang="sv-SE" dirty="0" err="1"/>
              <a:t>free</a:t>
            </a:r>
            <a:r>
              <a:rPr lang="sv-SE" dirty="0"/>
              <a:t> </a:t>
            </a:r>
            <a:r>
              <a:rPr lang="sv-SE" dirty="0" err="1"/>
              <a:t>movement</a:t>
            </a:r>
            <a:r>
              <a:rPr lang="sv-SE" dirty="0"/>
              <a:t> </a:t>
            </a:r>
            <a:r>
              <a:rPr lang="sv-SE" dirty="0" err="1"/>
              <a:t>rights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be </a:t>
            </a:r>
            <a:r>
              <a:rPr lang="sv-SE" dirty="0" err="1"/>
              <a:t>claimed</a:t>
            </a:r>
            <a:r>
              <a:rPr lang="sv-SE" dirty="0"/>
              <a:t> 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 = 	</a:t>
            </a:r>
            <a:r>
              <a:rPr lang="sv-SE" dirty="0" err="1"/>
              <a:t>Add</a:t>
            </a:r>
            <a:r>
              <a:rPr lang="sv-SE" dirty="0"/>
              <a:t>-on for ”Nordic union </a:t>
            </a:r>
            <a:r>
              <a:rPr lang="sv-SE" dirty="0" err="1"/>
              <a:t>citizens</a:t>
            </a:r>
            <a:r>
              <a:rPr lang="sv-SE" dirty="0"/>
              <a:t>”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3024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1FB3485-CDFB-47D4-8C53-0A72BF32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3429001"/>
            <a:ext cx="3076575" cy="290512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40" y="714376"/>
            <a:ext cx="3710226" cy="2714624"/>
          </a:xfrm>
        </p:spPr>
        <p:txBody>
          <a:bodyPr anchor="b">
            <a:normAutofit/>
          </a:bodyPr>
          <a:lstStyle/>
          <a:p>
            <a:r>
              <a:rPr lang="sv-SE" sz="3600" b="1" dirty="0"/>
              <a:t>Nordic ”</a:t>
            </a:r>
            <a:r>
              <a:rPr lang="sv-SE" sz="3600" b="1" dirty="0" err="1"/>
              <a:t>add</a:t>
            </a:r>
            <a:r>
              <a:rPr lang="sv-SE" sz="3600" b="1" dirty="0"/>
              <a:t>-on” 2: </a:t>
            </a:r>
            <a:br>
              <a:rPr lang="sv-SE" sz="3600" b="1" dirty="0"/>
            </a:br>
            <a:r>
              <a:rPr lang="sv-SE" sz="3600" b="1" dirty="0"/>
              <a:t>Nordic </a:t>
            </a:r>
            <a:r>
              <a:rPr lang="sv-SE" sz="3600" b="1" dirty="0" err="1"/>
              <a:t>Equal</a:t>
            </a:r>
            <a:r>
              <a:rPr lang="sv-SE" sz="3600" b="1" dirty="0"/>
              <a:t> </a:t>
            </a:r>
            <a:r>
              <a:rPr lang="sv-SE" sz="3600" b="1" dirty="0" err="1"/>
              <a:t>Treatment</a:t>
            </a:r>
            <a:endParaRPr lang="sv-SE" sz="3600" b="1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0095B2F-5D24-1B68-FED7-4E532F791CC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sv-SE" dirty="0"/>
            </a:br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  <a:br>
              <a:rPr lang="sv-SE" dirty="0"/>
            </a:br>
            <a:endParaRPr lang="sv-SE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National </a:t>
            </a:r>
            <a:r>
              <a:rPr lang="sv-SE" dirty="0" err="1"/>
              <a:t>law</a:t>
            </a:r>
            <a:r>
              <a:rPr lang="sv-SE" dirty="0"/>
              <a:t> </a:t>
            </a:r>
            <a:r>
              <a:rPr lang="sv-SE" dirty="0" err="1"/>
              <a:t>equals</a:t>
            </a:r>
            <a:r>
              <a:rPr lang="sv-SE" dirty="0"/>
              <a:t> Nordic </a:t>
            </a:r>
            <a:r>
              <a:rPr lang="sv-SE" dirty="0" err="1"/>
              <a:t>citizens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national </a:t>
            </a:r>
            <a:r>
              <a:rPr lang="sv-SE" dirty="0" err="1"/>
              <a:t>citizens</a:t>
            </a:r>
            <a:r>
              <a:rPr lang="sv-SE" dirty="0"/>
              <a:t> </a:t>
            </a:r>
          </a:p>
          <a:p>
            <a:pPr marL="243411" lvl="1" indent="0">
              <a:buNone/>
            </a:pPr>
            <a:endParaRPr lang="sv-SE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 err="1"/>
              <a:t>Hence</a:t>
            </a:r>
            <a:r>
              <a:rPr lang="sv-SE" dirty="0"/>
              <a:t>, a regional </a:t>
            </a:r>
            <a:r>
              <a:rPr lang="sv-SE" dirty="0" err="1"/>
              <a:t>citizenship</a:t>
            </a:r>
            <a:r>
              <a:rPr lang="sv-SE" dirty="0"/>
              <a:t> is </a:t>
            </a:r>
            <a:r>
              <a:rPr lang="sv-SE" dirty="0" err="1"/>
              <a:t>superfluos</a:t>
            </a:r>
            <a:endParaRPr lang="sv-SE" dirty="0"/>
          </a:p>
          <a:p>
            <a:pPr marL="243411" lvl="1" indent="0">
              <a:buNone/>
            </a:pPr>
            <a:endParaRPr lang="sv-SE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 err="1"/>
              <a:t>Greatest</a:t>
            </a:r>
            <a:r>
              <a:rPr lang="sv-SE" dirty="0"/>
              <a:t> </a:t>
            </a:r>
            <a:r>
              <a:rPr lang="sv-SE" dirty="0" err="1"/>
              <a:t>impact</a:t>
            </a:r>
            <a:r>
              <a:rPr lang="sv-SE" dirty="0"/>
              <a:t>: the </a:t>
            </a:r>
            <a:r>
              <a:rPr lang="sv-SE" dirty="0" err="1"/>
              <a:t>Faroe</a:t>
            </a:r>
            <a:r>
              <a:rPr lang="sv-SE" dirty="0"/>
              <a:t> Islands and </a:t>
            </a:r>
            <a:r>
              <a:rPr lang="sv-SE" dirty="0" err="1"/>
              <a:t>Greenland</a:t>
            </a:r>
            <a:r>
              <a:rPr lang="sv-SE" dirty="0"/>
              <a:t> </a:t>
            </a:r>
          </a:p>
          <a:p>
            <a:pPr marL="243411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73985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1FB3485-CDFB-47D4-8C53-0A72BF32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3429001"/>
            <a:ext cx="3076575" cy="290512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40" y="714376"/>
            <a:ext cx="3710226" cy="2714624"/>
          </a:xfrm>
        </p:spPr>
        <p:txBody>
          <a:bodyPr anchor="b">
            <a:normAutofit/>
          </a:bodyPr>
          <a:lstStyle/>
          <a:p>
            <a:r>
              <a:rPr lang="sv-SE" sz="3600" b="1" dirty="0" err="1"/>
              <a:t>Add</a:t>
            </a:r>
            <a:r>
              <a:rPr lang="sv-SE" sz="3600" b="1" dirty="0"/>
              <a:t>-on 2: </a:t>
            </a:r>
            <a:br>
              <a:rPr lang="sv-SE" sz="3600" b="1" dirty="0"/>
            </a:br>
            <a:r>
              <a:rPr lang="sv-SE" sz="3600" b="1" dirty="0"/>
              <a:t>in </a:t>
            </a:r>
            <a:r>
              <a:rPr lang="sv-SE" sz="3600" b="1" dirty="0" err="1"/>
              <a:t>compliance</a:t>
            </a:r>
            <a:r>
              <a:rPr lang="sv-SE" sz="3600" b="1" dirty="0"/>
              <a:t> </a:t>
            </a:r>
            <a:r>
              <a:rPr lang="sv-SE" sz="3600" b="1" dirty="0" err="1"/>
              <a:t>with</a:t>
            </a:r>
            <a:r>
              <a:rPr lang="sv-SE" sz="3600" b="1" dirty="0"/>
              <a:t> EU law?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0095B2F-5D24-1B68-FED7-4E532F791CC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70419" y="-861133"/>
            <a:ext cx="8126412" cy="72708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br>
              <a:rPr lang="sv-SE" sz="1900" dirty="0"/>
            </a:br>
            <a:endParaRPr lang="sv-SE" sz="1900" dirty="0"/>
          </a:p>
          <a:p>
            <a:pPr marL="0" indent="0">
              <a:buNone/>
            </a:pPr>
            <a:r>
              <a:rPr lang="sv-SE" sz="1900" dirty="0"/>
              <a:t> </a:t>
            </a:r>
            <a:r>
              <a:rPr lang="sv-SE" sz="1900" dirty="0" err="1"/>
              <a:t>Article</a:t>
            </a:r>
            <a:r>
              <a:rPr lang="sv-SE" sz="1900" dirty="0"/>
              <a:t> 18 TFEU?</a:t>
            </a:r>
          </a:p>
          <a:p>
            <a:pPr lvl="1"/>
            <a:r>
              <a:rPr lang="sv-SE" sz="1800" dirty="0"/>
              <a:t>C-897/19 </a:t>
            </a:r>
            <a:r>
              <a:rPr lang="sv-SE" sz="1800" i="1" dirty="0"/>
              <a:t>I.N. </a:t>
            </a:r>
            <a:r>
              <a:rPr lang="sv-SE" sz="1800" dirty="0"/>
              <a:t>(2020)</a:t>
            </a:r>
          </a:p>
          <a:p>
            <a:pPr lvl="1"/>
            <a:r>
              <a:rPr lang="sv-SE" sz="1900" dirty="0" err="1"/>
              <a:t>Hillion</a:t>
            </a:r>
            <a:r>
              <a:rPr lang="sv-SE" sz="1900" dirty="0"/>
              <a:t>, C., Fredriksen, H. H., ’The ”special relationship” </a:t>
            </a:r>
            <a:r>
              <a:rPr lang="sv-SE" sz="1900" dirty="0" err="1"/>
              <a:t>between</a:t>
            </a:r>
            <a:r>
              <a:rPr lang="sv-SE" sz="1900" dirty="0"/>
              <a:t> the EU and the EEA EFTA States’ (2021)</a:t>
            </a:r>
          </a:p>
          <a:p>
            <a:pPr marL="243411" lvl="1" indent="0">
              <a:buNone/>
            </a:pPr>
            <a:endParaRPr lang="sv-SE" sz="1900" dirty="0"/>
          </a:p>
          <a:p>
            <a:pPr marL="243411" lvl="1" indent="0">
              <a:buNone/>
            </a:pPr>
            <a:r>
              <a:rPr lang="sv-SE" sz="1900" dirty="0"/>
              <a:t>It </a:t>
            </a:r>
            <a:r>
              <a:rPr lang="sv-SE" sz="1900" dirty="0" err="1"/>
              <a:t>could</a:t>
            </a:r>
            <a:r>
              <a:rPr lang="sv-SE" sz="1900" dirty="0"/>
              <a:t> be </a:t>
            </a:r>
            <a:r>
              <a:rPr lang="sv-SE" sz="1900" dirty="0" err="1"/>
              <a:t>argued</a:t>
            </a:r>
            <a:r>
              <a:rPr lang="sv-SE" sz="1900" dirty="0"/>
              <a:t>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900" dirty="0"/>
              <a:t>No </a:t>
            </a:r>
            <a:r>
              <a:rPr lang="sv-SE" sz="1900" dirty="0" err="1"/>
              <a:t>discrimination</a:t>
            </a:r>
            <a:r>
              <a:rPr lang="sv-SE" sz="1900" dirty="0"/>
              <a:t> visavi (Nordic) national </a:t>
            </a:r>
            <a:r>
              <a:rPr lang="sv-SE" sz="1900" dirty="0" err="1"/>
              <a:t>citizens</a:t>
            </a:r>
            <a:endParaRPr lang="sv-SE" sz="1900" dirty="0"/>
          </a:p>
          <a:p>
            <a:pPr marL="243411" lvl="1" indent="0">
              <a:buNone/>
            </a:pPr>
            <a:endParaRPr lang="sv-SE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900" dirty="0"/>
              <a:t>A Nordic </a:t>
            </a:r>
            <a:r>
              <a:rPr lang="sv-SE" sz="1900" dirty="0" err="1"/>
              <a:t>free</a:t>
            </a:r>
            <a:r>
              <a:rPr lang="sv-SE" sz="1900" dirty="0"/>
              <a:t> </a:t>
            </a:r>
            <a:r>
              <a:rPr lang="sv-SE" sz="1900" dirty="0" err="1"/>
              <a:t>movement</a:t>
            </a:r>
            <a:r>
              <a:rPr lang="sv-SE" sz="1900" dirty="0"/>
              <a:t> </a:t>
            </a:r>
            <a:r>
              <a:rPr lang="sv-SE" sz="1900" dirty="0" err="1"/>
              <a:t>of</a:t>
            </a:r>
            <a:r>
              <a:rPr lang="sv-SE" sz="1900" dirty="0"/>
              <a:t> persons </a:t>
            </a:r>
            <a:r>
              <a:rPr lang="sv-SE" sz="1900" dirty="0" err="1"/>
              <a:t>that</a:t>
            </a:r>
            <a:r>
              <a:rPr lang="sv-SE" sz="1900" dirty="0"/>
              <a:t> goes </a:t>
            </a:r>
            <a:r>
              <a:rPr lang="sv-SE" sz="1900" dirty="0" err="1"/>
              <a:t>beyond</a:t>
            </a:r>
            <a:r>
              <a:rPr lang="sv-SE" sz="1900" dirty="0"/>
              <a:t> EU </a:t>
            </a:r>
            <a:r>
              <a:rPr lang="sv-SE" sz="1900" dirty="0" err="1"/>
              <a:t>law</a:t>
            </a:r>
            <a:r>
              <a:rPr lang="sv-SE" sz="1900" dirty="0"/>
              <a:t>: for the </a:t>
            </a:r>
            <a:r>
              <a:rPr lang="sv-SE" sz="1900" dirty="0" err="1"/>
              <a:t>good</a:t>
            </a:r>
            <a:r>
              <a:rPr lang="sv-SE" sz="1900" dirty="0"/>
              <a:t> for </a:t>
            </a:r>
            <a:r>
              <a:rPr lang="sv-SE" sz="1900" dirty="0" err="1"/>
              <a:t>economically</a:t>
            </a:r>
            <a:r>
              <a:rPr lang="sv-SE" sz="1900" dirty="0"/>
              <a:t> </a:t>
            </a:r>
            <a:r>
              <a:rPr lang="sv-SE" sz="1900" dirty="0" err="1"/>
              <a:t>inactive</a:t>
            </a:r>
            <a:r>
              <a:rPr lang="sv-SE" sz="1900" dirty="0"/>
              <a:t> persons.</a:t>
            </a:r>
            <a:br>
              <a:rPr lang="sv-SE" sz="1900" dirty="0"/>
            </a:br>
            <a:endParaRPr lang="sv-SE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900" dirty="0"/>
              <a:t>Neuvonen: </a:t>
            </a:r>
            <a:r>
              <a:rPr lang="sv-SE" sz="1900" dirty="0" err="1"/>
              <a:t>We</a:t>
            </a:r>
            <a:r>
              <a:rPr lang="sv-SE" sz="1900" dirty="0"/>
              <a:t> </a:t>
            </a:r>
            <a:r>
              <a:rPr lang="sv-SE" sz="1900" dirty="0" err="1"/>
              <a:t>see</a:t>
            </a:r>
            <a:r>
              <a:rPr lang="sv-SE" sz="1900" dirty="0"/>
              <a:t> an integrative </a:t>
            </a:r>
            <a:r>
              <a:rPr lang="sv-SE" sz="1900" dirty="0" err="1"/>
              <a:t>effect</a:t>
            </a:r>
            <a:r>
              <a:rPr lang="sv-SE" sz="1900" dirty="0"/>
              <a:t>: is </a:t>
            </a:r>
            <a:r>
              <a:rPr lang="sv-SE" sz="1900" dirty="0" err="1"/>
              <a:t>that</a:t>
            </a:r>
            <a:r>
              <a:rPr lang="sv-SE" sz="1900" dirty="0"/>
              <a:t> a bad </a:t>
            </a:r>
            <a:r>
              <a:rPr lang="sv-SE" sz="1900" dirty="0" err="1"/>
              <a:t>thing</a:t>
            </a:r>
            <a:r>
              <a:rPr lang="sv-SE" sz="1900" dirty="0"/>
              <a:t>? Does it </a:t>
            </a:r>
            <a:r>
              <a:rPr lang="sv-SE" sz="1900" dirty="0" err="1"/>
              <a:t>hamper</a:t>
            </a:r>
            <a:r>
              <a:rPr lang="sv-SE" sz="1900" dirty="0"/>
              <a:t> the </a:t>
            </a:r>
            <a:r>
              <a:rPr lang="sv-SE" sz="1900" dirty="0" err="1"/>
              <a:t>free</a:t>
            </a:r>
            <a:r>
              <a:rPr lang="sv-SE" sz="1900" dirty="0"/>
              <a:t> </a:t>
            </a:r>
            <a:r>
              <a:rPr lang="sv-SE" sz="1900" dirty="0" err="1"/>
              <a:t>movement</a:t>
            </a:r>
            <a:r>
              <a:rPr lang="sv-SE" sz="1900" dirty="0"/>
              <a:t> in </a:t>
            </a:r>
            <a:r>
              <a:rPr lang="sv-SE" sz="1900" dirty="0" err="1"/>
              <a:t>any</a:t>
            </a:r>
            <a:r>
              <a:rPr lang="sv-SE" sz="1900" dirty="0"/>
              <a:t> </a:t>
            </a:r>
            <a:r>
              <a:rPr lang="sv-SE" sz="1900" dirty="0" err="1"/>
              <a:t>aspect</a:t>
            </a:r>
            <a:r>
              <a:rPr lang="sv-SE" sz="1900" dirty="0"/>
              <a:t>?</a:t>
            </a:r>
          </a:p>
          <a:p>
            <a:pPr marL="243411" lvl="1" indent="0">
              <a:buNone/>
            </a:pPr>
            <a:endParaRPr lang="sv-SE" dirty="0"/>
          </a:p>
          <a:p>
            <a:pPr marL="243411" lvl="1" indent="0">
              <a:buNone/>
            </a:pPr>
            <a:endParaRPr lang="sv-SE" dirty="0"/>
          </a:p>
          <a:p>
            <a:pPr marL="243411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67287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 4">
            <a:extLst>
              <a:ext uri="{FF2B5EF4-FFF2-40B4-BE49-F238E27FC236}">
                <a16:creationId xmlns:a16="http://schemas.microsoft.com/office/drawing/2014/main" id="{C85B6E9F-DBA5-486C-BC38-72E646D960A8}"/>
              </a:ext>
            </a:extLst>
          </p:cNvPr>
          <p:cNvSpPr/>
          <p:nvPr/>
        </p:nvSpPr>
        <p:spPr>
          <a:xfrm>
            <a:off x="599590" y="880410"/>
            <a:ext cx="8111189" cy="546008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THE NORDICS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0276555-526D-8910-50AE-FDB704C22855}"/>
              </a:ext>
            </a:extLst>
          </p:cNvPr>
          <p:cNvSpPr/>
          <p:nvPr/>
        </p:nvSpPr>
        <p:spPr>
          <a:xfrm>
            <a:off x="3379518" y="1391330"/>
            <a:ext cx="9211977" cy="38253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spc="0" normalizeH="0" baseline="0" dirty="0">
                <a:ln>
                  <a:solidFill>
                    <a:sysClr val="windowText" lastClr="000000"/>
                  </a:solidFill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EU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D3CD9C37-AFE7-CEF8-26D0-EA3CEF677D50}"/>
              </a:ext>
            </a:extLst>
          </p:cNvPr>
          <p:cNvSpPr/>
          <p:nvPr/>
        </p:nvSpPr>
        <p:spPr>
          <a:xfrm>
            <a:off x="4584583" y="1896228"/>
            <a:ext cx="7933189" cy="306554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EES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B7773097-3083-9ED5-C11D-3C64A1CACD19}"/>
              </a:ext>
            </a:extLst>
          </p:cNvPr>
          <p:cNvSpPr/>
          <p:nvPr/>
        </p:nvSpPr>
        <p:spPr>
          <a:xfrm>
            <a:off x="1142309" y="3744756"/>
            <a:ext cx="7025750" cy="2032731"/>
          </a:xfrm>
          <a:prstGeom prst="ellipse">
            <a:avLst/>
          </a:prstGeom>
          <a:solidFill>
            <a:schemeClr val="tx1">
              <a:lumMod val="95000"/>
            </a:schemeClr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8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Equal</a:t>
            </a:r>
            <a:r>
              <a:rPr kumimoji="0" lang="sv-SE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</a:t>
            </a:r>
            <a:r>
              <a:rPr kumimoji="0" lang="sv-SE" sz="18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treatment</a:t>
            </a:r>
            <a:r>
              <a:rPr kumimoji="0" lang="sv-SE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</a:t>
            </a:r>
            <a:r>
              <a:rPr kumimoji="0" lang="sv-SE" sz="18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that</a:t>
            </a:r>
            <a:r>
              <a:rPr kumimoji="0" lang="sv-SE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</a:t>
            </a:r>
            <a:r>
              <a:rPr kumimoji="0" lang="sv-SE" sz="18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follows</a:t>
            </a:r>
            <a:r>
              <a:rPr kumimoji="0" lang="sv-SE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from the Nordic national </a:t>
            </a:r>
            <a:r>
              <a:rPr kumimoji="0" lang="sv-SE" sz="18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legislations</a:t>
            </a:r>
            <a:endParaRPr kumimoji="0" lang="sv-SE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9705201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87B226-DE73-4F42-B0A3-2D7FE2BE3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21DF70-940D-4384-A5CA-881C9F200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notwithstanding</a:t>
            </a:r>
            <a:r>
              <a:rPr lang="sv-SE" dirty="0"/>
              <a:t>, in general the Nordic co-operation lacks (legal) teeth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30" name="Picture 6" descr="Liverpool: Grandad pulls out decaying teeth | UK News | Metro News">
            <a:extLst>
              <a:ext uri="{FF2B5EF4-FFF2-40B4-BE49-F238E27FC236}">
                <a16:creationId xmlns:a16="http://schemas.microsoft.com/office/drawing/2014/main" id="{F794E05E-4BA1-4431-86DF-2439CE4A4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7" y="3182144"/>
            <a:ext cx="279082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052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AD3716-D095-4453-8D6D-05FD7F3BB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2050" name="Picture 2" descr="Sweden closes border with Norway to halt spread of virus variant - Radio  Sweden | Sveriges Radio">
            <a:extLst>
              <a:ext uri="{FF2B5EF4-FFF2-40B4-BE49-F238E27FC236}">
                <a16:creationId xmlns:a16="http://schemas.microsoft.com/office/drawing/2014/main" id="{E84E70BB-FF2B-497E-9A52-D6D9703C66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473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C3F054-9CF0-4512-8A73-AC3577D5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err="1"/>
              <a:t>Findings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213FCA-EEFA-46E8-9B68-E61F4D9B5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Nordic legal co-operation appears far less as an integrationist driving force than EU law</a:t>
            </a:r>
          </a:p>
          <a:p>
            <a:r>
              <a:rPr lang="en-GB" dirty="0"/>
              <a:t>Nordic legal co-operation is based on EU law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578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4D9488-72E5-4B54-AC00-90DC4A9E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53" y="-1935163"/>
            <a:ext cx="10515600" cy="132556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0142EB-1056-4233-892E-13D0E45E7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200" b="1" dirty="0"/>
              <a:t>The Nordic region to become the most integrated region in the world by 2030</a:t>
            </a:r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r>
              <a:rPr lang="en-GB" sz="3200" b="1" dirty="0"/>
              <a:t>Is there a “Nordic citizenship”, parallel to Union citizenship?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3074" name="Picture 2" descr="Nordic Vision — Nordic Projekt - Creators of quality Eyewear">
            <a:extLst>
              <a:ext uri="{FF2B5EF4-FFF2-40B4-BE49-F238E27FC236}">
                <a16:creationId xmlns:a16="http://schemas.microsoft.com/office/drawing/2014/main" id="{5E5BC496-53BC-477B-A6AA-5A464644D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691" y="681037"/>
            <a:ext cx="511492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598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48175-8DCD-47F0-B9D0-F6C336223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Still: a Nordic Dimension 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C83453-7F9F-4987-97AE-52E15487D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Close administrative co-operation gives a </a:t>
            </a:r>
            <a:r>
              <a:rPr lang="en-GB" dirty="0"/>
              <a:t>clear added value and practical effectiveness</a:t>
            </a:r>
            <a:r>
              <a:rPr lang="sv-SE" dirty="0"/>
              <a:t> (</a:t>
            </a:r>
            <a:r>
              <a:rPr lang="sv-SE" dirty="0" err="1"/>
              <a:t>facilitator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EU </a:t>
            </a:r>
            <a:r>
              <a:rPr lang="sv-SE" dirty="0" err="1"/>
              <a:t>law</a:t>
            </a:r>
            <a:r>
              <a:rPr lang="sv-SE" dirty="0"/>
              <a:t>)</a:t>
            </a:r>
          </a:p>
          <a:p>
            <a:endParaRPr lang="sv-SE" dirty="0"/>
          </a:p>
          <a:p>
            <a:r>
              <a:rPr lang="sv-SE" dirty="0"/>
              <a:t>Nordic </a:t>
            </a:r>
            <a:r>
              <a:rPr lang="sv-SE" dirty="0" err="1"/>
              <a:t>equal</a:t>
            </a:r>
            <a:r>
              <a:rPr lang="sv-SE" dirty="0"/>
              <a:t> </a:t>
            </a:r>
            <a:r>
              <a:rPr lang="sv-SE" dirty="0" err="1"/>
              <a:t>treatment</a:t>
            </a:r>
            <a:r>
              <a:rPr lang="sv-SE" dirty="0"/>
              <a:t> goes </a:t>
            </a:r>
            <a:r>
              <a:rPr lang="sv-SE" dirty="0" err="1"/>
              <a:t>beyond</a:t>
            </a:r>
            <a:r>
              <a:rPr lang="sv-SE" dirty="0"/>
              <a:t> EU </a:t>
            </a:r>
            <a:r>
              <a:rPr lang="sv-SE" dirty="0" err="1"/>
              <a:t>law</a:t>
            </a:r>
            <a:endParaRPr lang="en-GB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1028" name="Picture 4" descr="The Nordic flags">
            <a:extLst>
              <a:ext uri="{FF2B5EF4-FFF2-40B4-BE49-F238E27FC236}">
                <a16:creationId xmlns:a16="http://schemas.microsoft.com/office/drawing/2014/main" id="{BC55A138-D942-494F-A638-51FA94633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70" y="365125"/>
            <a:ext cx="2972725" cy="210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22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D18F0B-7268-4748-9E38-86AAB5B64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argue</a:t>
            </a:r>
            <a:r>
              <a:rPr lang="sv-SE" dirty="0"/>
              <a:t> for a Nordic Union </a:t>
            </a:r>
            <a:r>
              <a:rPr lang="sv-SE" dirty="0" err="1"/>
              <a:t>Citizenship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9738E0-D8E6-4E2C-8BC5-B58265AF6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We see blurry contours of a non-formalised ‘Nordic Union citizenship’ of sorts, built around a legal core of the Union citizenship that is conferred by EU law</a:t>
            </a:r>
            <a:r>
              <a:rPr lang="sv-SE" dirty="0">
                <a:effectLst/>
              </a:rPr>
              <a:t> </a:t>
            </a:r>
            <a:r>
              <a:rPr lang="sv-SE" dirty="0"/>
              <a:t> 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102" name="Picture 6" descr="19,483 Blurred Contour Images, Stock Photos &amp; Vectors | Shutterstock">
            <a:extLst>
              <a:ext uri="{FF2B5EF4-FFF2-40B4-BE49-F238E27FC236}">
                <a16:creationId xmlns:a16="http://schemas.microsoft.com/office/drawing/2014/main" id="{6860C82D-E455-431C-8E14-DA0AD9524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553" y="3320247"/>
            <a:ext cx="1303241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65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663E48-5CEE-488F-8F3B-2C61AC0BF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The Nordic Citizenship: non-formalised and therefore as hard-to-grasp as the Northern lights</a:t>
            </a:r>
            <a:endParaRPr lang="sv-SE" sz="3600" b="1" dirty="0"/>
          </a:p>
        </p:txBody>
      </p:sp>
      <p:pic>
        <p:nvPicPr>
          <p:cNvPr id="6146" name="Picture 2" descr="Where To See The Northern Lights In Sweden">
            <a:extLst>
              <a:ext uri="{FF2B5EF4-FFF2-40B4-BE49-F238E27FC236}">
                <a16:creationId xmlns:a16="http://schemas.microsoft.com/office/drawing/2014/main" id="{F4530E15-1B7E-4E0F-B9D8-A63A7BE72B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603" y="2281561"/>
            <a:ext cx="5486304" cy="36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417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1FB3485-CDFB-47D4-8C53-0A72BF32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3429001"/>
            <a:ext cx="3076575" cy="290512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2714625"/>
          </a:xfrm>
        </p:spPr>
        <p:txBody>
          <a:bodyPr anchor="b">
            <a:normAutofit/>
          </a:bodyPr>
          <a:lstStyle/>
          <a:p>
            <a:r>
              <a:rPr lang="sv-SE" sz="3200" b="1" dirty="0"/>
              <a:t>The Nordic legal </a:t>
            </a:r>
            <a:r>
              <a:rPr lang="sv-SE" sz="3200" b="1" dirty="0" err="1"/>
              <a:t>cooperation</a:t>
            </a:r>
            <a:endParaRPr lang="sv-SE" sz="3200" b="1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4EE3DA-C6DD-A358-ADE7-1F7326C3659E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000000"/>
              </a:solidFill>
              <a:effectLst/>
              <a:latin typeface="SabonMTStd-Regular"/>
              <a:ea typeface="Times New Roman" panose="02020603050405020304" pitchFamily="18" charset="0"/>
              <a:cs typeface="SabonMTStd-Regular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000000"/>
              </a:solidFill>
              <a:latin typeface="SabonMTStd-Regular"/>
              <a:ea typeface="Times New Roman" panose="02020603050405020304" pitchFamily="18" charset="0"/>
              <a:cs typeface="SabonMTStd-Regular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The </a:t>
            </a:r>
            <a:r>
              <a:rPr lang="sv-SE" sz="2000" dirty="0" err="1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Helsinki</a:t>
            </a:r>
            <a:r>
              <a:rPr lang="sv-SE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 </a:t>
            </a:r>
            <a:r>
              <a:rPr lang="sv-SE" sz="2000" dirty="0" err="1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Treaty</a:t>
            </a:r>
            <a:r>
              <a:rPr lang="sv-SE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 (1962)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Agreement</a:t>
            </a:r>
            <a:r>
              <a:rPr lang="sv-SE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on a common </a:t>
            </a:r>
            <a:r>
              <a:rPr lang="sv-SE" sz="2000" dirty="0" err="1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sv-SE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market (1954)/(1982)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The Passport Convention (1957)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Nordic Convention on Social </a:t>
            </a:r>
            <a:r>
              <a:rPr lang="sv-SE" sz="2000" dirty="0" err="1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Assistance</a:t>
            </a:r>
            <a:r>
              <a:rPr lang="sv-SE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(1994)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Agreement</a:t>
            </a:r>
            <a:r>
              <a:rPr lang="sv-SE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on Public </a:t>
            </a:r>
            <a:r>
              <a:rPr lang="sv-SE" sz="2000" dirty="0" err="1">
                <a:solidFill>
                  <a:srgbClr val="000000"/>
                </a:solidFill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v-SE" sz="2000" dirty="0" err="1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egistration</a:t>
            </a:r>
            <a:r>
              <a:rPr lang="sv-SE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(2004)</a:t>
            </a:r>
            <a:endParaRPr lang="sv-SE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Nordic Convention on Social </a:t>
            </a:r>
            <a:r>
              <a:rPr lang="sv-SE" sz="2000" dirty="0" err="1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sv-SE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(2012)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724266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FC0CC6-FE95-4D57-8AAE-942FE1C83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Free movement of persons law and naturalisation processes governed by: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9D5B65-5D38-41F3-AE60-8B22EAB9A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Nordic National migration </a:t>
            </a:r>
            <a:r>
              <a:rPr lang="sv-SE" dirty="0" err="1"/>
              <a:t>law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TFEU &gt; Art. 18, 20, 21 on EU Citizens + Art 45 on </a:t>
            </a:r>
            <a:r>
              <a:rPr lang="sv-SE" dirty="0" err="1"/>
              <a:t>Workers</a:t>
            </a:r>
            <a:endParaRPr lang="sv-SE" dirty="0"/>
          </a:p>
          <a:p>
            <a:pPr marL="0" indent="0">
              <a:buNone/>
            </a:pPr>
            <a:r>
              <a:rPr lang="sv-SE" dirty="0" err="1"/>
              <a:t>Directive</a:t>
            </a:r>
            <a:r>
              <a:rPr lang="sv-SE" dirty="0"/>
              <a:t> 2004/38, </a:t>
            </a:r>
            <a:r>
              <a:rPr lang="sv-SE" dirty="0" err="1"/>
              <a:t>Regulation</a:t>
            </a:r>
            <a:r>
              <a:rPr lang="sv-SE" dirty="0"/>
              <a:t> 883/2004, </a:t>
            </a:r>
            <a:r>
              <a:rPr lang="sv-SE" dirty="0" err="1"/>
              <a:t>Regulation</a:t>
            </a:r>
            <a:r>
              <a:rPr lang="sv-SE" dirty="0"/>
              <a:t> 492/2011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Nordic Conventions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err="1"/>
              <a:t>Article</a:t>
            </a:r>
            <a:r>
              <a:rPr lang="sv-SE" dirty="0"/>
              <a:t> 351 TFEU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196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36680F-8674-43BF-97C7-DC9E06111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Multilayered</a:t>
            </a:r>
            <a:r>
              <a:rPr lang="sv-SE" dirty="0"/>
              <a:t> </a:t>
            </a:r>
            <a:r>
              <a:rPr lang="sv-SE" dirty="0" err="1"/>
              <a:t>picture</a:t>
            </a:r>
            <a:endParaRPr lang="sv-SE" dirty="0"/>
          </a:p>
        </p:txBody>
      </p:sp>
      <p:pic>
        <p:nvPicPr>
          <p:cNvPr id="2050" name="Picture 2" descr="Bildresultat för multilayered picture">
            <a:extLst>
              <a:ext uri="{FF2B5EF4-FFF2-40B4-BE49-F238E27FC236}">
                <a16:creationId xmlns:a16="http://schemas.microsoft.com/office/drawing/2014/main" id="{360937F5-9916-47FC-8DA5-916F35D78B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874" y="1509204"/>
            <a:ext cx="7634251" cy="486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813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 4">
            <a:extLst>
              <a:ext uri="{FF2B5EF4-FFF2-40B4-BE49-F238E27FC236}">
                <a16:creationId xmlns:a16="http://schemas.microsoft.com/office/drawing/2014/main" id="{C85B6E9F-DBA5-486C-BC38-72E646D960A8}"/>
              </a:ext>
            </a:extLst>
          </p:cNvPr>
          <p:cNvSpPr/>
          <p:nvPr/>
        </p:nvSpPr>
        <p:spPr>
          <a:xfrm>
            <a:off x="467068" y="575610"/>
            <a:ext cx="8111189" cy="546008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400" b="1" i="0" u="none" strike="noStrike" cap="none" spc="0" normalizeH="0" baseline="0" dirty="0">
                <a:ln>
                  <a:noFill/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The Nordics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18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Faroe</a:t>
            </a:r>
            <a:r>
              <a:rPr lang="sv-SE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Islands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spc="0" normalizeH="0" baseline="0" dirty="0" err="1">
                <a:ln>
                  <a:noFill/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Greenland</a:t>
            </a:r>
            <a:endParaRPr kumimoji="0" lang="sv-SE" sz="1800" b="0" i="0" u="none" strike="noStrike" cap="none" spc="0" normalizeH="0" baseline="0" dirty="0">
              <a:ln>
                <a:noFill/>
              </a:ln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18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Åland</a:t>
            </a:r>
            <a:endParaRPr kumimoji="0" lang="sv-SE" sz="1800" b="0" i="0" u="none" strike="noStrike" cap="none" spc="0" normalizeH="0" baseline="0" dirty="0">
              <a:ln>
                <a:noFill/>
              </a:ln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0276555-526D-8910-50AE-FDB704C22855}"/>
              </a:ext>
            </a:extLst>
          </p:cNvPr>
          <p:cNvSpPr/>
          <p:nvPr/>
        </p:nvSpPr>
        <p:spPr>
          <a:xfrm>
            <a:off x="3527497" y="1219258"/>
            <a:ext cx="8921955" cy="39063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000" b="1" i="0" u="none" strike="noStrike" cap="none" spc="0" normalizeH="0" baseline="0" dirty="0">
                <a:ln>
                  <a:solidFill>
                    <a:sysClr val="windowText" lastClr="000000"/>
                  </a:solidFill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EU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1800" dirty="0" err="1">
                <a:ln>
                  <a:solidFill>
                    <a:sysClr val="windowText" lastClr="000000"/>
                  </a:solidFill>
                </a:ln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Denmark</a:t>
            </a:r>
            <a:endParaRPr kumimoji="0" lang="sv-SE" sz="1800" i="0" u="none" strike="noStrike" cap="none" spc="0" normalizeH="0" baseline="0" dirty="0">
              <a:ln>
                <a:solidFill>
                  <a:sysClr val="windowText" lastClr="000000"/>
                </a:solidFill>
              </a:ln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1800" dirty="0">
                <a:ln>
                  <a:solidFill>
                    <a:sysClr val="windowText" lastClr="000000"/>
                  </a:solidFill>
                </a:ln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Finland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1800" dirty="0">
                <a:ln>
                  <a:solidFill>
                    <a:sysClr val="windowText" lastClr="000000"/>
                  </a:solidFill>
                </a:ln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Sweden</a:t>
            </a:r>
            <a:endParaRPr kumimoji="0" lang="sv-SE" sz="1800" i="0" u="none" strike="noStrike" cap="none" spc="0" normalizeH="0" baseline="0" dirty="0">
              <a:ln>
                <a:solidFill>
                  <a:sysClr val="windowText" lastClr="000000"/>
                </a:solidFill>
              </a:ln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D3CD9C37-AFE7-CEF8-26D0-EA3CEF677D50}"/>
              </a:ext>
            </a:extLst>
          </p:cNvPr>
          <p:cNvSpPr/>
          <p:nvPr/>
        </p:nvSpPr>
        <p:spPr>
          <a:xfrm>
            <a:off x="4837386" y="1772881"/>
            <a:ext cx="5840538" cy="306554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000" b="1" i="0" u="none" strike="noStrike" cap="none" spc="0" normalizeH="0" baseline="0" dirty="0">
                <a:ln>
                  <a:noFill/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18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Norway</a:t>
            </a:r>
            <a:endParaRPr lang="sv-SE" sz="18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Iceland</a:t>
            </a:r>
            <a:endParaRPr lang="sv-SE" sz="18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6917242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7BBD4-DDF1-47A9-B225-C4A2005D7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Question</a:t>
            </a:r>
            <a:r>
              <a:rPr lang="sv-SE" dirty="0"/>
              <a:t> </a:t>
            </a:r>
            <a:r>
              <a:rPr lang="sv-SE" dirty="0" err="1"/>
              <a:t>posed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204049-FF90-44EF-BCDF-8C51121AD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Does Nordic cooperation add anything qualitatively as part of this multi-layered field of free movement of persons law?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or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Does the Nordic cooperation merely further compound any tensions between national law and EU/EEA law?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255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2714625"/>
          </a:xfrm>
        </p:spPr>
        <p:txBody>
          <a:bodyPr anchor="b">
            <a:normAutofit/>
          </a:bodyPr>
          <a:lstStyle/>
          <a:p>
            <a:r>
              <a:rPr lang="sv-SE" sz="3600" b="1" dirty="0"/>
              <a:t>Part I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4EE3DA-C6DD-A358-ADE7-1F7326C3659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64391" y="714374"/>
            <a:ext cx="8126412" cy="5544106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en-GB" sz="2000" b="1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THE INTERPLAY OF EU LAW, EEA LAW</a:t>
            </a:r>
            <a:r>
              <a:rPr lang="sv-SE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AND NORDIC COOPERATION: VARIOUS PERSPECTIVES</a:t>
            </a:r>
            <a:endParaRPr lang="sv-SE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The Vision and Legal Reality of Regional Integration in the Nordic States</a:t>
            </a:r>
            <a:b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Henrik Wenander (Lund University, Sweden)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Free Movement of Persons in the Nordic States through EU Law and EEA Law</a:t>
            </a:r>
            <a:b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Graham Butler (Southern University, Denmark)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Fundamental Rights of the Individual in EEA Law: The Tension between the ECHR Standards and the EU Charter</a:t>
            </a:r>
            <a:b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Davíð Þór Björgvinsson (University of </a:t>
            </a:r>
            <a:r>
              <a:rPr lang="en-US" sz="2000" dirty="0" err="1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Akureyri</a:t>
            </a: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and University of Iceland)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Closure of Borders in the Three Nordic EU Member States During the Covid-19 Pandemic</a:t>
            </a:r>
            <a:b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Ulla Neergaard (University of Copenhagen), Jaan Paju (Stockholm University) and Juha Raitio (University of Helsinki)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2E9D66F-A264-0E8C-867B-B2B1454FC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40235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1FB3485-CDFB-47D4-8C53-0A72BF32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3429001"/>
            <a:ext cx="3076575" cy="2905124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  <a:p>
            <a:pPr>
              <a:lnSpc>
                <a:spcPct val="90000"/>
              </a:lnSpc>
            </a:pPr>
            <a:endParaRPr lang="sv-SE" sz="170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AB40D47-32AB-4E13-BCFD-709EE2DF4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14375"/>
            <a:ext cx="3076575" cy="2714625"/>
          </a:xfrm>
        </p:spPr>
        <p:txBody>
          <a:bodyPr anchor="b">
            <a:normAutofit/>
          </a:bodyPr>
          <a:lstStyle/>
          <a:p>
            <a:r>
              <a:rPr lang="sv-SE" sz="3600" b="1" dirty="0"/>
              <a:t>Part II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4EE3DA-C6DD-A358-ADE7-1F7326C3659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707689" y="714374"/>
            <a:ext cx="9302711" cy="5948039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2) </a:t>
            </a:r>
            <a:r>
              <a:rPr lang="en-GB" sz="2000" b="1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THE INDIVIDUAL’S ACCESS TO FREE MOVEMENT</a:t>
            </a:r>
            <a:r>
              <a:rPr lang="sv-SE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SabonMTStd-Regular"/>
              </a:rPr>
              <a:t>RIGHTS IN THE NORDIC REGION</a:t>
            </a:r>
            <a:endParaRPr lang="en-GB" sz="2000" b="1" dirty="0">
              <a:latin typeface="SabonMTStd-Regula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br>
              <a:rPr lang="en-GB" sz="2000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u="sng" dirty="0">
                <a:solidFill>
                  <a:srgbClr val="000000"/>
                </a:solidFill>
                <a:effectLst/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endParaRPr lang="en-GB" sz="2000" u="sng" dirty="0">
              <a:latin typeface="SabonMTStd-Regula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Free Movement Rights in Denmark, Catherine Jacqueson (University of Copenhagen, Denmark)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Free Movement Rights in Sweden, Thomas Erhag (University of Gothenburg, Sweden)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Free Movement Rights in Finland, </a:t>
            </a:r>
            <a:r>
              <a:rPr lang="en-GB" sz="2000" dirty="0" err="1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Päivi</a:t>
            </a: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lang="en-GB" sz="2000" dirty="0" err="1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Neuvonen</a:t>
            </a: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(Durham University, UK)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u="sng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EES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Free Movement Rights in Norway, Christian NK Franklin (University of Bergen, Norway)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Free Movement Rights in Iceland, Ciarán Burke (University of Jena, Germany) and Ólafur </a:t>
            </a:r>
            <a:r>
              <a:rPr lang="en-GB" sz="2000" dirty="0" err="1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Ísberg</a:t>
            </a: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 Hannesson (EFTA Court, Luxembourg)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000" u="sng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Greenland (OCT) and the Faroe Islands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SabonMTStd-Regular"/>
                <a:ea typeface="Times New Roman" panose="02020603050405020304" pitchFamily="18" charset="0"/>
                <a:cs typeface="Times New Roman" panose="02020603050405020304" pitchFamily="18" charset="0"/>
              </a:rPr>
              <a:t>Free Movement of Persons and the Autonomous Territories in the Danish Kingdom: Greenland and the Faroe Islands, Ulla Neergaard (University of Copenhagen, Denmark)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307433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946</Words>
  <Application>Microsoft Office PowerPoint</Application>
  <PresentationFormat>Bredbild</PresentationFormat>
  <Paragraphs>159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Light</vt:lpstr>
      <vt:lpstr>Open Sans</vt:lpstr>
      <vt:lpstr>Open Sans Light</vt:lpstr>
      <vt:lpstr>Open Sans Semibold</vt:lpstr>
      <vt:lpstr>SabonMTStd-Regular</vt:lpstr>
      <vt:lpstr>Times New Roman</vt:lpstr>
      <vt:lpstr>Wingdings</vt:lpstr>
      <vt:lpstr>Office-tema</vt:lpstr>
      <vt:lpstr>PowerPoint-presentation</vt:lpstr>
      <vt:lpstr>PowerPoint-presentation</vt:lpstr>
      <vt:lpstr>The Nordic legal cooperation</vt:lpstr>
      <vt:lpstr>Free movement of persons law and naturalisation processes governed by:</vt:lpstr>
      <vt:lpstr>Multilayered picture</vt:lpstr>
      <vt:lpstr>PowerPoint-presentation</vt:lpstr>
      <vt:lpstr>Question posed</vt:lpstr>
      <vt:lpstr>Part I</vt:lpstr>
      <vt:lpstr>Part II</vt:lpstr>
      <vt:lpstr>”The glitch…  Room for a possible Nordic Dimension???”  </vt:lpstr>
      <vt:lpstr>PowerPoint-presentation</vt:lpstr>
      <vt:lpstr>The Starting Point</vt:lpstr>
      <vt:lpstr>Nordic ”add-on” No 1</vt:lpstr>
      <vt:lpstr>Nordic ”add-on” 2:  Nordic Equal Treatment</vt:lpstr>
      <vt:lpstr>Add-on 2:  in compliance with EU law?</vt:lpstr>
      <vt:lpstr>PowerPoint-presentation</vt:lpstr>
      <vt:lpstr>PowerPoint-presentation</vt:lpstr>
      <vt:lpstr>PowerPoint-presentation</vt:lpstr>
      <vt:lpstr>Findings</vt:lpstr>
      <vt:lpstr>  Still: a Nordic Dimension  </vt:lpstr>
      <vt:lpstr>We argue for a Nordic Union Citizenship</vt:lpstr>
      <vt:lpstr>The Nordic Citizenship: non-formalised and therefore as hard-to-grasp as the Northern 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Jaan Paju</dc:creator>
  <cp:lastModifiedBy>Jaan Paju</cp:lastModifiedBy>
  <cp:revision>4</cp:revision>
  <dcterms:created xsi:type="dcterms:W3CDTF">2023-09-12T12:43:26Z</dcterms:created>
  <dcterms:modified xsi:type="dcterms:W3CDTF">2023-09-14T08:37:49Z</dcterms:modified>
</cp:coreProperties>
</file>