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60"/>
  </p:notesMasterIdLst>
  <p:handoutMasterIdLst>
    <p:handoutMasterId r:id="rId61"/>
  </p:handoutMasterIdLst>
  <p:sldIdLst>
    <p:sldId id="256" r:id="rId2"/>
    <p:sldId id="258" r:id="rId3"/>
    <p:sldId id="301" r:id="rId4"/>
    <p:sldId id="279" r:id="rId5"/>
    <p:sldId id="259" r:id="rId6"/>
    <p:sldId id="260" r:id="rId7"/>
    <p:sldId id="261" r:id="rId8"/>
    <p:sldId id="266" r:id="rId9"/>
    <p:sldId id="310" r:id="rId10"/>
    <p:sldId id="267" r:id="rId11"/>
    <p:sldId id="273" r:id="rId12"/>
    <p:sldId id="274" r:id="rId13"/>
    <p:sldId id="302" r:id="rId14"/>
    <p:sldId id="262" r:id="rId15"/>
    <p:sldId id="303" r:id="rId16"/>
    <p:sldId id="276" r:id="rId17"/>
    <p:sldId id="311" r:id="rId18"/>
    <p:sldId id="284" r:id="rId19"/>
    <p:sldId id="263" r:id="rId20"/>
    <p:sldId id="287" r:id="rId21"/>
    <p:sldId id="313" r:id="rId22"/>
    <p:sldId id="288" r:id="rId23"/>
    <p:sldId id="283" r:id="rId24"/>
    <p:sldId id="315" r:id="rId25"/>
    <p:sldId id="316" r:id="rId26"/>
    <p:sldId id="285" r:id="rId27"/>
    <p:sldId id="289" r:id="rId28"/>
    <p:sldId id="307" r:id="rId29"/>
    <p:sldId id="312" r:id="rId30"/>
    <p:sldId id="264" r:id="rId31"/>
    <p:sldId id="286" r:id="rId32"/>
    <p:sldId id="265" r:id="rId33"/>
    <p:sldId id="290" r:id="rId34"/>
    <p:sldId id="317" r:id="rId35"/>
    <p:sldId id="268" r:id="rId36"/>
    <p:sldId id="269" r:id="rId37"/>
    <p:sldId id="280" r:id="rId38"/>
    <p:sldId id="272" r:id="rId39"/>
    <p:sldId id="292" r:id="rId40"/>
    <p:sldId id="308" r:id="rId41"/>
    <p:sldId id="300" r:id="rId42"/>
    <p:sldId id="270" r:id="rId43"/>
    <p:sldId id="309" r:id="rId44"/>
    <p:sldId id="304" r:id="rId45"/>
    <p:sldId id="293" r:id="rId46"/>
    <p:sldId id="294" r:id="rId47"/>
    <p:sldId id="295" r:id="rId48"/>
    <p:sldId id="314" r:id="rId49"/>
    <p:sldId id="305" r:id="rId50"/>
    <p:sldId id="271" r:id="rId51"/>
    <p:sldId id="278" r:id="rId52"/>
    <p:sldId id="296" r:id="rId53"/>
    <p:sldId id="297" r:id="rId54"/>
    <p:sldId id="282" r:id="rId55"/>
    <p:sldId id="299" r:id="rId56"/>
    <p:sldId id="277" r:id="rId57"/>
    <p:sldId id="281" r:id="rId58"/>
    <p:sldId id="306" r:id="rId59"/>
  </p:sldIdLst>
  <p:sldSz cx="9144000" cy="6858000" type="screen4x3"/>
  <p:notesSz cx="6858000" cy="9144000"/>
  <p:defaultTextStyle>
    <a:defPPr>
      <a:defRPr lang="en-US"/>
    </a:defPPr>
    <a:lvl1pPr algn="l" rtl="0" eaLnBrk="0" fontAlgn="base" hangingPunct="0">
      <a:spcBef>
        <a:spcPct val="0"/>
      </a:spcBef>
      <a:spcAft>
        <a:spcPct val="0"/>
      </a:spcAft>
      <a:defRPr sz="2000" kern="1200">
        <a:solidFill>
          <a:schemeClr val="tx1"/>
        </a:solidFill>
        <a:latin typeface="Arial" charset="0"/>
        <a:ea typeface="ヒラギノ角ゴ Pro W3" charset="-128"/>
        <a:cs typeface="ヒラギノ角ゴ Pro W3" charset="-128"/>
      </a:defRPr>
    </a:lvl1pPr>
    <a:lvl2pPr marL="457200" algn="l" rtl="0" eaLnBrk="0" fontAlgn="base" hangingPunct="0">
      <a:spcBef>
        <a:spcPct val="0"/>
      </a:spcBef>
      <a:spcAft>
        <a:spcPct val="0"/>
      </a:spcAft>
      <a:defRPr sz="2000" kern="1200">
        <a:solidFill>
          <a:schemeClr val="tx1"/>
        </a:solidFill>
        <a:latin typeface="Arial" charset="0"/>
        <a:ea typeface="ヒラギノ角ゴ Pro W3" charset="-128"/>
        <a:cs typeface="ヒラギノ角ゴ Pro W3" charset="-128"/>
      </a:defRPr>
    </a:lvl2pPr>
    <a:lvl3pPr marL="914400" algn="l" rtl="0" eaLnBrk="0" fontAlgn="base" hangingPunct="0">
      <a:spcBef>
        <a:spcPct val="0"/>
      </a:spcBef>
      <a:spcAft>
        <a:spcPct val="0"/>
      </a:spcAft>
      <a:defRPr sz="2000" kern="1200">
        <a:solidFill>
          <a:schemeClr val="tx1"/>
        </a:solidFill>
        <a:latin typeface="Arial" charset="0"/>
        <a:ea typeface="ヒラギノ角ゴ Pro W3" charset="-128"/>
        <a:cs typeface="ヒラギノ角ゴ Pro W3" charset="-128"/>
      </a:defRPr>
    </a:lvl3pPr>
    <a:lvl4pPr marL="1371600" algn="l" rtl="0" eaLnBrk="0" fontAlgn="base" hangingPunct="0">
      <a:spcBef>
        <a:spcPct val="0"/>
      </a:spcBef>
      <a:spcAft>
        <a:spcPct val="0"/>
      </a:spcAft>
      <a:defRPr sz="2000" kern="1200">
        <a:solidFill>
          <a:schemeClr val="tx1"/>
        </a:solidFill>
        <a:latin typeface="Arial" charset="0"/>
        <a:ea typeface="ヒラギノ角ゴ Pro W3" charset="-128"/>
        <a:cs typeface="ヒラギノ角ゴ Pro W3" charset="-128"/>
      </a:defRPr>
    </a:lvl4pPr>
    <a:lvl5pPr marL="1828800" algn="l" rtl="0" eaLnBrk="0" fontAlgn="base" hangingPunct="0">
      <a:spcBef>
        <a:spcPct val="0"/>
      </a:spcBef>
      <a:spcAft>
        <a:spcPct val="0"/>
      </a:spcAft>
      <a:defRPr sz="2000" kern="1200">
        <a:solidFill>
          <a:schemeClr val="tx1"/>
        </a:solidFill>
        <a:latin typeface="Arial" charset="0"/>
        <a:ea typeface="ヒラギノ角ゴ Pro W3" charset="-128"/>
        <a:cs typeface="ヒラギノ角ゴ Pro W3" charset="-128"/>
      </a:defRPr>
    </a:lvl5pPr>
    <a:lvl6pPr marL="2286000" algn="l" defTabSz="457200" rtl="0" eaLnBrk="1" latinLnBrk="0" hangingPunct="1">
      <a:defRPr sz="2000" kern="1200">
        <a:solidFill>
          <a:schemeClr val="tx1"/>
        </a:solidFill>
        <a:latin typeface="Arial" charset="0"/>
        <a:ea typeface="ヒラギノ角ゴ Pro W3" charset="-128"/>
        <a:cs typeface="ヒラギノ角ゴ Pro W3" charset="-128"/>
      </a:defRPr>
    </a:lvl6pPr>
    <a:lvl7pPr marL="2743200" algn="l" defTabSz="457200" rtl="0" eaLnBrk="1" latinLnBrk="0" hangingPunct="1">
      <a:defRPr sz="2000" kern="1200">
        <a:solidFill>
          <a:schemeClr val="tx1"/>
        </a:solidFill>
        <a:latin typeface="Arial" charset="0"/>
        <a:ea typeface="ヒラギノ角ゴ Pro W3" charset="-128"/>
        <a:cs typeface="ヒラギノ角ゴ Pro W3" charset="-128"/>
      </a:defRPr>
    </a:lvl7pPr>
    <a:lvl8pPr marL="3200400" algn="l" defTabSz="457200" rtl="0" eaLnBrk="1" latinLnBrk="0" hangingPunct="1">
      <a:defRPr sz="2000" kern="1200">
        <a:solidFill>
          <a:schemeClr val="tx1"/>
        </a:solidFill>
        <a:latin typeface="Arial" charset="0"/>
        <a:ea typeface="ヒラギノ角ゴ Pro W3" charset="-128"/>
        <a:cs typeface="ヒラギノ角ゴ Pro W3" charset="-128"/>
      </a:defRPr>
    </a:lvl8pPr>
    <a:lvl9pPr marL="3657600" algn="l" defTabSz="457200" rtl="0" eaLnBrk="1" latinLnBrk="0" hangingPunct="1">
      <a:defRPr sz="2000" kern="1200">
        <a:solidFill>
          <a:schemeClr val="tx1"/>
        </a:solidFill>
        <a:latin typeface="Arial" charset="0"/>
        <a:ea typeface="ヒラギノ角ゴ Pro W3" charset="-128"/>
        <a:cs typeface="ヒラギノ角ゴ Pro W3" charset="-128"/>
      </a:defRPr>
    </a:lvl9pPr>
  </p:defaultTextStyle>
  <p:extLst>
    <p:ext uri="{EFAFB233-063F-42B5-8137-9DF3F51BA10A}">
      <p15:sldGuideLst xmlns:p15="http://schemas.microsoft.com/office/powerpoint/2012/main">
        <p15:guide id="1" orient="horz" pos="2160">
          <p15:clr>
            <a:srgbClr val="A4A3A4"/>
          </p15:clr>
        </p15:guide>
        <p15:guide id="2" pos="672">
          <p15:clr>
            <a:srgbClr val="A4A3A4"/>
          </p15:clr>
        </p15:guide>
        <p15:guide id="3" pos="5472">
          <p15:clr>
            <a:srgbClr val="A4A3A4"/>
          </p15:clr>
        </p15:guide>
        <p15:guide id="4" pos="1008">
          <p15:clr>
            <a:srgbClr val="A4A3A4"/>
          </p15:clr>
        </p15:guide>
        <p15:guide id="5" pos="115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E7EE9E-EC6E-4B66-A23C-2D672F64FA73}" v="5" dt="2023-09-18T04:38:20.2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80844" autoAdjust="0"/>
  </p:normalViewPr>
  <p:slideViewPr>
    <p:cSldViewPr>
      <p:cViewPr>
        <p:scale>
          <a:sx n="100" d="100"/>
          <a:sy n="100" d="100"/>
        </p:scale>
        <p:origin x="1776" y="-264"/>
      </p:cViewPr>
      <p:guideLst>
        <p:guide orient="horz" pos="2160"/>
        <p:guide pos="672"/>
        <p:guide pos="5472"/>
        <p:guide pos="1008"/>
        <p:guide pos="1152"/>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Isabelle Klæboe Furuholmen" userId="0d6304b8-0e9f-4f42-9e8e-4c9d7b3044b4" providerId="ADAL" clId="{03E7EE9E-EC6E-4B66-A23C-2D672F64FA73}"/>
    <pc:docChg chg="custSel addSld delSld modSld">
      <pc:chgData name="Lucy Isabelle Klæboe Furuholmen" userId="0d6304b8-0e9f-4f42-9e8e-4c9d7b3044b4" providerId="ADAL" clId="{03E7EE9E-EC6E-4B66-A23C-2D672F64FA73}" dt="2023-09-18T06:52:15.708" v="12008" actId="2711"/>
      <pc:docMkLst>
        <pc:docMk/>
      </pc:docMkLst>
      <pc:sldChg chg="modSp mod">
        <pc:chgData name="Lucy Isabelle Klæboe Furuholmen" userId="0d6304b8-0e9f-4f42-9e8e-4c9d7b3044b4" providerId="ADAL" clId="{03E7EE9E-EC6E-4B66-A23C-2D672F64FA73}" dt="2023-09-18T06:48:55.072" v="11975" actId="2711"/>
        <pc:sldMkLst>
          <pc:docMk/>
          <pc:sldMk cId="0" sldId="256"/>
        </pc:sldMkLst>
        <pc:spChg chg="mod">
          <ac:chgData name="Lucy Isabelle Klæboe Furuholmen" userId="0d6304b8-0e9f-4f42-9e8e-4c9d7b3044b4" providerId="ADAL" clId="{03E7EE9E-EC6E-4B66-A23C-2D672F64FA73}" dt="2023-09-18T06:48:55.072" v="11975" actId="2711"/>
          <ac:spMkLst>
            <pc:docMk/>
            <pc:sldMk cId="0" sldId="256"/>
            <ac:spMk id="15363" creationId="{00000000-0000-0000-0000-000000000000}"/>
          </ac:spMkLst>
        </pc:spChg>
      </pc:sldChg>
      <pc:sldChg chg="del">
        <pc:chgData name="Lucy Isabelle Klæboe Furuholmen" userId="0d6304b8-0e9f-4f42-9e8e-4c9d7b3044b4" providerId="ADAL" clId="{03E7EE9E-EC6E-4B66-A23C-2D672F64FA73}" dt="2023-09-14T21:22:10.771" v="900" actId="2696"/>
        <pc:sldMkLst>
          <pc:docMk/>
          <pc:sldMk cId="0" sldId="257"/>
        </pc:sldMkLst>
      </pc:sldChg>
      <pc:sldChg chg="modSp mod modNotesTx">
        <pc:chgData name="Lucy Isabelle Klæboe Furuholmen" userId="0d6304b8-0e9f-4f42-9e8e-4c9d7b3044b4" providerId="ADAL" clId="{03E7EE9E-EC6E-4B66-A23C-2D672F64FA73}" dt="2023-09-18T06:49:04.879" v="11977" actId="255"/>
        <pc:sldMkLst>
          <pc:docMk/>
          <pc:sldMk cId="326935582" sldId="258"/>
        </pc:sldMkLst>
        <pc:spChg chg="mod">
          <ac:chgData name="Lucy Isabelle Klæboe Furuholmen" userId="0d6304b8-0e9f-4f42-9e8e-4c9d7b3044b4" providerId="ADAL" clId="{03E7EE9E-EC6E-4B66-A23C-2D672F64FA73}" dt="2023-09-18T06:49:04.879" v="11977" actId="255"/>
          <ac:spMkLst>
            <pc:docMk/>
            <pc:sldMk cId="326935582" sldId="258"/>
            <ac:spMk id="3" creationId="{343924A2-DCA6-8904-D031-10BA8A88E54C}"/>
          </ac:spMkLst>
        </pc:spChg>
      </pc:sldChg>
      <pc:sldChg chg="modSp mod modNotesTx">
        <pc:chgData name="Lucy Isabelle Klæboe Furuholmen" userId="0d6304b8-0e9f-4f42-9e8e-4c9d7b3044b4" providerId="ADAL" clId="{03E7EE9E-EC6E-4B66-A23C-2D672F64FA73}" dt="2023-09-18T06:49:18.973" v="11979" actId="2711"/>
        <pc:sldMkLst>
          <pc:docMk/>
          <pc:sldMk cId="3263792223" sldId="259"/>
        </pc:sldMkLst>
        <pc:spChg chg="mod">
          <ac:chgData name="Lucy Isabelle Klæboe Furuholmen" userId="0d6304b8-0e9f-4f42-9e8e-4c9d7b3044b4" providerId="ADAL" clId="{03E7EE9E-EC6E-4B66-A23C-2D672F64FA73}" dt="2023-09-18T06:49:18.973" v="11979" actId="2711"/>
          <ac:spMkLst>
            <pc:docMk/>
            <pc:sldMk cId="3263792223" sldId="259"/>
            <ac:spMk id="3" creationId="{AF3E3D28-E9CE-6182-F66C-48CA13A3A538}"/>
          </ac:spMkLst>
        </pc:spChg>
      </pc:sldChg>
      <pc:sldChg chg="modSp mod">
        <pc:chgData name="Lucy Isabelle Klæboe Furuholmen" userId="0d6304b8-0e9f-4f42-9e8e-4c9d7b3044b4" providerId="ADAL" clId="{03E7EE9E-EC6E-4B66-A23C-2D672F64FA73}" dt="2023-09-18T06:49:25.874" v="11980" actId="2711"/>
        <pc:sldMkLst>
          <pc:docMk/>
          <pc:sldMk cId="3025999479" sldId="260"/>
        </pc:sldMkLst>
        <pc:spChg chg="mod">
          <ac:chgData name="Lucy Isabelle Klæboe Furuholmen" userId="0d6304b8-0e9f-4f42-9e8e-4c9d7b3044b4" providerId="ADAL" clId="{03E7EE9E-EC6E-4B66-A23C-2D672F64FA73}" dt="2023-09-18T06:49:25.874" v="11980" actId="2711"/>
          <ac:spMkLst>
            <pc:docMk/>
            <pc:sldMk cId="3025999479" sldId="260"/>
            <ac:spMk id="3" creationId="{9EE5BFC7-D0A4-0BCE-27B9-D52E10F9B94D}"/>
          </ac:spMkLst>
        </pc:spChg>
      </pc:sldChg>
      <pc:sldChg chg="modSp mod">
        <pc:chgData name="Lucy Isabelle Klæboe Furuholmen" userId="0d6304b8-0e9f-4f42-9e8e-4c9d7b3044b4" providerId="ADAL" clId="{03E7EE9E-EC6E-4B66-A23C-2D672F64FA73}" dt="2023-09-18T06:49:35.313" v="11982" actId="255"/>
        <pc:sldMkLst>
          <pc:docMk/>
          <pc:sldMk cId="2576207302" sldId="261"/>
        </pc:sldMkLst>
        <pc:spChg chg="mod">
          <ac:chgData name="Lucy Isabelle Klæboe Furuholmen" userId="0d6304b8-0e9f-4f42-9e8e-4c9d7b3044b4" providerId="ADAL" clId="{03E7EE9E-EC6E-4B66-A23C-2D672F64FA73}" dt="2023-09-18T06:49:35.313" v="11982" actId="255"/>
          <ac:spMkLst>
            <pc:docMk/>
            <pc:sldMk cId="2576207302" sldId="261"/>
            <ac:spMk id="3" creationId="{27B7980C-DFF8-42A8-3ED4-41285346BED6}"/>
          </ac:spMkLst>
        </pc:spChg>
      </pc:sldChg>
      <pc:sldChg chg="modSp mod">
        <pc:chgData name="Lucy Isabelle Klæboe Furuholmen" userId="0d6304b8-0e9f-4f42-9e8e-4c9d7b3044b4" providerId="ADAL" clId="{03E7EE9E-EC6E-4B66-A23C-2D672F64FA73}" dt="2023-09-18T06:50:59.154" v="11996" actId="5793"/>
        <pc:sldMkLst>
          <pc:docMk/>
          <pc:sldMk cId="2337701712" sldId="262"/>
        </pc:sldMkLst>
        <pc:spChg chg="mod">
          <ac:chgData name="Lucy Isabelle Klæboe Furuholmen" userId="0d6304b8-0e9f-4f42-9e8e-4c9d7b3044b4" providerId="ADAL" clId="{03E7EE9E-EC6E-4B66-A23C-2D672F64FA73}" dt="2023-09-18T06:50:59.154" v="11996" actId="5793"/>
          <ac:spMkLst>
            <pc:docMk/>
            <pc:sldMk cId="2337701712" sldId="262"/>
            <ac:spMk id="3" creationId="{D677F902-D383-03BB-3F14-8FB506E74CB9}"/>
          </ac:spMkLst>
        </pc:spChg>
        <pc:picChg chg="mod">
          <ac:chgData name="Lucy Isabelle Klæboe Furuholmen" userId="0d6304b8-0e9f-4f42-9e8e-4c9d7b3044b4" providerId="ADAL" clId="{03E7EE9E-EC6E-4B66-A23C-2D672F64FA73}" dt="2023-09-16T18:56:48.497" v="3869" actId="1076"/>
          <ac:picMkLst>
            <pc:docMk/>
            <pc:sldMk cId="2337701712" sldId="262"/>
            <ac:picMk id="7" creationId="{5BFA1472-801B-C933-BD70-2B894D4E732D}"/>
          </ac:picMkLst>
        </pc:picChg>
      </pc:sldChg>
      <pc:sldChg chg="modSp mod">
        <pc:chgData name="Lucy Isabelle Klæboe Furuholmen" userId="0d6304b8-0e9f-4f42-9e8e-4c9d7b3044b4" providerId="ADAL" clId="{03E7EE9E-EC6E-4B66-A23C-2D672F64FA73}" dt="2023-09-18T06:51:48.609" v="12004" actId="2711"/>
        <pc:sldMkLst>
          <pc:docMk/>
          <pc:sldMk cId="1320600430" sldId="263"/>
        </pc:sldMkLst>
        <pc:spChg chg="mod">
          <ac:chgData name="Lucy Isabelle Klæboe Furuholmen" userId="0d6304b8-0e9f-4f42-9e8e-4c9d7b3044b4" providerId="ADAL" clId="{03E7EE9E-EC6E-4B66-A23C-2D672F64FA73}" dt="2023-09-18T06:51:48.609" v="12004" actId="2711"/>
          <ac:spMkLst>
            <pc:docMk/>
            <pc:sldMk cId="1320600430" sldId="263"/>
            <ac:spMk id="3" creationId="{338FFE80-4ED0-308C-61DC-94EC6B48F9A0}"/>
          </ac:spMkLst>
        </pc:spChg>
      </pc:sldChg>
      <pc:sldChg chg="modSp mod">
        <pc:chgData name="Lucy Isabelle Klæboe Furuholmen" userId="0d6304b8-0e9f-4f42-9e8e-4c9d7b3044b4" providerId="ADAL" clId="{03E7EE9E-EC6E-4B66-A23C-2D672F64FA73}" dt="2023-09-14T21:38:10.382" v="2718" actId="20577"/>
        <pc:sldMkLst>
          <pc:docMk/>
          <pc:sldMk cId="1034563566" sldId="264"/>
        </pc:sldMkLst>
        <pc:spChg chg="mod">
          <ac:chgData name="Lucy Isabelle Klæboe Furuholmen" userId="0d6304b8-0e9f-4f42-9e8e-4c9d7b3044b4" providerId="ADAL" clId="{03E7EE9E-EC6E-4B66-A23C-2D672F64FA73}" dt="2023-09-14T21:38:10.382" v="2718" actId="20577"/>
          <ac:spMkLst>
            <pc:docMk/>
            <pc:sldMk cId="1034563566" sldId="264"/>
            <ac:spMk id="2" creationId="{F0D60B37-C530-04FD-E381-631D1042D893}"/>
          </ac:spMkLst>
        </pc:spChg>
      </pc:sldChg>
      <pc:sldChg chg="modSp mod">
        <pc:chgData name="Lucy Isabelle Klæboe Furuholmen" userId="0d6304b8-0e9f-4f42-9e8e-4c9d7b3044b4" providerId="ADAL" clId="{03E7EE9E-EC6E-4B66-A23C-2D672F64FA73}" dt="2023-09-18T05:38:21.573" v="9075" actId="20577"/>
        <pc:sldMkLst>
          <pc:docMk/>
          <pc:sldMk cId="507997092" sldId="265"/>
        </pc:sldMkLst>
        <pc:spChg chg="mod">
          <ac:chgData name="Lucy Isabelle Klæboe Furuholmen" userId="0d6304b8-0e9f-4f42-9e8e-4c9d7b3044b4" providerId="ADAL" clId="{03E7EE9E-EC6E-4B66-A23C-2D672F64FA73}" dt="2023-09-18T05:38:21.573" v="9075" actId="20577"/>
          <ac:spMkLst>
            <pc:docMk/>
            <pc:sldMk cId="507997092" sldId="265"/>
            <ac:spMk id="3" creationId="{08FF088C-3662-D3C4-EF73-0E5C490178C8}"/>
          </ac:spMkLst>
        </pc:spChg>
      </pc:sldChg>
      <pc:sldChg chg="modSp mod">
        <pc:chgData name="Lucy Isabelle Klæboe Furuholmen" userId="0d6304b8-0e9f-4f42-9e8e-4c9d7b3044b4" providerId="ADAL" clId="{03E7EE9E-EC6E-4B66-A23C-2D672F64FA73}" dt="2023-09-18T06:49:47.888" v="11984" actId="255"/>
        <pc:sldMkLst>
          <pc:docMk/>
          <pc:sldMk cId="3720097693" sldId="266"/>
        </pc:sldMkLst>
        <pc:spChg chg="mod">
          <ac:chgData name="Lucy Isabelle Klæboe Furuholmen" userId="0d6304b8-0e9f-4f42-9e8e-4c9d7b3044b4" providerId="ADAL" clId="{03E7EE9E-EC6E-4B66-A23C-2D672F64FA73}" dt="2023-09-18T06:49:47.888" v="11984" actId="255"/>
          <ac:spMkLst>
            <pc:docMk/>
            <pc:sldMk cId="3720097693" sldId="266"/>
            <ac:spMk id="3" creationId="{353F2006-0041-7348-AFDB-85A010E52589}"/>
          </ac:spMkLst>
        </pc:spChg>
      </pc:sldChg>
      <pc:sldChg chg="modSp mod">
        <pc:chgData name="Lucy Isabelle Klæboe Furuholmen" userId="0d6304b8-0e9f-4f42-9e8e-4c9d7b3044b4" providerId="ADAL" clId="{03E7EE9E-EC6E-4B66-A23C-2D672F64FA73}" dt="2023-09-18T06:50:06.724" v="11988" actId="20577"/>
        <pc:sldMkLst>
          <pc:docMk/>
          <pc:sldMk cId="2318690225" sldId="267"/>
        </pc:sldMkLst>
        <pc:spChg chg="mod">
          <ac:chgData name="Lucy Isabelle Klæboe Furuholmen" userId="0d6304b8-0e9f-4f42-9e8e-4c9d7b3044b4" providerId="ADAL" clId="{03E7EE9E-EC6E-4B66-A23C-2D672F64FA73}" dt="2023-09-18T06:50:06.724" v="11988" actId="20577"/>
          <ac:spMkLst>
            <pc:docMk/>
            <pc:sldMk cId="2318690225" sldId="267"/>
            <ac:spMk id="3" creationId="{2A2388B0-815E-8976-0E48-C42AE0A2E53C}"/>
          </ac:spMkLst>
        </pc:spChg>
      </pc:sldChg>
      <pc:sldChg chg="modSp mod modNotesTx">
        <pc:chgData name="Lucy Isabelle Klæboe Furuholmen" userId="0d6304b8-0e9f-4f42-9e8e-4c9d7b3044b4" providerId="ADAL" clId="{03E7EE9E-EC6E-4B66-A23C-2D672F64FA73}" dt="2023-09-17T15:08:14.858" v="4323" actId="20577"/>
        <pc:sldMkLst>
          <pc:docMk/>
          <pc:sldMk cId="1642787035" sldId="270"/>
        </pc:sldMkLst>
        <pc:spChg chg="mod">
          <ac:chgData name="Lucy Isabelle Klæboe Furuholmen" userId="0d6304b8-0e9f-4f42-9e8e-4c9d7b3044b4" providerId="ADAL" clId="{03E7EE9E-EC6E-4B66-A23C-2D672F64FA73}" dt="2023-09-17T15:08:14.858" v="4323" actId="20577"/>
          <ac:spMkLst>
            <pc:docMk/>
            <pc:sldMk cId="1642787035" sldId="270"/>
            <ac:spMk id="3" creationId="{A5A7ADD5-E619-629D-DA5A-FE858E0DB880}"/>
          </ac:spMkLst>
        </pc:spChg>
      </pc:sldChg>
      <pc:sldChg chg="modNotesTx">
        <pc:chgData name="Lucy Isabelle Klæboe Furuholmen" userId="0d6304b8-0e9f-4f42-9e8e-4c9d7b3044b4" providerId="ADAL" clId="{03E7EE9E-EC6E-4B66-A23C-2D672F64FA73}" dt="2023-09-14T21:52:34.295" v="3040" actId="20577"/>
        <pc:sldMkLst>
          <pc:docMk/>
          <pc:sldMk cId="1187814636" sldId="271"/>
        </pc:sldMkLst>
      </pc:sldChg>
      <pc:sldChg chg="modSp mod">
        <pc:chgData name="Lucy Isabelle Klæboe Furuholmen" userId="0d6304b8-0e9f-4f42-9e8e-4c9d7b3044b4" providerId="ADAL" clId="{03E7EE9E-EC6E-4B66-A23C-2D672F64FA73}" dt="2023-09-14T18:33:54.333" v="273" actId="20577"/>
        <pc:sldMkLst>
          <pc:docMk/>
          <pc:sldMk cId="4261628673" sldId="272"/>
        </pc:sldMkLst>
        <pc:spChg chg="mod">
          <ac:chgData name="Lucy Isabelle Klæboe Furuholmen" userId="0d6304b8-0e9f-4f42-9e8e-4c9d7b3044b4" providerId="ADAL" clId="{03E7EE9E-EC6E-4B66-A23C-2D672F64FA73}" dt="2023-09-14T18:33:54.333" v="273" actId="20577"/>
          <ac:spMkLst>
            <pc:docMk/>
            <pc:sldMk cId="4261628673" sldId="272"/>
            <ac:spMk id="3" creationId="{333B2A7E-BA24-2FB9-4CE0-6420E522BA5E}"/>
          </ac:spMkLst>
        </pc:spChg>
      </pc:sldChg>
      <pc:sldChg chg="modSp mod">
        <pc:chgData name="Lucy Isabelle Klæboe Furuholmen" userId="0d6304b8-0e9f-4f42-9e8e-4c9d7b3044b4" providerId="ADAL" clId="{03E7EE9E-EC6E-4B66-A23C-2D672F64FA73}" dt="2023-09-18T06:50:21.312" v="11990" actId="255"/>
        <pc:sldMkLst>
          <pc:docMk/>
          <pc:sldMk cId="1085991868" sldId="273"/>
        </pc:sldMkLst>
        <pc:spChg chg="mod">
          <ac:chgData name="Lucy Isabelle Klæboe Furuholmen" userId="0d6304b8-0e9f-4f42-9e8e-4c9d7b3044b4" providerId="ADAL" clId="{03E7EE9E-EC6E-4B66-A23C-2D672F64FA73}" dt="2023-09-16T18:57:11.003" v="3894" actId="20577"/>
          <ac:spMkLst>
            <pc:docMk/>
            <pc:sldMk cId="1085991868" sldId="273"/>
            <ac:spMk id="2" creationId="{95F3EACB-2C94-58C7-285E-D9AB5954AB23}"/>
          </ac:spMkLst>
        </pc:spChg>
        <pc:spChg chg="mod">
          <ac:chgData name="Lucy Isabelle Klæboe Furuholmen" userId="0d6304b8-0e9f-4f42-9e8e-4c9d7b3044b4" providerId="ADAL" clId="{03E7EE9E-EC6E-4B66-A23C-2D672F64FA73}" dt="2023-09-18T06:50:21.312" v="11990" actId="255"/>
          <ac:spMkLst>
            <pc:docMk/>
            <pc:sldMk cId="1085991868" sldId="273"/>
            <ac:spMk id="3" creationId="{CDA1482A-925E-B98E-3496-4205110545F0}"/>
          </ac:spMkLst>
        </pc:spChg>
      </pc:sldChg>
      <pc:sldChg chg="modSp mod">
        <pc:chgData name="Lucy Isabelle Klæboe Furuholmen" userId="0d6304b8-0e9f-4f42-9e8e-4c9d7b3044b4" providerId="ADAL" clId="{03E7EE9E-EC6E-4B66-A23C-2D672F64FA73}" dt="2023-09-18T06:50:31.762" v="11992" actId="255"/>
        <pc:sldMkLst>
          <pc:docMk/>
          <pc:sldMk cId="1352092427" sldId="274"/>
        </pc:sldMkLst>
        <pc:spChg chg="mod">
          <ac:chgData name="Lucy Isabelle Klæboe Furuholmen" userId="0d6304b8-0e9f-4f42-9e8e-4c9d7b3044b4" providerId="ADAL" clId="{03E7EE9E-EC6E-4B66-A23C-2D672F64FA73}" dt="2023-09-16T18:57:19.839" v="3918" actId="20577"/>
          <ac:spMkLst>
            <pc:docMk/>
            <pc:sldMk cId="1352092427" sldId="274"/>
            <ac:spMk id="2" creationId="{50E2222A-1AF8-3DA8-3A73-311EB8F358C4}"/>
          </ac:spMkLst>
        </pc:spChg>
        <pc:spChg chg="mod">
          <ac:chgData name="Lucy Isabelle Klæboe Furuholmen" userId="0d6304b8-0e9f-4f42-9e8e-4c9d7b3044b4" providerId="ADAL" clId="{03E7EE9E-EC6E-4B66-A23C-2D672F64FA73}" dt="2023-09-18T06:50:31.762" v="11992" actId="255"/>
          <ac:spMkLst>
            <pc:docMk/>
            <pc:sldMk cId="1352092427" sldId="274"/>
            <ac:spMk id="3" creationId="{ED4CC450-FE7A-8D4D-53CB-BDD732A27501}"/>
          </ac:spMkLst>
        </pc:spChg>
      </pc:sldChg>
      <pc:sldChg chg="del modNotesTx">
        <pc:chgData name="Lucy Isabelle Klæboe Furuholmen" userId="0d6304b8-0e9f-4f42-9e8e-4c9d7b3044b4" providerId="ADAL" clId="{03E7EE9E-EC6E-4B66-A23C-2D672F64FA73}" dt="2023-09-18T04:38:30.650" v="6571" actId="2696"/>
        <pc:sldMkLst>
          <pc:docMk/>
          <pc:sldMk cId="1963848851" sldId="275"/>
        </pc:sldMkLst>
      </pc:sldChg>
      <pc:sldChg chg="modSp mod">
        <pc:chgData name="Lucy Isabelle Klæboe Furuholmen" userId="0d6304b8-0e9f-4f42-9e8e-4c9d7b3044b4" providerId="ADAL" clId="{03E7EE9E-EC6E-4B66-A23C-2D672F64FA73}" dt="2023-09-18T06:51:19.180" v="11999" actId="255"/>
        <pc:sldMkLst>
          <pc:docMk/>
          <pc:sldMk cId="198474292" sldId="276"/>
        </pc:sldMkLst>
        <pc:spChg chg="mod">
          <ac:chgData name="Lucy Isabelle Klæboe Furuholmen" userId="0d6304b8-0e9f-4f42-9e8e-4c9d7b3044b4" providerId="ADAL" clId="{03E7EE9E-EC6E-4B66-A23C-2D672F64FA73}" dt="2023-09-16T18:57:44.568" v="3955" actId="114"/>
          <ac:spMkLst>
            <pc:docMk/>
            <pc:sldMk cId="198474292" sldId="276"/>
            <ac:spMk id="2" creationId="{C56E5FA2-1C79-5DD4-9A12-20441BC8E7F6}"/>
          </ac:spMkLst>
        </pc:spChg>
        <pc:spChg chg="mod">
          <ac:chgData name="Lucy Isabelle Klæboe Furuholmen" userId="0d6304b8-0e9f-4f42-9e8e-4c9d7b3044b4" providerId="ADAL" clId="{03E7EE9E-EC6E-4B66-A23C-2D672F64FA73}" dt="2023-09-18T06:51:19.180" v="11999" actId="255"/>
          <ac:spMkLst>
            <pc:docMk/>
            <pc:sldMk cId="198474292" sldId="276"/>
            <ac:spMk id="3" creationId="{1D0C0B8A-7D1A-38D4-8036-9B5C85A4BDF6}"/>
          </ac:spMkLst>
        </pc:spChg>
      </pc:sldChg>
      <pc:sldChg chg="modSp mod">
        <pc:chgData name="Lucy Isabelle Klæboe Furuholmen" userId="0d6304b8-0e9f-4f42-9e8e-4c9d7b3044b4" providerId="ADAL" clId="{03E7EE9E-EC6E-4B66-A23C-2D672F64FA73}" dt="2023-09-18T06:38:45.863" v="11800" actId="255"/>
        <pc:sldMkLst>
          <pc:docMk/>
          <pc:sldMk cId="4114929900" sldId="277"/>
        </pc:sldMkLst>
        <pc:spChg chg="mod">
          <ac:chgData name="Lucy Isabelle Klæboe Furuholmen" userId="0d6304b8-0e9f-4f42-9e8e-4c9d7b3044b4" providerId="ADAL" clId="{03E7EE9E-EC6E-4B66-A23C-2D672F64FA73}" dt="2023-09-18T06:38:37.270" v="11799" actId="5793"/>
          <ac:spMkLst>
            <pc:docMk/>
            <pc:sldMk cId="4114929900" sldId="277"/>
            <ac:spMk id="2" creationId="{00B82DAD-C726-E809-4927-491DC58D1FAE}"/>
          </ac:spMkLst>
        </pc:spChg>
        <pc:spChg chg="mod">
          <ac:chgData name="Lucy Isabelle Klæboe Furuholmen" userId="0d6304b8-0e9f-4f42-9e8e-4c9d7b3044b4" providerId="ADAL" clId="{03E7EE9E-EC6E-4B66-A23C-2D672F64FA73}" dt="2023-09-18T06:38:45.863" v="11800" actId="255"/>
          <ac:spMkLst>
            <pc:docMk/>
            <pc:sldMk cId="4114929900" sldId="277"/>
            <ac:spMk id="3" creationId="{D0A6DC41-10E9-E075-DE52-365EBB3AC509}"/>
          </ac:spMkLst>
        </pc:spChg>
      </pc:sldChg>
      <pc:sldChg chg="modSp mod modNotesTx">
        <pc:chgData name="Lucy Isabelle Klæboe Furuholmen" userId="0d6304b8-0e9f-4f42-9e8e-4c9d7b3044b4" providerId="ADAL" clId="{03E7EE9E-EC6E-4B66-A23C-2D672F64FA73}" dt="2023-09-14T21:53:53.783" v="3482" actId="20577"/>
        <pc:sldMkLst>
          <pc:docMk/>
          <pc:sldMk cId="3471150120" sldId="278"/>
        </pc:sldMkLst>
        <pc:spChg chg="mod">
          <ac:chgData name="Lucy Isabelle Klæboe Furuholmen" userId="0d6304b8-0e9f-4f42-9e8e-4c9d7b3044b4" providerId="ADAL" clId="{03E7EE9E-EC6E-4B66-A23C-2D672F64FA73}" dt="2023-09-14T19:37:06.398" v="552" actId="20577"/>
          <ac:spMkLst>
            <pc:docMk/>
            <pc:sldMk cId="3471150120" sldId="278"/>
            <ac:spMk id="3" creationId="{2BC990EF-07D1-A559-096C-551121B192F6}"/>
          </ac:spMkLst>
        </pc:spChg>
      </pc:sldChg>
      <pc:sldChg chg="modSp mod">
        <pc:chgData name="Lucy Isabelle Klæboe Furuholmen" userId="0d6304b8-0e9f-4f42-9e8e-4c9d7b3044b4" providerId="ADAL" clId="{03E7EE9E-EC6E-4B66-A23C-2D672F64FA73}" dt="2023-09-18T05:46:34.869" v="9947" actId="20577"/>
        <pc:sldMkLst>
          <pc:docMk/>
          <pc:sldMk cId="3466476967" sldId="279"/>
        </pc:sldMkLst>
        <pc:spChg chg="mod">
          <ac:chgData name="Lucy Isabelle Klæboe Furuholmen" userId="0d6304b8-0e9f-4f42-9e8e-4c9d7b3044b4" providerId="ADAL" clId="{03E7EE9E-EC6E-4B66-A23C-2D672F64FA73}" dt="2023-09-18T05:46:34.869" v="9947" actId="20577"/>
          <ac:spMkLst>
            <pc:docMk/>
            <pc:sldMk cId="3466476967" sldId="279"/>
            <ac:spMk id="2" creationId="{69BB984B-C446-89DC-0288-BF3CDFC4E8AF}"/>
          </ac:spMkLst>
        </pc:spChg>
        <pc:picChg chg="mod">
          <ac:chgData name="Lucy Isabelle Klæboe Furuholmen" userId="0d6304b8-0e9f-4f42-9e8e-4c9d7b3044b4" providerId="ADAL" clId="{03E7EE9E-EC6E-4B66-A23C-2D672F64FA73}" dt="2023-09-18T05:00:05.300" v="7061" actId="1076"/>
          <ac:picMkLst>
            <pc:docMk/>
            <pc:sldMk cId="3466476967" sldId="279"/>
            <ac:picMk id="8" creationId="{50B3F0F5-DD1C-A4F8-F188-18AB85B894F2}"/>
          </ac:picMkLst>
        </pc:picChg>
      </pc:sldChg>
      <pc:sldChg chg="modSp mod">
        <pc:chgData name="Lucy Isabelle Klæboe Furuholmen" userId="0d6304b8-0e9f-4f42-9e8e-4c9d7b3044b4" providerId="ADAL" clId="{03E7EE9E-EC6E-4B66-A23C-2D672F64FA73}" dt="2023-09-14T21:57:42.967" v="3817" actId="20577"/>
        <pc:sldMkLst>
          <pc:docMk/>
          <pc:sldMk cId="1160175514" sldId="281"/>
        </pc:sldMkLst>
        <pc:spChg chg="mod">
          <ac:chgData name="Lucy Isabelle Klæboe Furuholmen" userId="0d6304b8-0e9f-4f42-9e8e-4c9d7b3044b4" providerId="ADAL" clId="{03E7EE9E-EC6E-4B66-A23C-2D672F64FA73}" dt="2023-09-14T21:56:58.199" v="3803" actId="20577"/>
          <ac:spMkLst>
            <pc:docMk/>
            <pc:sldMk cId="1160175514" sldId="281"/>
            <ac:spMk id="2" creationId="{34128BE5-392E-69E4-1A1F-F5C01E9910AE}"/>
          </ac:spMkLst>
        </pc:spChg>
        <pc:spChg chg="mod">
          <ac:chgData name="Lucy Isabelle Klæboe Furuholmen" userId="0d6304b8-0e9f-4f42-9e8e-4c9d7b3044b4" providerId="ADAL" clId="{03E7EE9E-EC6E-4B66-A23C-2D672F64FA73}" dt="2023-09-14T21:57:42.967" v="3817" actId="20577"/>
          <ac:spMkLst>
            <pc:docMk/>
            <pc:sldMk cId="1160175514" sldId="281"/>
            <ac:spMk id="3" creationId="{4DEBDB60-B652-75CA-6C6D-81F69394A6E9}"/>
          </ac:spMkLst>
        </pc:spChg>
      </pc:sldChg>
      <pc:sldChg chg="modSp mod">
        <pc:chgData name="Lucy Isabelle Klæboe Furuholmen" userId="0d6304b8-0e9f-4f42-9e8e-4c9d7b3044b4" providerId="ADAL" clId="{03E7EE9E-EC6E-4B66-A23C-2D672F64FA73}" dt="2023-09-14T21:56:40.213" v="3762" actId="20577"/>
        <pc:sldMkLst>
          <pc:docMk/>
          <pc:sldMk cId="592790718" sldId="282"/>
        </pc:sldMkLst>
        <pc:spChg chg="mod">
          <ac:chgData name="Lucy Isabelle Klæboe Furuholmen" userId="0d6304b8-0e9f-4f42-9e8e-4c9d7b3044b4" providerId="ADAL" clId="{03E7EE9E-EC6E-4B66-A23C-2D672F64FA73}" dt="2023-09-14T21:56:40.213" v="3762" actId="20577"/>
          <ac:spMkLst>
            <pc:docMk/>
            <pc:sldMk cId="592790718" sldId="282"/>
            <ac:spMk id="3" creationId="{C345F707-F7A2-DB12-28F9-76246F1C6679}"/>
          </ac:spMkLst>
        </pc:spChg>
      </pc:sldChg>
      <pc:sldChg chg="modSp mod">
        <pc:chgData name="Lucy Isabelle Klæboe Furuholmen" userId="0d6304b8-0e9f-4f42-9e8e-4c9d7b3044b4" providerId="ADAL" clId="{03E7EE9E-EC6E-4B66-A23C-2D672F64FA73}" dt="2023-09-18T06:17:11.582" v="11034" actId="20577"/>
        <pc:sldMkLst>
          <pc:docMk/>
          <pc:sldMk cId="756515630" sldId="283"/>
        </pc:sldMkLst>
        <pc:spChg chg="mod">
          <ac:chgData name="Lucy Isabelle Klæboe Furuholmen" userId="0d6304b8-0e9f-4f42-9e8e-4c9d7b3044b4" providerId="ADAL" clId="{03E7EE9E-EC6E-4B66-A23C-2D672F64FA73}" dt="2023-09-18T06:17:11.582" v="11034" actId="20577"/>
          <ac:spMkLst>
            <pc:docMk/>
            <pc:sldMk cId="756515630" sldId="283"/>
            <ac:spMk id="3" creationId="{5D9AC1CD-FE0C-3F35-DCE6-51849578DB87}"/>
          </ac:spMkLst>
        </pc:spChg>
      </pc:sldChg>
      <pc:sldChg chg="modSp mod">
        <pc:chgData name="Lucy Isabelle Klæboe Furuholmen" userId="0d6304b8-0e9f-4f42-9e8e-4c9d7b3044b4" providerId="ADAL" clId="{03E7EE9E-EC6E-4B66-A23C-2D672F64FA73}" dt="2023-09-18T06:51:41.628" v="12003" actId="255"/>
        <pc:sldMkLst>
          <pc:docMk/>
          <pc:sldMk cId="909503548" sldId="284"/>
        </pc:sldMkLst>
        <pc:spChg chg="mod">
          <ac:chgData name="Lucy Isabelle Klæboe Furuholmen" userId="0d6304b8-0e9f-4f42-9e8e-4c9d7b3044b4" providerId="ADAL" clId="{03E7EE9E-EC6E-4B66-A23C-2D672F64FA73}" dt="2023-09-18T06:51:41.628" v="12003" actId="255"/>
          <ac:spMkLst>
            <pc:docMk/>
            <pc:sldMk cId="909503548" sldId="284"/>
            <ac:spMk id="3" creationId="{1D37A807-72A4-7FCC-80C5-09A0359E39D5}"/>
          </ac:spMkLst>
        </pc:spChg>
      </pc:sldChg>
      <pc:sldChg chg="modSp mod modNotesTx">
        <pc:chgData name="Lucy Isabelle Klæboe Furuholmen" userId="0d6304b8-0e9f-4f42-9e8e-4c9d7b3044b4" providerId="ADAL" clId="{03E7EE9E-EC6E-4B66-A23C-2D672F64FA73}" dt="2023-09-18T06:26:57.484" v="11381" actId="313"/>
        <pc:sldMkLst>
          <pc:docMk/>
          <pc:sldMk cId="698545506" sldId="285"/>
        </pc:sldMkLst>
        <pc:spChg chg="mod">
          <ac:chgData name="Lucy Isabelle Klæboe Furuholmen" userId="0d6304b8-0e9f-4f42-9e8e-4c9d7b3044b4" providerId="ADAL" clId="{03E7EE9E-EC6E-4B66-A23C-2D672F64FA73}" dt="2023-09-18T06:26:57.484" v="11381" actId="313"/>
          <ac:spMkLst>
            <pc:docMk/>
            <pc:sldMk cId="698545506" sldId="285"/>
            <ac:spMk id="3" creationId="{9FBD7ACA-7D5A-D736-5517-6C1E12A654E0}"/>
          </ac:spMkLst>
        </pc:spChg>
      </pc:sldChg>
      <pc:sldChg chg="modSp mod modNotesTx">
        <pc:chgData name="Lucy Isabelle Klæboe Furuholmen" userId="0d6304b8-0e9f-4f42-9e8e-4c9d7b3044b4" providerId="ADAL" clId="{03E7EE9E-EC6E-4B66-A23C-2D672F64FA73}" dt="2023-09-18T05:45:21.428" v="9854" actId="20577"/>
        <pc:sldMkLst>
          <pc:docMk/>
          <pc:sldMk cId="313291649" sldId="286"/>
        </pc:sldMkLst>
        <pc:spChg chg="mod">
          <ac:chgData name="Lucy Isabelle Klæboe Furuholmen" userId="0d6304b8-0e9f-4f42-9e8e-4c9d7b3044b4" providerId="ADAL" clId="{03E7EE9E-EC6E-4B66-A23C-2D672F64FA73}" dt="2023-09-16T18:58:46.046" v="3993" actId="20577"/>
          <ac:spMkLst>
            <pc:docMk/>
            <pc:sldMk cId="313291649" sldId="286"/>
            <ac:spMk id="2" creationId="{38D1E5AB-4C62-8640-9DCF-DB1C309AD8E1}"/>
          </ac:spMkLst>
        </pc:spChg>
        <pc:spChg chg="mod">
          <ac:chgData name="Lucy Isabelle Klæboe Furuholmen" userId="0d6304b8-0e9f-4f42-9e8e-4c9d7b3044b4" providerId="ADAL" clId="{03E7EE9E-EC6E-4B66-A23C-2D672F64FA73}" dt="2023-09-18T05:45:21.428" v="9854" actId="20577"/>
          <ac:spMkLst>
            <pc:docMk/>
            <pc:sldMk cId="313291649" sldId="286"/>
            <ac:spMk id="3" creationId="{4385B0ED-0D2D-B2F7-71CB-7521DCC855F2}"/>
          </ac:spMkLst>
        </pc:spChg>
      </pc:sldChg>
      <pc:sldChg chg="modSp mod modNotesTx">
        <pc:chgData name="Lucy Isabelle Klæboe Furuholmen" userId="0d6304b8-0e9f-4f42-9e8e-4c9d7b3044b4" providerId="ADAL" clId="{03E7EE9E-EC6E-4B66-A23C-2D672F64FA73}" dt="2023-09-18T06:52:06.795" v="12007" actId="255"/>
        <pc:sldMkLst>
          <pc:docMk/>
          <pc:sldMk cId="127510386" sldId="287"/>
        </pc:sldMkLst>
        <pc:spChg chg="mod">
          <ac:chgData name="Lucy Isabelle Klæboe Furuholmen" userId="0d6304b8-0e9f-4f42-9e8e-4c9d7b3044b4" providerId="ADAL" clId="{03E7EE9E-EC6E-4B66-A23C-2D672F64FA73}" dt="2023-09-18T06:52:06.795" v="12007" actId="255"/>
          <ac:spMkLst>
            <pc:docMk/>
            <pc:sldMk cId="127510386" sldId="287"/>
            <ac:spMk id="3" creationId="{2E0F1476-D0FA-9BA6-9A6B-59934300015A}"/>
          </ac:spMkLst>
        </pc:spChg>
      </pc:sldChg>
      <pc:sldChg chg="modSp mod">
        <pc:chgData name="Lucy Isabelle Klæboe Furuholmen" userId="0d6304b8-0e9f-4f42-9e8e-4c9d7b3044b4" providerId="ADAL" clId="{03E7EE9E-EC6E-4B66-A23C-2D672F64FA73}" dt="2023-09-18T06:00:36.788" v="10845" actId="2711"/>
        <pc:sldMkLst>
          <pc:docMk/>
          <pc:sldMk cId="2297676828" sldId="288"/>
        </pc:sldMkLst>
        <pc:spChg chg="mod">
          <ac:chgData name="Lucy Isabelle Klæboe Furuholmen" userId="0d6304b8-0e9f-4f42-9e8e-4c9d7b3044b4" providerId="ADAL" clId="{03E7EE9E-EC6E-4B66-A23C-2D672F64FA73}" dt="2023-09-18T05:37:58.103" v="9062" actId="20577"/>
          <ac:spMkLst>
            <pc:docMk/>
            <pc:sldMk cId="2297676828" sldId="288"/>
            <ac:spMk id="2" creationId="{E360BF89-7FD2-B84E-06CB-77E40DF6A185}"/>
          </ac:spMkLst>
        </pc:spChg>
        <pc:spChg chg="mod">
          <ac:chgData name="Lucy Isabelle Klæboe Furuholmen" userId="0d6304b8-0e9f-4f42-9e8e-4c9d7b3044b4" providerId="ADAL" clId="{03E7EE9E-EC6E-4B66-A23C-2D672F64FA73}" dt="2023-09-18T06:00:36.788" v="10845" actId="2711"/>
          <ac:spMkLst>
            <pc:docMk/>
            <pc:sldMk cId="2297676828" sldId="288"/>
            <ac:spMk id="3" creationId="{54F7DDA7-6BF1-B3A0-D526-9CD4DF0A75A5}"/>
          </ac:spMkLst>
        </pc:spChg>
      </pc:sldChg>
      <pc:sldChg chg="modSp mod modNotesTx">
        <pc:chgData name="Lucy Isabelle Klæboe Furuholmen" userId="0d6304b8-0e9f-4f42-9e8e-4c9d7b3044b4" providerId="ADAL" clId="{03E7EE9E-EC6E-4B66-A23C-2D672F64FA73}" dt="2023-09-18T06:27:52.554" v="11554" actId="20577"/>
        <pc:sldMkLst>
          <pc:docMk/>
          <pc:sldMk cId="1142279088" sldId="289"/>
        </pc:sldMkLst>
        <pc:spChg chg="mod">
          <ac:chgData name="Lucy Isabelle Klæboe Furuholmen" userId="0d6304b8-0e9f-4f42-9e8e-4c9d7b3044b4" providerId="ADAL" clId="{03E7EE9E-EC6E-4B66-A23C-2D672F64FA73}" dt="2023-09-17T14:56:38.739" v="4039" actId="255"/>
          <ac:spMkLst>
            <pc:docMk/>
            <pc:sldMk cId="1142279088" sldId="289"/>
            <ac:spMk id="3" creationId="{DC2B96CC-B0F7-FDFA-12E9-35A8E9B13BF9}"/>
          </ac:spMkLst>
        </pc:spChg>
      </pc:sldChg>
      <pc:sldChg chg="modSp mod">
        <pc:chgData name="Lucy Isabelle Klæboe Furuholmen" userId="0d6304b8-0e9f-4f42-9e8e-4c9d7b3044b4" providerId="ADAL" clId="{03E7EE9E-EC6E-4B66-A23C-2D672F64FA73}" dt="2023-09-14T21:47:22.282" v="2835" actId="313"/>
        <pc:sldMkLst>
          <pc:docMk/>
          <pc:sldMk cId="2629946135" sldId="290"/>
        </pc:sldMkLst>
        <pc:spChg chg="mod">
          <ac:chgData name="Lucy Isabelle Klæboe Furuholmen" userId="0d6304b8-0e9f-4f42-9e8e-4c9d7b3044b4" providerId="ADAL" clId="{03E7EE9E-EC6E-4B66-A23C-2D672F64FA73}" dt="2023-09-14T21:47:22.282" v="2835" actId="313"/>
          <ac:spMkLst>
            <pc:docMk/>
            <pc:sldMk cId="2629946135" sldId="290"/>
            <ac:spMk id="3" creationId="{4D1AF8E9-3715-1C8C-D4CA-C72D0E5153DE}"/>
          </ac:spMkLst>
        </pc:spChg>
      </pc:sldChg>
      <pc:sldChg chg="modSp del mod">
        <pc:chgData name="Lucy Isabelle Klæboe Furuholmen" userId="0d6304b8-0e9f-4f42-9e8e-4c9d7b3044b4" providerId="ADAL" clId="{03E7EE9E-EC6E-4B66-A23C-2D672F64FA73}" dt="2023-09-18T06:29:28.656" v="11569" actId="2696"/>
        <pc:sldMkLst>
          <pc:docMk/>
          <pc:sldMk cId="2818109768" sldId="291"/>
        </pc:sldMkLst>
        <pc:spChg chg="mod">
          <ac:chgData name="Lucy Isabelle Klæboe Furuholmen" userId="0d6304b8-0e9f-4f42-9e8e-4c9d7b3044b4" providerId="ADAL" clId="{03E7EE9E-EC6E-4B66-A23C-2D672F64FA73}" dt="2023-09-14T21:38:32.668" v="2719" actId="113"/>
          <ac:spMkLst>
            <pc:docMk/>
            <pc:sldMk cId="2818109768" sldId="291"/>
            <ac:spMk id="3" creationId="{98DC4472-24A5-7CDA-7945-8D3A450FE823}"/>
          </ac:spMkLst>
        </pc:spChg>
      </pc:sldChg>
      <pc:sldChg chg="modSp mod">
        <pc:chgData name="Lucy Isabelle Klæboe Furuholmen" userId="0d6304b8-0e9f-4f42-9e8e-4c9d7b3044b4" providerId="ADAL" clId="{03E7EE9E-EC6E-4B66-A23C-2D672F64FA73}" dt="2023-09-18T06:32:11.229" v="11612" actId="13926"/>
        <pc:sldMkLst>
          <pc:docMk/>
          <pc:sldMk cId="951984349" sldId="292"/>
        </pc:sldMkLst>
        <pc:spChg chg="mod">
          <ac:chgData name="Lucy Isabelle Klæboe Furuholmen" userId="0d6304b8-0e9f-4f42-9e8e-4c9d7b3044b4" providerId="ADAL" clId="{03E7EE9E-EC6E-4B66-A23C-2D672F64FA73}" dt="2023-09-18T06:32:11.229" v="11612" actId="13926"/>
          <ac:spMkLst>
            <pc:docMk/>
            <pc:sldMk cId="951984349" sldId="292"/>
            <ac:spMk id="3" creationId="{985BC85B-F84A-CE9E-0BF6-F81186D54F57}"/>
          </ac:spMkLst>
        </pc:spChg>
      </pc:sldChg>
      <pc:sldChg chg="modSp mod">
        <pc:chgData name="Lucy Isabelle Klæboe Furuholmen" userId="0d6304b8-0e9f-4f42-9e8e-4c9d7b3044b4" providerId="ADAL" clId="{03E7EE9E-EC6E-4B66-A23C-2D672F64FA73}" dt="2023-09-18T06:38:01.481" v="11739" actId="20577"/>
        <pc:sldMkLst>
          <pc:docMk/>
          <pc:sldMk cId="2757796451" sldId="293"/>
        </pc:sldMkLst>
        <pc:spChg chg="mod">
          <ac:chgData name="Lucy Isabelle Klæboe Furuholmen" userId="0d6304b8-0e9f-4f42-9e8e-4c9d7b3044b4" providerId="ADAL" clId="{03E7EE9E-EC6E-4B66-A23C-2D672F64FA73}" dt="2023-09-18T06:38:01.481" v="11739" actId="20577"/>
          <ac:spMkLst>
            <pc:docMk/>
            <pc:sldMk cId="2757796451" sldId="293"/>
            <ac:spMk id="3" creationId="{5799AC44-B272-72E2-8E04-4326BCE70709}"/>
          </ac:spMkLst>
        </pc:spChg>
      </pc:sldChg>
      <pc:sldChg chg="modSp mod modNotesTx">
        <pc:chgData name="Lucy Isabelle Klæboe Furuholmen" userId="0d6304b8-0e9f-4f42-9e8e-4c9d7b3044b4" providerId="ADAL" clId="{03E7EE9E-EC6E-4B66-A23C-2D672F64FA73}" dt="2023-09-17T15:12:00.810" v="4545" actId="13926"/>
        <pc:sldMkLst>
          <pc:docMk/>
          <pc:sldMk cId="3974230760" sldId="294"/>
        </pc:sldMkLst>
        <pc:spChg chg="mod">
          <ac:chgData name="Lucy Isabelle Klæboe Furuholmen" userId="0d6304b8-0e9f-4f42-9e8e-4c9d7b3044b4" providerId="ADAL" clId="{03E7EE9E-EC6E-4B66-A23C-2D672F64FA73}" dt="2023-09-17T15:12:00.810" v="4545" actId="13926"/>
          <ac:spMkLst>
            <pc:docMk/>
            <pc:sldMk cId="3974230760" sldId="294"/>
            <ac:spMk id="3" creationId="{DCBD7F81-C9FC-F8DE-AF6C-0DEDEA32A711}"/>
          </ac:spMkLst>
        </pc:spChg>
      </pc:sldChg>
      <pc:sldChg chg="modSp mod modNotesTx">
        <pc:chgData name="Lucy Isabelle Klæboe Furuholmen" userId="0d6304b8-0e9f-4f42-9e8e-4c9d7b3044b4" providerId="ADAL" clId="{03E7EE9E-EC6E-4B66-A23C-2D672F64FA73}" dt="2023-09-17T15:12:55.340" v="4620" actId="313"/>
        <pc:sldMkLst>
          <pc:docMk/>
          <pc:sldMk cId="2502757772" sldId="295"/>
        </pc:sldMkLst>
        <pc:spChg chg="mod">
          <ac:chgData name="Lucy Isabelle Klæboe Furuholmen" userId="0d6304b8-0e9f-4f42-9e8e-4c9d7b3044b4" providerId="ADAL" clId="{03E7EE9E-EC6E-4B66-A23C-2D672F64FA73}" dt="2023-09-17T15:12:38.596" v="4619" actId="20577"/>
          <ac:spMkLst>
            <pc:docMk/>
            <pc:sldMk cId="2502757772" sldId="295"/>
            <ac:spMk id="3" creationId="{82319D03-E127-69CB-C12D-57C1214B81BA}"/>
          </ac:spMkLst>
        </pc:spChg>
      </pc:sldChg>
      <pc:sldChg chg="modSp mod">
        <pc:chgData name="Lucy Isabelle Klæboe Furuholmen" userId="0d6304b8-0e9f-4f42-9e8e-4c9d7b3044b4" providerId="ADAL" clId="{03E7EE9E-EC6E-4B66-A23C-2D672F64FA73}" dt="2023-09-17T15:01:32.610" v="4254" actId="313"/>
        <pc:sldMkLst>
          <pc:docMk/>
          <pc:sldMk cId="1900116406" sldId="296"/>
        </pc:sldMkLst>
        <pc:spChg chg="mod">
          <ac:chgData name="Lucy Isabelle Klæboe Furuholmen" userId="0d6304b8-0e9f-4f42-9e8e-4c9d7b3044b4" providerId="ADAL" clId="{03E7EE9E-EC6E-4B66-A23C-2D672F64FA73}" dt="2023-09-17T15:01:32.610" v="4254" actId="313"/>
          <ac:spMkLst>
            <pc:docMk/>
            <pc:sldMk cId="1900116406" sldId="296"/>
            <ac:spMk id="3" creationId="{8F328DC0-249E-22AD-4B6F-7FF963357389}"/>
          </ac:spMkLst>
        </pc:spChg>
      </pc:sldChg>
      <pc:sldChg chg="modSp mod">
        <pc:chgData name="Lucy Isabelle Klæboe Furuholmen" userId="0d6304b8-0e9f-4f42-9e8e-4c9d7b3044b4" providerId="ADAL" clId="{03E7EE9E-EC6E-4B66-A23C-2D672F64FA73}" dt="2023-09-17T15:13:34.363" v="4632" actId="20577"/>
        <pc:sldMkLst>
          <pc:docMk/>
          <pc:sldMk cId="3872517006" sldId="297"/>
        </pc:sldMkLst>
        <pc:spChg chg="mod">
          <ac:chgData name="Lucy Isabelle Klæboe Furuholmen" userId="0d6304b8-0e9f-4f42-9e8e-4c9d7b3044b4" providerId="ADAL" clId="{03E7EE9E-EC6E-4B66-A23C-2D672F64FA73}" dt="2023-09-14T21:54:42.083" v="3547" actId="20577"/>
          <ac:spMkLst>
            <pc:docMk/>
            <pc:sldMk cId="3872517006" sldId="297"/>
            <ac:spMk id="2" creationId="{6CF2681C-85E8-D702-19D2-53239264C44B}"/>
          </ac:spMkLst>
        </pc:spChg>
        <pc:spChg chg="mod">
          <ac:chgData name="Lucy Isabelle Klæboe Furuholmen" userId="0d6304b8-0e9f-4f42-9e8e-4c9d7b3044b4" providerId="ADAL" clId="{03E7EE9E-EC6E-4B66-A23C-2D672F64FA73}" dt="2023-09-17T15:13:34.363" v="4632" actId="20577"/>
          <ac:spMkLst>
            <pc:docMk/>
            <pc:sldMk cId="3872517006" sldId="297"/>
            <ac:spMk id="3" creationId="{466731CA-254F-D852-856D-E2B30CECDA9A}"/>
          </ac:spMkLst>
        </pc:spChg>
      </pc:sldChg>
      <pc:sldChg chg="del">
        <pc:chgData name="Lucy Isabelle Klæboe Furuholmen" userId="0d6304b8-0e9f-4f42-9e8e-4c9d7b3044b4" providerId="ADAL" clId="{03E7EE9E-EC6E-4B66-A23C-2D672F64FA73}" dt="2023-09-17T15:02:17.766" v="4255" actId="2696"/>
        <pc:sldMkLst>
          <pc:docMk/>
          <pc:sldMk cId="1306658015" sldId="298"/>
        </pc:sldMkLst>
      </pc:sldChg>
      <pc:sldChg chg="modSp new mod">
        <pc:chgData name="Lucy Isabelle Klæboe Furuholmen" userId="0d6304b8-0e9f-4f42-9e8e-4c9d7b3044b4" providerId="ADAL" clId="{03E7EE9E-EC6E-4B66-A23C-2D672F64FA73}" dt="2023-09-18T06:35:02.003" v="11621" actId="13926"/>
        <pc:sldMkLst>
          <pc:docMk/>
          <pc:sldMk cId="3484992935" sldId="300"/>
        </pc:sldMkLst>
        <pc:spChg chg="mod">
          <ac:chgData name="Lucy Isabelle Klæboe Furuholmen" userId="0d6304b8-0e9f-4f42-9e8e-4c9d7b3044b4" providerId="ADAL" clId="{03E7EE9E-EC6E-4B66-A23C-2D672F64FA73}" dt="2023-09-14T21:38:53.684" v="2742" actId="20577"/>
          <ac:spMkLst>
            <pc:docMk/>
            <pc:sldMk cId="3484992935" sldId="300"/>
            <ac:spMk id="2" creationId="{55991446-2BC1-477F-D94A-9C326E2E271A}"/>
          </ac:spMkLst>
        </pc:spChg>
        <pc:spChg chg="mod">
          <ac:chgData name="Lucy Isabelle Klæboe Furuholmen" userId="0d6304b8-0e9f-4f42-9e8e-4c9d7b3044b4" providerId="ADAL" clId="{03E7EE9E-EC6E-4B66-A23C-2D672F64FA73}" dt="2023-09-18T06:35:02.003" v="11621" actId="13926"/>
          <ac:spMkLst>
            <pc:docMk/>
            <pc:sldMk cId="3484992935" sldId="300"/>
            <ac:spMk id="3" creationId="{71C33958-7E76-DF7A-D2C7-E24CE7EF2758}"/>
          </ac:spMkLst>
        </pc:spChg>
      </pc:sldChg>
      <pc:sldChg chg="add del">
        <pc:chgData name="Lucy Isabelle Klæboe Furuholmen" userId="0d6304b8-0e9f-4f42-9e8e-4c9d7b3044b4" providerId="ADAL" clId="{03E7EE9E-EC6E-4B66-A23C-2D672F64FA73}" dt="2023-09-14T21:22:18.080" v="901" actId="2696"/>
        <pc:sldMkLst>
          <pc:docMk/>
          <pc:sldMk cId="2116499756" sldId="301"/>
        </pc:sldMkLst>
      </pc:sldChg>
      <pc:sldChg chg="addSp modSp new mod">
        <pc:chgData name="Lucy Isabelle Klæboe Furuholmen" userId="0d6304b8-0e9f-4f42-9e8e-4c9d7b3044b4" providerId="ADAL" clId="{03E7EE9E-EC6E-4B66-A23C-2D672F64FA73}" dt="2023-09-18T06:49:11.153" v="11978" actId="2711"/>
        <pc:sldMkLst>
          <pc:docMk/>
          <pc:sldMk cId="2833388156" sldId="301"/>
        </pc:sldMkLst>
        <pc:spChg chg="mod">
          <ac:chgData name="Lucy Isabelle Klæboe Furuholmen" userId="0d6304b8-0e9f-4f42-9e8e-4c9d7b3044b4" providerId="ADAL" clId="{03E7EE9E-EC6E-4B66-A23C-2D672F64FA73}" dt="2023-09-16T18:54:39.488" v="3829" actId="20577"/>
          <ac:spMkLst>
            <pc:docMk/>
            <pc:sldMk cId="2833388156" sldId="301"/>
            <ac:spMk id="2" creationId="{F3208690-2477-5BA0-76AA-F8E9195C8448}"/>
          </ac:spMkLst>
        </pc:spChg>
        <pc:spChg chg="mod">
          <ac:chgData name="Lucy Isabelle Klæboe Furuholmen" userId="0d6304b8-0e9f-4f42-9e8e-4c9d7b3044b4" providerId="ADAL" clId="{03E7EE9E-EC6E-4B66-A23C-2D672F64FA73}" dt="2023-09-18T06:49:11.153" v="11978" actId="2711"/>
          <ac:spMkLst>
            <pc:docMk/>
            <pc:sldMk cId="2833388156" sldId="301"/>
            <ac:spMk id="3" creationId="{778277BC-E9DA-1942-4B97-D3E3F652A6CE}"/>
          </ac:spMkLst>
        </pc:spChg>
        <pc:picChg chg="add mod">
          <ac:chgData name="Lucy Isabelle Klæboe Furuholmen" userId="0d6304b8-0e9f-4f42-9e8e-4c9d7b3044b4" providerId="ADAL" clId="{03E7EE9E-EC6E-4B66-A23C-2D672F64FA73}" dt="2023-09-18T04:38:21.541" v="6570" actId="1076"/>
          <ac:picMkLst>
            <pc:docMk/>
            <pc:sldMk cId="2833388156" sldId="301"/>
            <ac:picMk id="7" creationId="{652DE5F4-46C2-C537-217E-78CF0AC225A2}"/>
          </ac:picMkLst>
        </pc:picChg>
      </pc:sldChg>
      <pc:sldChg chg="modSp new mod">
        <pc:chgData name="Lucy Isabelle Klæboe Furuholmen" userId="0d6304b8-0e9f-4f42-9e8e-4c9d7b3044b4" providerId="ADAL" clId="{03E7EE9E-EC6E-4B66-A23C-2D672F64FA73}" dt="2023-09-18T06:50:39.896" v="11993" actId="2711"/>
        <pc:sldMkLst>
          <pc:docMk/>
          <pc:sldMk cId="459782728" sldId="302"/>
        </pc:sldMkLst>
        <pc:spChg chg="mod">
          <ac:chgData name="Lucy Isabelle Klæboe Furuholmen" userId="0d6304b8-0e9f-4f42-9e8e-4c9d7b3044b4" providerId="ADAL" clId="{03E7EE9E-EC6E-4B66-A23C-2D672F64FA73}" dt="2023-09-16T18:57:28.016" v="3944" actId="20577"/>
          <ac:spMkLst>
            <pc:docMk/>
            <pc:sldMk cId="459782728" sldId="302"/>
            <ac:spMk id="2" creationId="{BF2548AE-5E15-ED84-AD66-A971B52F878C}"/>
          </ac:spMkLst>
        </pc:spChg>
        <pc:spChg chg="mod">
          <ac:chgData name="Lucy Isabelle Klæboe Furuholmen" userId="0d6304b8-0e9f-4f42-9e8e-4c9d7b3044b4" providerId="ADAL" clId="{03E7EE9E-EC6E-4B66-A23C-2D672F64FA73}" dt="2023-09-18T06:50:39.896" v="11993" actId="2711"/>
          <ac:spMkLst>
            <pc:docMk/>
            <pc:sldMk cId="459782728" sldId="302"/>
            <ac:spMk id="3" creationId="{9EDAED66-911D-DDDE-9ADA-FDEB93F74131}"/>
          </ac:spMkLst>
        </pc:spChg>
      </pc:sldChg>
      <pc:sldChg chg="modSp new mod">
        <pc:chgData name="Lucy Isabelle Klæboe Furuholmen" userId="0d6304b8-0e9f-4f42-9e8e-4c9d7b3044b4" providerId="ADAL" clId="{03E7EE9E-EC6E-4B66-A23C-2D672F64FA73}" dt="2023-09-18T06:51:10.632" v="11997" actId="2711"/>
        <pc:sldMkLst>
          <pc:docMk/>
          <pc:sldMk cId="4170133291" sldId="303"/>
        </pc:sldMkLst>
        <pc:spChg chg="mod">
          <ac:chgData name="Lucy Isabelle Klæboe Furuholmen" userId="0d6304b8-0e9f-4f42-9e8e-4c9d7b3044b4" providerId="ADAL" clId="{03E7EE9E-EC6E-4B66-A23C-2D672F64FA73}" dt="2023-09-18T05:46:46.606" v="9957" actId="20577"/>
          <ac:spMkLst>
            <pc:docMk/>
            <pc:sldMk cId="4170133291" sldId="303"/>
            <ac:spMk id="2" creationId="{5FC4A81F-E127-6B8E-6AE8-C1024093EF16}"/>
          </ac:spMkLst>
        </pc:spChg>
        <pc:spChg chg="mod">
          <ac:chgData name="Lucy Isabelle Klæboe Furuholmen" userId="0d6304b8-0e9f-4f42-9e8e-4c9d7b3044b4" providerId="ADAL" clId="{03E7EE9E-EC6E-4B66-A23C-2D672F64FA73}" dt="2023-09-18T06:51:10.632" v="11997" actId="2711"/>
          <ac:spMkLst>
            <pc:docMk/>
            <pc:sldMk cId="4170133291" sldId="303"/>
            <ac:spMk id="3" creationId="{8F96636C-F765-CF36-792B-5579A4D885E7}"/>
          </ac:spMkLst>
        </pc:spChg>
      </pc:sldChg>
      <pc:sldChg chg="modSp new mod">
        <pc:chgData name="Lucy Isabelle Klæboe Furuholmen" userId="0d6304b8-0e9f-4f42-9e8e-4c9d7b3044b4" providerId="ADAL" clId="{03E7EE9E-EC6E-4B66-A23C-2D672F64FA73}" dt="2023-09-17T15:10:12.506" v="4326" actId="13926"/>
        <pc:sldMkLst>
          <pc:docMk/>
          <pc:sldMk cId="4182823025" sldId="304"/>
        </pc:sldMkLst>
        <pc:spChg chg="mod">
          <ac:chgData name="Lucy Isabelle Klæboe Furuholmen" userId="0d6304b8-0e9f-4f42-9e8e-4c9d7b3044b4" providerId="ADAL" clId="{03E7EE9E-EC6E-4B66-A23C-2D672F64FA73}" dt="2023-09-14T21:48:23.094" v="2871" actId="20577"/>
          <ac:spMkLst>
            <pc:docMk/>
            <pc:sldMk cId="4182823025" sldId="304"/>
            <ac:spMk id="2" creationId="{0FCEBEFE-4D6E-8BDB-0ECB-F8E23BBF1D95}"/>
          </ac:spMkLst>
        </pc:spChg>
        <pc:spChg chg="mod">
          <ac:chgData name="Lucy Isabelle Klæboe Furuholmen" userId="0d6304b8-0e9f-4f42-9e8e-4c9d7b3044b4" providerId="ADAL" clId="{03E7EE9E-EC6E-4B66-A23C-2D672F64FA73}" dt="2023-09-17T15:10:12.506" v="4326" actId="13926"/>
          <ac:spMkLst>
            <pc:docMk/>
            <pc:sldMk cId="4182823025" sldId="304"/>
            <ac:spMk id="3" creationId="{A387F695-1769-986A-24D8-0C58F352015B}"/>
          </ac:spMkLst>
        </pc:spChg>
      </pc:sldChg>
      <pc:sldChg chg="addSp modSp new mod">
        <pc:chgData name="Lucy Isabelle Klæboe Furuholmen" userId="0d6304b8-0e9f-4f42-9e8e-4c9d7b3044b4" providerId="ADAL" clId="{03E7EE9E-EC6E-4B66-A23C-2D672F64FA73}" dt="2023-09-18T05:46:06.140" v="9875" actId="20577"/>
        <pc:sldMkLst>
          <pc:docMk/>
          <pc:sldMk cId="22256327" sldId="305"/>
        </pc:sldMkLst>
        <pc:spChg chg="mod">
          <ac:chgData name="Lucy Isabelle Klæboe Furuholmen" userId="0d6304b8-0e9f-4f42-9e8e-4c9d7b3044b4" providerId="ADAL" clId="{03E7EE9E-EC6E-4B66-A23C-2D672F64FA73}" dt="2023-09-18T05:46:06.140" v="9875" actId="20577"/>
          <ac:spMkLst>
            <pc:docMk/>
            <pc:sldMk cId="22256327" sldId="305"/>
            <ac:spMk id="2" creationId="{E6376F4F-98A8-E6B9-05C5-32CFFADDEFDA}"/>
          </ac:spMkLst>
        </pc:spChg>
        <pc:spChg chg="mod">
          <ac:chgData name="Lucy Isabelle Klæboe Furuholmen" userId="0d6304b8-0e9f-4f42-9e8e-4c9d7b3044b4" providerId="ADAL" clId="{03E7EE9E-EC6E-4B66-A23C-2D672F64FA73}" dt="2023-09-14T21:50:22.058" v="3009" actId="20577"/>
          <ac:spMkLst>
            <pc:docMk/>
            <pc:sldMk cId="22256327" sldId="305"/>
            <ac:spMk id="3" creationId="{A11BB1C0-7859-2AD8-053B-26232FF64C00}"/>
          </ac:spMkLst>
        </pc:spChg>
        <pc:picChg chg="add mod">
          <ac:chgData name="Lucy Isabelle Klæboe Furuholmen" userId="0d6304b8-0e9f-4f42-9e8e-4c9d7b3044b4" providerId="ADAL" clId="{03E7EE9E-EC6E-4B66-A23C-2D672F64FA73}" dt="2023-09-14T21:50:25.212" v="3011" actId="1076"/>
          <ac:picMkLst>
            <pc:docMk/>
            <pc:sldMk cId="22256327" sldId="305"/>
            <ac:picMk id="7" creationId="{7F4E0698-EE2F-8D76-BF0A-7E355B17DBF3}"/>
          </ac:picMkLst>
        </pc:picChg>
        <pc:picChg chg="add mod">
          <ac:chgData name="Lucy Isabelle Klæboe Furuholmen" userId="0d6304b8-0e9f-4f42-9e8e-4c9d7b3044b4" providerId="ADAL" clId="{03E7EE9E-EC6E-4B66-A23C-2D672F64FA73}" dt="2023-09-14T21:52:16.075" v="3013" actId="1076"/>
          <ac:picMkLst>
            <pc:docMk/>
            <pc:sldMk cId="22256327" sldId="305"/>
            <ac:picMk id="8" creationId="{B430DE27-3007-60CA-FBBC-CF2D29351013}"/>
          </ac:picMkLst>
        </pc:picChg>
      </pc:sldChg>
      <pc:sldChg chg="modSp new mod">
        <pc:chgData name="Lucy Isabelle Klæboe Furuholmen" userId="0d6304b8-0e9f-4f42-9e8e-4c9d7b3044b4" providerId="ADAL" clId="{03E7EE9E-EC6E-4B66-A23C-2D672F64FA73}" dt="2023-09-16T18:59:37.857" v="3999" actId="5793"/>
        <pc:sldMkLst>
          <pc:docMk/>
          <pc:sldMk cId="833206150" sldId="306"/>
        </pc:sldMkLst>
        <pc:spChg chg="mod">
          <ac:chgData name="Lucy Isabelle Klæboe Furuholmen" userId="0d6304b8-0e9f-4f42-9e8e-4c9d7b3044b4" providerId="ADAL" clId="{03E7EE9E-EC6E-4B66-A23C-2D672F64FA73}" dt="2023-09-14T21:57:48.622" v="3827" actId="20577"/>
          <ac:spMkLst>
            <pc:docMk/>
            <pc:sldMk cId="833206150" sldId="306"/>
            <ac:spMk id="2" creationId="{DCEB9BB8-9FF7-48F8-90C8-2E396D8C38A1}"/>
          </ac:spMkLst>
        </pc:spChg>
        <pc:spChg chg="mod">
          <ac:chgData name="Lucy Isabelle Klæboe Furuholmen" userId="0d6304b8-0e9f-4f42-9e8e-4c9d7b3044b4" providerId="ADAL" clId="{03E7EE9E-EC6E-4B66-A23C-2D672F64FA73}" dt="2023-09-16T18:59:37.857" v="3999" actId="5793"/>
          <ac:spMkLst>
            <pc:docMk/>
            <pc:sldMk cId="833206150" sldId="306"/>
            <ac:spMk id="3" creationId="{5FE446B5-68E0-E6EB-77E0-D1D76C9993DC}"/>
          </ac:spMkLst>
        </pc:spChg>
      </pc:sldChg>
      <pc:sldChg chg="modSp new mod">
        <pc:chgData name="Lucy Isabelle Klæboe Furuholmen" userId="0d6304b8-0e9f-4f42-9e8e-4c9d7b3044b4" providerId="ADAL" clId="{03E7EE9E-EC6E-4B66-A23C-2D672F64FA73}" dt="2023-09-18T06:48:28.272" v="11974" actId="13926"/>
        <pc:sldMkLst>
          <pc:docMk/>
          <pc:sldMk cId="3338260209" sldId="307"/>
        </pc:sldMkLst>
        <pc:spChg chg="mod">
          <ac:chgData name="Lucy Isabelle Klæboe Furuholmen" userId="0d6304b8-0e9f-4f42-9e8e-4c9d7b3044b4" providerId="ADAL" clId="{03E7EE9E-EC6E-4B66-A23C-2D672F64FA73}" dt="2023-09-18T05:23:28.643" v="8328" actId="20577"/>
          <ac:spMkLst>
            <pc:docMk/>
            <pc:sldMk cId="3338260209" sldId="307"/>
            <ac:spMk id="2" creationId="{48AD5AE4-3213-3288-94FA-6CEC805A4E06}"/>
          </ac:spMkLst>
        </pc:spChg>
        <pc:spChg chg="mod">
          <ac:chgData name="Lucy Isabelle Klæboe Furuholmen" userId="0d6304b8-0e9f-4f42-9e8e-4c9d7b3044b4" providerId="ADAL" clId="{03E7EE9E-EC6E-4B66-A23C-2D672F64FA73}" dt="2023-09-18T06:48:28.272" v="11974" actId="13926"/>
          <ac:spMkLst>
            <pc:docMk/>
            <pc:sldMk cId="3338260209" sldId="307"/>
            <ac:spMk id="3" creationId="{ECBDF005-EF84-3629-24EC-1A51A4D6711E}"/>
          </ac:spMkLst>
        </pc:spChg>
      </pc:sldChg>
      <pc:sldChg chg="modSp new mod">
        <pc:chgData name="Lucy Isabelle Klæboe Furuholmen" userId="0d6304b8-0e9f-4f42-9e8e-4c9d7b3044b4" providerId="ADAL" clId="{03E7EE9E-EC6E-4B66-A23C-2D672F64FA73}" dt="2023-09-18T06:33:07.377" v="11616" actId="13926"/>
        <pc:sldMkLst>
          <pc:docMk/>
          <pc:sldMk cId="1102368495" sldId="308"/>
        </pc:sldMkLst>
        <pc:spChg chg="mod">
          <ac:chgData name="Lucy Isabelle Klæboe Furuholmen" userId="0d6304b8-0e9f-4f42-9e8e-4c9d7b3044b4" providerId="ADAL" clId="{03E7EE9E-EC6E-4B66-A23C-2D672F64FA73}" dt="2023-09-17T14:58:12.012" v="4104" actId="20577"/>
          <ac:spMkLst>
            <pc:docMk/>
            <pc:sldMk cId="1102368495" sldId="308"/>
            <ac:spMk id="2" creationId="{428CCB14-1FF2-E5DB-62EB-2D237E9FF30D}"/>
          </ac:spMkLst>
        </pc:spChg>
        <pc:spChg chg="mod">
          <ac:chgData name="Lucy Isabelle Klæboe Furuholmen" userId="0d6304b8-0e9f-4f42-9e8e-4c9d7b3044b4" providerId="ADAL" clId="{03E7EE9E-EC6E-4B66-A23C-2D672F64FA73}" dt="2023-09-18T06:33:07.377" v="11616" actId="13926"/>
          <ac:spMkLst>
            <pc:docMk/>
            <pc:sldMk cId="1102368495" sldId="308"/>
            <ac:spMk id="3" creationId="{7EB4CBBE-D603-802F-9871-003E7DBA1E3E}"/>
          </ac:spMkLst>
        </pc:spChg>
      </pc:sldChg>
      <pc:sldChg chg="modSp new mod">
        <pc:chgData name="Lucy Isabelle Klæboe Furuholmen" userId="0d6304b8-0e9f-4f42-9e8e-4c9d7b3044b4" providerId="ADAL" clId="{03E7EE9E-EC6E-4B66-A23C-2D672F64FA73}" dt="2023-09-17T15:09:13.090" v="4325" actId="313"/>
        <pc:sldMkLst>
          <pc:docMk/>
          <pc:sldMk cId="3032720690" sldId="309"/>
        </pc:sldMkLst>
        <pc:spChg chg="mod">
          <ac:chgData name="Lucy Isabelle Klæboe Furuholmen" userId="0d6304b8-0e9f-4f42-9e8e-4c9d7b3044b4" providerId="ADAL" clId="{03E7EE9E-EC6E-4B66-A23C-2D672F64FA73}" dt="2023-09-17T14:59:00.290" v="4196" actId="20577"/>
          <ac:spMkLst>
            <pc:docMk/>
            <pc:sldMk cId="3032720690" sldId="309"/>
            <ac:spMk id="2" creationId="{5218FEDD-814A-3819-8C9D-7F33E0467C94}"/>
          </ac:spMkLst>
        </pc:spChg>
        <pc:spChg chg="mod">
          <ac:chgData name="Lucy Isabelle Klæboe Furuholmen" userId="0d6304b8-0e9f-4f42-9e8e-4c9d7b3044b4" providerId="ADAL" clId="{03E7EE9E-EC6E-4B66-A23C-2D672F64FA73}" dt="2023-09-17T15:09:13.090" v="4325" actId="313"/>
          <ac:spMkLst>
            <pc:docMk/>
            <pc:sldMk cId="3032720690" sldId="309"/>
            <ac:spMk id="3" creationId="{CA955E64-0F5D-F1B2-0387-846FE5811769}"/>
          </ac:spMkLst>
        </pc:spChg>
      </pc:sldChg>
      <pc:sldChg chg="modSp new mod">
        <pc:chgData name="Lucy Isabelle Klæboe Furuholmen" userId="0d6304b8-0e9f-4f42-9e8e-4c9d7b3044b4" providerId="ADAL" clId="{03E7EE9E-EC6E-4B66-A23C-2D672F64FA73}" dt="2023-09-18T06:49:58.223" v="11986" actId="2711"/>
        <pc:sldMkLst>
          <pc:docMk/>
          <pc:sldMk cId="3503067698" sldId="310"/>
        </pc:sldMkLst>
        <pc:spChg chg="mod">
          <ac:chgData name="Lucy Isabelle Klæboe Furuholmen" userId="0d6304b8-0e9f-4f42-9e8e-4c9d7b3044b4" providerId="ADAL" clId="{03E7EE9E-EC6E-4B66-A23C-2D672F64FA73}" dt="2023-09-18T04:57:21.632" v="6899" actId="20577"/>
          <ac:spMkLst>
            <pc:docMk/>
            <pc:sldMk cId="3503067698" sldId="310"/>
            <ac:spMk id="2" creationId="{C743FB77-F264-066B-0F8A-33E4A50B4D2B}"/>
          </ac:spMkLst>
        </pc:spChg>
        <pc:spChg chg="mod">
          <ac:chgData name="Lucy Isabelle Klæboe Furuholmen" userId="0d6304b8-0e9f-4f42-9e8e-4c9d7b3044b4" providerId="ADAL" clId="{03E7EE9E-EC6E-4B66-A23C-2D672F64FA73}" dt="2023-09-18T06:49:58.223" v="11986" actId="2711"/>
          <ac:spMkLst>
            <pc:docMk/>
            <pc:sldMk cId="3503067698" sldId="310"/>
            <ac:spMk id="3" creationId="{D5DE83E5-5F8C-2A45-15BE-9119056A32C7}"/>
          </ac:spMkLst>
        </pc:spChg>
      </pc:sldChg>
      <pc:sldChg chg="modSp new mod">
        <pc:chgData name="Lucy Isabelle Klæboe Furuholmen" userId="0d6304b8-0e9f-4f42-9e8e-4c9d7b3044b4" providerId="ADAL" clId="{03E7EE9E-EC6E-4B66-A23C-2D672F64FA73}" dt="2023-09-18T06:51:28.833" v="12001" actId="255"/>
        <pc:sldMkLst>
          <pc:docMk/>
          <pc:sldMk cId="3364391104" sldId="311"/>
        </pc:sldMkLst>
        <pc:spChg chg="mod">
          <ac:chgData name="Lucy Isabelle Klæboe Furuholmen" userId="0d6304b8-0e9f-4f42-9e8e-4c9d7b3044b4" providerId="ADAL" clId="{03E7EE9E-EC6E-4B66-A23C-2D672F64FA73}" dt="2023-09-18T05:01:50.691" v="7257" actId="20577"/>
          <ac:spMkLst>
            <pc:docMk/>
            <pc:sldMk cId="3364391104" sldId="311"/>
            <ac:spMk id="2" creationId="{8406747D-3FAB-E924-5FC0-93478922B5F0}"/>
          </ac:spMkLst>
        </pc:spChg>
        <pc:spChg chg="mod">
          <ac:chgData name="Lucy Isabelle Klæboe Furuholmen" userId="0d6304b8-0e9f-4f42-9e8e-4c9d7b3044b4" providerId="ADAL" clId="{03E7EE9E-EC6E-4B66-A23C-2D672F64FA73}" dt="2023-09-18T06:51:28.833" v="12001" actId="255"/>
          <ac:spMkLst>
            <pc:docMk/>
            <pc:sldMk cId="3364391104" sldId="311"/>
            <ac:spMk id="3" creationId="{36C914BB-F274-2965-FDF3-39E4237D76AB}"/>
          </ac:spMkLst>
        </pc:spChg>
      </pc:sldChg>
      <pc:sldChg chg="modSp new mod">
        <pc:chgData name="Lucy Isabelle Klæboe Furuholmen" userId="0d6304b8-0e9f-4f42-9e8e-4c9d7b3044b4" providerId="ADAL" clId="{03E7EE9E-EC6E-4B66-A23C-2D672F64FA73}" dt="2023-09-18T05:43:55.688" v="9766" actId="20577"/>
        <pc:sldMkLst>
          <pc:docMk/>
          <pc:sldMk cId="887378848" sldId="312"/>
        </pc:sldMkLst>
        <pc:spChg chg="mod">
          <ac:chgData name="Lucy Isabelle Klæboe Furuholmen" userId="0d6304b8-0e9f-4f42-9e8e-4c9d7b3044b4" providerId="ADAL" clId="{03E7EE9E-EC6E-4B66-A23C-2D672F64FA73}" dt="2023-09-18T05:18:30.192" v="7801" actId="20577"/>
          <ac:spMkLst>
            <pc:docMk/>
            <pc:sldMk cId="887378848" sldId="312"/>
            <ac:spMk id="2" creationId="{77385967-F40E-AD85-ACAD-CBD1B260668D}"/>
          </ac:spMkLst>
        </pc:spChg>
        <pc:spChg chg="mod">
          <ac:chgData name="Lucy Isabelle Klæboe Furuholmen" userId="0d6304b8-0e9f-4f42-9e8e-4c9d7b3044b4" providerId="ADAL" clId="{03E7EE9E-EC6E-4B66-A23C-2D672F64FA73}" dt="2023-09-18T05:43:55.688" v="9766" actId="20577"/>
          <ac:spMkLst>
            <pc:docMk/>
            <pc:sldMk cId="887378848" sldId="312"/>
            <ac:spMk id="3" creationId="{9437422D-F45F-CF50-8BB9-5C042E03C01D}"/>
          </ac:spMkLst>
        </pc:spChg>
      </pc:sldChg>
      <pc:sldChg chg="modSp new mod">
        <pc:chgData name="Lucy Isabelle Klæboe Furuholmen" userId="0d6304b8-0e9f-4f42-9e8e-4c9d7b3044b4" providerId="ADAL" clId="{03E7EE9E-EC6E-4B66-A23C-2D672F64FA73}" dt="2023-09-18T06:52:15.708" v="12008" actId="2711"/>
        <pc:sldMkLst>
          <pc:docMk/>
          <pc:sldMk cId="482746474" sldId="313"/>
        </pc:sldMkLst>
        <pc:spChg chg="mod">
          <ac:chgData name="Lucy Isabelle Klæboe Furuholmen" userId="0d6304b8-0e9f-4f42-9e8e-4c9d7b3044b4" providerId="ADAL" clId="{03E7EE9E-EC6E-4B66-A23C-2D672F64FA73}" dt="2023-09-18T05:27:31.486" v="8447" actId="20577"/>
          <ac:spMkLst>
            <pc:docMk/>
            <pc:sldMk cId="482746474" sldId="313"/>
            <ac:spMk id="2" creationId="{A47D7138-6DA5-4A66-FAD1-45CDFBDECCCD}"/>
          </ac:spMkLst>
        </pc:spChg>
        <pc:spChg chg="mod">
          <ac:chgData name="Lucy Isabelle Klæboe Furuholmen" userId="0d6304b8-0e9f-4f42-9e8e-4c9d7b3044b4" providerId="ADAL" clId="{03E7EE9E-EC6E-4B66-A23C-2D672F64FA73}" dt="2023-09-18T06:52:15.708" v="12008" actId="2711"/>
          <ac:spMkLst>
            <pc:docMk/>
            <pc:sldMk cId="482746474" sldId="313"/>
            <ac:spMk id="3" creationId="{2B656611-FF49-2517-EA4F-DDCCBA13F61E}"/>
          </ac:spMkLst>
        </pc:spChg>
      </pc:sldChg>
      <pc:sldChg chg="modSp new mod">
        <pc:chgData name="Lucy Isabelle Klæboe Furuholmen" userId="0d6304b8-0e9f-4f42-9e8e-4c9d7b3044b4" providerId="ADAL" clId="{03E7EE9E-EC6E-4B66-A23C-2D672F64FA73}" dt="2023-09-18T05:40:33.476" v="9320" actId="5793"/>
        <pc:sldMkLst>
          <pc:docMk/>
          <pc:sldMk cId="874876580" sldId="314"/>
        </pc:sldMkLst>
        <pc:spChg chg="mod">
          <ac:chgData name="Lucy Isabelle Klæboe Furuholmen" userId="0d6304b8-0e9f-4f42-9e8e-4c9d7b3044b4" providerId="ADAL" clId="{03E7EE9E-EC6E-4B66-A23C-2D672F64FA73}" dt="2023-09-18T05:40:33.476" v="9320" actId="5793"/>
          <ac:spMkLst>
            <pc:docMk/>
            <pc:sldMk cId="874876580" sldId="314"/>
            <ac:spMk id="2" creationId="{2819F7C5-58DC-1F9B-117F-03DA38F456DB}"/>
          </ac:spMkLst>
        </pc:spChg>
        <pc:spChg chg="mod">
          <ac:chgData name="Lucy Isabelle Klæboe Furuholmen" userId="0d6304b8-0e9f-4f42-9e8e-4c9d7b3044b4" providerId="ADAL" clId="{03E7EE9E-EC6E-4B66-A23C-2D672F64FA73}" dt="2023-09-18T05:40:26.802" v="9314" actId="20577"/>
          <ac:spMkLst>
            <pc:docMk/>
            <pc:sldMk cId="874876580" sldId="314"/>
            <ac:spMk id="3" creationId="{91AB48A3-AB17-EAE7-D019-6621D03C7B94}"/>
          </ac:spMkLst>
        </pc:spChg>
      </pc:sldChg>
      <pc:sldChg chg="modSp new mod">
        <pc:chgData name="Lucy Isabelle Klæboe Furuholmen" userId="0d6304b8-0e9f-4f42-9e8e-4c9d7b3044b4" providerId="ADAL" clId="{03E7EE9E-EC6E-4B66-A23C-2D672F64FA73}" dt="2023-09-18T06:24:40.025" v="11353" actId="20577"/>
        <pc:sldMkLst>
          <pc:docMk/>
          <pc:sldMk cId="748806930" sldId="315"/>
        </pc:sldMkLst>
        <pc:spChg chg="mod">
          <ac:chgData name="Lucy Isabelle Klæboe Furuholmen" userId="0d6304b8-0e9f-4f42-9e8e-4c9d7b3044b4" providerId="ADAL" clId="{03E7EE9E-EC6E-4B66-A23C-2D672F64FA73}" dt="2023-09-18T05:48:26.041" v="10041" actId="20577"/>
          <ac:spMkLst>
            <pc:docMk/>
            <pc:sldMk cId="748806930" sldId="315"/>
            <ac:spMk id="2" creationId="{8AD28033-31E4-044F-BFC6-51546952F70C}"/>
          </ac:spMkLst>
        </pc:spChg>
        <pc:spChg chg="mod">
          <ac:chgData name="Lucy Isabelle Klæboe Furuholmen" userId="0d6304b8-0e9f-4f42-9e8e-4c9d7b3044b4" providerId="ADAL" clId="{03E7EE9E-EC6E-4B66-A23C-2D672F64FA73}" dt="2023-09-18T06:24:40.025" v="11353" actId="20577"/>
          <ac:spMkLst>
            <pc:docMk/>
            <pc:sldMk cId="748806930" sldId="315"/>
            <ac:spMk id="3" creationId="{64E3DEFF-96FC-9B6B-766D-129E0C46434D}"/>
          </ac:spMkLst>
        </pc:spChg>
      </pc:sldChg>
      <pc:sldChg chg="modSp new del mod">
        <pc:chgData name="Lucy Isabelle Klæboe Furuholmen" userId="0d6304b8-0e9f-4f42-9e8e-4c9d7b3044b4" providerId="ADAL" clId="{03E7EE9E-EC6E-4B66-A23C-2D672F64FA73}" dt="2023-09-18T05:46:01.184" v="9864" actId="2696"/>
        <pc:sldMkLst>
          <pc:docMk/>
          <pc:sldMk cId="2445541738" sldId="315"/>
        </pc:sldMkLst>
        <pc:spChg chg="mod">
          <ac:chgData name="Lucy Isabelle Klæboe Furuholmen" userId="0d6304b8-0e9f-4f42-9e8e-4c9d7b3044b4" providerId="ADAL" clId="{03E7EE9E-EC6E-4B66-A23C-2D672F64FA73}" dt="2023-09-18T05:45:55.968" v="9863" actId="20577"/>
          <ac:spMkLst>
            <pc:docMk/>
            <pc:sldMk cId="2445541738" sldId="315"/>
            <ac:spMk id="2" creationId="{A79F3719-4EFF-CC62-14CC-DA18395F8FDC}"/>
          </ac:spMkLst>
        </pc:spChg>
      </pc:sldChg>
      <pc:sldChg chg="modSp new mod">
        <pc:chgData name="Lucy Isabelle Klæboe Furuholmen" userId="0d6304b8-0e9f-4f42-9e8e-4c9d7b3044b4" providerId="ADAL" clId="{03E7EE9E-EC6E-4B66-A23C-2D672F64FA73}" dt="2023-09-18T06:47:47.846" v="11926" actId="20577"/>
        <pc:sldMkLst>
          <pc:docMk/>
          <pc:sldMk cId="2004579333" sldId="316"/>
        </pc:sldMkLst>
        <pc:spChg chg="mod">
          <ac:chgData name="Lucy Isabelle Klæboe Furuholmen" userId="0d6304b8-0e9f-4f42-9e8e-4c9d7b3044b4" providerId="ADAL" clId="{03E7EE9E-EC6E-4B66-A23C-2D672F64FA73}" dt="2023-09-18T06:03:16.050" v="10889" actId="20577"/>
          <ac:spMkLst>
            <pc:docMk/>
            <pc:sldMk cId="2004579333" sldId="316"/>
            <ac:spMk id="2" creationId="{68E3F92F-4308-EFE4-FE8A-D8768E9E31F0}"/>
          </ac:spMkLst>
        </pc:spChg>
        <pc:spChg chg="mod">
          <ac:chgData name="Lucy Isabelle Klæboe Furuholmen" userId="0d6304b8-0e9f-4f42-9e8e-4c9d7b3044b4" providerId="ADAL" clId="{03E7EE9E-EC6E-4B66-A23C-2D672F64FA73}" dt="2023-09-18T06:47:47.846" v="11926" actId="20577"/>
          <ac:spMkLst>
            <pc:docMk/>
            <pc:sldMk cId="2004579333" sldId="316"/>
            <ac:spMk id="3" creationId="{703A4259-A464-2001-21BE-41EF219B6C07}"/>
          </ac:spMkLst>
        </pc:spChg>
      </pc:sldChg>
      <pc:sldChg chg="modSp new mod">
        <pc:chgData name="Lucy Isabelle Klæboe Furuholmen" userId="0d6304b8-0e9f-4f42-9e8e-4c9d7b3044b4" providerId="ADAL" clId="{03E7EE9E-EC6E-4B66-A23C-2D672F64FA73}" dt="2023-09-18T06:30:27.400" v="11605" actId="13926"/>
        <pc:sldMkLst>
          <pc:docMk/>
          <pc:sldMk cId="79098648" sldId="317"/>
        </pc:sldMkLst>
        <pc:spChg chg="mod">
          <ac:chgData name="Lucy Isabelle Klæboe Furuholmen" userId="0d6304b8-0e9f-4f42-9e8e-4c9d7b3044b4" providerId="ADAL" clId="{03E7EE9E-EC6E-4B66-A23C-2D672F64FA73}" dt="2023-09-18T06:29:45.285" v="11602" actId="20577"/>
          <ac:spMkLst>
            <pc:docMk/>
            <pc:sldMk cId="79098648" sldId="317"/>
            <ac:spMk id="2" creationId="{ECA0EEF0-A22A-3281-9E92-D403135E4903}"/>
          </ac:spMkLst>
        </pc:spChg>
        <pc:spChg chg="mod">
          <ac:chgData name="Lucy Isabelle Klæboe Furuholmen" userId="0d6304b8-0e9f-4f42-9e8e-4c9d7b3044b4" providerId="ADAL" clId="{03E7EE9E-EC6E-4B66-A23C-2D672F64FA73}" dt="2023-09-18T06:30:27.400" v="11605" actId="13926"/>
          <ac:spMkLst>
            <pc:docMk/>
            <pc:sldMk cId="79098648" sldId="317"/>
            <ac:spMk id="3" creationId="{D65C0F8E-0DDE-FDB1-89F6-88A0E906925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nb-NO"/>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10FFEEA-28BF-A340-8643-E3D8E12E09C9}" type="datetime1">
              <a:rPr lang="nb-NO"/>
              <a:pPr>
                <a:defRPr/>
              </a:pPr>
              <a:t>17.09.2023</a:t>
            </a:fld>
            <a:endParaRPr lang="nb-NO"/>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nb-NO"/>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723CA21-0D36-3244-96F4-6725D321E2BD}" type="slidenum">
              <a:rPr lang="nb-NO"/>
              <a:pPr>
                <a:defRPr/>
              </a:pPr>
              <a:t>‹#›</a:t>
            </a:fld>
            <a:endParaRPr lang="nb-NO"/>
          </a:p>
        </p:txBody>
      </p:sp>
    </p:spTree>
    <p:extLst>
      <p:ext uri="{BB962C8B-B14F-4D97-AF65-F5344CB8AC3E}">
        <p14:creationId xmlns:p14="http://schemas.microsoft.com/office/powerpoint/2010/main" val="7507511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8B4E5606-14F6-4340-AA6C-C3A41A40A3DB}" type="slidenum">
              <a:rPr lang="en-US"/>
              <a:pPr>
                <a:defRPr/>
              </a:pPr>
              <a:t>‹#›</a:t>
            </a:fld>
            <a:endParaRPr lang="en-US"/>
          </a:p>
        </p:txBody>
      </p:sp>
    </p:spTree>
    <p:extLst>
      <p:ext uri="{BB962C8B-B14F-4D97-AF65-F5344CB8AC3E}">
        <p14:creationId xmlns:p14="http://schemas.microsoft.com/office/powerpoint/2010/main" val="113329808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ヒラギノ角ゴ Pro W3" charset="-128"/>
        <a:cs typeface="ヒラギノ角ゴ Pro W3" charset="-128"/>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128"/>
        <a:cs typeface="ヒラギノ角ゴ Pro W3" charset="-128"/>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128"/>
        <a:cs typeface="ヒラギノ角ゴ Pro W3" charset="-128"/>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128"/>
        <a:cs typeface="ヒラギノ角ゴ Pro W3" charset="-128"/>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128"/>
        <a:cs typeface="ヒラギノ角ゴ Pro W3"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globalcit.eu/cjeu-asked-to-rule-on-acquisition-of-nationality-in-light-of-eu-citizenship-the-fundamental-status-on-the-horizon-c-118-20-jy-v-wiener-landesregierun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Hva betyr statsborgerregler? Som jeg kommer tilbake til har ikke dette heller noe entydig innhold. Slik jeg har definert det og vil legge opp til det her – mener jeg både nasjonale regler om erverv og tap, samt påvirkningen av en rettighet jeg skal gå nærmere inn på – og det er </a:t>
            </a:r>
            <a:r>
              <a:rPr lang="nb-NO" dirty="0" err="1"/>
              <a:t>oppholdsretten</a:t>
            </a:r>
            <a:r>
              <a:rPr lang="nb-NO" dirty="0"/>
              <a:t> og forbudet mot utvisning. Det er for denne rettigheten jeg mener </a:t>
            </a:r>
            <a:r>
              <a:rPr lang="nb-NO" dirty="0" err="1"/>
              <a:t>uionsborgerretten</a:t>
            </a:r>
            <a:r>
              <a:rPr lang="nb-NO" dirty="0"/>
              <a:t> og evt. EØS-retten kommer mest på spissen og som er mest prinsipielt interessant å diskutere-hvis det blir tid til det. </a:t>
            </a:r>
          </a:p>
          <a:p>
            <a:endParaRPr lang="nb-NO" dirty="0"/>
          </a:p>
          <a:p>
            <a:r>
              <a:rPr lang="nb-NO" dirty="0"/>
              <a:t>Derfor: er dette innlegget om EU, unionsborgerskap og statsborgerskap tredelt. En del – vil jeg gi noen definisjoner av hva begrepen inneholder og deres forhold til hverandre. I del 2) vil jeg si noe om EU-retten og nasjonale statsborgerregler om erverv og tap i EUs medlemsstater. Her vil jeg se på rettspraksis og vurdere om og på hvilken måte EU-retten får betydning, og evt. om det kan få betydning i EØS. I del 3) hvis det blir tid på det, vil jeg se på hvordan unionsborgerskapet  kan få betydning for en spesifikk rettighet – nemlig </a:t>
            </a:r>
            <a:r>
              <a:rPr lang="nb-NO" dirty="0" err="1"/>
              <a:t>oppholdsretten</a:t>
            </a:r>
            <a:r>
              <a:rPr lang="nb-NO" dirty="0"/>
              <a:t>. </a:t>
            </a:r>
          </a:p>
          <a:p>
            <a:r>
              <a:rPr lang="nb-NO" dirty="0"/>
              <a:t>Flere av spørsmålene ser jeg på som uklare – og jeg vil gjerne høre deres synspunkter!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1</a:t>
            </a:fld>
            <a:endParaRPr lang="en-US"/>
          </a:p>
        </p:txBody>
      </p:sp>
    </p:spTree>
    <p:extLst>
      <p:ext uri="{BB962C8B-B14F-4D97-AF65-F5344CB8AC3E}">
        <p14:creationId xmlns:p14="http://schemas.microsoft.com/office/powerpoint/2010/main" val="3563918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Hva betyr «</a:t>
            </a:r>
            <a:r>
              <a:rPr lang="nb-NO" dirty="0" err="1"/>
              <a:t>point</a:t>
            </a:r>
            <a:r>
              <a:rPr lang="nb-NO" dirty="0"/>
              <a:t> </a:t>
            </a:r>
            <a:r>
              <a:rPr lang="nb-NO" dirty="0" err="1"/>
              <a:t>of</a:t>
            </a:r>
            <a:r>
              <a:rPr lang="nb-NO" dirty="0"/>
              <a:t> </a:t>
            </a:r>
            <a:r>
              <a:rPr lang="nb-NO" dirty="0" err="1"/>
              <a:t>view</a:t>
            </a:r>
            <a:r>
              <a:rPr lang="nb-NO" dirty="0"/>
              <a:t> </a:t>
            </a:r>
            <a:r>
              <a:rPr lang="nb-NO" dirty="0" err="1"/>
              <a:t>of</a:t>
            </a:r>
            <a:r>
              <a:rPr lang="nb-NO" dirty="0"/>
              <a:t> EU-</a:t>
            </a:r>
            <a:r>
              <a:rPr lang="nb-NO" dirty="0" err="1"/>
              <a:t>law</a:t>
            </a:r>
            <a:r>
              <a:rPr lang="nb-NO" dirty="0"/>
              <a:t>»?  Er konsekvensene for en person profesjonelt eller familiært etter EU retten for eksempel en annen enn etter EMK?? Charteret?</a:t>
            </a:r>
          </a:p>
          <a:p>
            <a:r>
              <a:rPr lang="nb-NO" dirty="0"/>
              <a:t>Spørsmål en kan stille, det sentrale her er uansett at EU-domstolen krever at det foretas en proporsjonalitetsvurdering som er individuell og ikke automatisk som må kunne foretas på ET ELLER ANNET TIDSPUNKT.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22</a:t>
            </a:fld>
            <a:endParaRPr lang="en-US"/>
          </a:p>
        </p:txBody>
      </p:sp>
    </p:spTree>
    <p:extLst>
      <p:ext uri="{BB962C8B-B14F-4D97-AF65-F5344CB8AC3E}">
        <p14:creationId xmlns:p14="http://schemas.microsoft.com/office/powerpoint/2010/main" val="1671918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Jeg kommer til den nyeste saken fra EU-domstolen mot Danmark veldig snart.</a:t>
            </a:r>
          </a:p>
          <a:p>
            <a:endParaRPr lang="nb-NO" dirty="0"/>
          </a:p>
          <a:p>
            <a:r>
              <a:rPr lang="nb-NO" dirty="0"/>
              <a:t>Fokuserer på «alle rettigheter» som følger med statusen. Som vi kommer til ; hvilke rettigheter er det? Og hvordan går det betydning i EØS?</a:t>
            </a:r>
          </a:p>
          <a:p>
            <a:endParaRPr lang="nb-NO" dirty="0"/>
          </a:p>
          <a:p>
            <a:endParaRPr lang="nb-NO" dirty="0"/>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25</a:t>
            </a:fld>
            <a:endParaRPr lang="en-US"/>
          </a:p>
        </p:txBody>
      </p:sp>
    </p:spTree>
    <p:extLst>
      <p:ext uri="{BB962C8B-B14F-4D97-AF65-F5344CB8AC3E}">
        <p14:creationId xmlns:p14="http://schemas.microsoft.com/office/powerpoint/2010/main" val="8988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Selv om EUD sier at det er nasjonalstaten som må foreta </a:t>
            </a:r>
            <a:r>
              <a:rPr lang="nb-NO" dirty="0" err="1"/>
              <a:t>subusmsjonen</a:t>
            </a:r>
            <a:r>
              <a:rPr lang="nb-NO" dirty="0"/>
              <a:t>, går domstolen langt i å foreta den konkret vurderingen.</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26</a:t>
            </a:fld>
            <a:endParaRPr lang="en-US"/>
          </a:p>
        </p:txBody>
      </p:sp>
    </p:spTree>
    <p:extLst>
      <p:ext uri="{BB962C8B-B14F-4D97-AF65-F5344CB8AC3E}">
        <p14:creationId xmlns:p14="http://schemas.microsoft.com/office/powerpoint/2010/main" val="3232805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Får avgjørelsene fra EU-domstolen om hvilke krav som må stilles for tap og proporsjonalitet for nasjonale domstoler, betydning for hvordan Norge eller andre land i EØS må vurdere tap av statsborgerskap? I utgangspunktet tenker jeg nei. Men det kan bero på hvordan spørsmålet er begrunnet. </a:t>
            </a:r>
          </a:p>
          <a:p>
            <a:endParaRPr lang="nb-NO" dirty="0"/>
          </a:p>
          <a:p>
            <a:r>
              <a:rPr lang="nb-NO" dirty="0"/>
              <a:t>Norge har ikke et unionsborgerskap. Og den eneste grunnen til at spørsmålet overhodet faller inn under EU-retten, slik EU-domstolen også er inne på i sine avgjørelser, skyldes at tap av det nasjonale statsborgerskapet fører til tap av Unionsborgerskap.  Siden Norge ikke er unionsborgere og ikke er medlem av EU, vil avgjørelser om dette ikke ha betydning i en EØS-kontekst. I enkelte av avgjørelsene hvor EU-domstolen har gått inn på spørsmålet, har de for eksempel bare tatt utgangspunkt i TFEU art. 20 hvor det ikke er en forutsetning om fri bevegelighet. Denne har ikke noe grunnlag i EØS og kan da ikke ha betydning i en EØS-kontekst. </a:t>
            </a:r>
          </a:p>
          <a:p>
            <a:r>
              <a:rPr lang="nb-NO" dirty="0"/>
              <a:t>Men; det KAN kanskje tenkes, og det kommer jeg tilbake til, hvis </a:t>
            </a:r>
            <a:r>
              <a:rPr lang="nb-NO" dirty="0" err="1"/>
              <a:t>EU.domstolen</a:t>
            </a:r>
            <a:r>
              <a:rPr lang="nb-NO" dirty="0"/>
              <a:t> begrunner det hovedsakelig i at det er problematisk med tanke på fri bevegelighet, som også er en følge av unionsborgerdirektivet og ikke bare TFEU art. 21,, og som også forutsetter at man er statsborger i et EU land, så kan en se for seg at det kanskje kan </a:t>
            </a:r>
            <a:r>
              <a:rPr lang="nb-NO" dirty="0" err="1"/>
              <a:t>fp</a:t>
            </a:r>
            <a:r>
              <a:rPr lang="nb-NO" dirty="0"/>
              <a:t> betydning avhengig av hvordan det er begrunnet. Jeg skal straks gjøre rede for ett eksempel.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29</a:t>
            </a:fld>
            <a:endParaRPr lang="en-US"/>
          </a:p>
        </p:txBody>
      </p:sp>
    </p:spTree>
    <p:extLst>
      <p:ext uri="{BB962C8B-B14F-4D97-AF65-F5344CB8AC3E}">
        <p14:creationId xmlns:p14="http://schemas.microsoft.com/office/powerpoint/2010/main" val="935289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Tilbakekall ; av betydning for dere er at folketrygdloven § 22-15 sier at man kan kreve tilbakebetalt utbetaling til ens om ikke har hatt krav på det dersom vedkommende «forsettlig eller uaktsomt» hat gitt uriktige opplysninger. Hvis statsborgerskapet blir tilbakekalt på bakgrunn av uriktige opplysninger tilbake i tid , og dette har gjort at vedkommende ikke har hatt lovlig opphold og dermed ikke har hatt rett til pengene, vil det kunne fremmes et tilbakebetalingskrav.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30</a:t>
            </a:fld>
            <a:endParaRPr lang="en-US"/>
          </a:p>
        </p:txBody>
      </p:sp>
    </p:spTree>
    <p:extLst>
      <p:ext uri="{BB962C8B-B14F-4D97-AF65-F5344CB8AC3E}">
        <p14:creationId xmlns:p14="http://schemas.microsoft.com/office/powerpoint/2010/main" val="974698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 danske statsborgerskapet tapes automatisk ved fylte 22 år, med mindre personen søker om å beholde det. </a:t>
            </a:r>
          </a:p>
          <a:p>
            <a:r>
              <a:rPr lang="nb-NO" dirty="0"/>
              <a:t>Ikke noe krav om at danske myndigheter gir beskjed til vedkommende. </a:t>
            </a:r>
          </a:p>
          <a:p>
            <a:r>
              <a:rPr lang="nb-NO" dirty="0"/>
              <a:t>Søknaden om å beholde det måtte være sendt inn innen 22.</a:t>
            </a:r>
          </a:p>
          <a:p>
            <a:r>
              <a:rPr lang="nb-NO" dirty="0"/>
              <a:t>Ikke noe unntak eller proporsjonalitetsvurdering. </a:t>
            </a:r>
          </a:p>
          <a:p>
            <a:endParaRPr lang="nb-NO" dirty="0"/>
          </a:p>
          <a:p>
            <a:r>
              <a:rPr lang="nb-NO" dirty="0"/>
              <a:t>Så ser også av nr. 3 at alle land fører til tap av statsborgerskap – men at det er gjort et unntak for land i Norden. Det er </a:t>
            </a:r>
            <a:r>
              <a:rPr lang="nb-NO" dirty="0" err="1"/>
              <a:t>mao</a:t>
            </a:r>
            <a:r>
              <a:rPr lang="nb-NO" dirty="0"/>
              <a:t> ikke et skille mellom forhold utenfor riket i EU eller i et tredjeland; alle land utenfor Danmark før fylte 22 fører til tap. </a:t>
            </a:r>
          </a:p>
          <a:p>
            <a:endParaRPr lang="nb-NO" dirty="0"/>
          </a:p>
          <a:p>
            <a:r>
              <a:rPr lang="nb-NO" dirty="0"/>
              <a:t>Er denne regelen i samsvar med EU-retten?</a:t>
            </a:r>
          </a:p>
          <a:p>
            <a:endParaRPr lang="nb-NO" dirty="0"/>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32</a:t>
            </a:fld>
            <a:endParaRPr lang="en-US"/>
          </a:p>
        </p:txBody>
      </p:sp>
    </p:spTree>
    <p:extLst>
      <p:ext uri="{BB962C8B-B14F-4D97-AF65-F5344CB8AC3E}">
        <p14:creationId xmlns:p14="http://schemas.microsoft.com/office/powerpoint/2010/main" val="1838363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40</a:t>
            </a:fld>
            <a:endParaRPr lang="en-US"/>
          </a:p>
        </p:txBody>
      </p:sp>
    </p:spTree>
    <p:extLst>
      <p:ext uri="{BB962C8B-B14F-4D97-AF65-F5344CB8AC3E}">
        <p14:creationId xmlns:p14="http://schemas.microsoft.com/office/powerpoint/2010/main" val="4092272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Vi husker at den danske regelen gjør at man mister statsborgerskapet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41</a:t>
            </a:fld>
            <a:endParaRPr lang="en-US"/>
          </a:p>
        </p:txBody>
      </p:sp>
    </p:spTree>
    <p:extLst>
      <p:ext uri="{BB962C8B-B14F-4D97-AF65-F5344CB8AC3E}">
        <p14:creationId xmlns:p14="http://schemas.microsoft.com/office/powerpoint/2010/main" val="14583550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Spørsmålet ble </a:t>
            </a:r>
            <a:r>
              <a:rPr lang="nb-NO" dirty="0" err="1"/>
              <a:t>mao</a:t>
            </a:r>
            <a:r>
              <a:rPr lang="nb-NO" dirty="0"/>
              <a:t> ikke behandlet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44</a:t>
            </a:fld>
            <a:endParaRPr lang="en-US"/>
          </a:p>
        </p:txBody>
      </p:sp>
    </p:spTree>
    <p:extLst>
      <p:ext uri="{BB962C8B-B14F-4D97-AF65-F5344CB8AC3E}">
        <p14:creationId xmlns:p14="http://schemas.microsoft.com/office/powerpoint/2010/main" val="9230652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Først og fremst: I lys av EU-domstolens uttalelse vil den norske bestemmelsen uansett – klart stå seg. En </a:t>
            </a:r>
            <a:r>
              <a:rPr lang="nb-NO" dirty="0" err="1"/>
              <a:t>proposjanlitetsvurdering</a:t>
            </a:r>
            <a:r>
              <a:rPr lang="nb-NO" dirty="0"/>
              <a:t> ligger inn i selve bestemmelsen og kan vurdere en søknad som er sendt inn etter fristen.</a:t>
            </a:r>
          </a:p>
          <a:p>
            <a:endParaRPr lang="nb-NO" dirty="0"/>
          </a:p>
          <a:p>
            <a:endParaRPr lang="nb-NO" dirty="0"/>
          </a:p>
          <a:p>
            <a:r>
              <a:rPr lang="nb-NO" dirty="0"/>
              <a:t>En kan for det første spørre om det å ha en regel som den norske og den danske, som sier at fravær i et annet land fører til tap av statsborgerskap er i strid med reglene om fri bevegelighet, eller i det minste utgjør en restriksjon som gjør det mindre attraktivt å benytte seg av reglene om fri bevegelighet. Og dersom det er tilfellet om en slik regel er rettferdiggjort.  Her er det også et spørsmål om en belager seg utelukkende etter TFEU art. 21, eller om det er direktivet restriksjonen evt. blir begrunnet i.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45</a:t>
            </a:fld>
            <a:endParaRPr lang="en-US"/>
          </a:p>
        </p:txBody>
      </p:sp>
    </p:spTree>
    <p:extLst>
      <p:ext uri="{BB962C8B-B14F-4D97-AF65-F5344CB8AC3E}">
        <p14:creationId xmlns:p14="http://schemas.microsoft.com/office/powerpoint/2010/main" val="1524313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Som ellers i jusen har dette utgangspunktet unntak- det kommer jeg tilbake til. Men begrensninger i nasjonalstatenes adgang til å oppstille egne regler om hvem som blir norske statsborgere og hvordan det tapes begrenses i så fall, som et generelt utgangspunkt, en følge av at nasjonalstatene selv har inngått traktater som begrenser dette- og ikke en følge av folkeretten selv. </a:t>
            </a:r>
          </a:p>
          <a:p>
            <a:endParaRPr lang="nb-NO" dirty="0"/>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nb-NO" sz="1200" b="0" i="0" u="none" strike="noStrike" kern="0" cap="none" spc="0" normalizeH="0" baseline="0" noProof="0" dirty="0">
                <a:ln>
                  <a:noFill/>
                </a:ln>
                <a:solidFill>
                  <a:srgbClr val="000000"/>
                </a:solidFill>
                <a:effectLst/>
                <a:uLnTx/>
                <a:uFillTx/>
                <a:latin typeface="Arial"/>
                <a:ea typeface="ヒラギノ角ゴ Pro W3"/>
              </a:rPr>
              <a:t>I denne presentasjonen: skal jeg fokusere på en «statsborgerrettighet» og forholdet til EU/EØS-retten: </a:t>
            </a:r>
            <a:r>
              <a:rPr kumimoji="0" lang="nb-NO" sz="1200" b="0" i="0" u="none" strike="noStrike" kern="0" cap="none" spc="0" normalizeH="0" baseline="0" noProof="0" dirty="0" err="1">
                <a:ln>
                  <a:noFill/>
                </a:ln>
                <a:solidFill>
                  <a:srgbClr val="000000"/>
                </a:solidFill>
                <a:effectLst/>
                <a:uLnTx/>
                <a:uFillTx/>
                <a:latin typeface="Arial"/>
                <a:ea typeface="ヒラギノ角ゴ Pro W3"/>
              </a:rPr>
              <a:t>oppholdsretten</a:t>
            </a:r>
            <a:r>
              <a:rPr kumimoji="0" lang="nb-NO" sz="1200" b="0" i="0" u="none" strike="noStrike" kern="0" cap="none" spc="0" normalizeH="0" baseline="0" noProof="0" dirty="0">
                <a:ln>
                  <a:noFill/>
                </a:ln>
                <a:solidFill>
                  <a:srgbClr val="000000"/>
                </a:solidFill>
                <a:effectLst/>
                <a:uLnTx/>
                <a:uFillTx/>
                <a:latin typeface="Arial"/>
                <a:ea typeface="ヒラギノ角ゴ Pro W3"/>
              </a:rPr>
              <a:t>/forbudet mot utvisning</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nb-NO" sz="1200" b="0" i="0" u="none" strike="noStrike" kern="0" cap="none" spc="0" normalizeH="0" baseline="0" noProof="0" dirty="0">
                <a:ln>
                  <a:noFill/>
                </a:ln>
                <a:solidFill>
                  <a:srgbClr val="000000"/>
                </a:solidFill>
                <a:effectLst/>
                <a:uLnTx/>
                <a:uFillTx/>
                <a:latin typeface="Arial"/>
                <a:ea typeface="ヒラギノ角ゴ Pro W3"/>
              </a:rPr>
              <a:t>Statsborgerskap i EFTA eller en EU-stat er avgjørende for å falle inn under reglene om de fire friheter i EØS-avtalens hoveddel.</a:t>
            </a:r>
          </a:p>
          <a:p>
            <a:endParaRPr lang="nb-NO" dirty="0"/>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4</a:t>
            </a:fld>
            <a:endParaRPr lang="en-US"/>
          </a:p>
        </p:txBody>
      </p:sp>
    </p:spTree>
    <p:extLst>
      <p:ext uri="{BB962C8B-B14F-4D97-AF65-F5344CB8AC3E}">
        <p14:creationId xmlns:p14="http://schemas.microsoft.com/office/powerpoint/2010/main" val="25423639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Etter mitt syn er det flere forhold som melder seg her: For det første; er det å ha et form for bosettingskrav en restriksjon på fri bevegelighet? Regelen gjør det mindre attraktivt for en person å bo permanent i et annet EU land enn landet de er statsborgere av. Samtidig er regelen trolig lite praktisk; siden ingen kan gjøres statsløse forutsetter det at det er tale om et barn av en unionsborger og en tredjelandsborger som vokser opp eller bor i et annet land i EU enn landet  vedkommende er statsborger i. Men; spørsmålet kan likevel oppstå. I en slik kontekst vil å bo i et annet EU land, evt. å benytte seg av retten til fri bevegelighet, være mindre attraktiv fordi en må bo permanent et sted for å oppnå en status. Den videre vurderingen er da om en slik restriksjon egnet til å nå </a:t>
            </a:r>
            <a:r>
              <a:rPr lang="nb-NO" dirty="0" err="1"/>
              <a:t>eg</a:t>
            </a:r>
            <a:r>
              <a:rPr lang="nb-NO" dirty="0"/>
              <a:t> legitimt hensyn, og er proporsjonal.</a:t>
            </a:r>
          </a:p>
          <a:p>
            <a:endParaRPr lang="nb-NO" dirty="0"/>
          </a:p>
          <a:p>
            <a:r>
              <a:rPr lang="nb-NO" dirty="0"/>
              <a:t>I en EØS-kontekst er det mer interessante og prinsipielle spørsmålet tenker jeg, dersom man legger til grunn at regelen er i strid med reglene om fri bevegelighet; om Norge ville vært forpliktet til å endre loven. Det vil nok bero på om begrunnelsen kan stadfestes i TFEU </a:t>
            </a:r>
            <a:r>
              <a:rPr lang="nb-NO" dirty="0" err="1"/>
              <a:t>aer</a:t>
            </a:r>
            <a:r>
              <a:rPr lang="nb-NO" dirty="0"/>
              <a:t>. 20 eller om det kan utledes av direktivet eller passiv tjenestefrihet. Dersom det vil være i strid med direktivet, kan det tilsi at regelen er EØS-stridig. EØS rett gis forrang, og sektormonismebestemmelse i § 3. </a:t>
            </a:r>
          </a:p>
          <a:p>
            <a:endParaRPr lang="nb-NO" dirty="0"/>
          </a:p>
          <a:p>
            <a:r>
              <a:rPr lang="nb-NO" dirty="0"/>
              <a:t>Men; EØS-retten får bare forrang hvis forholdet er omfattet av EØS-avtalen. Og ser en hen til avgjørelsene fra EU-domstolen, er årsaken til at EU-retten overhodet kommer til anvendelse i disse sakene at det er tale om et forhold som direkte </a:t>
            </a:r>
            <a:r>
              <a:rPr lang="nb-NO" dirty="0" err="1"/>
              <a:t>omhnalder</a:t>
            </a:r>
            <a:r>
              <a:rPr lang="nb-NO" dirty="0"/>
              <a:t> </a:t>
            </a:r>
            <a:r>
              <a:rPr lang="nb-NO" dirty="0" err="1"/>
              <a:t>unionbsorgerskap</a:t>
            </a:r>
            <a:r>
              <a:rPr lang="nb-NO" dirty="0"/>
              <a:t>. Det klare utg. er fortsatt at hver nasjonalstat selv avgjør hvem som er statsborgerne sine.</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46</a:t>
            </a:fld>
            <a:endParaRPr lang="en-US"/>
          </a:p>
        </p:txBody>
      </p:sp>
    </p:spTree>
    <p:extLst>
      <p:ext uri="{BB962C8B-B14F-4D97-AF65-F5344CB8AC3E}">
        <p14:creationId xmlns:p14="http://schemas.microsoft.com/office/powerpoint/2010/main" val="3561754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Skal ikke snakke om implikasjonene rundt EMK, men kun konsentrere meg om spørsmålet rundt unionsborgerskap og forholdet til norske regler.</a:t>
            </a:r>
          </a:p>
          <a:p>
            <a:endParaRPr lang="nb-NO" dirty="0"/>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49</a:t>
            </a:fld>
            <a:endParaRPr lang="en-US"/>
          </a:p>
        </p:txBody>
      </p:sp>
    </p:spTree>
    <p:extLst>
      <p:ext uri="{BB962C8B-B14F-4D97-AF65-F5344CB8AC3E}">
        <p14:creationId xmlns:p14="http://schemas.microsoft.com/office/powerpoint/2010/main" val="3823951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Essensen i avgjørelsene; også etter </a:t>
            </a:r>
            <a:r>
              <a:rPr lang="nb-NO" dirty="0" err="1"/>
              <a:t>Zambrano</a:t>
            </a:r>
            <a:r>
              <a:rPr lang="nb-NO" dirty="0"/>
              <a:t>; er at TFEU også kommer til anvendelse i rene interne situasjoner hvor det ikke er utøvet fri bevegelighet.</a:t>
            </a:r>
          </a:p>
          <a:p>
            <a:r>
              <a:rPr lang="nb-NO" dirty="0"/>
              <a:t>I </a:t>
            </a:r>
            <a:r>
              <a:rPr lang="nb-NO" dirty="0" err="1"/>
              <a:t>Zambrano</a:t>
            </a:r>
            <a:r>
              <a:rPr lang="nb-NO" dirty="0"/>
              <a:t>: påpeker at det er i sjeldne </a:t>
            </a:r>
            <a:r>
              <a:rPr lang="nb-NO" dirty="0" err="1"/>
              <a:t>situsjoner</a:t>
            </a:r>
            <a:r>
              <a:rPr lang="nb-NO" dirty="0"/>
              <a:t> hvor dette kommer på spissen. Bare der barna e </a:t>
            </a:r>
            <a:r>
              <a:rPr lang="nb-NO" dirty="0" err="1"/>
              <a:t>rhelt</a:t>
            </a:r>
            <a:r>
              <a:rPr lang="nb-NO" dirty="0"/>
              <a:t> avhengig av foreldrene som er tredjelandsborgere og </a:t>
            </a:r>
            <a:r>
              <a:rPr lang="nb-NO" dirty="0" err="1"/>
              <a:t>beslugningen</a:t>
            </a:r>
            <a:r>
              <a:rPr lang="nb-NO" dirty="0"/>
              <a:t> vil føre til at barna må forlate landet og dermed bli fratatt grunnleggende unionsborgerrettigheter.</a:t>
            </a:r>
          </a:p>
          <a:p>
            <a:endParaRPr lang="nb-NO" dirty="0"/>
          </a:p>
          <a:p>
            <a:r>
              <a:rPr lang="nb-NO" dirty="0"/>
              <a:t>Og at barn som er unionsborgere med tredjelandsforeldre hvis utvisning fører </a:t>
            </a:r>
            <a:r>
              <a:rPr lang="nb-NO" dirty="0" err="1"/>
              <a:t>itl</a:t>
            </a:r>
            <a:r>
              <a:rPr lang="nb-NO" dirty="0"/>
              <a:t> at essensen i rettighetene fratas; er det ikke lov.</a:t>
            </a:r>
          </a:p>
          <a:p>
            <a:endParaRPr lang="nb-NO" dirty="0"/>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50</a:t>
            </a:fld>
            <a:endParaRPr lang="en-US"/>
          </a:p>
        </p:txBody>
      </p:sp>
    </p:spTree>
    <p:extLst>
      <p:ext uri="{BB962C8B-B14F-4D97-AF65-F5344CB8AC3E}">
        <p14:creationId xmlns:p14="http://schemas.microsoft.com/office/powerpoint/2010/main" val="1636267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I felleserklæringen fremgår det klart at direktivet bare kom til anvendelse dersom personen hadde utøvet sin rett til fri bevegelighet og altså ikke på rene interne situasjoner. (Perusaken, han skriver på s. 7 at tredjelandsborgere under EØS er avhengig av at unionsborgeren er en </a:t>
            </a:r>
            <a:r>
              <a:rPr lang="nb-NO" dirty="0" err="1"/>
              <a:t>worker</a:t>
            </a:r>
            <a:r>
              <a:rPr lang="nb-NO" dirty="0"/>
              <a:t>. Mener han det fortsatt etter den saken? Er det da ikke mulig å utlede rett fra et barn som er unionsborger fordi det ikke er </a:t>
            </a:r>
            <a:r>
              <a:rPr lang="nb-NO" dirty="0" err="1"/>
              <a:t>worker</a:t>
            </a:r>
            <a:r>
              <a:rPr lang="nb-NO" dirty="0"/>
              <a:t>??)</a:t>
            </a:r>
          </a:p>
          <a:p>
            <a:endParaRPr lang="nb-NO" dirty="0"/>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51</a:t>
            </a:fld>
            <a:endParaRPr lang="en-US"/>
          </a:p>
        </p:txBody>
      </p:sp>
    </p:spTree>
    <p:extLst>
      <p:ext uri="{BB962C8B-B14F-4D97-AF65-F5344CB8AC3E}">
        <p14:creationId xmlns:p14="http://schemas.microsoft.com/office/powerpoint/2010/main" val="2861215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Fri  bevegelighet: kjernen i unionsborgerskapet. Gir ALLE borgere i EU en rett til å bevege seg fritt mellom EUs medlemsstater, og sier for eksempel ikke noe om at det må være tale om økonomisk aktive personer, som har vært en debatt i hvert fall i Norge etter direktivet. Men som vi ser av artikkelen er også unionsborgerskapet et politisk konsept hvor formålet også er stemmerett, klagerett til ombudsmannen og diplomatisk beskyttelse. Dette utgjør en viktig del av konseptet unionsborgerskap som ikke har noen som helst parallell i EØS- og det må få betydning, som vi senere skal se. Må få betydning for vurderingen av hvilken overføringsverdi det har når EUD også tolker unionsborgerskap for overføringen til EØS.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7</a:t>
            </a:fld>
            <a:endParaRPr lang="en-US"/>
          </a:p>
        </p:txBody>
      </p:sp>
    </p:spTree>
    <p:extLst>
      <p:ext uri="{BB962C8B-B14F-4D97-AF65-F5344CB8AC3E}">
        <p14:creationId xmlns:p14="http://schemas.microsoft.com/office/powerpoint/2010/main" val="106712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Utg</a:t>
            </a:r>
            <a:r>
              <a:rPr lang="nb-NO" dirty="0"/>
              <a:t>: Faller utenfor EU-rettens anvendelsesområde. </a:t>
            </a:r>
          </a:p>
          <a:p>
            <a:endParaRPr lang="nb-NO" dirty="0"/>
          </a:p>
          <a:p>
            <a:r>
              <a:rPr lang="nb-NO" dirty="0"/>
              <a:t>Igjen må det skilles mellom 1) EU-retten og kompetansen til å avgjøre hvem som er borgere og hvordan det tapes 2) EU-rettens betydning for tolkningen av visse materielle rettigheter som for eksempel rette til innreise, og opphold. Jeg skal si noe om begge deler – men viktig å huske at det i utg. er to adskilte spørsmål. </a:t>
            </a:r>
          </a:p>
          <a:p>
            <a:r>
              <a:rPr lang="nb-NO" dirty="0"/>
              <a:t>At unionsborgerskapet og nasjonalt statsborgerskap er en direkte konsekvens av hverandre, samtidig som at </a:t>
            </a:r>
            <a:r>
              <a:rPr lang="nb-NO" dirty="0" err="1"/>
              <a:t>najsonalstatenes</a:t>
            </a:r>
            <a:r>
              <a:rPr lang="nb-NO" dirty="0"/>
              <a:t> regler om hvem som er statsborgere og hvordan det tapes ikke er harmonisert kan sies å skape et paradoks ved at noen land for eksempel kan ha svært liberale statsborgerregler imens andre ikke har det – innebærer at noen svært lettere blir unionsborgere enn andre.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9</a:t>
            </a:fld>
            <a:endParaRPr lang="en-US"/>
          </a:p>
        </p:txBody>
      </p:sp>
    </p:spTree>
    <p:extLst>
      <p:ext uri="{BB962C8B-B14F-4D97-AF65-F5344CB8AC3E}">
        <p14:creationId xmlns:p14="http://schemas.microsoft.com/office/powerpoint/2010/main" val="2218877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10</a:t>
            </a:fld>
            <a:endParaRPr lang="en-US"/>
          </a:p>
        </p:txBody>
      </p:sp>
    </p:spTree>
    <p:extLst>
      <p:ext uri="{BB962C8B-B14F-4D97-AF65-F5344CB8AC3E}">
        <p14:creationId xmlns:p14="http://schemas.microsoft.com/office/powerpoint/2010/main" val="219231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Den siste avgjørelsen fra GA i Nordic info-.saken er i denne sammenheng av relevans. Jeg kommer tilbake til hvilken betydning jeg tenker uttalelsen vil få litt senere i presentasjonen, når jeg diskuterer </a:t>
            </a:r>
            <a:r>
              <a:rPr lang="nb-NO" dirty="0" err="1"/>
              <a:t>oppholdsretten</a:t>
            </a:r>
            <a:r>
              <a:rPr lang="nb-NO" dirty="0"/>
              <a:t>/forbudet mot utvisning. Men for nå er det først og fremst relevant å stautere at GA foreløpig i hvert fall uttaler at noe generelt EØS – borgerskap, som EFTAD kanskje tidligere har konstruert etter prinsippet om homogenitet – ikke foreligger.</a:t>
            </a:r>
          </a:p>
          <a:p>
            <a:r>
              <a:rPr lang="nb-NO" dirty="0"/>
              <a:t>Hvis tid; se på en regel i statsborgerloven om erverv av </a:t>
            </a:r>
            <a:r>
              <a:rPr lang="nb-NO" dirty="0" err="1"/>
              <a:t>statbsorgerskap</a:t>
            </a:r>
            <a:r>
              <a:rPr lang="nb-NO" dirty="0"/>
              <a:t> for EØS borgere og et </a:t>
            </a:r>
            <a:r>
              <a:rPr lang="nb-NO" dirty="0" err="1"/>
              <a:t>oppholdskrav</a:t>
            </a:r>
            <a:r>
              <a:rPr lang="nb-NO" dirty="0"/>
              <a:t> hvor jeg ønsker å se på om EØS-retten i det hele tatt kan få betydning for tolkningen av denne og om et potensielt traktatsbruddsøksmål mot Malta om erverv av statsborgerskap også kan få betydning i en EØS-kontekst.</a:t>
            </a:r>
          </a:p>
          <a:p>
            <a:endParaRPr lang="nb-NO" dirty="0"/>
          </a:p>
          <a:p>
            <a:r>
              <a:rPr lang="nb-NO" dirty="0"/>
              <a:t>Nordic info-saken reiser mange spørsmål og omhandler særlig lovligheten av restriksjoner på inn og utreise som ble gjennomført under covid-19 pandemien i Europa og hvordan art. 27 som sier at rettighetene bare kan begrenses i individuelle tilfeller med begrunnelse og  med klagerett, skulle forstås når det var landsomfattende nedstengninger som følge av en pandemi. </a:t>
            </a:r>
            <a:r>
              <a:rPr lang="nb-NO" dirty="0" err="1"/>
              <a:t>Spørmsål</a:t>
            </a:r>
            <a:r>
              <a:rPr lang="nb-NO" dirty="0"/>
              <a:t> både om innreiseforbud og om det å måtte testes/på karantene hvis man kom fra noen land var i samsvar med direktivet. Også tolkning av Schengen-avtalen.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13</a:t>
            </a:fld>
            <a:endParaRPr lang="en-US"/>
          </a:p>
        </p:txBody>
      </p:sp>
    </p:spTree>
    <p:extLst>
      <p:ext uri="{BB962C8B-B14F-4D97-AF65-F5344CB8AC3E}">
        <p14:creationId xmlns:p14="http://schemas.microsoft.com/office/powerpoint/2010/main" val="2716570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Jeg skal nåm gå gjennom noen avgjørelser i som har vært oppe i EU, deretter vurdere i en EØS-kontekst.</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15</a:t>
            </a:fld>
            <a:endParaRPr lang="en-US"/>
          </a:p>
        </p:txBody>
      </p:sp>
    </p:spTree>
    <p:extLst>
      <p:ext uri="{BB962C8B-B14F-4D97-AF65-F5344CB8AC3E}">
        <p14:creationId xmlns:p14="http://schemas.microsoft.com/office/powerpoint/2010/main" val="4280138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I den konkrete saken, </a:t>
            </a:r>
            <a:r>
              <a:rPr lang="nb-NO" dirty="0" err="1"/>
              <a:t>Rottmann</a:t>
            </a:r>
            <a:r>
              <a:rPr lang="nb-NO" dirty="0"/>
              <a:t>; kom EU-domstolen </a:t>
            </a:r>
            <a:r>
              <a:rPr lang="nb-NO" dirty="0" err="1"/>
              <a:t>likehen</a:t>
            </a:r>
            <a:r>
              <a:rPr lang="nb-NO" dirty="0"/>
              <a:t> til at det var i samsvar med EU-retten for Tyskland å tilbakekalle </a:t>
            </a:r>
            <a:r>
              <a:rPr lang="nb-NO" dirty="0" err="1"/>
              <a:t>naturliasjonen</a:t>
            </a:r>
            <a:r>
              <a:rPr lang="nb-NO" dirty="0"/>
              <a:t> til </a:t>
            </a:r>
            <a:r>
              <a:rPr lang="nb-NO" dirty="0" err="1"/>
              <a:t>Rottmann</a:t>
            </a:r>
            <a:r>
              <a:rPr lang="nb-NO" dirty="0"/>
              <a:t>, til tross for at han ikke hadde fått tilbake sitt opprinnelige </a:t>
            </a:r>
            <a:r>
              <a:rPr lang="nb-NO" dirty="0" err="1"/>
              <a:t>østerriske</a:t>
            </a:r>
            <a:r>
              <a:rPr lang="nb-NO" dirty="0"/>
              <a:t> statsborgerskap, men at det var opp til den nasjonale domstolen å avgjøre basert på prinsippet om proporsjonalitet om det skulle innvilges tid til å få innvilget det opprinnelige statsborgerskapet før endringen kunne finne sted.  EU-domstolen synes </a:t>
            </a:r>
            <a:r>
              <a:rPr lang="nb-NO" dirty="0" err="1"/>
              <a:t>mao</a:t>
            </a:r>
            <a:r>
              <a:rPr lang="nb-NO" dirty="0"/>
              <a:t>. å gi nasjonalstatene vidt spillerom – men det sentrale er at det må kunne foretas en </a:t>
            </a:r>
            <a:r>
              <a:rPr lang="nb-NO" dirty="0" err="1"/>
              <a:t>proporsjoanltetsvurdering</a:t>
            </a:r>
            <a:r>
              <a:rPr lang="nb-NO" dirty="0"/>
              <a:t> og kunne vurderes etter EU-retten.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17</a:t>
            </a:fld>
            <a:endParaRPr lang="en-US"/>
          </a:p>
        </p:txBody>
      </p:sp>
    </p:spTree>
    <p:extLst>
      <p:ext uri="{BB962C8B-B14F-4D97-AF65-F5344CB8AC3E}">
        <p14:creationId xmlns:p14="http://schemas.microsoft.com/office/powerpoint/2010/main" val="2508184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Selv</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om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Østerriske</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domstoler</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formulerte</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spørsmålet</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som</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et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spørsmålet</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om tap av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unionsborgerskap</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er det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i</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realiteten</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et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spørsmål</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om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erverv</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krav</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til</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personen</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kunne</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oppnå</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Østerrisk</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statsborgerskap</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Se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i</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denne</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sammenheng</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David de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Groots</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blogginnlegg</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på</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EUIs sider: </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hlinkClick r:id="rId3"/>
              </a:rPr>
              <a:t>https://globalcit.eu/cjeu-asked-to-rule-on-acquisition-of-nationality-in-light-of-eu-citizenship-the-fundamental-status-on-the-horizon-c-118-20-jy-v-wiener-landesregierung/</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hvor</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han</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tar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til</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orde</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for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formuleringen</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fra</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nasjonale</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domstoler</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ikke</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burde</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vært</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så</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snever</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men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konsentrert</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seg om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prosessen</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for å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bli</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naturalisert</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i</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Østerrike</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er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i</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samsvar</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med EU-</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retten</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200" b="0"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overhodet</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p>
          <a:p>
            <a:endParaRPr lang="nb-NO" dirty="0"/>
          </a:p>
          <a:p>
            <a:r>
              <a:rPr lang="nb-NO" dirty="0"/>
              <a:t>Selv om hun formelt var statsløs på tidspunktet; </a:t>
            </a:r>
          </a:p>
        </p:txBody>
      </p:sp>
      <p:sp>
        <p:nvSpPr>
          <p:cNvPr id="4" name="Plassholder for lysbildenummer 3"/>
          <p:cNvSpPr>
            <a:spLocks noGrp="1"/>
          </p:cNvSpPr>
          <p:nvPr>
            <p:ph type="sldNum" sz="quarter" idx="5"/>
          </p:nvPr>
        </p:nvSpPr>
        <p:spPr/>
        <p:txBody>
          <a:bodyPr/>
          <a:lstStyle/>
          <a:p>
            <a:pPr>
              <a:defRPr/>
            </a:pPr>
            <a:fld id="{8B4E5606-14F6-4340-AA6C-C3A41A40A3DB}" type="slidenum">
              <a:rPr lang="en-US" smtClean="0"/>
              <a:pPr>
                <a:defRPr/>
              </a:pPr>
              <a:t>19</a:t>
            </a:fld>
            <a:endParaRPr lang="en-US"/>
          </a:p>
        </p:txBody>
      </p:sp>
    </p:spTree>
    <p:extLst>
      <p:ext uri="{BB962C8B-B14F-4D97-AF65-F5344CB8AC3E}">
        <p14:creationId xmlns:p14="http://schemas.microsoft.com/office/powerpoint/2010/main" val="3457692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sz="quarter"/>
          </p:nvPr>
        </p:nvSpPr>
        <p:spPr>
          <a:xfrm>
            <a:off x="1143000" y="2286000"/>
            <a:ext cx="7543800" cy="1143000"/>
          </a:xfrm>
        </p:spPr>
        <p:txBody>
          <a:bodyPr anchor="b"/>
          <a:lstStyle>
            <a:lvl1pPr>
              <a:defRPr sz="2000"/>
            </a:lvl1pPr>
          </a:lstStyle>
          <a:p>
            <a:r>
              <a:rPr lang="nb-NO"/>
              <a:t>Klikk for å redigere tittelstil</a:t>
            </a:r>
            <a:endParaRPr lang="en-US"/>
          </a:p>
        </p:txBody>
      </p:sp>
      <p:sp>
        <p:nvSpPr>
          <p:cNvPr id="3075" name="Rectangle 3"/>
          <p:cNvSpPr>
            <a:spLocks noGrp="1" noChangeArrowheads="1"/>
          </p:cNvSpPr>
          <p:nvPr>
            <p:ph type="subTitle" sz="quarter" idx="1"/>
          </p:nvPr>
        </p:nvSpPr>
        <p:spPr>
          <a:xfrm>
            <a:off x="1143000" y="3429000"/>
            <a:ext cx="7543800" cy="1752600"/>
          </a:xfrm>
        </p:spPr>
        <p:txBody>
          <a:bodyPr/>
          <a:lstStyle>
            <a:lvl1pPr marL="0" indent="0">
              <a:buFontTx/>
              <a:buNone/>
              <a:defRPr/>
            </a:lvl1pPr>
          </a:lstStyle>
          <a:p>
            <a:r>
              <a:rPr lang="nb-NO"/>
              <a:t>Klikk for å redigere undertittelstil i malen</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10"/>
          <p:cNvSpPr>
            <a:spLocks noGrp="1" noChangeArrowheads="1"/>
          </p:cNvSpPr>
          <p:nvPr>
            <p:ph type="dt" sz="half" idx="10"/>
          </p:nvPr>
        </p:nvSpPr>
        <p:spPr/>
        <p:txBody>
          <a:bodyPr/>
          <a:lstStyle>
            <a:lvl1pPr>
              <a:defRPr/>
            </a:lvl1pPr>
          </a:lstStyle>
          <a:p>
            <a:pPr>
              <a:defRPr/>
            </a:pPr>
            <a:endParaRPr lang="nb-NO"/>
          </a:p>
        </p:txBody>
      </p:sp>
      <p:sp>
        <p:nvSpPr>
          <p:cNvPr id="5" name="Rectangle 11"/>
          <p:cNvSpPr>
            <a:spLocks noGrp="1" noChangeArrowheads="1"/>
          </p:cNvSpPr>
          <p:nvPr>
            <p:ph type="ftr" sz="quarter" idx="11"/>
          </p:nvPr>
        </p:nvSpPr>
        <p:spPr/>
        <p:txBody>
          <a:bodyPr/>
          <a:lstStyle>
            <a:lvl1pPr>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lvl1pPr>
          </a:lstStyle>
          <a:p>
            <a:pPr>
              <a:defRPr/>
            </a:pPr>
            <a:fld id="{F049F8D9-8BFB-E244-9CF7-1BA6896AF8E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2750" y="838200"/>
            <a:ext cx="1924050" cy="5257800"/>
          </a:xfrm>
        </p:spPr>
        <p:txBody>
          <a:bodyPr vert="eaVert"/>
          <a:lstStyle/>
          <a:p>
            <a:r>
              <a:rPr lang="nb-NO"/>
              <a:t>Klikk for å redigere tittelstil</a:t>
            </a:r>
          </a:p>
        </p:txBody>
      </p:sp>
      <p:sp>
        <p:nvSpPr>
          <p:cNvPr id="3" name="Vertical Text Placeholder 2"/>
          <p:cNvSpPr>
            <a:spLocks noGrp="1"/>
          </p:cNvSpPr>
          <p:nvPr>
            <p:ph type="body" orient="vert" idx="1"/>
          </p:nvPr>
        </p:nvSpPr>
        <p:spPr>
          <a:xfrm>
            <a:off x="990600" y="838200"/>
            <a:ext cx="5619750" cy="5257800"/>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10"/>
          <p:cNvSpPr>
            <a:spLocks noGrp="1" noChangeArrowheads="1"/>
          </p:cNvSpPr>
          <p:nvPr>
            <p:ph type="dt" sz="half" idx="10"/>
          </p:nvPr>
        </p:nvSpPr>
        <p:spPr/>
        <p:txBody>
          <a:bodyPr/>
          <a:lstStyle>
            <a:lvl1pPr>
              <a:defRPr/>
            </a:lvl1pPr>
          </a:lstStyle>
          <a:p>
            <a:pPr>
              <a:defRPr/>
            </a:pPr>
            <a:endParaRPr lang="nb-NO"/>
          </a:p>
        </p:txBody>
      </p:sp>
      <p:sp>
        <p:nvSpPr>
          <p:cNvPr id="5" name="Rectangle 11"/>
          <p:cNvSpPr>
            <a:spLocks noGrp="1" noChangeArrowheads="1"/>
          </p:cNvSpPr>
          <p:nvPr>
            <p:ph type="ftr" sz="quarter" idx="11"/>
          </p:nvPr>
        </p:nvSpPr>
        <p:spPr/>
        <p:txBody>
          <a:bodyPr/>
          <a:lstStyle>
            <a:lvl1pPr>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lvl1pPr>
          </a:lstStyle>
          <a:p>
            <a:pPr>
              <a:defRPr/>
            </a:pPr>
            <a:fld id="{5E4D7C9A-09E7-E74C-90CD-FDA54B19864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10"/>
          <p:cNvSpPr>
            <a:spLocks noGrp="1" noChangeArrowheads="1"/>
          </p:cNvSpPr>
          <p:nvPr>
            <p:ph type="dt" sz="half" idx="10"/>
          </p:nvPr>
        </p:nvSpPr>
        <p:spPr/>
        <p:txBody>
          <a:bodyPr/>
          <a:lstStyle>
            <a:lvl1pPr>
              <a:defRPr/>
            </a:lvl1pPr>
          </a:lstStyle>
          <a:p>
            <a:pPr>
              <a:defRPr/>
            </a:pPr>
            <a:endParaRPr lang="nb-NO"/>
          </a:p>
        </p:txBody>
      </p:sp>
      <p:sp>
        <p:nvSpPr>
          <p:cNvPr id="5" name="Rectangle 11"/>
          <p:cNvSpPr>
            <a:spLocks noGrp="1" noChangeArrowheads="1"/>
          </p:cNvSpPr>
          <p:nvPr>
            <p:ph type="ftr" sz="quarter" idx="11"/>
          </p:nvPr>
        </p:nvSpPr>
        <p:spPr/>
        <p:txBody>
          <a:bodyPr/>
          <a:lstStyle>
            <a:lvl1pPr>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lvl1pPr>
          </a:lstStyle>
          <a:p>
            <a:pPr>
              <a:defRPr/>
            </a:pPr>
            <a:fld id="{D9CAF9A1-4DE5-0A45-B83C-18B0A47232C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b-NO"/>
              <a:t>Klikk for å redigere tittelstil</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a:t>Klikk for å redigere tekststiler i malen</a:t>
            </a:r>
          </a:p>
        </p:txBody>
      </p:sp>
      <p:sp>
        <p:nvSpPr>
          <p:cNvPr id="4" name="Rectangle 10"/>
          <p:cNvSpPr>
            <a:spLocks noGrp="1" noChangeArrowheads="1"/>
          </p:cNvSpPr>
          <p:nvPr>
            <p:ph type="dt" sz="half" idx="10"/>
          </p:nvPr>
        </p:nvSpPr>
        <p:spPr/>
        <p:txBody>
          <a:bodyPr/>
          <a:lstStyle>
            <a:lvl1pPr>
              <a:defRPr/>
            </a:lvl1pPr>
          </a:lstStyle>
          <a:p>
            <a:pPr>
              <a:defRPr/>
            </a:pPr>
            <a:endParaRPr lang="nb-NO"/>
          </a:p>
        </p:txBody>
      </p:sp>
      <p:sp>
        <p:nvSpPr>
          <p:cNvPr id="5" name="Rectangle 11"/>
          <p:cNvSpPr>
            <a:spLocks noGrp="1" noChangeArrowheads="1"/>
          </p:cNvSpPr>
          <p:nvPr>
            <p:ph type="ftr" sz="quarter" idx="11"/>
          </p:nvPr>
        </p:nvSpPr>
        <p:spPr/>
        <p:txBody>
          <a:bodyPr/>
          <a:lstStyle>
            <a:lvl1pPr>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lvl1pPr>
          </a:lstStyle>
          <a:p>
            <a:pPr>
              <a:defRPr/>
            </a:pPr>
            <a:fld id="{B4679D24-2393-FC46-8CA2-5F2027D29B9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p>
        </p:txBody>
      </p:sp>
      <p:sp>
        <p:nvSpPr>
          <p:cNvPr id="3" name="Content Placeholder 2"/>
          <p:cNvSpPr>
            <a:spLocks noGrp="1"/>
          </p:cNvSpPr>
          <p:nvPr>
            <p:ph sz="half" idx="1"/>
          </p:nvPr>
        </p:nvSpPr>
        <p:spPr>
          <a:xfrm>
            <a:off x="990600" y="1981200"/>
            <a:ext cx="37719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Content Placeholder 3"/>
          <p:cNvSpPr>
            <a:spLocks noGrp="1"/>
          </p:cNvSpPr>
          <p:nvPr>
            <p:ph sz="half" idx="2"/>
          </p:nvPr>
        </p:nvSpPr>
        <p:spPr>
          <a:xfrm>
            <a:off x="4914900" y="1981200"/>
            <a:ext cx="37719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Rectangle 10"/>
          <p:cNvSpPr>
            <a:spLocks noGrp="1" noChangeArrowheads="1"/>
          </p:cNvSpPr>
          <p:nvPr>
            <p:ph type="dt" sz="half" idx="10"/>
          </p:nvPr>
        </p:nvSpPr>
        <p:spPr/>
        <p:txBody>
          <a:bodyPr/>
          <a:lstStyle>
            <a:lvl1pPr>
              <a:defRPr/>
            </a:lvl1pPr>
          </a:lstStyle>
          <a:p>
            <a:pPr>
              <a:defRPr/>
            </a:pPr>
            <a:endParaRPr lang="nb-NO"/>
          </a:p>
        </p:txBody>
      </p:sp>
      <p:sp>
        <p:nvSpPr>
          <p:cNvPr id="6" name="Rectangle 11"/>
          <p:cNvSpPr>
            <a:spLocks noGrp="1" noChangeArrowheads="1"/>
          </p:cNvSpPr>
          <p:nvPr>
            <p:ph type="ftr" sz="quarter" idx="11"/>
          </p:nvPr>
        </p:nvSpPr>
        <p:spPr/>
        <p:txBody>
          <a:bodyPr/>
          <a:lstStyle>
            <a:lvl1pPr>
              <a:defRPr/>
            </a:lvl1pPr>
          </a:lstStyle>
          <a:p>
            <a:pPr>
              <a:defRPr/>
            </a:pPr>
            <a:endParaRPr lang="en-US"/>
          </a:p>
        </p:txBody>
      </p:sp>
      <p:sp>
        <p:nvSpPr>
          <p:cNvPr id="7" name="Rectangle 12"/>
          <p:cNvSpPr>
            <a:spLocks noGrp="1" noChangeArrowheads="1"/>
          </p:cNvSpPr>
          <p:nvPr>
            <p:ph type="sldNum" sz="quarter" idx="12"/>
          </p:nvPr>
        </p:nvSpPr>
        <p:spPr/>
        <p:txBody>
          <a:bodyPr/>
          <a:lstStyle>
            <a:lvl1pPr>
              <a:defRPr/>
            </a:lvl1pPr>
          </a:lstStyle>
          <a:p>
            <a:pPr>
              <a:defRPr/>
            </a:pPr>
            <a:fld id="{DBF28C8F-B1D4-E04C-83ED-D55AAA12952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nb-NO"/>
              <a:t>Klikk for å redigere tittelstil</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Rectangle 10"/>
          <p:cNvSpPr>
            <a:spLocks noGrp="1" noChangeArrowheads="1"/>
          </p:cNvSpPr>
          <p:nvPr>
            <p:ph type="dt" sz="half" idx="10"/>
          </p:nvPr>
        </p:nvSpPr>
        <p:spPr/>
        <p:txBody>
          <a:bodyPr/>
          <a:lstStyle>
            <a:lvl1pPr>
              <a:defRPr/>
            </a:lvl1pPr>
          </a:lstStyle>
          <a:p>
            <a:pPr>
              <a:defRPr/>
            </a:pPr>
            <a:endParaRPr lang="nb-NO"/>
          </a:p>
        </p:txBody>
      </p:sp>
      <p:sp>
        <p:nvSpPr>
          <p:cNvPr id="8" name="Rectangle 11"/>
          <p:cNvSpPr>
            <a:spLocks noGrp="1" noChangeArrowheads="1"/>
          </p:cNvSpPr>
          <p:nvPr>
            <p:ph type="ftr" sz="quarter" idx="11"/>
          </p:nvPr>
        </p:nvSpPr>
        <p:spPr/>
        <p:txBody>
          <a:bodyPr/>
          <a:lstStyle>
            <a:lvl1pPr>
              <a:defRPr/>
            </a:lvl1pPr>
          </a:lstStyle>
          <a:p>
            <a:pPr>
              <a:defRPr/>
            </a:pPr>
            <a:endParaRPr lang="en-US"/>
          </a:p>
        </p:txBody>
      </p:sp>
      <p:sp>
        <p:nvSpPr>
          <p:cNvPr id="9" name="Rectangle 12"/>
          <p:cNvSpPr>
            <a:spLocks noGrp="1" noChangeArrowheads="1"/>
          </p:cNvSpPr>
          <p:nvPr>
            <p:ph type="sldNum" sz="quarter" idx="12"/>
          </p:nvPr>
        </p:nvSpPr>
        <p:spPr/>
        <p:txBody>
          <a:bodyPr/>
          <a:lstStyle>
            <a:lvl1pPr>
              <a:defRPr/>
            </a:lvl1pPr>
          </a:lstStyle>
          <a:p>
            <a:pPr>
              <a:defRPr/>
            </a:pPr>
            <a:fld id="{77346366-0991-D54B-A82B-194C68498D0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p>
        </p:txBody>
      </p:sp>
      <p:sp>
        <p:nvSpPr>
          <p:cNvPr id="3" name="Rectangle 10"/>
          <p:cNvSpPr>
            <a:spLocks noGrp="1" noChangeArrowheads="1"/>
          </p:cNvSpPr>
          <p:nvPr>
            <p:ph type="dt" sz="half" idx="10"/>
          </p:nvPr>
        </p:nvSpPr>
        <p:spPr/>
        <p:txBody>
          <a:bodyPr/>
          <a:lstStyle>
            <a:lvl1pPr>
              <a:defRPr/>
            </a:lvl1pPr>
          </a:lstStyle>
          <a:p>
            <a:pPr>
              <a:defRPr/>
            </a:pPr>
            <a:endParaRPr lang="nb-NO"/>
          </a:p>
        </p:txBody>
      </p:sp>
      <p:sp>
        <p:nvSpPr>
          <p:cNvPr id="4" name="Rectangle 11"/>
          <p:cNvSpPr>
            <a:spLocks noGrp="1" noChangeArrowheads="1"/>
          </p:cNvSpPr>
          <p:nvPr>
            <p:ph type="ftr" sz="quarter" idx="11"/>
          </p:nvPr>
        </p:nvSpPr>
        <p:spPr/>
        <p:txBody>
          <a:bodyPr/>
          <a:lstStyle>
            <a:lvl1pPr>
              <a:defRPr/>
            </a:lvl1pPr>
          </a:lstStyle>
          <a:p>
            <a:pPr>
              <a:defRPr/>
            </a:pPr>
            <a:endParaRPr lang="en-US"/>
          </a:p>
        </p:txBody>
      </p:sp>
      <p:sp>
        <p:nvSpPr>
          <p:cNvPr id="5" name="Rectangle 12"/>
          <p:cNvSpPr>
            <a:spLocks noGrp="1" noChangeArrowheads="1"/>
          </p:cNvSpPr>
          <p:nvPr>
            <p:ph type="sldNum" sz="quarter" idx="12"/>
          </p:nvPr>
        </p:nvSpPr>
        <p:spPr/>
        <p:txBody>
          <a:bodyPr/>
          <a:lstStyle>
            <a:lvl1pPr>
              <a:defRPr/>
            </a:lvl1pPr>
          </a:lstStyle>
          <a:p>
            <a:pPr>
              <a:defRPr/>
            </a:pPr>
            <a:fld id="{02DFAE1A-16B3-1C41-9172-7DE4777619E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p:txBody>
          <a:bodyPr/>
          <a:lstStyle>
            <a:lvl1pPr>
              <a:defRPr/>
            </a:lvl1pPr>
          </a:lstStyle>
          <a:p>
            <a:pPr>
              <a:defRPr/>
            </a:pPr>
            <a:endParaRPr lang="nb-NO"/>
          </a:p>
        </p:txBody>
      </p:sp>
      <p:sp>
        <p:nvSpPr>
          <p:cNvPr id="3" name="Rectangle 11"/>
          <p:cNvSpPr>
            <a:spLocks noGrp="1" noChangeArrowheads="1"/>
          </p:cNvSpPr>
          <p:nvPr>
            <p:ph type="ftr" sz="quarter" idx="11"/>
          </p:nvPr>
        </p:nvSpPr>
        <p:spPr/>
        <p:txBody>
          <a:bodyPr/>
          <a:lstStyle>
            <a:lvl1pPr>
              <a:defRPr/>
            </a:lvl1pPr>
          </a:lstStyle>
          <a:p>
            <a:pPr>
              <a:defRPr/>
            </a:pPr>
            <a:endParaRPr lang="en-US"/>
          </a:p>
        </p:txBody>
      </p:sp>
      <p:sp>
        <p:nvSpPr>
          <p:cNvPr id="4" name="Rectangle 12"/>
          <p:cNvSpPr>
            <a:spLocks noGrp="1" noChangeArrowheads="1"/>
          </p:cNvSpPr>
          <p:nvPr>
            <p:ph type="sldNum" sz="quarter" idx="12"/>
          </p:nvPr>
        </p:nvSpPr>
        <p:spPr/>
        <p:txBody>
          <a:bodyPr/>
          <a:lstStyle>
            <a:lvl1pPr>
              <a:defRPr/>
            </a:lvl1pPr>
          </a:lstStyle>
          <a:p>
            <a:pPr>
              <a:defRPr/>
            </a:pPr>
            <a:fld id="{15AC049C-35A3-984D-966C-BFB6C652AEF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b-NO"/>
              <a:t>Klikk for å redigere tittelstil</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Rectangle 10"/>
          <p:cNvSpPr>
            <a:spLocks noGrp="1" noChangeArrowheads="1"/>
          </p:cNvSpPr>
          <p:nvPr>
            <p:ph type="dt" sz="half" idx="10"/>
          </p:nvPr>
        </p:nvSpPr>
        <p:spPr/>
        <p:txBody>
          <a:bodyPr/>
          <a:lstStyle>
            <a:lvl1pPr>
              <a:defRPr/>
            </a:lvl1pPr>
          </a:lstStyle>
          <a:p>
            <a:pPr>
              <a:defRPr/>
            </a:pPr>
            <a:endParaRPr lang="nb-NO"/>
          </a:p>
        </p:txBody>
      </p:sp>
      <p:sp>
        <p:nvSpPr>
          <p:cNvPr id="6" name="Rectangle 11"/>
          <p:cNvSpPr>
            <a:spLocks noGrp="1" noChangeArrowheads="1"/>
          </p:cNvSpPr>
          <p:nvPr>
            <p:ph type="ftr" sz="quarter" idx="11"/>
          </p:nvPr>
        </p:nvSpPr>
        <p:spPr/>
        <p:txBody>
          <a:bodyPr/>
          <a:lstStyle>
            <a:lvl1pPr>
              <a:defRPr/>
            </a:lvl1pPr>
          </a:lstStyle>
          <a:p>
            <a:pPr>
              <a:defRPr/>
            </a:pPr>
            <a:endParaRPr lang="en-US"/>
          </a:p>
        </p:txBody>
      </p:sp>
      <p:sp>
        <p:nvSpPr>
          <p:cNvPr id="7" name="Rectangle 12"/>
          <p:cNvSpPr>
            <a:spLocks noGrp="1" noChangeArrowheads="1"/>
          </p:cNvSpPr>
          <p:nvPr>
            <p:ph type="sldNum" sz="quarter" idx="12"/>
          </p:nvPr>
        </p:nvSpPr>
        <p:spPr/>
        <p:txBody>
          <a:bodyPr/>
          <a:lstStyle>
            <a:lvl1pPr>
              <a:defRPr/>
            </a:lvl1pPr>
          </a:lstStyle>
          <a:p>
            <a:pPr>
              <a:defRPr/>
            </a:pPr>
            <a:fld id="{B99DE8F6-92C8-E64B-8D26-4E79A8DD5DE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b-NO"/>
              <a:t>Klikk for å redigere tittelstil</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b-NO" noProof="0"/>
              <a:t>Klikk på ikonet for å legge til et bilde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Rectangle 10"/>
          <p:cNvSpPr>
            <a:spLocks noGrp="1" noChangeArrowheads="1"/>
          </p:cNvSpPr>
          <p:nvPr>
            <p:ph type="dt" sz="half" idx="10"/>
          </p:nvPr>
        </p:nvSpPr>
        <p:spPr/>
        <p:txBody>
          <a:bodyPr/>
          <a:lstStyle>
            <a:lvl1pPr>
              <a:defRPr/>
            </a:lvl1pPr>
          </a:lstStyle>
          <a:p>
            <a:pPr>
              <a:defRPr/>
            </a:pPr>
            <a:endParaRPr lang="nb-NO"/>
          </a:p>
        </p:txBody>
      </p:sp>
      <p:sp>
        <p:nvSpPr>
          <p:cNvPr id="6" name="Rectangle 11"/>
          <p:cNvSpPr>
            <a:spLocks noGrp="1" noChangeArrowheads="1"/>
          </p:cNvSpPr>
          <p:nvPr>
            <p:ph type="ftr" sz="quarter" idx="11"/>
          </p:nvPr>
        </p:nvSpPr>
        <p:spPr/>
        <p:txBody>
          <a:bodyPr/>
          <a:lstStyle>
            <a:lvl1pPr>
              <a:defRPr/>
            </a:lvl1pPr>
          </a:lstStyle>
          <a:p>
            <a:pPr>
              <a:defRPr/>
            </a:pPr>
            <a:endParaRPr lang="en-US"/>
          </a:p>
        </p:txBody>
      </p:sp>
      <p:sp>
        <p:nvSpPr>
          <p:cNvPr id="7" name="Rectangle 12"/>
          <p:cNvSpPr>
            <a:spLocks noGrp="1" noChangeArrowheads="1"/>
          </p:cNvSpPr>
          <p:nvPr>
            <p:ph type="sldNum" sz="quarter" idx="12"/>
          </p:nvPr>
        </p:nvSpPr>
        <p:spPr/>
        <p:txBody>
          <a:bodyPr/>
          <a:lstStyle>
            <a:lvl1pPr>
              <a:defRPr/>
            </a:lvl1pPr>
          </a:lstStyle>
          <a:p>
            <a:pPr>
              <a:defRPr/>
            </a:pPr>
            <a:fld id="{F8DFC0CB-54B0-2840-B109-A87BD9F9F76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990600" y="838200"/>
            <a:ext cx="7696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b-NO"/>
              <a:t>Klikk for å redigere tittelstil</a:t>
            </a:r>
            <a:endParaRPr lang="en-US" dirty="0"/>
          </a:p>
        </p:txBody>
      </p:sp>
      <p:sp>
        <p:nvSpPr>
          <p:cNvPr id="1027" name="Rectangle 8"/>
          <p:cNvSpPr>
            <a:spLocks noGrp="1" noChangeArrowheads="1"/>
          </p:cNvSpPr>
          <p:nvPr>
            <p:ph type="body" idx="1"/>
          </p:nvPr>
        </p:nvSpPr>
        <p:spPr bwMode="auto">
          <a:xfrm>
            <a:off x="990600" y="1981200"/>
            <a:ext cx="7696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1034" name="Rectangle 10"/>
          <p:cNvSpPr>
            <a:spLocks noGrp="1" noChangeArrowheads="1"/>
          </p:cNvSpPr>
          <p:nvPr>
            <p:ph type="dt" sz="half" idx="2"/>
          </p:nvPr>
        </p:nvSpPr>
        <p:spPr bwMode="auto">
          <a:xfrm>
            <a:off x="990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900"/>
            </a:lvl1pPr>
          </a:lstStyle>
          <a:p>
            <a:pPr>
              <a:defRPr/>
            </a:pPr>
            <a:endParaRPr lang="nb-NO"/>
          </a:p>
        </p:txBody>
      </p:sp>
      <p:sp>
        <p:nvSpPr>
          <p:cNvPr id="1035" name="Rectangle 11"/>
          <p:cNvSpPr>
            <a:spLocks noGrp="1" noChangeArrowheads="1"/>
          </p:cNvSpPr>
          <p:nvPr>
            <p:ph type="ftr" sz="quarter" idx="3"/>
          </p:nvPr>
        </p:nvSpPr>
        <p:spPr bwMode="auto">
          <a:xfrm>
            <a:off x="3048000" y="6248400"/>
            <a:ext cx="4800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900" dirty="0" err="1" smtClean="0"/>
            </a:lvl1pPr>
          </a:lstStyle>
          <a:p>
            <a:pPr>
              <a:defRPr/>
            </a:pPr>
            <a:endParaRPr lang="en-US"/>
          </a:p>
        </p:txBody>
      </p:sp>
      <p:sp>
        <p:nvSpPr>
          <p:cNvPr id="1036" name="Rectangle 12"/>
          <p:cNvSpPr>
            <a:spLocks noGrp="1" noChangeArrowheads="1"/>
          </p:cNvSpPr>
          <p:nvPr>
            <p:ph type="sldNum" sz="quarter" idx="4"/>
          </p:nvPr>
        </p:nvSpPr>
        <p:spPr bwMode="auto">
          <a:xfrm>
            <a:off x="8001000" y="6248400"/>
            <a:ext cx="685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900"/>
            </a:lvl1pPr>
          </a:lstStyle>
          <a:p>
            <a:pPr>
              <a:defRPr/>
            </a:pPr>
            <a:fld id="{7589CA56-628D-E14F-B911-1B324778F736}" type="slidenum">
              <a:rPr lang="en-US"/>
              <a:pPr>
                <a:defRPr/>
              </a:pPr>
              <a:t>‹#›</a:t>
            </a:fld>
            <a:endParaRPr lang="en-US"/>
          </a:p>
        </p:txBody>
      </p:sp>
      <p:pic>
        <p:nvPicPr>
          <p:cNvPr id="10" name="Picture 2" descr="M:\pc\Desktop\maler\JUS_IOR_A.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1520" y="188640"/>
            <a:ext cx="2589088" cy="336972"/>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hdr="0"/>
  <p:txStyles>
    <p:titleStyle>
      <a:lvl1pPr algn="l" rtl="0" eaLnBrk="1" fontAlgn="base" hangingPunct="1">
        <a:spcBef>
          <a:spcPct val="0"/>
        </a:spcBef>
        <a:spcAft>
          <a:spcPct val="0"/>
        </a:spcAft>
        <a:defRPr sz="3200" b="1">
          <a:solidFill>
            <a:schemeClr val="tx2"/>
          </a:solidFill>
          <a:latin typeface="+mj-lt"/>
          <a:ea typeface="+mj-ea"/>
          <a:cs typeface="+mj-cs"/>
        </a:defRPr>
      </a:lvl1pPr>
      <a:lvl2pPr algn="l" rtl="0" eaLnBrk="1" fontAlgn="base" hangingPunct="1">
        <a:spcBef>
          <a:spcPct val="0"/>
        </a:spcBef>
        <a:spcAft>
          <a:spcPct val="0"/>
        </a:spcAft>
        <a:defRPr sz="3200" b="1">
          <a:solidFill>
            <a:schemeClr val="tx2"/>
          </a:solidFill>
          <a:latin typeface="Arial" charset="0"/>
          <a:ea typeface="ヒラギノ角ゴ Pro W3" charset="-128"/>
          <a:cs typeface="ヒラギノ角ゴ Pro W3" charset="-128"/>
        </a:defRPr>
      </a:lvl2pPr>
      <a:lvl3pPr algn="l" rtl="0" eaLnBrk="1" fontAlgn="base" hangingPunct="1">
        <a:spcBef>
          <a:spcPct val="0"/>
        </a:spcBef>
        <a:spcAft>
          <a:spcPct val="0"/>
        </a:spcAft>
        <a:defRPr sz="3200" b="1">
          <a:solidFill>
            <a:schemeClr val="tx2"/>
          </a:solidFill>
          <a:latin typeface="Arial" charset="0"/>
          <a:ea typeface="ヒラギノ角ゴ Pro W3" charset="-128"/>
          <a:cs typeface="ヒラギノ角ゴ Pro W3" charset="-128"/>
        </a:defRPr>
      </a:lvl3pPr>
      <a:lvl4pPr algn="l" rtl="0" eaLnBrk="1" fontAlgn="base" hangingPunct="1">
        <a:spcBef>
          <a:spcPct val="0"/>
        </a:spcBef>
        <a:spcAft>
          <a:spcPct val="0"/>
        </a:spcAft>
        <a:defRPr sz="3200" b="1">
          <a:solidFill>
            <a:schemeClr val="tx2"/>
          </a:solidFill>
          <a:latin typeface="Arial" charset="0"/>
          <a:ea typeface="ヒラギノ角ゴ Pro W3" charset="-128"/>
          <a:cs typeface="ヒラギノ角ゴ Pro W3" charset="-128"/>
        </a:defRPr>
      </a:lvl4pPr>
      <a:lvl5pPr algn="l" rtl="0" eaLnBrk="1" fontAlgn="base" hangingPunct="1">
        <a:spcBef>
          <a:spcPct val="0"/>
        </a:spcBef>
        <a:spcAft>
          <a:spcPct val="0"/>
        </a:spcAft>
        <a:defRPr sz="3200" b="1">
          <a:solidFill>
            <a:schemeClr val="tx2"/>
          </a:solidFill>
          <a:latin typeface="Arial" charset="0"/>
          <a:ea typeface="ヒラギノ角ゴ Pro W3" charset="-128"/>
          <a:cs typeface="ヒラギノ角ゴ Pro W3" charset="-128"/>
        </a:defRPr>
      </a:lvl5pPr>
      <a:lvl6pPr marL="457200" algn="l" rtl="0" eaLnBrk="1" fontAlgn="base" hangingPunct="1">
        <a:spcBef>
          <a:spcPct val="0"/>
        </a:spcBef>
        <a:spcAft>
          <a:spcPct val="0"/>
        </a:spcAft>
        <a:defRPr sz="3200" b="1">
          <a:solidFill>
            <a:schemeClr val="tx2"/>
          </a:solidFill>
          <a:latin typeface="Arial" charset="0"/>
          <a:ea typeface="ヒラギノ角ゴ Pro W3" charset="-128"/>
          <a:cs typeface="ヒラギノ角ゴ Pro W3" charset="-128"/>
        </a:defRPr>
      </a:lvl6pPr>
      <a:lvl7pPr marL="914400" algn="l" rtl="0" eaLnBrk="1" fontAlgn="base" hangingPunct="1">
        <a:spcBef>
          <a:spcPct val="0"/>
        </a:spcBef>
        <a:spcAft>
          <a:spcPct val="0"/>
        </a:spcAft>
        <a:defRPr sz="3200" b="1">
          <a:solidFill>
            <a:schemeClr val="tx2"/>
          </a:solidFill>
          <a:latin typeface="Arial" charset="0"/>
          <a:ea typeface="ヒラギノ角ゴ Pro W3" charset="-128"/>
          <a:cs typeface="ヒラギノ角ゴ Pro W3" charset="-128"/>
        </a:defRPr>
      </a:lvl7pPr>
      <a:lvl8pPr marL="1371600" algn="l" rtl="0" eaLnBrk="1" fontAlgn="base" hangingPunct="1">
        <a:spcBef>
          <a:spcPct val="0"/>
        </a:spcBef>
        <a:spcAft>
          <a:spcPct val="0"/>
        </a:spcAft>
        <a:defRPr sz="3200" b="1">
          <a:solidFill>
            <a:schemeClr val="tx2"/>
          </a:solidFill>
          <a:latin typeface="Arial" charset="0"/>
          <a:ea typeface="ヒラギノ角ゴ Pro W3" charset="-128"/>
          <a:cs typeface="ヒラギノ角ゴ Pro W3" charset="-128"/>
        </a:defRPr>
      </a:lvl8pPr>
      <a:lvl9pPr marL="1828800" algn="l" rtl="0" eaLnBrk="1" fontAlgn="base" hangingPunct="1">
        <a:spcBef>
          <a:spcPct val="0"/>
        </a:spcBef>
        <a:spcAft>
          <a:spcPct val="0"/>
        </a:spcAft>
        <a:defRPr sz="3200" b="1">
          <a:solidFill>
            <a:schemeClr val="tx2"/>
          </a:solidFill>
          <a:latin typeface="Arial" charset="0"/>
          <a:ea typeface="ヒラギノ角ゴ Pro W3" charset="-128"/>
          <a:cs typeface="ヒラギノ角ゴ Pro W3" charset="-128"/>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000">
          <a:solidFill>
            <a:schemeClr val="tx1"/>
          </a:solidFill>
          <a:latin typeface="+mn-lt"/>
          <a:ea typeface="+mn-ea"/>
          <a:cs typeface="+mn-cs"/>
        </a:defRPr>
      </a:lvl3pPr>
      <a:lvl4pPr marL="1600200" indent="-228600" algn="l" rtl="0" eaLnBrk="1" fontAlgn="base" hangingPunct="1">
        <a:spcBef>
          <a:spcPct val="20000"/>
        </a:spcBef>
        <a:spcAft>
          <a:spcPct val="0"/>
        </a:spcAft>
        <a:buChar char="–"/>
        <a:defRPr>
          <a:solidFill>
            <a:schemeClr val="tx1"/>
          </a:solidFill>
          <a:latin typeface="+mn-lt"/>
          <a:ea typeface="+mn-ea"/>
          <a:cs typeface="+mn-cs"/>
        </a:defRPr>
      </a:lvl4pPr>
      <a:lvl5pPr marL="2057400" indent="-228600" algn="l" rtl="0" eaLnBrk="1" fontAlgn="base" hangingPunct="1">
        <a:spcBef>
          <a:spcPct val="20000"/>
        </a:spcBef>
        <a:spcAft>
          <a:spcPct val="0"/>
        </a:spcAft>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Char char="»"/>
        <a:defRPr sz="1600">
          <a:solidFill>
            <a:schemeClr val="tx1"/>
          </a:solidFill>
          <a:latin typeface="+mn-lt"/>
          <a:ea typeface="+mn-ea"/>
          <a:cs typeface="+mn-cs"/>
        </a:defRPr>
      </a:lvl9pPr>
    </p:bodyStyle>
    <p:other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lovdata.no/pro/#reference/eu/32004l0038"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curia.europa.eu/juris/document/document.jsf?text=&amp;docid=277086&amp;pageIndex=0&amp;doclang=EN&amp;mode=req&amp;dir=&amp;occ=first&amp;part=1&amp;cid=885939#Footnote55"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curia.europa.eu/juris/document/document.jsf?text=&amp;docid=277086&amp;pageIndex=0&amp;doclang=EN&amp;mode=req&amp;dir=&amp;occ=first&amp;part=1&amp;cid=885939#Footnote56"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curia.europa.eu/juris/document/document.jsf?text=&amp;docid=191183&amp;pageIndex=0&amp;doclang=EN&amp;mode=lst&amp;dir=&amp;occ=first&amp;part=1&amp;cid=4277558#Footnote10" TargetMode="External"/><Relationship Id="rId2" Type="http://schemas.openxmlformats.org/officeDocument/2006/relationships/hyperlink" Target="https://curia.europa.eu/juris/document/document.jsf?text=&amp;docid=191183&amp;pageIndex=0&amp;doclang=EN&amp;mode=lst&amp;dir=&amp;occ=first&amp;part=1&amp;cid=4277558#Footnote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curia.europa.eu/juris/document/document.jsf?text=&amp;docid=269714&amp;pageIndex=0&amp;doclang=EN&amp;mode=lst&amp;dir=&amp;occ=first&amp;part=1&amp;cid=1341477#Footnote58" TargetMode="External"/><Relationship Id="rId2" Type="http://schemas.openxmlformats.org/officeDocument/2006/relationships/hyperlink" Target="https://curia.europa.eu/juris/document/document.jsf?text=&amp;docid=269714&amp;pageIndex=0&amp;doclang=EN&amp;mode=lst&amp;dir=&amp;occ=first&amp;part=1&amp;cid=1341477#Footnote53"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curia.europa.eu/juris/document/document.jsf?text=&amp;docid=269714&amp;pageIndex=0&amp;doclang=EN&amp;mode=lst&amp;dir=&amp;occ=first&amp;part=1&amp;cid=1341477#Footnote59"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lovdata.no/pro/#reference/forarbeid/inns-o-86-200405"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lovdata.no/pro/#reference/eu/62009*0034*"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lovdata.no/pro/#reference/eu/62012*0086*"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eur-lex.europa.eu/legal-content/EN/TXT/?uri=CELEX%3A12012M004" TargetMode="External"/><Relationship Id="rId2" Type="http://schemas.openxmlformats.org/officeDocument/2006/relationships/hyperlink" Target="https://ec.europa.eu/commission/presscorner/detail/en/IP_22_2068" TargetMode="External"/><Relationship Id="rId1" Type="http://schemas.openxmlformats.org/officeDocument/2006/relationships/slideLayout" Target="../slideLayouts/slideLayout2.xml"/><Relationship Id="rId4" Type="http://schemas.openxmlformats.org/officeDocument/2006/relationships/hyperlink" Target="https://eur-lex.europa.eu/legal-content/EN/TXT/?uri=CELEX%3A12016E020"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lovdata.no/pro/#reference/lov/2005-06-10-51/%C2%A77" TargetMode="External"/><Relationship Id="rId2" Type="http://schemas.openxmlformats.org/officeDocument/2006/relationships/hyperlink" Target="https://lovdata.no/pro/#reference/lov/2008-05-15-35/kap13" TargetMode="External"/><Relationship Id="rId1" Type="http://schemas.openxmlformats.org/officeDocument/2006/relationships/slideLayout" Target="../slideLayouts/slideLayout2.xml"/><Relationship Id="rId5" Type="http://schemas.openxmlformats.org/officeDocument/2006/relationships/hyperlink" Target="https://lovdata.no/pro/#reference/lov/2008-05-15-35/%C2%A7116" TargetMode="External"/><Relationship Id="rId4" Type="http://schemas.openxmlformats.org/officeDocument/2006/relationships/hyperlink" Target="https://lovdata.no/pro/#reference/lov/2008-05-15-35/%C2%A7112"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5363" name="Rectangle 3"/>
          <p:cNvSpPr>
            <a:spLocks noGrp="1" noChangeArrowheads="1"/>
          </p:cNvSpPr>
          <p:nvPr>
            <p:ph type="subTitle" idx="1"/>
          </p:nvPr>
        </p:nvSpPr>
        <p:spPr/>
        <p:txBody>
          <a:bodyPr/>
          <a:lstStyle/>
          <a:p>
            <a:pPr eaLnBrk="1" hangingPunct="1"/>
            <a:r>
              <a:rPr lang="nb-NO" dirty="0">
                <a:latin typeface="Calibri" panose="020F0502020204030204" pitchFamily="34" charset="0"/>
                <a:cs typeface="Calibri" panose="020F0502020204030204" pitchFamily="34" charset="0"/>
              </a:rPr>
              <a:t>Norsk statsborgerskap – EUs Unionsborgerskap, EØS-statsborgerskap? Kan EU-retten få betydning for norske statsborgerregler? </a:t>
            </a:r>
          </a:p>
          <a:p>
            <a:pPr eaLnBrk="1" hangingPunct="1"/>
            <a:endParaRPr lang="nb-NO"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B140AD2-177F-E7ED-F969-D6EB1FC79DB5}"/>
              </a:ext>
            </a:extLst>
          </p:cNvPr>
          <p:cNvSpPr>
            <a:spLocks noGrp="1"/>
          </p:cNvSpPr>
          <p:nvPr>
            <p:ph type="title"/>
          </p:nvPr>
        </p:nvSpPr>
        <p:spPr/>
        <p:txBody>
          <a:bodyPr/>
          <a:lstStyle/>
          <a:p>
            <a:r>
              <a:rPr lang="nb-NO" dirty="0"/>
              <a:t>Forholdet mellom nasjonalstatenes statsborgerlovgivning og unionsborgerskap</a:t>
            </a:r>
          </a:p>
        </p:txBody>
      </p:sp>
      <p:sp>
        <p:nvSpPr>
          <p:cNvPr id="3" name="Plassholder for innhold 2">
            <a:extLst>
              <a:ext uri="{FF2B5EF4-FFF2-40B4-BE49-F238E27FC236}">
                <a16:creationId xmlns:a16="http://schemas.microsoft.com/office/drawing/2014/main" id="{2A2388B0-815E-8976-0E48-C42AE0A2E53C}"/>
              </a:ext>
            </a:extLst>
          </p:cNvPr>
          <p:cNvSpPr>
            <a:spLocks noGrp="1"/>
          </p:cNvSpPr>
          <p:nvPr>
            <p:ph idx="1"/>
          </p:nvPr>
        </p:nvSpPr>
        <p:spPr/>
        <p:txBody>
          <a:bodyPr/>
          <a:lstStyle/>
          <a:p>
            <a:endParaRPr lang="nb-NO" sz="1400" dirty="0">
              <a:latin typeface="Calibri" panose="020F0502020204030204" pitchFamily="34" charset="0"/>
              <a:cs typeface="Calibri" panose="020F0502020204030204" pitchFamily="34" charset="0"/>
            </a:endParaRPr>
          </a:p>
          <a:p>
            <a:r>
              <a:rPr lang="nb-NO" sz="1400" dirty="0">
                <a:latin typeface="Calibri" panose="020F0502020204030204" pitchFamily="34" charset="0"/>
                <a:cs typeface="Calibri" panose="020F0502020204030204" pitchFamily="34" charset="0"/>
              </a:rPr>
              <a:t>Ble vurdert som svært viktig av flere stater at EU-retten ikke skulle få betydning for nasjonale statsborgerregler – selv om unionsborgerskapet er direkte koblet til nasjonalt statsborgerskap</a:t>
            </a:r>
          </a:p>
          <a:p>
            <a:pPr marL="360045" indent="-342265" algn="just">
              <a:spcAft>
                <a:spcPts val="1200"/>
              </a:spcAft>
            </a:pPr>
            <a:r>
              <a:rPr lang="nb-NO" sz="1400" dirty="0" err="1">
                <a:latin typeface="Calibri" panose="020F0502020204030204" pitchFamily="34" charset="0"/>
                <a:cs typeface="Calibri" panose="020F0502020204030204" pitchFamily="34" charset="0"/>
              </a:rPr>
              <a:t>Declaration</a:t>
            </a:r>
            <a:r>
              <a:rPr lang="nb-NO" sz="1400" dirty="0">
                <a:latin typeface="Calibri" panose="020F0502020204030204" pitchFamily="34" charset="0"/>
                <a:cs typeface="Calibri" panose="020F0502020204030204" pitchFamily="34" charset="0"/>
              </a:rPr>
              <a:t> No.2 til Maastricht-avtalen som ble tatt inn som bilag til sluttakten i TEU (OJ 1992 C 191, s. 98)</a:t>
            </a:r>
            <a:r>
              <a:rPr lang="en-US" sz="1400" dirty="0">
                <a:solidFill>
                  <a:srgbClr val="000000"/>
                </a:solidFill>
                <a:latin typeface="Calibri" panose="020F0502020204030204" pitchFamily="34" charset="0"/>
                <a:cs typeface="Calibri" panose="020F0502020204030204" pitchFamily="34" charset="0"/>
              </a:rPr>
              <a:t>:</a:t>
            </a:r>
          </a:p>
          <a:p>
            <a:pPr marL="17780" indent="0" algn="just">
              <a:spcAft>
                <a:spcPts val="1200"/>
              </a:spcAft>
              <a:buNone/>
            </a:pPr>
            <a:r>
              <a:rPr lang="en-US" sz="1400" b="0" i="0" dirty="0">
                <a:solidFill>
                  <a:srgbClr val="000000"/>
                </a:solidFill>
                <a:effectLst/>
                <a:latin typeface="Calibri" panose="020F0502020204030204" pitchFamily="34" charset="0"/>
                <a:cs typeface="Calibri" panose="020F0502020204030204" pitchFamily="34" charset="0"/>
              </a:rPr>
              <a:t>“‘The Conference declares that, wherever in the Treaty establishing the European Community reference is made to nationals of the Member States, the question whether an individual possesses the nationality of a Member State shall be settled solely by reference to the national law of the Member State concerned. …’</a:t>
            </a:r>
            <a:endParaRPr lang="nb-NO" sz="1400" dirty="0">
              <a:latin typeface="Calibri" panose="020F0502020204030204" pitchFamily="34" charset="0"/>
              <a:cs typeface="Calibri" panose="020F0502020204030204" pitchFamily="34" charset="0"/>
            </a:endParaRPr>
          </a:p>
          <a:p>
            <a:r>
              <a:rPr lang="nb-NO" sz="1400" dirty="0">
                <a:latin typeface="Calibri" panose="020F0502020204030204" pitchFamily="34" charset="0"/>
                <a:cs typeface="Calibri" panose="020F0502020204030204" pitchFamily="34" charset="0"/>
              </a:rPr>
              <a:t>Særlig Danmark mente dette var viktig. Fikk inn en egen rettslig bindende erklæring i Edinburgh-avgjørelsen om «herre i eget hus». </a:t>
            </a:r>
          </a:p>
          <a:p>
            <a:r>
              <a:rPr lang="nb-NO" sz="1400" dirty="0">
                <a:latin typeface="Calibri" panose="020F0502020204030204" pitchFamily="34" charset="0"/>
                <a:cs typeface="Calibri" panose="020F0502020204030204" pitchFamily="34" charset="0"/>
              </a:rPr>
              <a:t>Men; betingelsen for at man er unionsborger etter TFEU art. 20-21 er at man besitter et statsborgerskap fra en av EUs medlemsstater</a:t>
            </a:r>
          </a:p>
          <a:p>
            <a:r>
              <a:rPr lang="nb-NO" sz="1400" dirty="0">
                <a:latin typeface="Calibri" panose="020F0502020204030204" pitchFamily="34" charset="0"/>
                <a:cs typeface="Calibri" panose="020F0502020204030204" pitchFamily="34" charset="0"/>
              </a:rPr>
              <a:t>Nasjonalt statsborgerskap og unionsborgerskapet er derfor direkte koblet sammen</a:t>
            </a:r>
          </a:p>
          <a:p>
            <a:r>
              <a:rPr lang="nb-NO" sz="1400" dirty="0">
                <a:latin typeface="Calibri" panose="020F0502020204030204" pitchFamily="34" charset="0"/>
                <a:cs typeface="Calibri" panose="020F0502020204030204" pitchFamily="34" charset="0"/>
              </a:rPr>
              <a:t>Unionsborgerdirektivet (2004/38/EF) regulerer fri bevegelighet for «Union </a:t>
            </a:r>
            <a:r>
              <a:rPr lang="nb-NO" sz="1400" dirty="0" err="1">
                <a:latin typeface="Calibri" panose="020F0502020204030204" pitchFamily="34" charset="0"/>
                <a:cs typeface="Calibri" panose="020F0502020204030204" pitchFamily="34" charset="0"/>
              </a:rPr>
              <a:t>citizens</a:t>
            </a:r>
            <a:r>
              <a:rPr lang="nb-NO" sz="1400" dirty="0">
                <a:latin typeface="Calibri" panose="020F0502020204030204" pitchFamily="34" charset="0"/>
                <a:cs typeface="Calibri" panose="020F0502020204030204" pitchFamily="34" charset="0"/>
              </a:rPr>
              <a:t>» og «</a:t>
            </a:r>
            <a:r>
              <a:rPr lang="nb-NO" sz="1400" dirty="0" err="1">
                <a:latin typeface="Calibri" panose="020F0502020204030204" pitchFamily="34" charset="0"/>
                <a:cs typeface="Calibri" panose="020F0502020204030204" pitchFamily="34" charset="0"/>
              </a:rPr>
              <a:t>their</a:t>
            </a:r>
            <a:r>
              <a:rPr lang="nb-NO" sz="1400" dirty="0">
                <a:latin typeface="Calibri" panose="020F0502020204030204" pitchFamily="34" charset="0"/>
                <a:cs typeface="Calibri" panose="020F0502020204030204" pitchFamily="34" charset="0"/>
              </a:rPr>
              <a:t> </a:t>
            </a:r>
            <a:r>
              <a:rPr lang="nb-NO" sz="1400" dirty="0" err="1">
                <a:latin typeface="Calibri" panose="020F0502020204030204" pitchFamily="34" charset="0"/>
                <a:cs typeface="Calibri" panose="020F0502020204030204" pitchFamily="34" charset="0"/>
              </a:rPr>
              <a:t>family</a:t>
            </a:r>
            <a:r>
              <a:rPr lang="nb-NO" sz="1400" dirty="0">
                <a:latin typeface="Calibri" panose="020F0502020204030204" pitchFamily="34" charset="0"/>
                <a:cs typeface="Calibri" panose="020F0502020204030204" pitchFamily="34" charset="0"/>
              </a:rPr>
              <a:t> </a:t>
            </a:r>
            <a:r>
              <a:rPr lang="nb-NO" sz="1400" dirty="0" err="1">
                <a:latin typeface="Calibri" panose="020F0502020204030204" pitchFamily="34" charset="0"/>
                <a:cs typeface="Calibri" panose="020F0502020204030204" pitchFamily="34" charset="0"/>
              </a:rPr>
              <a:t>members</a:t>
            </a:r>
            <a:r>
              <a:rPr lang="nb-NO" sz="1400" dirty="0">
                <a:latin typeface="Calibri" panose="020F0502020204030204" pitchFamily="34" charset="0"/>
                <a:cs typeface="Calibri" panose="020F0502020204030204" pitchFamily="34" charset="0"/>
              </a:rPr>
              <a:t>» jf. artikkel 1 </a:t>
            </a:r>
          </a:p>
        </p:txBody>
      </p:sp>
      <p:sp>
        <p:nvSpPr>
          <p:cNvPr id="4" name="Plassholder for dato 3">
            <a:extLst>
              <a:ext uri="{FF2B5EF4-FFF2-40B4-BE49-F238E27FC236}">
                <a16:creationId xmlns:a16="http://schemas.microsoft.com/office/drawing/2014/main" id="{10D85033-A0B5-C60A-6385-AA80295E2F5C}"/>
              </a:ext>
            </a:extLst>
          </p:cNvPr>
          <p:cNvSpPr>
            <a:spLocks noGrp="1"/>
          </p:cNvSpPr>
          <p:nvPr>
            <p:ph type="dt" sz="half" idx="10"/>
          </p:nvPr>
        </p:nvSpPr>
        <p:spPr>
          <a:xfrm flipV="1">
            <a:off x="990600" y="6705600"/>
            <a:ext cx="1905000" cy="533400"/>
          </a:xfrm>
        </p:spPr>
        <p:txBody>
          <a:bodyPr/>
          <a:lstStyle/>
          <a:p>
            <a:pPr>
              <a:defRPr/>
            </a:pPr>
            <a:endParaRPr lang="nb-NO" dirty="0"/>
          </a:p>
        </p:txBody>
      </p:sp>
      <p:sp>
        <p:nvSpPr>
          <p:cNvPr id="5" name="Plassholder for bunntekst 4">
            <a:extLst>
              <a:ext uri="{FF2B5EF4-FFF2-40B4-BE49-F238E27FC236}">
                <a16:creationId xmlns:a16="http://schemas.microsoft.com/office/drawing/2014/main" id="{4BBE1A52-5A71-B0CA-C1FF-95A7259FA07D}"/>
              </a:ext>
            </a:extLst>
          </p:cNvPr>
          <p:cNvSpPr>
            <a:spLocks noGrp="1"/>
          </p:cNvSpPr>
          <p:nvPr>
            <p:ph type="ftr" sz="quarter" idx="11"/>
          </p:nvPr>
        </p:nvSpPr>
        <p:spPr>
          <a:xfrm flipV="1">
            <a:off x="3048000" y="6705600"/>
            <a:ext cx="4800600" cy="457200"/>
          </a:xfrm>
        </p:spPr>
        <p:txBody>
          <a:bodyPr/>
          <a:lstStyle/>
          <a:p>
            <a:pPr>
              <a:defRPr/>
            </a:pPr>
            <a:endParaRPr lang="en-US" dirty="0"/>
          </a:p>
        </p:txBody>
      </p:sp>
      <p:sp>
        <p:nvSpPr>
          <p:cNvPr id="6" name="Plassholder for lysbildenummer 5">
            <a:extLst>
              <a:ext uri="{FF2B5EF4-FFF2-40B4-BE49-F238E27FC236}">
                <a16:creationId xmlns:a16="http://schemas.microsoft.com/office/drawing/2014/main" id="{934A3B4F-61AD-E40B-87D8-7D93440F4E77}"/>
              </a:ext>
            </a:extLst>
          </p:cNvPr>
          <p:cNvSpPr>
            <a:spLocks noGrp="1"/>
          </p:cNvSpPr>
          <p:nvPr>
            <p:ph type="sldNum" sz="quarter" idx="12"/>
          </p:nvPr>
        </p:nvSpPr>
        <p:spPr/>
        <p:txBody>
          <a:bodyPr/>
          <a:lstStyle/>
          <a:p>
            <a:pPr>
              <a:defRPr/>
            </a:pPr>
            <a:fld id="{D9CAF9A1-4DE5-0A45-B83C-18B0A47232C3}" type="slidenum">
              <a:rPr lang="en-US" smtClean="0"/>
              <a:pPr>
                <a:defRPr/>
              </a:pPr>
              <a:t>9</a:t>
            </a:fld>
            <a:endParaRPr lang="en-US" dirty="0"/>
          </a:p>
        </p:txBody>
      </p:sp>
    </p:spTree>
    <p:extLst>
      <p:ext uri="{BB962C8B-B14F-4D97-AF65-F5344CB8AC3E}">
        <p14:creationId xmlns:p14="http://schemas.microsoft.com/office/powerpoint/2010/main" val="2318690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5F3EACB-2C94-58C7-285E-D9AB5954AB23}"/>
              </a:ext>
            </a:extLst>
          </p:cNvPr>
          <p:cNvSpPr>
            <a:spLocks noGrp="1"/>
          </p:cNvSpPr>
          <p:nvPr>
            <p:ph type="title"/>
          </p:nvPr>
        </p:nvSpPr>
        <p:spPr/>
        <p:txBody>
          <a:bodyPr/>
          <a:lstStyle/>
          <a:p>
            <a:r>
              <a:rPr lang="nb-NO" dirty="0"/>
              <a:t>Unionsborgerskap og EØS?</a:t>
            </a:r>
            <a:br>
              <a:rPr lang="nb-NO" dirty="0"/>
            </a:br>
            <a:r>
              <a:rPr lang="nb-NO" dirty="0"/>
              <a:t>Utgangspunkter: </a:t>
            </a:r>
          </a:p>
        </p:txBody>
      </p:sp>
      <p:sp>
        <p:nvSpPr>
          <p:cNvPr id="3" name="Plassholder for innhold 2">
            <a:extLst>
              <a:ext uri="{FF2B5EF4-FFF2-40B4-BE49-F238E27FC236}">
                <a16:creationId xmlns:a16="http://schemas.microsoft.com/office/drawing/2014/main" id="{CDA1482A-925E-B98E-3496-4205110545F0}"/>
              </a:ext>
            </a:extLst>
          </p:cNvPr>
          <p:cNvSpPr>
            <a:spLocks noGrp="1"/>
          </p:cNvSpPr>
          <p:nvPr>
            <p:ph idx="1"/>
          </p:nvPr>
        </p:nvSpPr>
        <p:spPr>
          <a:xfrm>
            <a:off x="990600" y="1981200"/>
            <a:ext cx="3077344" cy="3824064"/>
          </a:xfrm>
        </p:spPr>
        <p:txBody>
          <a:bodyPr/>
          <a:lstStyle/>
          <a:p>
            <a:r>
              <a:rPr lang="nb-NO" sz="1800" dirty="0">
                <a:latin typeface="Calibri" panose="020F0502020204030204" pitchFamily="34" charset="0"/>
                <a:cs typeface="Calibri" panose="020F0502020204030204" pitchFamily="34" charset="0"/>
              </a:rPr>
              <a:t>Norge er ikke medlem av EU = ikke noe unionsborgerskap</a:t>
            </a:r>
          </a:p>
          <a:p>
            <a:r>
              <a:rPr lang="nb-NO" sz="1800" dirty="0">
                <a:latin typeface="Calibri" panose="020F0502020204030204" pitchFamily="34" charset="0"/>
                <a:cs typeface="Calibri" panose="020F0502020204030204" pitchFamily="34" charset="0"/>
              </a:rPr>
              <a:t>Unionsborgerdirektivet (direktivet om fri bevegelighet) 2004/38/EC : En del av norsk rett gjennom utlendingsloven kapittel 13</a:t>
            </a:r>
          </a:p>
          <a:p>
            <a:r>
              <a:rPr lang="nb-NO" sz="1800" dirty="0">
                <a:latin typeface="Calibri" panose="020F0502020204030204" pitchFamily="34" charset="0"/>
                <a:cs typeface="Calibri" panose="020F0502020204030204" pitchFamily="34" charset="0"/>
              </a:rPr>
              <a:t>EØS-komiteen gjorde det klart at </a:t>
            </a:r>
            <a:r>
              <a:rPr lang="nb-NO" sz="1800" i="1" dirty="0">
                <a:latin typeface="Calibri" panose="020F0502020204030204" pitchFamily="34" charset="0"/>
                <a:cs typeface="Calibri" panose="020F0502020204030204" pitchFamily="34" charset="0"/>
              </a:rPr>
              <a:t>konseptet </a:t>
            </a:r>
            <a:r>
              <a:rPr lang="nb-NO" sz="1800" dirty="0">
                <a:latin typeface="Calibri" panose="020F0502020204030204" pitchFamily="34" charset="0"/>
                <a:cs typeface="Calibri" panose="020F0502020204030204" pitchFamily="34" charset="0"/>
              </a:rPr>
              <a:t>unionsborgerskap ikke har noe parallell i EØS-avtalen.</a:t>
            </a:r>
          </a:p>
          <a:p>
            <a:pPr marL="0" indent="0">
              <a:buNone/>
            </a:pPr>
            <a:endParaRPr lang="nb-NO" dirty="0"/>
          </a:p>
        </p:txBody>
      </p:sp>
      <p:sp>
        <p:nvSpPr>
          <p:cNvPr id="4" name="Plassholder for dato 3">
            <a:extLst>
              <a:ext uri="{FF2B5EF4-FFF2-40B4-BE49-F238E27FC236}">
                <a16:creationId xmlns:a16="http://schemas.microsoft.com/office/drawing/2014/main" id="{9F4BB3EF-4841-7D9B-308D-26F946AE3BCE}"/>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AED88BE5-66E9-7CC7-4AFE-105DE4007608}"/>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71A977D9-2695-18A5-045C-C892836490D0}"/>
              </a:ext>
            </a:extLst>
          </p:cNvPr>
          <p:cNvSpPr>
            <a:spLocks noGrp="1"/>
          </p:cNvSpPr>
          <p:nvPr>
            <p:ph type="sldNum" sz="quarter" idx="12"/>
          </p:nvPr>
        </p:nvSpPr>
        <p:spPr/>
        <p:txBody>
          <a:bodyPr/>
          <a:lstStyle/>
          <a:p>
            <a:pPr>
              <a:defRPr/>
            </a:pPr>
            <a:fld id="{D9CAF9A1-4DE5-0A45-B83C-18B0A47232C3}" type="slidenum">
              <a:rPr lang="en-US" smtClean="0"/>
              <a:pPr>
                <a:defRPr/>
              </a:pPr>
              <a:t>10</a:t>
            </a:fld>
            <a:endParaRPr lang="en-US"/>
          </a:p>
        </p:txBody>
      </p:sp>
      <p:pic>
        <p:nvPicPr>
          <p:cNvPr id="7" name="Bilde 6">
            <a:extLst>
              <a:ext uri="{FF2B5EF4-FFF2-40B4-BE49-F238E27FC236}">
                <a16:creationId xmlns:a16="http://schemas.microsoft.com/office/drawing/2014/main" id="{AB20DA77-D1FB-7E46-FD3D-C093F0AD0972}"/>
              </a:ext>
            </a:extLst>
          </p:cNvPr>
          <p:cNvPicPr>
            <a:picLocks noChangeAspect="1"/>
          </p:cNvPicPr>
          <p:nvPr/>
        </p:nvPicPr>
        <p:blipFill>
          <a:blip r:embed="rId3"/>
          <a:stretch>
            <a:fillRect/>
          </a:stretch>
        </p:blipFill>
        <p:spPr>
          <a:xfrm>
            <a:off x="4932040" y="2267636"/>
            <a:ext cx="3888432" cy="3033572"/>
          </a:xfrm>
          <a:prstGeom prst="rect">
            <a:avLst/>
          </a:prstGeom>
        </p:spPr>
      </p:pic>
    </p:spTree>
    <p:extLst>
      <p:ext uri="{BB962C8B-B14F-4D97-AF65-F5344CB8AC3E}">
        <p14:creationId xmlns:p14="http://schemas.microsoft.com/office/powerpoint/2010/main" val="1085991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0E2222A-1AF8-3DA8-3A73-311EB8F358C4}"/>
              </a:ext>
            </a:extLst>
          </p:cNvPr>
          <p:cNvSpPr>
            <a:spLocks noGrp="1"/>
          </p:cNvSpPr>
          <p:nvPr>
            <p:ph type="title"/>
          </p:nvPr>
        </p:nvSpPr>
        <p:spPr/>
        <p:txBody>
          <a:bodyPr/>
          <a:lstStyle/>
          <a:p>
            <a:r>
              <a:rPr lang="nb-NO" dirty="0"/>
              <a:t>Unionsborgerskap og EØS</a:t>
            </a:r>
          </a:p>
        </p:txBody>
      </p:sp>
      <p:sp>
        <p:nvSpPr>
          <p:cNvPr id="3" name="Plassholder for innhold 2">
            <a:extLst>
              <a:ext uri="{FF2B5EF4-FFF2-40B4-BE49-F238E27FC236}">
                <a16:creationId xmlns:a16="http://schemas.microsoft.com/office/drawing/2014/main" id="{ED4CC450-FE7A-8D4D-53CB-BDD732A27501}"/>
              </a:ext>
            </a:extLst>
          </p:cNvPr>
          <p:cNvSpPr>
            <a:spLocks noGrp="1"/>
          </p:cNvSpPr>
          <p:nvPr>
            <p:ph idx="1"/>
          </p:nvPr>
        </p:nvSpPr>
        <p:spPr/>
        <p:txBody>
          <a:bodyPr/>
          <a:lstStyle/>
          <a:p>
            <a:r>
              <a:rPr lang="nb-NO" sz="1200" b="1" dirty="0">
                <a:latin typeface="Calibri" panose="020F0502020204030204" pitchFamily="34" charset="0"/>
                <a:cs typeface="Calibri" panose="020F0502020204030204" pitchFamily="34" charset="0"/>
              </a:rPr>
              <a:t>Felleserklæringen til EØS-komiteens beslutning om innlemming av direktiv 2004/38/EF:</a:t>
            </a:r>
          </a:p>
          <a:p>
            <a:pPr marL="0" indent="0" algn="l">
              <a:buNone/>
            </a:pPr>
            <a:r>
              <a:rPr lang="nb-NO" sz="1200" dirty="0">
                <a:latin typeface="Calibri" panose="020F0502020204030204" pitchFamily="34" charset="0"/>
                <a:cs typeface="Calibri" panose="020F0502020204030204" pitchFamily="34" charset="0"/>
              </a:rPr>
              <a:t>«</a:t>
            </a:r>
            <a:r>
              <a:rPr lang="nb-NO" sz="1200" b="0" i="0" dirty="0">
                <a:solidFill>
                  <a:srgbClr val="333333"/>
                </a:solidFill>
                <a:effectLst/>
                <a:latin typeface="Calibri" panose="020F0502020204030204" pitchFamily="34" charset="0"/>
                <a:cs typeface="Calibri" panose="020F0502020204030204" pitchFamily="34" charset="0"/>
              </a:rPr>
              <a:t>Begrepet unionsborgerskap som innført ved </a:t>
            </a:r>
            <a:r>
              <a:rPr lang="nb-NO" sz="1200" b="0" i="0" dirty="0" err="1">
                <a:solidFill>
                  <a:srgbClr val="333333"/>
                </a:solidFill>
                <a:effectLst/>
                <a:latin typeface="Calibri" panose="020F0502020204030204" pitchFamily="34" charset="0"/>
                <a:cs typeface="Calibri" panose="020F0502020204030204" pitchFamily="34" charset="0"/>
              </a:rPr>
              <a:t>Maastrich</a:t>
            </a:r>
            <a:r>
              <a:rPr lang="nb-NO" sz="1200" b="0" i="0" dirty="0">
                <a:solidFill>
                  <a:srgbClr val="333333"/>
                </a:solidFill>
                <a:effectLst/>
                <a:latin typeface="Calibri" panose="020F0502020204030204" pitchFamily="34" charset="0"/>
                <a:cs typeface="Calibri" panose="020F0502020204030204" pitchFamily="34" charset="0"/>
              </a:rPr>
              <a:t>-traktaten ... [nå TEUF artikkel 20 og 21] har ingen parallell i EØS-avtalen. Innlemmingen av direktiv </a:t>
            </a:r>
            <a:r>
              <a:rPr lang="nb-NO" sz="1200" b="0" i="0" u="none" strike="noStrike" dirty="0">
                <a:solidFill>
                  <a:srgbClr val="DB142C"/>
                </a:solidFill>
                <a:effectLst/>
                <a:latin typeface="Calibri" panose="020F0502020204030204" pitchFamily="34" charset="0"/>
                <a:cs typeface="Calibri" panose="020F0502020204030204" pitchFamily="34" charset="0"/>
                <a:hlinkClick r:id="rId2"/>
              </a:rPr>
              <a:t>2004/38/EF</a:t>
            </a:r>
            <a:r>
              <a:rPr lang="nb-NO" sz="1200" b="0" i="0" dirty="0">
                <a:solidFill>
                  <a:srgbClr val="333333"/>
                </a:solidFill>
                <a:effectLst/>
                <a:latin typeface="Calibri" panose="020F0502020204030204" pitchFamily="34" charset="0"/>
                <a:cs typeface="Calibri" panose="020F0502020204030204" pitchFamily="34" charset="0"/>
              </a:rPr>
              <a:t> i EØS avtalen </a:t>
            </a:r>
            <a:r>
              <a:rPr lang="nb-NO" sz="1200" b="0" i="0" dirty="0">
                <a:solidFill>
                  <a:srgbClr val="333333"/>
                </a:solidFill>
                <a:effectLst/>
                <a:highlight>
                  <a:srgbClr val="FFFF00"/>
                </a:highlight>
                <a:latin typeface="Calibri" panose="020F0502020204030204" pitchFamily="34" charset="0"/>
                <a:cs typeface="Calibri" panose="020F0502020204030204" pitchFamily="34" charset="0"/>
              </a:rPr>
              <a:t>skal ikke berøre vurderingen av EØS-relevansen av framtidige EU-rettsakter eller framtidig rettspraksis fra EF-domstolen basert på begrepet unionsborgerskap</a:t>
            </a:r>
            <a:r>
              <a:rPr lang="nb-NO" sz="1200" b="0" i="0" dirty="0">
                <a:solidFill>
                  <a:srgbClr val="333333"/>
                </a:solidFill>
                <a:effectLst/>
                <a:latin typeface="Calibri" panose="020F0502020204030204" pitchFamily="34" charset="0"/>
                <a:cs typeface="Calibri" panose="020F0502020204030204" pitchFamily="34" charset="0"/>
              </a:rPr>
              <a:t>. EØS-avtalen medfører ikke et rettslig grunnlag for EØS-borgernes politiske rettigheter.</a:t>
            </a:r>
          </a:p>
          <a:p>
            <a:pPr marL="0" indent="0" algn="l">
              <a:buNone/>
            </a:pPr>
            <a:r>
              <a:rPr lang="nb-NO" sz="1200" b="0" i="0" dirty="0">
                <a:solidFill>
                  <a:srgbClr val="333333"/>
                </a:solidFill>
                <a:effectLst/>
                <a:highlight>
                  <a:srgbClr val="FFFF00"/>
                </a:highlight>
                <a:latin typeface="Calibri" panose="020F0502020204030204" pitchFamily="34" charset="0"/>
                <a:cs typeface="Calibri" panose="020F0502020204030204" pitchFamily="34" charset="0"/>
              </a:rPr>
              <a:t>Avtalepartene er enige om at innvandringspolitikk ikke er omfattet av EØS-avtalen</a:t>
            </a:r>
            <a:r>
              <a:rPr lang="nb-NO" sz="1200" b="0" i="0" dirty="0">
                <a:solidFill>
                  <a:srgbClr val="333333"/>
                </a:solidFill>
                <a:effectLst/>
                <a:latin typeface="Calibri" panose="020F0502020204030204" pitchFamily="34" charset="0"/>
                <a:cs typeface="Calibri" panose="020F0502020204030204" pitchFamily="34" charset="0"/>
              </a:rPr>
              <a:t>. Bosettingsrettigheter for tredjelandsborgere </a:t>
            </a:r>
            <a:r>
              <a:rPr lang="nb-NO" sz="1200" b="0" i="0" dirty="0">
                <a:solidFill>
                  <a:srgbClr val="333333"/>
                </a:solidFill>
                <a:effectLst/>
                <a:highlight>
                  <a:srgbClr val="FFFF00"/>
                </a:highlight>
                <a:latin typeface="Calibri" panose="020F0502020204030204" pitchFamily="34" charset="0"/>
                <a:cs typeface="Calibri" panose="020F0502020204030204" pitchFamily="34" charset="0"/>
              </a:rPr>
              <a:t>faller utenfor avtalens anvendelsesområde, med unntak av rettigheter som gis gjennom direktivet til tredjelandsborgere som er familiemedlemmer av en EØS-statsborger </a:t>
            </a:r>
            <a:r>
              <a:rPr lang="nb-NO" sz="1200" b="0" i="0" dirty="0">
                <a:solidFill>
                  <a:srgbClr val="333333"/>
                </a:solidFill>
                <a:effectLst/>
                <a:latin typeface="Calibri" panose="020F0502020204030204" pitchFamily="34" charset="0"/>
                <a:cs typeface="Calibri" panose="020F0502020204030204" pitchFamily="34" charset="0"/>
              </a:rPr>
              <a:t>som </a:t>
            </a:r>
            <a:r>
              <a:rPr lang="nb-NO" sz="1200" b="0" i="0" dirty="0">
                <a:solidFill>
                  <a:srgbClr val="333333"/>
                </a:solidFill>
                <a:effectLst/>
                <a:highlight>
                  <a:srgbClr val="FFFF00"/>
                </a:highlight>
                <a:latin typeface="Calibri" panose="020F0502020204030204" pitchFamily="34" charset="0"/>
                <a:cs typeface="Calibri" panose="020F0502020204030204" pitchFamily="34" charset="0"/>
              </a:rPr>
              <a:t>utøver sin rett til fri bevegelighet i henhold til EØS-avtalen,</a:t>
            </a:r>
            <a:r>
              <a:rPr lang="nb-NO" sz="1200" b="0" i="0" dirty="0">
                <a:solidFill>
                  <a:srgbClr val="333333"/>
                </a:solidFill>
                <a:effectLst/>
                <a:latin typeface="Calibri" panose="020F0502020204030204" pitchFamily="34" charset="0"/>
                <a:cs typeface="Calibri" panose="020F0502020204030204" pitchFamily="34" charset="0"/>
              </a:rPr>
              <a:t> da disse rettighetene er </a:t>
            </a:r>
            <a:r>
              <a:rPr lang="nb-NO" sz="1200" b="0" i="0" dirty="0">
                <a:solidFill>
                  <a:srgbClr val="333333"/>
                </a:solidFill>
                <a:effectLst/>
                <a:highlight>
                  <a:srgbClr val="FFFF00"/>
                </a:highlight>
                <a:latin typeface="Calibri" panose="020F0502020204030204" pitchFamily="34" charset="0"/>
                <a:cs typeface="Calibri" panose="020F0502020204030204" pitchFamily="34" charset="0"/>
              </a:rPr>
              <a:t>knyttet til retten til fri bevegelighet for EØS-borgere</a:t>
            </a:r>
            <a:r>
              <a:rPr lang="nb-NO" sz="1200" b="0" i="0" dirty="0">
                <a:solidFill>
                  <a:srgbClr val="333333"/>
                </a:solidFill>
                <a:effectLst/>
                <a:latin typeface="Calibri" panose="020F0502020204030204" pitchFamily="34" charset="0"/>
                <a:cs typeface="Calibri" panose="020F0502020204030204" pitchFamily="34" charset="0"/>
              </a:rPr>
              <a:t>»</a:t>
            </a:r>
            <a:endParaRPr lang="nb-NO" sz="1200" dirty="0">
              <a:latin typeface="Calibri" panose="020F0502020204030204" pitchFamily="34" charset="0"/>
              <a:cs typeface="Calibri" panose="020F0502020204030204" pitchFamily="34" charset="0"/>
            </a:endParaRPr>
          </a:p>
          <a:p>
            <a:pPr marL="0" indent="0">
              <a:buNone/>
            </a:pPr>
            <a:endParaRPr lang="nb-NO" sz="1200" dirty="0">
              <a:latin typeface="Calibri" panose="020F0502020204030204" pitchFamily="34" charset="0"/>
              <a:cs typeface="Calibri" panose="020F0502020204030204" pitchFamily="34" charset="0"/>
            </a:endParaRPr>
          </a:p>
          <a:p>
            <a:pPr marL="0" indent="0">
              <a:buNone/>
            </a:pPr>
            <a:r>
              <a:rPr lang="nb-NO" sz="1200" dirty="0">
                <a:latin typeface="Calibri" panose="020F0502020204030204" pitchFamily="34" charset="0"/>
                <a:cs typeface="Calibri" panose="020F0502020204030204" pitchFamily="34" charset="0"/>
              </a:rPr>
              <a:t>Spørsmålet om unionsborgerskap i en EØS-kontekst kommer på spissen dersom det rettslige grunnlaget ikke følger av unionsborgerdirektivet, eller andre rettsakter Norge har sluttet seg til, men av </a:t>
            </a:r>
            <a:r>
              <a:rPr lang="nb-NO" sz="1200" b="1" dirty="0">
                <a:latin typeface="Calibri" panose="020F0502020204030204" pitchFamily="34" charset="0"/>
                <a:cs typeface="Calibri" panose="020F0502020204030204" pitchFamily="34" charset="0"/>
              </a:rPr>
              <a:t>TFEU art. 20-21 – bestemmelsene om unionsborgerskap (særlig v retursituasjoner til hjemlandet)</a:t>
            </a:r>
          </a:p>
          <a:p>
            <a:r>
              <a:rPr lang="nb-NO" sz="1200" dirty="0">
                <a:latin typeface="Calibri" panose="020F0502020204030204" pitchFamily="34" charset="0"/>
                <a:cs typeface="Calibri" panose="020F0502020204030204" pitchFamily="34" charset="0"/>
              </a:rPr>
              <a:t>EFTA-domstolen har gått langt i å gi TFEU art. 20-21 anvendelse i EØS til tross for at vi ikke har noe unionsborgerskap i </a:t>
            </a:r>
            <a:r>
              <a:rPr lang="nb-NO" sz="1200" dirty="0" err="1">
                <a:latin typeface="Calibri" panose="020F0502020204030204" pitchFamily="34" charset="0"/>
                <a:cs typeface="Calibri" panose="020F0502020204030204" pitchFamily="34" charset="0"/>
              </a:rPr>
              <a:t>Jabbi</a:t>
            </a:r>
            <a:r>
              <a:rPr lang="nb-NO" sz="1200" dirty="0">
                <a:latin typeface="Calibri" panose="020F0502020204030204" pitchFamily="34" charset="0"/>
                <a:cs typeface="Calibri" panose="020F0502020204030204" pitchFamily="34" charset="0"/>
              </a:rPr>
              <a:t> og Campbell.</a:t>
            </a:r>
          </a:p>
          <a:p>
            <a:pPr marL="0" indent="0">
              <a:buNone/>
            </a:pPr>
            <a:endParaRPr lang="nb-NO" sz="1200" dirty="0">
              <a:latin typeface="Calibri" panose="020F0502020204030204" pitchFamily="34" charset="0"/>
              <a:cs typeface="Calibri" panose="020F0502020204030204" pitchFamily="34" charset="0"/>
            </a:endParaRPr>
          </a:p>
          <a:p>
            <a:pPr marL="0" indent="0">
              <a:buNone/>
            </a:pPr>
            <a:r>
              <a:rPr lang="nb-NO" sz="1200" dirty="0">
                <a:latin typeface="Calibri" panose="020F0502020204030204" pitchFamily="34" charset="0"/>
                <a:cs typeface="Calibri" panose="020F0502020204030204" pitchFamily="34" charset="0"/>
              </a:rPr>
              <a:t>E-28/15: </a:t>
            </a:r>
            <a:r>
              <a:rPr lang="nb-NO" sz="1200" dirty="0" err="1">
                <a:latin typeface="Calibri" panose="020F0502020204030204" pitchFamily="34" charset="0"/>
                <a:cs typeface="Calibri" panose="020F0502020204030204" pitchFamily="34" charset="0"/>
              </a:rPr>
              <a:t>Jabbi</a:t>
            </a:r>
            <a:r>
              <a:rPr lang="nb-NO" sz="1200" dirty="0">
                <a:latin typeface="Calibri" panose="020F0502020204030204" pitchFamily="34" charset="0"/>
                <a:cs typeface="Calibri" panose="020F0502020204030204" pitchFamily="34" charset="0"/>
              </a:rPr>
              <a:t>: anvendte unionsborgerdirektivet artikkel 7 nr. 1 bokstav b) ved analogi til tross for at EU-domstolen i O. og B. la til grunn at spørsmålet om retur for egne statsborgere måtte løses etter TFEU art. 21 og ikke direktivet </a:t>
            </a:r>
          </a:p>
          <a:p>
            <a:pPr marL="0" indent="0">
              <a:buNone/>
            </a:pPr>
            <a:r>
              <a:rPr lang="nb-NO" sz="1200" dirty="0">
                <a:latin typeface="Calibri" panose="020F0502020204030204" pitchFamily="34" charset="0"/>
                <a:cs typeface="Calibri" panose="020F0502020204030204" pitchFamily="34" charset="0"/>
              </a:rPr>
              <a:t>E-4/19 Campbell: opprettholder synspunktet </a:t>
            </a:r>
          </a:p>
          <a:p>
            <a:pPr marL="0" indent="0">
              <a:buNone/>
            </a:pPr>
            <a:endParaRPr lang="nb-NO" sz="800" dirty="0"/>
          </a:p>
        </p:txBody>
      </p:sp>
      <p:sp>
        <p:nvSpPr>
          <p:cNvPr id="4" name="Plassholder for dato 3">
            <a:extLst>
              <a:ext uri="{FF2B5EF4-FFF2-40B4-BE49-F238E27FC236}">
                <a16:creationId xmlns:a16="http://schemas.microsoft.com/office/drawing/2014/main" id="{0DB88D8F-A093-D9C4-40F5-A1EA95F1E3ED}"/>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070539D5-334B-496F-CA9B-706150728545}"/>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FF66E147-783E-06E4-DC14-953D97329F3B}"/>
              </a:ext>
            </a:extLst>
          </p:cNvPr>
          <p:cNvSpPr>
            <a:spLocks noGrp="1"/>
          </p:cNvSpPr>
          <p:nvPr>
            <p:ph type="sldNum" sz="quarter" idx="12"/>
          </p:nvPr>
        </p:nvSpPr>
        <p:spPr/>
        <p:txBody>
          <a:bodyPr/>
          <a:lstStyle/>
          <a:p>
            <a:pPr>
              <a:defRPr/>
            </a:pPr>
            <a:fld id="{D9CAF9A1-4DE5-0A45-B83C-18B0A47232C3}" type="slidenum">
              <a:rPr lang="en-US" smtClean="0"/>
              <a:pPr>
                <a:defRPr/>
              </a:pPr>
              <a:t>11</a:t>
            </a:fld>
            <a:endParaRPr lang="en-US"/>
          </a:p>
        </p:txBody>
      </p:sp>
    </p:spTree>
    <p:extLst>
      <p:ext uri="{BB962C8B-B14F-4D97-AF65-F5344CB8AC3E}">
        <p14:creationId xmlns:p14="http://schemas.microsoft.com/office/powerpoint/2010/main" val="1352092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F2548AE-5E15-ED84-AD66-A971B52F878C}"/>
              </a:ext>
            </a:extLst>
          </p:cNvPr>
          <p:cNvSpPr>
            <a:spLocks noGrp="1"/>
          </p:cNvSpPr>
          <p:nvPr>
            <p:ph type="title"/>
          </p:nvPr>
        </p:nvSpPr>
        <p:spPr/>
        <p:txBody>
          <a:bodyPr/>
          <a:lstStyle/>
          <a:p>
            <a:r>
              <a:rPr lang="nb-NO" dirty="0"/>
              <a:t>Unionsborgerskap og EØS</a:t>
            </a:r>
          </a:p>
        </p:txBody>
      </p:sp>
      <p:sp>
        <p:nvSpPr>
          <p:cNvPr id="3" name="Plassholder for innhold 2">
            <a:extLst>
              <a:ext uri="{FF2B5EF4-FFF2-40B4-BE49-F238E27FC236}">
                <a16:creationId xmlns:a16="http://schemas.microsoft.com/office/drawing/2014/main" id="{9EDAED66-911D-DDDE-9ADA-FDEB93F74131}"/>
              </a:ext>
            </a:extLst>
          </p:cNvPr>
          <p:cNvSpPr>
            <a:spLocks noGrp="1"/>
          </p:cNvSpPr>
          <p:nvPr>
            <p:ph idx="1"/>
          </p:nvPr>
        </p:nvSpPr>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Tilsvarende har EU-domstolen i C-897/19 PPU I.N lagt til grunn at EFTA-landene og EU har et «</a:t>
            </a:r>
            <a:r>
              <a:rPr kumimoji="0" lang="nb-NO"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special</a:t>
            </a: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nb-NO"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relationship</a:t>
            </a: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a:t>
            </a:r>
          </a:p>
          <a:p>
            <a:pPr marL="0" marR="0" lvl="0" indent="0" algn="l" defTabSz="914400" rtl="0" eaLnBrk="1" fontAlgn="base" latinLnBrk="0" hangingPunct="1">
              <a:lnSpc>
                <a:spcPct val="100000"/>
              </a:lnSpc>
              <a:spcBef>
                <a:spcPct val="20000"/>
              </a:spcBef>
              <a:spcAft>
                <a:spcPct val="0"/>
              </a:spcAft>
              <a:buClrTx/>
              <a:buSzTx/>
              <a:buFontTx/>
              <a:buNone/>
              <a:tabLst/>
              <a:defRPr/>
            </a:pPr>
            <a:endParaRPr lang="nb-NO" sz="1400" dirty="0">
              <a:solidFill>
                <a:srgbClr val="000000"/>
              </a:solidFill>
              <a:latin typeface="Calibri" panose="020F0502020204030204" pitchFamily="34" charset="0"/>
              <a:ea typeface="ヒラギノ角ゴ Pro W3"/>
              <a:cs typeface="Calibri" panose="020F050202020403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with the European Union, which goes beyond economic and commercial cooperation.” </a:t>
            </a:r>
            <a:endParaRPr lang="en-US" sz="1400" dirty="0">
              <a:solidFill>
                <a:srgbClr val="000000"/>
              </a:solidFill>
              <a:latin typeface="Calibri" panose="020F0502020204030204" pitchFamily="34" charset="0"/>
              <a:ea typeface="ヒラギノ角ゴ Pro W3"/>
              <a:cs typeface="Calibri" panose="020F050202020403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“In that regard, the EEA Agreement reaffirms, as stated in its second recital,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the special relationship between the European Union, its Member States and the EFTA States</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which is based on proximity,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long-standing common values and European identity</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It is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in the light of that special relationship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that one of the principal objectives of the EEA Agreement must be understood, namely to provide for the fullest possible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realisation</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of the free movement of goods, persons, services and capital within the whole EEA, so that the internal market established within the European Union is extended to the EFTA States. In that perspective, a number of provisions in the EEA Agreement are intended to ensure that the interpretation of that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agreement is as uniform as possible throughout the EEA</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It is for the Court, in that context, to ensure that the rules of the EEA Agreement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which are identical in substance to those of the FEU Treaty are interpreted uniformly within the Member States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(judgments of 23 September 2003, </a:t>
            </a:r>
            <a:r>
              <a:rPr kumimoji="0" lang="en-US" sz="1400" b="0" i="1"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Ospelt</a:t>
            </a:r>
            <a:r>
              <a:rPr kumimoji="0" lang="en-US" sz="1400" b="0" i="1"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and </a:t>
            </a:r>
            <a:r>
              <a:rPr kumimoji="0" lang="en-US" sz="1400" b="0" i="1"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Schlössle</a:t>
            </a:r>
            <a:r>
              <a:rPr kumimoji="0" lang="en-US" sz="1400" b="0" i="1"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Weissenberg</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C‑452/01, EU:C:2003:493, paragraph 29; of 28 October 2010, </a:t>
            </a:r>
            <a:r>
              <a:rPr kumimoji="0" lang="en-US" sz="1400" b="0" i="1"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Établissements</a:t>
            </a:r>
            <a:r>
              <a:rPr kumimoji="0" lang="en-US" sz="1400" b="0" i="1"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Rimbaud</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C‑72/09, EU:C:2010:645, paragraph 20; and of 19 July 2012, </a:t>
            </a:r>
            <a:r>
              <a:rPr kumimoji="0" lang="en-US" sz="1400" b="0" i="1"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A</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C‑48/11, EU:C:2012:485, paragraph 15).”</a:t>
            </a:r>
            <a:endPar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Spørsmålet er imidlertid hvor langt avgjørelsene rekker? Og i hvilke saker?  </a:t>
            </a:r>
          </a:p>
          <a:p>
            <a:endParaRPr lang="nb-NO" dirty="0"/>
          </a:p>
        </p:txBody>
      </p:sp>
      <p:sp>
        <p:nvSpPr>
          <p:cNvPr id="4" name="Plassholder for dato 3">
            <a:extLst>
              <a:ext uri="{FF2B5EF4-FFF2-40B4-BE49-F238E27FC236}">
                <a16:creationId xmlns:a16="http://schemas.microsoft.com/office/drawing/2014/main" id="{9F591FB7-CD63-EFB1-672C-D212603AEE2F}"/>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8AA8955D-7551-401A-83B8-1BB53E06886C}"/>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2020EE92-83BF-0886-2F25-751368711A86}"/>
              </a:ext>
            </a:extLst>
          </p:cNvPr>
          <p:cNvSpPr>
            <a:spLocks noGrp="1"/>
          </p:cNvSpPr>
          <p:nvPr>
            <p:ph type="sldNum" sz="quarter" idx="12"/>
          </p:nvPr>
        </p:nvSpPr>
        <p:spPr/>
        <p:txBody>
          <a:bodyPr/>
          <a:lstStyle/>
          <a:p>
            <a:pPr>
              <a:defRPr/>
            </a:pPr>
            <a:fld id="{D9CAF9A1-4DE5-0A45-B83C-18B0A47232C3}" type="slidenum">
              <a:rPr lang="en-US" smtClean="0"/>
              <a:pPr>
                <a:defRPr/>
              </a:pPr>
              <a:t>12</a:t>
            </a:fld>
            <a:endParaRPr lang="en-US"/>
          </a:p>
        </p:txBody>
      </p:sp>
    </p:spTree>
    <p:extLst>
      <p:ext uri="{BB962C8B-B14F-4D97-AF65-F5344CB8AC3E}">
        <p14:creationId xmlns:p14="http://schemas.microsoft.com/office/powerpoint/2010/main" val="459782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7576F5E-510E-A1EC-4924-AEBF0AB16E38}"/>
              </a:ext>
            </a:extLst>
          </p:cNvPr>
          <p:cNvSpPr>
            <a:spLocks noGrp="1"/>
          </p:cNvSpPr>
          <p:nvPr>
            <p:ph type="title"/>
          </p:nvPr>
        </p:nvSpPr>
        <p:spPr/>
        <p:txBody>
          <a:bodyPr/>
          <a:lstStyle/>
          <a:p>
            <a:r>
              <a:rPr lang="nb-NO" dirty="0"/>
              <a:t>EØS-borgerskap?</a:t>
            </a:r>
          </a:p>
        </p:txBody>
      </p:sp>
      <p:sp>
        <p:nvSpPr>
          <p:cNvPr id="3" name="Plassholder for innhold 2">
            <a:extLst>
              <a:ext uri="{FF2B5EF4-FFF2-40B4-BE49-F238E27FC236}">
                <a16:creationId xmlns:a16="http://schemas.microsoft.com/office/drawing/2014/main" id="{D677F902-D383-03BB-3F14-8FB506E74CB9}"/>
              </a:ext>
            </a:extLst>
          </p:cNvPr>
          <p:cNvSpPr>
            <a:spLocks noGrp="1"/>
          </p:cNvSpPr>
          <p:nvPr>
            <p:ph idx="1"/>
          </p:nvPr>
        </p:nvSpPr>
        <p:spPr/>
        <p:txBody>
          <a:bodyPr/>
          <a:lstStyle/>
          <a:p>
            <a:pPr marL="0" indent="0">
              <a:buNone/>
            </a:pPr>
            <a:r>
              <a:rPr lang="nb-NO" sz="1600" dirty="0">
                <a:latin typeface="Calibri" panose="020F0502020204030204" pitchFamily="34" charset="0"/>
                <a:cs typeface="Calibri" panose="020F0502020204030204" pitchFamily="34" charset="0"/>
              </a:rPr>
              <a:t>Hvor langt strekker prinsippet om homogenitet seg? </a:t>
            </a:r>
          </a:p>
          <a:p>
            <a:r>
              <a:rPr lang="nb-NO" sz="1600" dirty="0">
                <a:latin typeface="Calibri" panose="020F0502020204030204" pitchFamily="34" charset="0"/>
                <a:cs typeface="Calibri" panose="020F0502020204030204" pitchFamily="34" charset="0"/>
              </a:rPr>
              <a:t>Kan </a:t>
            </a:r>
            <a:r>
              <a:rPr lang="nb-NO" sz="1600" dirty="0" err="1">
                <a:latin typeface="Calibri" panose="020F0502020204030204" pitchFamily="34" charset="0"/>
                <a:cs typeface="Calibri" panose="020F0502020204030204" pitchFamily="34" charset="0"/>
              </a:rPr>
              <a:t>Jabbi</a:t>
            </a:r>
            <a:r>
              <a:rPr lang="nb-NO" sz="1600" dirty="0">
                <a:latin typeface="Calibri" panose="020F0502020204030204" pitchFamily="34" charset="0"/>
                <a:cs typeface="Calibri" panose="020F0502020204030204" pitchFamily="34" charset="0"/>
              </a:rPr>
              <a:t>, Campell og I.N tilsi at det spesielle forholdet mellom Norge og EU medfører et eget «EØS-borgerskap»? </a:t>
            </a:r>
          </a:p>
          <a:p>
            <a:r>
              <a:rPr lang="nb-NO" sz="1600" dirty="0">
                <a:latin typeface="Calibri" panose="020F0502020204030204" pitchFamily="34" charset="0"/>
                <a:cs typeface="Calibri" panose="020F0502020204030204" pitchFamily="34" charset="0"/>
              </a:rPr>
              <a:t>Generaladvokatens uttalelse i C-128/22 BV Nordic Info v. </a:t>
            </a:r>
            <a:r>
              <a:rPr lang="nb-NO" sz="1600" dirty="0" err="1">
                <a:latin typeface="Calibri" panose="020F0502020204030204" pitchFamily="34" charset="0"/>
                <a:cs typeface="Calibri" panose="020F0502020204030204" pitchFamily="34" charset="0"/>
              </a:rPr>
              <a:t>Belgische</a:t>
            </a:r>
            <a:r>
              <a:rPr lang="nb-NO" sz="1600" dirty="0">
                <a:latin typeface="Calibri" panose="020F0502020204030204" pitchFamily="34" charset="0"/>
                <a:cs typeface="Calibri" panose="020F0502020204030204" pitchFamily="34" charset="0"/>
              </a:rPr>
              <a:t> </a:t>
            </a:r>
            <a:r>
              <a:rPr lang="nb-NO" sz="1600" dirty="0" err="1">
                <a:latin typeface="Calibri" panose="020F0502020204030204" pitchFamily="34" charset="0"/>
                <a:cs typeface="Calibri" panose="020F0502020204030204" pitchFamily="34" charset="0"/>
              </a:rPr>
              <a:t>Staat</a:t>
            </a:r>
            <a:r>
              <a:rPr lang="nb-NO" sz="1600" dirty="0">
                <a:latin typeface="Calibri" panose="020F0502020204030204" pitchFamily="34" charset="0"/>
                <a:cs typeface="Calibri" panose="020F0502020204030204" pitchFamily="34" charset="0"/>
              </a:rPr>
              <a:t> (7. september 2023):</a:t>
            </a:r>
          </a:p>
          <a:p>
            <a:r>
              <a:rPr lang="nb-NO" sz="1600" dirty="0">
                <a:latin typeface="Calibri" panose="020F0502020204030204" pitchFamily="34" charset="0"/>
                <a:cs typeface="Calibri" panose="020F0502020204030204" pitchFamily="34" charset="0"/>
              </a:rPr>
              <a:t>«</a:t>
            </a:r>
            <a:r>
              <a:rPr lang="en-US" sz="1600" b="0" i="0" dirty="0">
                <a:solidFill>
                  <a:srgbClr val="000000"/>
                </a:solidFill>
                <a:effectLst/>
                <a:latin typeface="Calibri" panose="020F0502020204030204" pitchFamily="34" charset="0"/>
                <a:cs typeface="Calibri" panose="020F0502020204030204" pitchFamily="34" charset="0"/>
              </a:rPr>
              <a:t>The fact that ‘EEA citizenship’ does not exist in EEA law does not warrant narrowing down the material scope of a directive which was incorporated as such in the EEA Agreement. After all, certain provisions of the Citizenship Directive are addressed specifically to non-economically active persons. (</a:t>
            </a:r>
            <a:r>
              <a:rPr lang="en-US" sz="1600" b="0" i="0" u="none" strike="noStrike" dirty="0">
                <a:solidFill>
                  <a:srgbClr val="006699"/>
                </a:solidFill>
                <a:effectLst/>
                <a:latin typeface="Calibri" panose="020F0502020204030204" pitchFamily="34" charset="0"/>
                <a:cs typeface="Calibri" panose="020F0502020204030204" pitchFamily="34" charset="0"/>
                <a:hlinkClick r:id="rId3"/>
              </a:rPr>
              <a:t>55</a:t>
            </a:r>
            <a:r>
              <a:rPr lang="en-US" sz="1600" b="0" i="0" dirty="0">
                <a:solidFill>
                  <a:srgbClr val="000000"/>
                </a:solidFill>
                <a:effectLst/>
                <a:latin typeface="Calibri" panose="020F0502020204030204" pitchFamily="34" charset="0"/>
                <a:cs typeface="Calibri" panose="020F0502020204030204" pitchFamily="34" charset="0"/>
              </a:rPr>
              <a:t>) Had it been the intention of the Joint Committee to exclude those persons from the scope of that directive in EEA law, it could easily have included an express reservation to those provisions. Yet, no such reservation appears in the Joint Committee Decision. Accordingly, </a:t>
            </a:r>
            <a:r>
              <a:rPr lang="en-US" sz="1600" b="0" i="0" dirty="0">
                <a:solidFill>
                  <a:srgbClr val="000000"/>
                </a:solidFill>
                <a:effectLst/>
                <a:highlight>
                  <a:srgbClr val="FFFF00"/>
                </a:highlight>
                <a:latin typeface="Calibri" panose="020F0502020204030204" pitchFamily="34" charset="0"/>
                <a:cs typeface="Calibri" panose="020F0502020204030204" pitchFamily="34" charset="0"/>
              </a:rPr>
              <a:t>only those rights which have no legal basis in the directive itself, and which stem solely from Articles 20 and 21 TFEU, are not applicable within the EEA, due to the lack of an equivalent provision in the EEA Agreement. (</a:t>
            </a:r>
            <a:r>
              <a:rPr lang="en-US" sz="1600" b="0" i="0" u="none" strike="noStrike" dirty="0">
                <a:solidFill>
                  <a:srgbClr val="006699"/>
                </a:solidFill>
                <a:effectLst/>
                <a:highlight>
                  <a:srgbClr val="FFFF00"/>
                </a:highlight>
                <a:latin typeface="Calibri" panose="020F0502020204030204" pitchFamily="34" charset="0"/>
                <a:cs typeface="Calibri" panose="020F0502020204030204" pitchFamily="34" charset="0"/>
                <a:hlinkClick r:id="rId4"/>
              </a:rPr>
              <a:t>56</a:t>
            </a:r>
            <a:r>
              <a:rPr lang="en-US" sz="1600" b="0" i="0" u="none" strike="noStrike" dirty="0">
                <a:solidFill>
                  <a:srgbClr val="006699"/>
                </a:solidFill>
                <a:effectLst/>
                <a:highlight>
                  <a:srgbClr val="FFFF00"/>
                </a:highlight>
                <a:latin typeface="Calibri" panose="020F0502020204030204" pitchFamily="34" charset="0"/>
                <a:cs typeface="Calibri" panose="020F0502020204030204" pitchFamily="34" charset="0"/>
              </a:rPr>
              <a:t>)”</a:t>
            </a:r>
            <a:endParaRPr lang="nb-NO" sz="1600" dirty="0">
              <a:highlight>
                <a:srgbClr val="FFFF00"/>
              </a:highlight>
              <a:latin typeface="Calibri" panose="020F0502020204030204" pitchFamily="34" charset="0"/>
              <a:cs typeface="Calibri" panose="020F0502020204030204" pitchFamily="34" charset="0"/>
            </a:endParaRPr>
          </a:p>
          <a:p>
            <a:pPr marL="0" indent="0">
              <a:buNone/>
            </a:pPr>
            <a:r>
              <a:rPr lang="nb-NO" sz="1600" dirty="0">
                <a:latin typeface="Calibri" panose="020F0502020204030204" pitchFamily="34" charset="0"/>
                <a:cs typeface="Calibri" panose="020F0502020204030204" pitchFamily="34" charset="0"/>
              </a:rPr>
              <a:t>Hva betyr det i praksis? Vil EUD følge opp?</a:t>
            </a:r>
          </a:p>
        </p:txBody>
      </p:sp>
      <p:sp>
        <p:nvSpPr>
          <p:cNvPr id="4" name="Plassholder for dato 3">
            <a:extLst>
              <a:ext uri="{FF2B5EF4-FFF2-40B4-BE49-F238E27FC236}">
                <a16:creationId xmlns:a16="http://schemas.microsoft.com/office/drawing/2014/main" id="{1D6BD31A-9C60-00FF-BC7C-927CF9C63BB0}"/>
              </a:ext>
            </a:extLst>
          </p:cNvPr>
          <p:cNvSpPr>
            <a:spLocks noGrp="1"/>
          </p:cNvSpPr>
          <p:nvPr>
            <p:ph type="dt" sz="half" idx="10"/>
          </p:nvPr>
        </p:nvSpPr>
        <p:spPr/>
        <p:txBody>
          <a:bodyPr/>
          <a:lstStyle/>
          <a:p>
            <a:pPr>
              <a:defRPr/>
            </a:pPr>
            <a:endParaRPr lang="nb-NO" dirty="0"/>
          </a:p>
        </p:txBody>
      </p:sp>
      <p:sp>
        <p:nvSpPr>
          <p:cNvPr id="5" name="Plassholder for bunntekst 4">
            <a:extLst>
              <a:ext uri="{FF2B5EF4-FFF2-40B4-BE49-F238E27FC236}">
                <a16:creationId xmlns:a16="http://schemas.microsoft.com/office/drawing/2014/main" id="{5CE5FDED-4A09-5D80-C868-CFDBE32A6955}"/>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27E31EFB-068F-3A67-5E8D-552FA618C960}"/>
              </a:ext>
            </a:extLst>
          </p:cNvPr>
          <p:cNvSpPr>
            <a:spLocks noGrp="1"/>
          </p:cNvSpPr>
          <p:nvPr>
            <p:ph type="sldNum" sz="quarter" idx="12"/>
          </p:nvPr>
        </p:nvSpPr>
        <p:spPr/>
        <p:txBody>
          <a:bodyPr/>
          <a:lstStyle/>
          <a:p>
            <a:pPr>
              <a:defRPr/>
            </a:pPr>
            <a:fld id="{D9CAF9A1-4DE5-0A45-B83C-18B0A47232C3}" type="slidenum">
              <a:rPr lang="en-US" smtClean="0"/>
              <a:pPr>
                <a:defRPr/>
              </a:pPr>
              <a:t>13</a:t>
            </a:fld>
            <a:endParaRPr lang="en-US" dirty="0"/>
          </a:p>
        </p:txBody>
      </p:sp>
      <p:pic>
        <p:nvPicPr>
          <p:cNvPr id="7" name="Bilde 6">
            <a:extLst>
              <a:ext uri="{FF2B5EF4-FFF2-40B4-BE49-F238E27FC236}">
                <a16:creationId xmlns:a16="http://schemas.microsoft.com/office/drawing/2014/main" id="{5BFA1472-801B-C933-BD70-2B894D4E732D}"/>
              </a:ext>
            </a:extLst>
          </p:cNvPr>
          <p:cNvPicPr>
            <a:picLocks noChangeAspect="1"/>
          </p:cNvPicPr>
          <p:nvPr/>
        </p:nvPicPr>
        <p:blipFill>
          <a:blip r:embed="rId5"/>
          <a:stretch>
            <a:fillRect/>
          </a:stretch>
        </p:blipFill>
        <p:spPr>
          <a:xfrm>
            <a:off x="6567661" y="56406"/>
            <a:ext cx="2552700" cy="1790700"/>
          </a:xfrm>
          <a:prstGeom prst="rect">
            <a:avLst/>
          </a:prstGeom>
        </p:spPr>
      </p:pic>
    </p:spTree>
    <p:extLst>
      <p:ext uri="{BB962C8B-B14F-4D97-AF65-F5344CB8AC3E}">
        <p14:creationId xmlns:p14="http://schemas.microsoft.com/office/powerpoint/2010/main" val="2337701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FC4A81F-E127-6B8E-6AE8-C1024093EF16}"/>
              </a:ext>
            </a:extLst>
          </p:cNvPr>
          <p:cNvSpPr>
            <a:spLocks noGrp="1"/>
          </p:cNvSpPr>
          <p:nvPr>
            <p:ph type="title"/>
          </p:nvPr>
        </p:nvSpPr>
        <p:spPr/>
        <p:txBody>
          <a:bodyPr/>
          <a:lstStyle/>
          <a:p>
            <a:r>
              <a:rPr lang="nb-NO" dirty="0"/>
              <a:t>Nytt tema – Del II </a:t>
            </a:r>
          </a:p>
        </p:txBody>
      </p:sp>
      <p:sp>
        <p:nvSpPr>
          <p:cNvPr id="3" name="Plassholder for innhold 2">
            <a:extLst>
              <a:ext uri="{FF2B5EF4-FFF2-40B4-BE49-F238E27FC236}">
                <a16:creationId xmlns:a16="http://schemas.microsoft.com/office/drawing/2014/main" id="{8F96636C-F765-CF36-792B-5579A4D885E7}"/>
              </a:ext>
            </a:extLst>
          </p:cNvPr>
          <p:cNvSpPr>
            <a:spLocks noGrp="1"/>
          </p:cNvSpPr>
          <p:nvPr>
            <p:ph idx="1"/>
          </p:nvPr>
        </p:nvSpPr>
        <p:spPr/>
        <p:txBody>
          <a:bodyPr/>
          <a:lstStyle/>
          <a:p>
            <a:pPr marL="0" indent="0">
              <a:buNone/>
            </a:pPr>
            <a:r>
              <a:rPr lang="nb-NO" dirty="0">
                <a:latin typeface="Calibri" panose="020F0502020204030204" pitchFamily="34" charset="0"/>
                <a:cs typeface="Calibri" panose="020F0502020204030204" pitchFamily="34" charset="0"/>
              </a:rPr>
              <a:t>Nå :</a:t>
            </a:r>
          </a:p>
          <a:p>
            <a:pPr marL="0" indent="0">
              <a:buNone/>
            </a:pPr>
            <a:endParaRPr lang="nb-NO" dirty="0">
              <a:latin typeface="Calibri" panose="020F0502020204030204" pitchFamily="34" charset="0"/>
              <a:cs typeface="Calibri" panose="020F0502020204030204" pitchFamily="34" charset="0"/>
            </a:endParaRPr>
          </a:p>
          <a:p>
            <a:pPr marL="0" indent="0">
              <a:buNone/>
            </a:pPr>
            <a:r>
              <a:rPr lang="nb-NO" dirty="0">
                <a:latin typeface="Calibri" panose="020F0502020204030204" pitchFamily="34" charset="0"/>
                <a:cs typeface="Calibri" panose="020F0502020204030204" pitchFamily="34" charset="0"/>
              </a:rPr>
              <a:t>Hvem bestemmer hvem som er statens (unions)borger og hvordan statsborgerskapet tapes?</a:t>
            </a:r>
          </a:p>
        </p:txBody>
      </p:sp>
      <p:sp>
        <p:nvSpPr>
          <p:cNvPr id="4" name="Plassholder for dato 3">
            <a:extLst>
              <a:ext uri="{FF2B5EF4-FFF2-40B4-BE49-F238E27FC236}">
                <a16:creationId xmlns:a16="http://schemas.microsoft.com/office/drawing/2014/main" id="{B6CE33F7-E2B2-FB78-8DBC-5C8253EC3D37}"/>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4E85C40C-D25A-E702-0D81-6C87A7DE0F1B}"/>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1886EEAC-A354-1EA6-C784-591D744CCBC6}"/>
              </a:ext>
            </a:extLst>
          </p:cNvPr>
          <p:cNvSpPr>
            <a:spLocks noGrp="1"/>
          </p:cNvSpPr>
          <p:nvPr>
            <p:ph type="sldNum" sz="quarter" idx="12"/>
          </p:nvPr>
        </p:nvSpPr>
        <p:spPr/>
        <p:txBody>
          <a:bodyPr/>
          <a:lstStyle/>
          <a:p>
            <a:pPr>
              <a:defRPr/>
            </a:pPr>
            <a:fld id="{D9CAF9A1-4DE5-0A45-B83C-18B0A47232C3}" type="slidenum">
              <a:rPr lang="en-US" smtClean="0"/>
              <a:pPr>
                <a:defRPr/>
              </a:pPr>
              <a:t>14</a:t>
            </a:fld>
            <a:endParaRPr lang="en-US"/>
          </a:p>
        </p:txBody>
      </p:sp>
    </p:spTree>
    <p:extLst>
      <p:ext uri="{BB962C8B-B14F-4D97-AF65-F5344CB8AC3E}">
        <p14:creationId xmlns:p14="http://schemas.microsoft.com/office/powerpoint/2010/main" val="4170133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56E5FA2-1C79-5DD4-9A12-20441BC8E7F6}"/>
              </a:ext>
            </a:extLst>
          </p:cNvPr>
          <p:cNvSpPr>
            <a:spLocks noGrp="1"/>
          </p:cNvSpPr>
          <p:nvPr>
            <p:ph type="title"/>
          </p:nvPr>
        </p:nvSpPr>
        <p:spPr/>
        <p:txBody>
          <a:bodyPr/>
          <a:lstStyle/>
          <a:p>
            <a:r>
              <a:rPr lang="nb-NO" dirty="0"/>
              <a:t>EU-retten og </a:t>
            </a:r>
            <a:r>
              <a:rPr lang="nb-NO" i="1" dirty="0"/>
              <a:t>tap</a:t>
            </a:r>
            <a:r>
              <a:rPr lang="nb-NO" dirty="0"/>
              <a:t> av statsborgerskap</a:t>
            </a:r>
          </a:p>
        </p:txBody>
      </p:sp>
      <p:sp>
        <p:nvSpPr>
          <p:cNvPr id="3" name="Plassholder for innhold 2">
            <a:extLst>
              <a:ext uri="{FF2B5EF4-FFF2-40B4-BE49-F238E27FC236}">
                <a16:creationId xmlns:a16="http://schemas.microsoft.com/office/drawing/2014/main" id="{1D0C0B8A-7D1A-38D4-8036-9B5C85A4BDF6}"/>
              </a:ext>
            </a:extLst>
          </p:cNvPr>
          <p:cNvSpPr>
            <a:spLocks noGrp="1"/>
          </p:cNvSpPr>
          <p:nvPr>
            <p:ph idx="1"/>
          </p:nvPr>
        </p:nvSpPr>
        <p:spPr/>
        <p:txBody>
          <a:bodyPr/>
          <a:lstStyle/>
          <a:p>
            <a:r>
              <a:rPr lang="nb-NO" sz="1800" dirty="0">
                <a:latin typeface="Calibri" panose="020F0502020204030204" pitchFamily="34" charset="0"/>
                <a:cs typeface="Calibri" panose="020F0502020204030204" pitchFamily="34" charset="0"/>
              </a:rPr>
              <a:t>Første spørsmål; Faller tap av nasjonalt statsborgerskap inn under EU-rettens anvendelsesområde eller EU-domstolens kompetanse?</a:t>
            </a:r>
          </a:p>
          <a:p>
            <a:r>
              <a:rPr lang="nb-NO" sz="1800" dirty="0">
                <a:latin typeface="Calibri" panose="020F0502020204030204" pitchFamily="34" charset="0"/>
                <a:cs typeface="Calibri" panose="020F0502020204030204" pitchFamily="34" charset="0"/>
              </a:rPr>
              <a:t>GA </a:t>
            </a:r>
            <a:r>
              <a:rPr lang="nb-NO" sz="1800" dirty="0" err="1">
                <a:latin typeface="Calibri" panose="020F0502020204030204" pitchFamily="34" charset="0"/>
                <a:cs typeface="Calibri" panose="020F0502020204030204" pitchFamily="34" charset="0"/>
              </a:rPr>
              <a:t>Maduro</a:t>
            </a:r>
            <a:r>
              <a:rPr lang="nb-NO" sz="1800" dirty="0">
                <a:latin typeface="Calibri" panose="020F0502020204030204" pitchFamily="34" charset="0"/>
                <a:cs typeface="Calibri" panose="020F0502020204030204" pitchFamily="34" charset="0"/>
              </a:rPr>
              <a:t> i C-135/08 </a:t>
            </a:r>
            <a:r>
              <a:rPr lang="nb-NO" sz="1800" dirty="0" err="1">
                <a:latin typeface="Calibri" panose="020F0502020204030204" pitchFamily="34" charset="0"/>
                <a:cs typeface="Calibri" panose="020F0502020204030204" pitchFamily="34" charset="0"/>
              </a:rPr>
              <a:t>Rottmann</a:t>
            </a:r>
            <a:r>
              <a:rPr lang="nb-NO" sz="1800" dirty="0">
                <a:latin typeface="Calibri" panose="020F0502020204030204" pitchFamily="34" charset="0"/>
                <a:cs typeface="Calibri" panose="020F0502020204030204" pitchFamily="34" charset="0"/>
              </a:rPr>
              <a:t>, avsnitt 1: </a:t>
            </a:r>
          </a:p>
          <a:p>
            <a:pPr marL="0" indent="0">
              <a:buNone/>
            </a:pPr>
            <a:endParaRPr lang="nb-NO" sz="1800" dirty="0">
              <a:latin typeface="Calibri" panose="020F0502020204030204" pitchFamily="34" charset="0"/>
              <a:cs typeface="Calibri" panose="020F0502020204030204" pitchFamily="34" charset="0"/>
            </a:endParaRPr>
          </a:p>
          <a:p>
            <a:pPr marL="0" indent="0">
              <a:buNone/>
            </a:pPr>
            <a:r>
              <a:rPr lang="nb-NO" sz="1800" dirty="0">
                <a:latin typeface="Calibri" panose="020F0502020204030204" pitchFamily="34" charset="0"/>
                <a:cs typeface="Calibri" panose="020F0502020204030204" pitchFamily="34" charset="0"/>
              </a:rPr>
              <a:t>«</a:t>
            </a:r>
            <a:r>
              <a:rPr lang="en-US" sz="1800" b="0" i="0" dirty="0">
                <a:solidFill>
                  <a:srgbClr val="000000"/>
                </a:solidFill>
                <a:effectLst/>
                <a:latin typeface="Calibri" panose="020F0502020204030204" pitchFamily="34" charset="0"/>
                <a:cs typeface="Calibri" panose="020F0502020204030204" pitchFamily="34" charset="0"/>
              </a:rPr>
              <a:t> This reference for a preliminary ruling raises for the first time the question of the extent of the discretion available to the Member States to determine who their nationals are”</a:t>
            </a:r>
          </a:p>
          <a:p>
            <a:pPr marL="0" indent="0">
              <a:buNone/>
            </a:pPr>
            <a:endParaRPr lang="en-US" sz="1800" dirty="0">
              <a:solidFill>
                <a:srgbClr val="000000"/>
              </a:solidFill>
              <a:latin typeface="Calibri" panose="020F0502020204030204" pitchFamily="34" charset="0"/>
              <a:cs typeface="Calibri" panose="020F0502020204030204" pitchFamily="34" charset="0"/>
            </a:endParaRPr>
          </a:p>
          <a:p>
            <a:r>
              <a:rPr lang="en-US" sz="1800" dirty="0" err="1">
                <a:solidFill>
                  <a:srgbClr val="000000"/>
                </a:solidFill>
                <a:latin typeface="Calibri" panose="020F0502020204030204" pitchFamily="34" charset="0"/>
                <a:cs typeface="Calibri" panose="020F0502020204030204" pitchFamily="34" charset="0"/>
              </a:rPr>
              <a:t>Praksis</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fra</a:t>
            </a:r>
            <a:r>
              <a:rPr lang="en-US" sz="1800" dirty="0">
                <a:solidFill>
                  <a:srgbClr val="000000"/>
                </a:solidFill>
                <a:latin typeface="Calibri" panose="020F0502020204030204" pitchFamily="34" charset="0"/>
                <a:cs typeface="Calibri" panose="020F0502020204030204" pitchFamily="34" charset="0"/>
              </a:rPr>
              <a:t> EU-</a:t>
            </a:r>
            <a:r>
              <a:rPr lang="en-US" sz="1800" dirty="0" err="1">
                <a:solidFill>
                  <a:srgbClr val="000000"/>
                </a:solidFill>
                <a:latin typeface="Calibri" panose="020F0502020204030204" pitchFamily="34" charset="0"/>
                <a:cs typeface="Calibri" panose="020F0502020204030204" pitchFamily="34" charset="0"/>
              </a:rPr>
              <a:t>domstolen</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viser</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til</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ulike</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situasjoner</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tilbakekall</a:t>
            </a:r>
            <a:r>
              <a:rPr lang="en-US" sz="1800" dirty="0">
                <a:solidFill>
                  <a:srgbClr val="000000"/>
                </a:solidFill>
                <a:latin typeface="Calibri" panose="020F0502020204030204" pitchFamily="34" charset="0"/>
                <a:cs typeface="Calibri" panose="020F0502020204030204" pitchFamily="34" charset="0"/>
              </a:rPr>
              <a:t> av </a:t>
            </a:r>
            <a:r>
              <a:rPr lang="en-US" sz="1800" dirty="0" err="1">
                <a:solidFill>
                  <a:srgbClr val="000000"/>
                </a:solidFill>
                <a:latin typeface="Calibri" panose="020F0502020204030204" pitchFamily="34" charset="0"/>
                <a:cs typeface="Calibri" panose="020F0502020204030204" pitchFamily="34" charset="0"/>
              </a:rPr>
              <a:t>statsborgerskap</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Rottmann</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erverv</a:t>
            </a:r>
            <a:r>
              <a:rPr lang="en-US" sz="1800" dirty="0">
                <a:solidFill>
                  <a:srgbClr val="000000"/>
                </a:solidFill>
                <a:latin typeface="Calibri" panose="020F0502020204030204" pitchFamily="34" charset="0"/>
                <a:cs typeface="Calibri" panose="020F0502020204030204" pitchFamily="34" charset="0"/>
              </a:rPr>
              <a:t> /å ta bort </a:t>
            </a:r>
            <a:r>
              <a:rPr lang="en-US" sz="1800" dirty="0" err="1">
                <a:solidFill>
                  <a:srgbClr val="000000"/>
                </a:solidFill>
                <a:latin typeface="Calibri" panose="020F0502020204030204" pitchFamily="34" charset="0"/>
                <a:cs typeface="Calibri" panose="020F0502020204030204" pitchFamily="34" charset="0"/>
              </a:rPr>
              <a:t>en</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nasjonal</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garanti</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Wiender</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Landesregierung</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og</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automatisk</a:t>
            </a:r>
            <a:r>
              <a:rPr lang="en-US" sz="1800" dirty="0">
                <a:solidFill>
                  <a:srgbClr val="000000"/>
                </a:solidFill>
                <a:latin typeface="Calibri" panose="020F0502020204030204" pitchFamily="34" charset="0"/>
                <a:cs typeface="Calibri" panose="020F0502020204030204" pitchFamily="34" charset="0"/>
              </a:rPr>
              <a:t> tap </a:t>
            </a:r>
            <a:r>
              <a:rPr lang="en-US" sz="1800" dirty="0" err="1">
                <a:solidFill>
                  <a:srgbClr val="000000"/>
                </a:solidFill>
                <a:latin typeface="Calibri" panose="020F0502020204030204" pitchFamily="34" charset="0"/>
                <a:cs typeface="Calibri" panose="020F0502020204030204" pitchFamily="34" charset="0"/>
              </a:rPr>
              <a:t>ved</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fravær</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fra</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riket</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som</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følge</a:t>
            </a:r>
            <a:r>
              <a:rPr lang="en-US" sz="1800" dirty="0">
                <a:solidFill>
                  <a:srgbClr val="000000"/>
                </a:solidFill>
                <a:latin typeface="Calibri" panose="020F0502020204030204" pitchFamily="34" charset="0"/>
                <a:cs typeface="Calibri" panose="020F0502020204030204" pitchFamily="34" charset="0"/>
              </a:rPr>
              <a:t> av </a:t>
            </a:r>
            <a:r>
              <a:rPr lang="en-US" sz="1800" dirty="0" err="1">
                <a:solidFill>
                  <a:srgbClr val="000000"/>
                </a:solidFill>
                <a:latin typeface="Calibri" panose="020F0502020204030204" pitchFamily="34" charset="0"/>
                <a:cs typeface="Calibri" panose="020F0502020204030204" pitchFamily="34" charset="0"/>
              </a:rPr>
              <a:t>nasjonal</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lovigvning</a:t>
            </a:r>
            <a:r>
              <a:rPr lang="en-US" sz="1800" dirty="0">
                <a:solidFill>
                  <a:srgbClr val="000000"/>
                </a:solidFill>
                <a:latin typeface="Calibri" panose="020F0502020204030204" pitchFamily="34" charset="0"/>
                <a:cs typeface="Calibri" panose="020F0502020204030204" pitchFamily="34" charset="0"/>
              </a:rPr>
              <a:t> (</a:t>
            </a:r>
            <a:r>
              <a:rPr lang="en-US" sz="1800" dirty="0" err="1">
                <a:solidFill>
                  <a:srgbClr val="000000"/>
                </a:solidFill>
                <a:latin typeface="Calibri" panose="020F0502020204030204" pitchFamily="34" charset="0"/>
                <a:cs typeface="Calibri" panose="020F0502020204030204" pitchFamily="34" charset="0"/>
              </a:rPr>
              <a:t>Tjebbes</a:t>
            </a:r>
            <a:r>
              <a:rPr lang="en-US" sz="1800" dirty="0">
                <a:solidFill>
                  <a:srgbClr val="000000"/>
                </a:solidFill>
                <a:latin typeface="Calibri" panose="020F0502020204030204" pitchFamily="34" charset="0"/>
                <a:cs typeface="Calibri" panose="020F0502020204030204" pitchFamily="34" charset="0"/>
              </a:rPr>
              <a:t>)</a:t>
            </a:r>
            <a:endParaRPr lang="nb-NO" sz="1800" dirty="0">
              <a:latin typeface="Calibri" panose="020F0502020204030204" pitchFamily="34" charset="0"/>
              <a:cs typeface="Calibri" panose="020F0502020204030204" pitchFamily="34" charset="0"/>
            </a:endParaRPr>
          </a:p>
        </p:txBody>
      </p:sp>
      <p:sp>
        <p:nvSpPr>
          <p:cNvPr id="4" name="Plassholder for dato 3">
            <a:extLst>
              <a:ext uri="{FF2B5EF4-FFF2-40B4-BE49-F238E27FC236}">
                <a16:creationId xmlns:a16="http://schemas.microsoft.com/office/drawing/2014/main" id="{D3980152-3E47-440F-4AA7-CE206802F939}"/>
              </a:ext>
            </a:extLst>
          </p:cNvPr>
          <p:cNvSpPr>
            <a:spLocks noGrp="1"/>
          </p:cNvSpPr>
          <p:nvPr>
            <p:ph type="dt" sz="half" idx="10"/>
          </p:nvPr>
        </p:nvSpPr>
        <p:spPr/>
        <p:txBody>
          <a:bodyPr/>
          <a:lstStyle/>
          <a:p>
            <a:pPr>
              <a:defRPr/>
            </a:pPr>
            <a:endParaRPr lang="nb-NO" dirty="0"/>
          </a:p>
        </p:txBody>
      </p:sp>
      <p:sp>
        <p:nvSpPr>
          <p:cNvPr id="5" name="Plassholder for bunntekst 4">
            <a:extLst>
              <a:ext uri="{FF2B5EF4-FFF2-40B4-BE49-F238E27FC236}">
                <a16:creationId xmlns:a16="http://schemas.microsoft.com/office/drawing/2014/main" id="{807BC5BE-9782-773B-CBD5-6FCD509DD4ED}"/>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6FAB909E-1917-8A6B-03CF-59A29BC574BF}"/>
              </a:ext>
            </a:extLst>
          </p:cNvPr>
          <p:cNvSpPr>
            <a:spLocks noGrp="1"/>
          </p:cNvSpPr>
          <p:nvPr>
            <p:ph type="sldNum" sz="quarter" idx="12"/>
          </p:nvPr>
        </p:nvSpPr>
        <p:spPr/>
        <p:txBody>
          <a:bodyPr/>
          <a:lstStyle/>
          <a:p>
            <a:pPr>
              <a:defRPr/>
            </a:pPr>
            <a:fld id="{D9CAF9A1-4DE5-0A45-B83C-18B0A47232C3}" type="slidenum">
              <a:rPr lang="en-US" smtClean="0"/>
              <a:pPr>
                <a:defRPr/>
              </a:pPr>
              <a:t>15</a:t>
            </a:fld>
            <a:endParaRPr lang="en-US"/>
          </a:p>
        </p:txBody>
      </p:sp>
    </p:spTree>
    <p:extLst>
      <p:ext uri="{BB962C8B-B14F-4D97-AF65-F5344CB8AC3E}">
        <p14:creationId xmlns:p14="http://schemas.microsoft.com/office/powerpoint/2010/main" val="198474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406747D-3FAB-E924-5FC0-93478922B5F0}"/>
              </a:ext>
            </a:extLst>
          </p:cNvPr>
          <p:cNvSpPr>
            <a:spLocks noGrp="1"/>
          </p:cNvSpPr>
          <p:nvPr>
            <p:ph type="title"/>
          </p:nvPr>
        </p:nvSpPr>
        <p:spPr/>
        <p:txBody>
          <a:bodyPr/>
          <a:lstStyle/>
          <a:p>
            <a:r>
              <a:rPr lang="nb-NO" dirty="0"/>
              <a:t>Har EU-retten betydning?</a:t>
            </a:r>
          </a:p>
        </p:txBody>
      </p:sp>
      <p:sp>
        <p:nvSpPr>
          <p:cNvPr id="3" name="Plassholder for innhold 2">
            <a:extLst>
              <a:ext uri="{FF2B5EF4-FFF2-40B4-BE49-F238E27FC236}">
                <a16:creationId xmlns:a16="http://schemas.microsoft.com/office/drawing/2014/main" id="{36C914BB-F274-2965-FDF3-39E4237D76AB}"/>
              </a:ext>
            </a:extLst>
          </p:cNvPr>
          <p:cNvSpPr>
            <a:spLocks noGrp="1"/>
          </p:cNvSpPr>
          <p:nvPr>
            <p:ph idx="1"/>
          </p:nvPr>
        </p:nvSpPr>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C-135/08 </a:t>
            </a:r>
            <a:r>
              <a:rPr kumimoji="0" lang="nb-NO"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Rottmann</a:t>
            </a: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avsnitt 37: </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All the governments that submitted observations to the Court, the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Freistaat</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Bayern and the Commission of the European Communities argue that the rules on the acquisition and loss of nationality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fall within the competence of the Member States.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Some of them conclude that a decision to withdraw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naturalisation</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such as that at issue in the main proceedings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cannot fall within the ambit of European Union law</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In that connection, they make reference to Declaration No 2 on nationality of a Member State, annexed by the Member States to the final act of the Treaty on European Union.”</a:t>
            </a:r>
            <a:endPar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Selv om nasjonalstatene i utgangspunktet avgjør regler om erverv og tap av nasjonalt statsborgerskap, har EU-domstolen uttalt at nasjonalstatene må «have due </a:t>
            </a:r>
            <a:r>
              <a:rPr kumimoji="0" lang="nb-NO"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regard</a:t>
            </a: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til EU-retten og at spørsmålet faller inn under EU-rettens anvendelsesområde jf. avsnitt 41-42:</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Nevertheless, the fact that a matter falls within the competence of the Member States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does not alter the fact that, in situations covered by European Union law, the national rules concerned must have due regard to the latter (see, to that effect</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It is clear that the situation of a citizen of the Union who, like the applicant in the main proceedings, is faced with a decision withdrawing his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naturalisation</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adopted by the authorities of one Member State, and placing him, after he has lost the nationality of another Member State that he originally possessed,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in a position capable of causing him to lose the status conferred by Article 17 EC and the rights attaching thereto</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falls, by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reason of its nature and its consequences, within the ambit of European Union law</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a:t>
            </a:r>
            <a:endPar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endParaRPr>
          </a:p>
          <a:p>
            <a:endParaRPr lang="nb-NO" dirty="0"/>
          </a:p>
        </p:txBody>
      </p:sp>
      <p:sp>
        <p:nvSpPr>
          <p:cNvPr id="4" name="Plassholder for dato 3">
            <a:extLst>
              <a:ext uri="{FF2B5EF4-FFF2-40B4-BE49-F238E27FC236}">
                <a16:creationId xmlns:a16="http://schemas.microsoft.com/office/drawing/2014/main" id="{65484A94-3DC9-68D6-E4BB-EDC425624889}"/>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4ED15B45-66B1-023F-03A7-85F424F1F114}"/>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D34CC77E-F415-4908-81F8-ACA3AC931AFF}"/>
              </a:ext>
            </a:extLst>
          </p:cNvPr>
          <p:cNvSpPr>
            <a:spLocks noGrp="1"/>
          </p:cNvSpPr>
          <p:nvPr>
            <p:ph type="sldNum" sz="quarter" idx="12"/>
          </p:nvPr>
        </p:nvSpPr>
        <p:spPr/>
        <p:txBody>
          <a:bodyPr/>
          <a:lstStyle/>
          <a:p>
            <a:pPr>
              <a:defRPr/>
            </a:pPr>
            <a:fld id="{D9CAF9A1-4DE5-0A45-B83C-18B0A47232C3}" type="slidenum">
              <a:rPr lang="en-US" smtClean="0"/>
              <a:pPr>
                <a:defRPr/>
              </a:pPr>
              <a:t>16</a:t>
            </a:fld>
            <a:endParaRPr lang="en-US"/>
          </a:p>
        </p:txBody>
      </p:sp>
    </p:spTree>
    <p:extLst>
      <p:ext uri="{BB962C8B-B14F-4D97-AF65-F5344CB8AC3E}">
        <p14:creationId xmlns:p14="http://schemas.microsoft.com/office/powerpoint/2010/main" val="3364391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B06E8FD-B119-F2D9-475F-D1F05B553FE2}"/>
              </a:ext>
            </a:extLst>
          </p:cNvPr>
          <p:cNvSpPr>
            <a:spLocks noGrp="1"/>
          </p:cNvSpPr>
          <p:nvPr>
            <p:ph type="title"/>
          </p:nvPr>
        </p:nvSpPr>
        <p:spPr/>
        <p:txBody>
          <a:bodyPr/>
          <a:lstStyle/>
          <a:p>
            <a:r>
              <a:rPr lang="nb-NO" dirty="0"/>
              <a:t>EU-retten og tap av statsborgerskap</a:t>
            </a:r>
          </a:p>
        </p:txBody>
      </p:sp>
      <p:sp>
        <p:nvSpPr>
          <p:cNvPr id="3" name="Plassholder for innhold 2">
            <a:extLst>
              <a:ext uri="{FF2B5EF4-FFF2-40B4-BE49-F238E27FC236}">
                <a16:creationId xmlns:a16="http://schemas.microsoft.com/office/drawing/2014/main" id="{1D37A807-72A4-7FCC-80C5-09A0359E39D5}"/>
              </a:ext>
            </a:extLst>
          </p:cNvPr>
          <p:cNvSpPr>
            <a:spLocks noGrp="1"/>
          </p:cNvSpPr>
          <p:nvPr>
            <p:ph idx="1"/>
          </p:nvPr>
        </p:nvSpPr>
        <p:spPr/>
        <p:txBody>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nb-NO" sz="18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Kommer inn under EU-rettens anvendelsesområde </a:t>
            </a:r>
            <a:r>
              <a:rPr kumimoji="0" lang="nb-NO" sz="1800" b="0" i="1"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fordi </a:t>
            </a:r>
            <a:r>
              <a:rPr kumimoji="0" lang="nb-NO" sz="18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tap av nasjonalt statsborgerskap fører til tap av </a:t>
            </a:r>
            <a:r>
              <a:rPr kumimoji="0" lang="nb-NO" sz="1800" b="0" i="1"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unionsborgerskap</a:t>
            </a:r>
            <a:r>
              <a:rPr kumimoji="0" lang="nb-NO" sz="18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 og dermed få direkte konsekvenser for unionsborgerrettigheter etter TFEU art. 20-21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nb-NO" sz="18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Dersom personen har dobbelt statsborgerskap i land som er medlem av EU, vil ikke spørsmålet ha betydning for EU-retten – da vil alle rettigheter fortsatt være i behold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nb-NO" sz="18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Det er situasjoner hvor det er tale om en unionsborger/tredjelandsborger eller unionsborgeren står i fare for å bli statsløs/miste sitt andre unionsborgerskap at spørsmålet kommer på spissen</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nb-NO" sz="18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Kravene til EU-domstolen relaterer seg særlig til at avgjørelsen fra nasjonalstatene m</a:t>
            </a:r>
            <a:r>
              <a:rPr lang="nb-NO" sz="1800" dirty="0">
                <a:solidFill>
                  <a:srgbClr val="000000"/>
                </a:solidFill>
                <a:latin typeface="Calibri" panose="020F0502020204030204" pitchFamily="34" charset="0"/>
                <a:ea typeface="ヒラギノ角ゴ Pro W3"/>
                <a:cs typeface="Calibri" panose="020F0502020204030204" pitchFamily="34" charset="0"/>
              </a:rPr>
              <a:t>å være «</a:t>
            </a:r>
            <a:r>
              <a:rPr lang="nb-NO" sz="1800" dirty="0" err="1">
                <a:solidFill>
                  <a:srgbClr val="000000"/>
                </a:solidFill>
                <a:latin typeface="Calibri" panose="020F0502020204030204" pitchFamily="34" charset="0"/>
                <a:ea typeface="ヒラギノ角ゴ Pro W3"/>
                <a:cs typeface="Calibri" panose="020F0502020204030204" pitchFamily="34" charset="0"/>
              </a:rPr>
              <a:t>amenable</a:t>
            </a:r>
            <a:r>
              <a:rPr lang="nb-NO" sz="1800" dirty="0">
                <a:solidFill>
                  <a:srgbClr val="000000"/>
                </a:solidFill>
                <a:latin typeface="Calibri" panose="020F0502020204030204" pitchFamily="34" charset="0"/>
                <a:ea typeface="ヒラギノ角ゴ Pro W3"/>
                <a:cs typeface="Calibri" panose="020F0502020204030204" pitchFamily="34" charset="0"/>
              </a:rPr>
              <a:t> to </a:t>
            </a:r>
            <a:r>
              <a:rPr lang="nb-NO" sz="1800" dirty="0" err="1">
                <a:solidFill>
                  <a:srgbClr val="000000"/>
                </a:solidFill>
                <a:latin typeface="Calibri" panose="020F0502020204030204" pitchFamily="34" charset="0"/>
                <a:ea typeface="ヒラギノ角ゴ Pro W3"/>
                <a:cs typeface="Calibri" panose="020F0502020204030204" pitchFamily="34" charset="0"/>
              </a:rPr>
              <a:t>judicial</a:t>
            </a:r>
            <a:r>
              <a:rPr lang="nb-NO" sz="1800" dirty="0">
                <a:solidFill>
                  <a:srgbClr val="000000"/>
                </a:solidFill>
                <a:latin typeface="Calibri" panose="020F0502020204030204" pitchFamily="34" charset="0"/>
                <a:ea typeface="ヒラギノ角ゴ Pro W3"/>
                <a:cs typeface="Calibri" panose="020F0502020204030204" pitchFamily="34" charset="0"/>
              </a:rPr>
              <a:t> </a:t>
            </a:r>
            <a:r>
              <a:rPr lang="nb-NO" sz="1800" dirty="0" err="1">
                <a:solidFill>
                  <a:srgbClr val="000000"/>
                </a:solidFill>
                <a:latin typeface="Calibri" panose="020F0502020204030204" pitchFamily="34" charset="0"/>
                <a:ea typeface="ヒラギノ角ゴ Pro W3"/>
                <a:cs typeface="Calibri" panose="020F0502020204030204" pitchFamily="34" charset="0"/>
              </a:rPr>
              <a:t>review</a:t>
            </a:r>
            <a:r>
              <a:rPr lang="nb-NO" sz="1800" dirty="0">
                <a:solidFill>
                  <a:srgbClr val="000000"/>
                </a:solidFill>
                <a:latin typeface="Calibri" panose="020F0502020204030204" pitchFamily="34" charset="0"/>
                <a:ea typeface="ヒラギノ角ゴ Pro W3"/>
                <a:cs typeface="Calibri" panose="020F0502020204030204" pitchFamily="34" charset="0"/>
              </a:rPr>
              <a:t> </a:t>
            </a:r>
            <a:r>
              <a:rPr lang="nb-NO" sz="1800" dirty="0" err="1">
                <a:solidFill>
                  <a:srgbClr val="000000"/>
                </a:solidFill>
                <a:latin typeface="Calibri" panose="020F0502020204030204" pitchFamily="34" charset="0"/>
                <a:ea typeface="ヒラギノ角ゴ Pro W3"/>
                <a:cs typeface="Calibri" panose="020F0502020204030204" pitchFamily="34" charset="0"/>
              </a:rPr>
              <a:t>carried</a:t>
            </a:r>
            <a:r>
              <a:rPr lang="nb-NO" sz="1800" dirty="0">
                <a:solidFill>
                  <a:srgbClr val="000000"/>
                </a:solidFill>
                <a:latin typeface="Calibri" panose="020F0502020204030204" pitchFamily="34" charset="0"/>
                <a:ea typeface="ヒラギノ角ゴ Pro W3"/>
                <a:cs typeface="Calibri" panose="020F0502020204030204" pitchFamily="34" charset="0"/>
              </a:rPr>
              <a:t> </a:t>
            </a:r>
            <a:r>
              <a:rPr lang="nb-NO" sz="1800" dirty="0" err="1">
                <a:solidFill>
                  <a:srgbClr val="000000"/>
                </a:solidFill>
                <a:latin typeface="Calibri" panose="020F0502020204030204" pitchFamily="34" charset="0"/>
                <a:ea typeface="ヒラギノ角ゴ Pro W3"/>
                <a:cs typeface="Calibri" panose="020F0502020204030204" pitchFamily="34" charset="0"/>
              </a:rPr>
              <a:t>out</a:t>
            </a:r>
            <a:r>
              <a:rPr lang="nb-NO" sz="1800" dirty="0">
                <a:solidFill>
                  <a:srgbClr val="000000"/>
                </a:solidFill>
                <a:latin typeface="Calibri" panose="020F0502020204030204" pitchFamily="34" charset="0"/>
                <a:ea typeface="ヒラギノ角ゴ Pro W3"/>
                <a:cs typeface="Calibri" panose="020F0502020204030204" pitchFamily="34" charset="0"/>
              </a:rPr>
              <a:t> in </a:t>
            </a:r>
            <a:r>
              <a:rPr lang="nb-NO" sz="1800" dirty="0" err="1">
                <a:solidFill>
                  <a:srgbClr val="000000"/>
                </a:solidFill>
                <a:latin typeface="Calibri" panose="020F0502020204030204" pitchFamily="34" charset="0"/>
                <a:ea typeface="ヒラギノ角ゴ Pro W3"/>
                <a:cs typeface="Calibri" panose="020F0502020204030204" pitchFamily="34" charset="0"/>
              </a:rPr>
              <a:t>the</a:t>
            </a:r>
            <a:r>
              <a:rPr lang="nb-NO" sz="1800" dirty="0">
                <a:solidFill>
                  <a:srgbClr val="000000"/>
                </a:solidFill>
                <a:latin typeface="Calibri" panose="020F0502020204030204" pitchFamily="34" charset="0"/>
                <a:ea typeface="ヒラギノ角ゴ Pro W3"/>
                <a:cs typeface="Calibri" panose="020F0502020204030204" pitchFamily="34" charset="0"/>
              </a:rPr>
              <a:t> </a:t>
            </a:r>
            <a:r>
              <a:rPr lang="nb-NO" sz="1800" dirty="0" err="1">
                <a:solidFill>
                  <a:srgbClr val="000000"/>
                </a:solidFill>
                <a:latin typeface="Calibri" panose="020F0502020204030204" pitchFamily="34" charset="0"/>
                <a:ea typeface="ヒラギノ角ゴ Pro W3"/>
                <a:cs typeface="Calibri" panose="020F0502020204030204" pitchFamily="34" charset="0"/>
              </a:rPr>
              <a:t>light</a:t>
            </a:r>
            <a:r>
              <a:rPr lang="nb-NO" sz="1800" dirty="0">
                <a:solidFill>
                  <a:srgbClr val="000000"/>
                </a:solidFill>
                <a:latin typeface="Calibri" panose="020F0502020204030204" pitchFamily="34" charset="0"/>
                <a:ea typeface="ヒラギノ角ゴ Pro W3"/>
                <a:cs typeface="Calibri" panose="020F0502020204030204" pitchFamily="34" charset="0"/>
              </a:rPr>
              <a:t> </a:t>
            </a:r>
            <a:r>
              <a:rPr lang="nb-NO" sz="1800" dirty="0" err="1">
                <a:solidFill>
                  <a:srgbClr val="000000"/>
                </a:solidFill>
                <a:latin typeface="Calibri" panose="020F0502020204030204" pitchFamily="34" charset="0"/>
                <a:ea typeface="ヒラギノ角ゴ Pro W3"/>
                <a:cs typeface="Calibri" panose="020F0502020204030204" pitchFamily="34" charset="0"/>
              </a:rPr>
              <a:t>of</a:t>
            </a:r>
            <a:r>
              <a:rPr lang="nb-NO" sz="1800" dirty="0">
                <a:solidFill>
                  <a:srgbClr val="000000"/>
                </a:solidFill>
                <a:latin typeface="Calibri" panose="020F0502020204030204" pitchFamily="34" charset="0"/>
                <a:ea typeface="ヒラギノ角ゴ Pro W3"/>
                <a:cs typeface="Calibri" panose="020F0502020204030204" pitchFamily="34" charset="0"/>
              </a:rPr>
              <a:t> European Union </a:t>
            </a:r>
            <a:r>
              <a:rPr lang="nb-NO" sz="1800" dirty="0" err="1">
                <a:solidFill>
                  <a:srgbClr val="000000"/>
                </a:solidFill>
                <a:latin typeface="Calibri" panose="020F0502020204030204" pitchFamily="34" charset="0"/>
                <a:ea typeface="ヒラギノ角ゴ Pro W3"/>
                <a:cs typeface="Calibri" panose="020F0502020204030204" pitchFamily="34" charset="0"/>
              </a:rPr>
              <a:t>law</a:t>
            </a:r>
            <a:r>
              <a:rPr lang="nb-NO" sz="1800" dirty="0">
                <a:solidFill>
                  <a:srgbClr val="000000"/>
                </a:solidFill>
                <a:latin typeface="Calibri" panose="020F0502020204030204" pitchFamily="34" charset="0"/>
                <a:ea typeface="ヒラギノ角ゴ Pro W3"/>
                <a:cs typeface="Calibri" panose="020F0502020204030204" pitchFamily="34" charset="0"/>
              </a:rPr>
              <a:t>».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nb-NO" sz="1800" dirty="0">
                <a:solidFill>
                  <a:srgbClr val="000000"/>
                </a:solidFill>
                <a:latin typeface="Calibri" panose="020F0502020204030204" pitchFamily="34" charset="0"/>
                <a:ea typeface="ヒラギノ角ゴ Pro W3"/>
                <a:cs typeface="Calibri" panose="020F0502020204030204" pitchFamily="34" charset="0"/>
              </a:rPr>
              <a:t>Hva betyr så det?</a:t>
            </a:r>
          </a:p>
          <a:p>
            <a:pPr marL="0" indent="0">
              <a:buNone/>
            </a:pPr>
            <a:endParaRPr lang="nb-NO" dirty="0"/>
          </a:p>
        </p:txBody>
      </p:sp>
      <p:sp>
        <p:nvSpPr>
          <p:cNvPr id="4" name="Plassholder for dato 3">
            <a:extLst>
              <a:ext uri="{FF2B5EF4-FFF2-40B4-BE49-F238E27FC236}">
                <a16:creationId xmlns:a16="http://schemas.microsoft.com/office/drawing/2014/main" id="{707BC628-7881-D85E-A2C7-969CBA8C3656}"/>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92F997E5-281E-AAAC-A8DB-084FFA05951E}"/>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736584B9-BC8E-1037-7F60-21C3A7780F3D}"/>
              </a:ext>
            </a:extLst>
          </p:cNvPr>
          <p:cNvSpPr>
            <a:spLocks noGrp="1"/>
          </p:cNvSpPr>
          <p:nvPr>
            <p:ph type="sldNum" sz="quarter" idx="12"/>
          </p:nvPr>
        </p:nvSpPr>
        <p:spPr/>
        <p:txBody>
          <a:bodyPr/>
          <a:lstStyle/>
          <a:p>
            <a:pPr>
              <a:defRPr/>
            </a:pPr>
            <a:fld id="{D9CAF9A1-4DE5-0A45-B83C-18B0A47232C3}" type="slidenum">
              <a:rPr lang="en-US" smtClean="0"/>
              <a:pPr>
                <a:defRPr/>
              </a:pPr>
              <a:t>17</a:t>
            </a:fld>
            <a:endParaRPr lang="en-US"/>
          </a:p>
        </p:txBody>
      </p:sp>
    </p:spTree>
    <p:extLst>
      <p:ext uri="{BB962C8B-B14F-4D97-AF65-F5344CB8AC3E}">
        <p14:creationId xmlns:p14="http://schemas.microsoft.com/office/powerpoint/2010/main" val="909503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4DA25E2-8B20-B18C-4353-0BB5E92ECACC}"/>
              </a:ext>
            </a:extLst>
          </p:cNvPr>
          <p:cNvSpPr>
            <a:spLocks noGrp="1"/>
          </p:cNvSpPr>
          <p:nvPr>
            <p:ph type="title"/>
          </p:nvPr>
        </p:nvSpPr>
        <p:spPr/>
        <p:txBody>
          <a:bodyPr/>
          <a:lstStyle/>
          <a:p>
            <a:r>
              <a:rPr lang="nb-NO" dirty="0"/>
              <a:t>EU-retten og nasjonale statsborgerregler om erverv og tap av statsborgerskap. Har EU-retten betydning?</a:t>
            </a:r>
          </a:p>
        </p:txBody>
      </p:sp>
      <p:sp>
        <p:nvSpPr>
          <p:cNvPr id="3" name="Plassholder for innhold 2">
            <a:extLst>
              <a:ext uri="{FF2B5EF4-FFF2-40B4-BE49-F238E27FC236}">
                <a16:creationId xmlns:a16="http://schemas.microsoft.com/office/drawing/2014/main" id="{338FFE80-4ED0-308C-61DC-94EC6B48F9A0}"/>
              </a:ext>
            </a:extLst>
          </p:cNvPr>
          <p:cNvSpPr>
            <a:spLocks noGrp="1"/>
          </p:cNvSpPr>
          <p:nvPr>
            <p:ph idx="1"/>
          </p:nvPr>
        </p:nvSpPr>
        <p:spPr/>
        <p:txBody>
          <a:bodyPr/>
          <a:lstStyle/>
          <a:p>
            <a:pPr marL="0" indent="0">
              <a:buNone/>
            </a:pPr>
            <a:endParaRPr lang="nb-NO" sz="1200" dirty="0"/>
          </a:p>
          <a:p>
            <a:pPr marL="0" indent="0">
              <a:buNone/>
            </a:pPr>
            <a:endParaRPr lang="nb-NO" sz="1200" dirty="0"/>
          </a:p>
          <a:p>
            <a:pPr marL="0" indent="0">
              <a:buNone/>
            </a:pPr>
            <a:endParaRPr lang="nb-NO" sz="1200" dirty="0"/>
          </a:p>
          <a:p>
            <a:pPr marL="0" indent="0">
              <a:buNone/>
            </a:pPr>
            <a:r>
              <a:rPr lang="nb-NO" sz="1600" dirty="0">
                <a:latin typeface="Calibri" panose="020F0502020204030204" pitchFamily="34" charset="0"/>
                <a:cs typeface="Calibri" panose="020F0502020204030204" pitchFamily="34" charset="0"/>
              </a:rPr>
              <a:t>C-165/16 </a:t>
            </a:r>
            <a:r>
              <a:rPr lang="nb-NO" sz="1600" dirty="0" err="1">
                <a:latin typeface="Calibri" panose="020F0502020204030204" pitchFamily="34" charset="0"/>
                <a:cs typeface="Calibri" panose="020F0502020204030204" pitchFamily="34" charset="0"/>
              </a:rPr>
              <a:t>Lounes</a:t>
            </a:r>
            <a:r>
              <a:rPr lang="nb-NO" sz="1600" dirty="0">
                <a:latin typeface="Calibri" panose="020F0502020204030204" pitchFamily="34" charset="0"/>
                <a:cs typeface="Calibri" panose="020F0502020204030204" pitchFamily="34" charset="0"/>
              </a:rPr>
              <a:t>, avsnitt 40 med henvisning til tidligere praksis: </a:t>
            </a:r>
          </a:p>
          <a:p>
            <a:pPr marL="0" indent="0">
              <a:buNone/>
            </a:pPr>
            <a:r>
              <a:rPr lang="en-US" sz="1600" b="0" i="0" dirty="0">
                <a:solidFill>
                  <a:srgbClr val="000000"/>
                </a:solidFill>
                <a:effectLst/>
                <a:latin typeface="Calibri" panose="020F0502020204030204" pitchFamily="34" charset="0"/>
                <a:cs typeface="Calibri" panose="020F0502020204030204" pitchFamily="34" charset="0"/>
              </a:rPr>
              <a:t>“Second, it is to be borne in mind that if, under international law, it </a:t>
            </a:r>
            <a:r>
              <a:rPr lang="en-US" sz="1600" b="0" i="0" dirty="0">
                <a:solidFill>
                  <a:srgbClr val="000000"/>
                </a:solidFill>
                <a:effectLst/>
                <a:highlight>
                  <a:srgbClr val="FFFF00"/>
                </a:highlight>
                <a:latin typeface="Calibri" panose="020F0502020204030204" pitchFamily="34" charset="0"/>
                <a:cs typeface="Calibri" panose="020F0502020204030204" pitchFamily="34" charset="0"/>
              </a:rPr>
              <a:t>is indeed for each Member State to lay down the conditions for the acquisition and loss of nationality</a:t>
            </a:r>
            <a:r>
              <a:rPr lang="en-US" sz="1600" b="0" i="0" dirty="0">
                <a:solidFill>
                  <a:srgbClr val="000000"/>
                </a:solidFill>
                <a:effectLst/>
                <a:latin typeface="Calibri" panose="020F0502020204030204" pitchFamily="34" charset="0"/>
                <a:cs typeface="Calibri" panose="020F0502020204030204" pitchFamily="34" charset="0"/>
              </a:rPr>
              <a:t>, it is nevertheless </a:t>
            </a:r>
            <a:r>
              <a:rPr lang="en-US" sz="1600" b="0" i="0" dirty="0">
                <a:solidFill>
                  <a:srgbClr val="000000"/>
                </a:solidFill>
                <a:effectLst/>
                <a:highlight>
                  <a:srgbClr val="FFFF00"/>
                </a:highlight>
                <a:latin typeface="Calibri" panose="020F0502020204030204" pitchFamily="34" charset="0"/>
                <a:cs typeface="Calibri" panose="020F0502020204030204" pitchFamily="34" charset="0"/>
              </a:rPr>
              <a:t>settled case-law </a:t>
            </a:r>
            <a:r>
              <a:rPr lang="en-US" sz="1600" b="0" i="0" dirty="0">
                <a:solidFill>
                  <a:srgbClr val="000000"/>
                </a:solidFill>
                <a:effectLst/>
                <a:latin typeface="Calibri" panose="020F0502020204030204" pitchFamily="34" charset="0"/>
                <a:cs typeface="Calibri" panose="020F0502020204030204" pitchFamily="34" charset="0"/>
              </a:rPr>
              <a:t>that that </a:t>
            </a:r>
            <a:r>
              <a:rPr lang="en-US" sz="1600" b="0" i="0" dirty="0">
                <a:solidFill>
                  <a:srgbClr val="000000"/>
                </a:solidFill>
                <a:effectLst/>
                <a:highlight>
                  <a:srgbClr val="FFFF00"/>
                </a:highlight>
                <a:latin typeface="Calibri" panose="020F0502020204030204" pitchFamily="34" charset="0"/>
                <a:cs typeface="Calibri" panose="020F0502020204030204" pitchFamily="34" charset="0"/>
              </a:rPr>
              <a:t>competence must be exercised having due regard to EU law</a:t>
            </a:r>
            <a:r>
              <a:rPr lang="en-US" sz="1600" b="0" i="0" dirty="0">
                <a:solidFill>
                  <a:srgbClr val="000000"/>
                </a:solidFill>
                <a:effectLst/>
                <a:latin typeface="Calibri" panose="020F0502020204030204" pitchFamily="34" charset="0"/>
                <a:cs typeface="Calibri" panose="020F0502020204030204" pitchFamily="34" charset="0"/>
              </a:rPr>
              <a:t>. (</a:t>
            </a:r>
            <a:r>
              <a:rPr lang="en-US" sz="1600" b="0" i="0" u="none" strike="noStrike" dirty="0">
                <a:solidFill>
                  <a:srgbClr val="006699"/>
                </a:solidFill>
                <a:effectLst/>
                <a:latin typeface="Calibri" panose="020F0502020204030204" pitchFamily="34" charset="0"/>
                <a:cs typeface="Calibri" panose="020F0502020204030204" pitchFamily="34" charset="0"/>
                <a:hlinkClick r:id="rId2"/>
              </a:rPr>
              <a:t>9</a:t>
            </a:r>
            <a:r>
              <a:rPr lang="en-US" sz="1600" b="0" i="0" dirty="0">
                <a:solidFill>
                  <a:srgbClr val="000000"/>
                </a:solidFill>
                <a:effectLst/>
                <a:latin typeface="Calibri" panose="020F0502020204030204" pitchFamily="34" charset="0"/>
                <a:cs typeface="Calibri" panose="020F0502020204030204" pitchFamily="34" charset="0"/>
              </a:rPr>
              <a:t>) The Court thus ruled in the case giving rise to the judgment of 2 March 2010, </a:t>
            </a:r>
            <a:r>
              <a:rPr lang="en-US" sz="1600" b="0" i="1" dirty="0" err="1">
                <a:solidFill>
                  <a:srgbClr val="000000"/>
                </a:solidFill>
                <a:effectLst/>
                <a:latin typeface="Calibri" panose="020F0502020204030204" pitchFamily="34" charset="0"/>
                <a:cs typeface="Calibri" panose="020F0502020204030204" pitchFamily="34" charset="0"/>
              </a:rPr>
              <a:t>Rottmann</a:t>
            </a:r>
            <a:r>
              <a:rPr lang="en-US" sz="1600" b="0" i="0" dirty="0">
                <a:solidFill>
                  <a:srgbClr val="000000"/>
                </a:solidFill>
                <a:effectLst/>
                <a:latin typeface="Calibri" panose="020F0502020204030204" pitchFamily="34" charset="0"/>
                <a:cs typeface="Calibri" panose="020F0502020204030204" pitchFamily="34" charset="0"/>
              </a:rPr>
              <a:t>, (</a:t>
            </a:r>
            <a:r>
              <a:rPr lang="en-US" sz="1600" b="0" i="0" u="none" strike="noStrike" dirty="0">
                <a:solidFill>
                  <a:srgbClr val="006699"/>
                </a:solidFill>
                <a:effectLst/>
                <a:latin typeface="Calibri" panose="020F0502020204030204" pitchFamily="34" charset="0"/>
                <a:cs typeface="Calibri" panose="020F0502020204030204" pitchFamily="34" charset="0"/>
                <a:hlinkClick r:id="rId3"/>
              </a:rPr>
              <a:t>10</a:t>
            </a:r>
            <a:r>
              <a:rPr lang="en-US" sz="1600" b="0" i="0" dirty="0">
                <a:solidFill>
                  <a:srgbClr val="000000"/>
                </a:solidFill>
                <a:effectLst/>
                <a:latin typeface="Calibri" panose="020F0502020204030204" pitchFamily="34" charset="0"/>
                <a:cs typeface="Calibri" panose="020F0502020204030204" pitchFamily="34" charset="0"/>
              </a:rPr>
              <a:t>) concerning a decision withdrawing </a:t>
            </a:r>
            <a:r>
              <a:rPr lang="en-US" sz="1600" b="0" i="0" dirty="0" err="1">
                <a:solidFill>
                  <a:srgbClr val="000000"/>
                </a:solidFill>
                <a:effectLst/>
                <a:latin typeface="Calibri" panose="020F0502020204030204" pitchFamily="34" charset="0"/>
                <a:cs typeface="Calibri" panose="020F0502020204030204" pitchFamily="34" charset="0"/>
              </a:rPr>
              <a:t>naturalisation</a:t>
            </a:r>
            <a:r>
              <a:rPr lang="en-US" sz="1600" b="0" i="0" dirty="0">
                <a:solidFill>
                  <a:srgbClr val="000000"/>
                </a:solidFill>
                <a:effectLst/>
                <a:latin typeface="Calibri" panose="020F0502020204030204" pitchFamily="34" charset="0"/>
                <a:cs typeface="Calibri" panose="020F0502020204030204" pitchFamily="34" charset="0"/>
              </a:rPr>
              <a:t>, that when that competence is exercised </a:t>
            </a:r>
            <a:r>
              <a:rPr lang="en-US" sz="1600" b="0" i="0" dirty="0">
                <a:solidFill>
                  <a:srgbClr val="000000"/>
                </a:solidFill>
                <a:effectLst/>
                <a:highlight>
                  <a:srgbClr val="FFFF00"/>
                </a:highlight>
                <a:latin typeface="Calibri" panose="020F0502020204030204" pitchFamily="34" charset="0"/>
                <a:cs typeface="Calibri" panose="020F0502020204030204" pitchFamily="34" charset="0"/>
              </a:rPr>
              <a:t>in respect of a Union citizen</a:t>
            </a:r>
            <a:r>
              <a:rPr lang="en-US" sz="1600" b="0" i="0" dirty="0">
                <a:solidFill>
                  <a:srgbClr val="000000"/>
                </a:solidFill>
                <a:effectLst/>
                <a:latin typeface="Calibri" panose="020F0502020204030204" pitchFamily="34" charset="0"/>
                <a:cs typeface="Calibri" panose="020F0502020204030204" pitchFamily="34" charset="0"/>
              </a:rPr>
              <a:t> and </a:t>
            </a:r>
            <a:r>
              <a:rPr lang="en-US" sz="1600" b="0" i="0" dirty="0">
                <a:solidFill>
                  <a:srgbClr val="000000"/>
                </a:solidFill>
                <a:effectLst/>
                <a:highlight>
                  <a:srgbClr val="FFFF00"/>
                </a:highlight>
                <a:latin typeface="Calibri" panose="020F0502020204030204" pitchFamily="34" charset="0"/>
                <a:cs typeface="Calibri" panose="020F0502020204030204" pitchFamily="34" charset="0"/>
              </a:rPr>
              <a:t>affects the rights conferred and protected by the legal order of the Union</a:t>
            </a:r>
            <a:r>
              <a:rPr lang="en-US" sz="1600" b="0" i="0" dirty="0">
                <a:solidFill>
                  <a:srgbClr val="000000"/>
                </a:solidFill>
                <a:effectLst/>
                <a:latin typeface="Calibri" panose="020F0502020204030204" pitchFamily="34" charset="0"/>
                <a:cs typeface="Calibri" panose="020F0502020204030204" pitchFamily="34" charset="0"/>
              </a:rPr>
              <a:t>, it is amenable to </a:t>
            </a:r>
            <a:r>
              <a:rPr lang="en-US" sz="1600" b="0" i="0" dirty="0">
                <a:solidFill>
                  <a:srgbClr val="000000"/>
                </a:solidFill>
                <a:effectLst/>
                <a:highlight>
                  <a:srgbClr val="FFFF00"/>
                </a:highlight>
                <a:latin typeface="Calibri" panose="020F0502020204030204" pitchFamily="34" charset="0"/>
                <a:cs typeface="Calibri" panose="020F0502020204030204" pitchFamily="34" charset="0"/>
              </a:rPr>
              <a:t>judicial review carried out in the light of EU law.”</a:t>
            </a:r>
          </a:p>
          <a:p>
            <a:pPr marL="0" indent="0">
              <a:buNone/>
            </a:pPr>
            <a:endParaRPr lang="en-US" sz="1600" dirty="0">
              <a:solidFill>
                <a:srgbClr val="000000"/>
              </a:solidFill>
              <a:highlight>
                <a:srgbClr val="FFFF00"/>
              </a:highlight>
              <a:latin typeface="Calibri" panose="020F0502020204030204" pitchFamily="34" charset="0"/>
              <a:cs typeface="Calibri" panose="020F0502020204030204" pitchFamily="34" charset="0"/>
            </a:endParaRPr>
          </a:p>
          <a:p>
            <a:pPr marL="0" indent="0">
              <a:buNone/>
            </a:pPr>
            <a:r>
              <a:rPr lang="en-US" sz="1600" b="0" i="0" dirty="0" err="1">
                <a:solidFill>
                  <a:srgbClr val="000000"/>
                </a:solidFill>
                <a:effectLst/>
                <a:latin typeface="Calibri" panose="020F0502020204030204" pitchFamily="34" charset="0"/>
                <a:cs typeface="Calibri" panose="020F0502020204030204" pitchFamily="34" charset="0"/>
              </a:rPr>
              <a:t>Tilsvarende</a:t>
            </a:r>
            <a:r>
              <a:rPr lang="en-US" sz="1600" b="0" i="0" dirty="0">
                <a:solidFill>
                  <a:srgbClr val="000000"/>
                </a:solidFill>
                <a:effectLst/>
                <a:latin typeface="Calibri" panose="020F0502020204030204" pitchFamily="34" charset="0"/>
                <a:cs typeface="Calibri" panose="020F0502020204030204" pitchFamily="34" charset="0"/>
              </a:rPr>
              <a:t> </a:t>
            </a:r>
            <a:r>
              <a:rPr lang="en-US" sz="1600" b="0" i="0" dirty="0" err="1">
                <a:solidFill>
                  <a:srgbClr val="000000"/>
                </a:solidFill>
                <a:effectLst/>
                <a:latin typeface="Calibri" panose="020F0502020204030204" pitchFamily="34" charset="0"/>
                <a:cs typeface="Calibri" panose="020F0502020204030204" pitchFamily="34" charset="0"/>
              </a:rPr>
              <a:t>legges</a:t>
            </a:r>
            <a:r>
              <a:rPr lang="en-US" sz="1600" b="0" i="0" dirty="0">
                <a:solidFill>
                  <a:srgbClr val="000000"/>
                </a:solidFill>
                <a:effectLst/>
                <a:latin typeface="Calibri" panose="020F0502020204030204" pitchFamily="34" charset="0"/>
                <a:cs typeface="Calibri" panose="020F0502020204030204" pitchFamily="34" charset="0"/>
              </a:rPr>
              <a:t> </a:t>
            </a:r>
            <a:r>
              <a:rPr lang="en-US" sz="1600" b="0" i="0" dirty="0" err="1">
                <a:solidFill>
                  <a:srgbClr val="000000"/>
                </a:solidFill>
                <a:effectLst/>
                <a:latin typeface="Calibri" panose="020F0502020204030204" pitchFamily="34" charset="0"/>
                <a:cs typeface="Calibri" panose="020F0502020204030204" pitchFamily="34" charset="0"/>
              </a:rPr>
              <a:t>til</a:t>
            </a:r>
            <a:r>
              <a:rPr lang="en-US" sz="1600" b="0" i="0" dirty="0">
                <a:solidFill>
                  <a:srgbClr val="000000"/>
                </a:solidFill>
                <a:effectLst/>
                <a:latin typeface="Calibri" panose="020F0502020204030204" pitchFamily="34" charset="0"/>
                <a:cs typeface="Calibri" panose="020F0502020204030204" pitchFamily="34" charset="0"/>
              </a:rPr>
              <a:t> </a:t>
            </a:r>
            <a:r>
              <a:rPr lang="en-US" sz="1600" b="0" i="0" dirty="0" err="1">
                <a:solidFill>
                  <a:srgbClr val="000000"/>
                </a:solidFill>
                <a:effectLst/>
                <a:latin typeface="Calibri" panose="020F0502020204030204" pitchFamily="34" charset="0"/>
                <a:cs typeface="Calibri" panose="020F0502020204030204" pitchFamily="34" charset="0"/>
              </a:rPr>
              <a:t>grunn</a:t>
            </a:r>
            <a:r>
              <a:rPr lang="en-US" sz="1600" b="0" i="0" dirty="0">
                <a:solidFill>
                  <a:srgbClr val="000000"/>
                </a:solidFill>
                <a:effectLst/>
                <a:latin typeface="Calibri" panose="020F0502020204030204" pitchFamily="34" charset="0"/>
                <a:cs typeface="Calibri" panose="020F0502020204030204" pitchFamily="34" charset="0"/>
              </a:rPr>
              <a:t> </a:t>
            </a:r>
            <a:r>
              <a:rPr lang="en-US" sz="1600" dirty="0">
                <a:solidFill>
                  <a:srgbClr val="000000"/>
                </a:solidFill>
                <a:latin typeface="Calibri" panose="020F0502020204030204" pitchFamily="34" charset="0"/>
                <a:cs typeface="Calibri" panose="020F0502020204030204" pitchFamily="34" charset="0"/>
              </a:rPr>
              <a:t>i: C-221/17 </a:t>
            </a:r>
            <a:r>
              <a:rPr lang="en-US" sz="1600" dirty="0" err="1">
                <a:solidFill>
                  <a:srgbClr val="000000"/>
                </a:solidFill>
                <a:latin typeface="Calibri" panose="020F0502020204030204" pitchFamily="34" charset="0"/>
                <a:cs typeface="Calibri" panose="020F0502020204030204" pitchFamily="34" charset="0"/>
              </a:rPr>
              <a:t>Tjebbes</a:t>
            </a:r>
            <a:r>
              <a:rPr lang="en-US" sz="1600" dirty="0">
                <a:solidFill>
                  <a:srgbClr val="000000"/>
                </a:solidFill>
                <a:latin typeface="Calibri" panose="020F0502020204030204" pitchFamily="34" charset="0"/>
                <a:cs typeface="Calibri" panose="020F0502020204030204" pitchFamily="34" charset="0"/>
              </a:rPr>
              <a:t>, C-118/20 </a:t>
            </a:r>
            <a:r>
              <a:rPr lang="en-US" sz="1600" dirty="0" err="1">
                <a:solidFill>
                  <a:srgbClr val="000000"/>
                </a:solidFill>
                <a:latin typeface="Calibri" panose="020F0502020204030204" pitchFamily="34" charset="0"/>
                <a:cs typeface="Calibri" panose="020F0502020204030204" pitchFamily="34" charset="0"/>
              </a:rPr>
              <a:t>avsnitt</a:t>
            </a:r>
            <a:r>
              <a:rPr lang="en-US" sz="1600" dirty="0">
                <a:solidFill>
                  <a:srgbClr val="000000"/>
                </a:solidFill>
                <a:latin typeface="Calibri" panose="020F0502020204030204" pitchFamily="34" charset="0"/>
                <a:cs typeface="Calibri" panose="020F0502020204030204" pitchFamily="34" charset="0"/>
              </a:rPr>
              <a:t> 32,  JY V. Wiener </a:t>
            </a:r>
            <a:r>
              <a:rPr lang="en-US" sz="1600" dirty="0" err="1">
                <a:solidFill>
                  <a:srgbClr val="000000"/>
                </a:solidFill>
                <a:latin typeface="Calibri" panose="020F0502020204030204" pitchFamily="34" charset="0"/>
                <a:cs typeface="Calibri" panose="020F0502020204030204" pitchFamily="34" charset="0"/>
              </a:rPr>
              <a:t>Landsregierung</a:t>
            </a:r>
            <a:r>
              <a:rPr lang="en-US" sz="1600" dirty="0">
                <a:solidFill>
                  <a:srgbClr val="000000"/>
                </a:solidFill>
                <a:latin typeface="Calibri" panose="020F0502020204030204" pitchFamily="34" charset="0"/>
                <a:cs typeface="Calibri" panose="020F0502020204030204" pitchFamily="34" charset="0"/>
              </a:rPr>
              <a:t>, </a:t>
            </a:r>
            <a:r>
              <a:rPr lang="en-US" sz="1600" dirty="0" err="1">
                <a:solidFill>
                  <a:srgbClr val="000000"/>
                </a:solidFill>
                <a:latin typeface="Calibri" panose="020F0502020204030204" pitchFamily="34" charset="0"/>
                <a:cs typeface="Calibri" panose="020F0502020204030204" pitchFamily="34" charset="0"/>
              </a:rPr>
              <a:t>og</a:t>
            </a:r>
            <a:r>
              <a:rPr lang="en-US" sz="1600" dirty="0">
                <a:solidFill>
                  <a:srgbClr val="000000"/>
                </a:solidFill>
                <a:latin typeface="Calibri" panose="020F0502020204030204" pitchFamily="34" charset="0"/>
                <a:cs typeface="Calibri" panose="020F0502020204030204" pitchFamily="34" charset="0"/>
              </a:rPr>
              <a:t> C-689/21Udlændinge- </a:t>
            </a:r>
            <a:r>
              <a:rPr lang="en-US" sz="1600" dirty="0" err="1">
                <a:solidFill>
                  <a:srgbClr val="000000"/>
                </a:solidFill>
                <a:latin typeface="Calibri" panose="020F0502020204030204" pitchFamily="34" charset="0"/>
                <a:cs typeface="Calibri" panose="020F0502020204030204" pitchFamily="34" charset="0"/>
              </a:rPr>
              <a:t>og</a:t>
            </a:r>
            <a:r>
              <a:rPr lang="en-US" sz="1600" dirty="0">
                <a:solidFill>
                  <a:srgbClr val="000000"/>
                </a:solidFill>
                <a:latin typeface="Calibri" panose="020F0502020204030204" pitchFamily="34" charset="0"/>
                <a:cs typeface="Calibri" panose="020F0502020204030204" pitchFamily="34" charset="0"/>
              </a:rPr>
              <a:t> </a:t>
            </a:r>
            <a:r>
              <a:rPr lang="en-US" sz="1600" dirty="0" err="1">
                <a:solidFill>
                  <a:srgbClr val="000000"/>
                </a:solidFill>
                <a:latin typeface="Calibri" panose="020F0502020204030204" pitchFamily="34" charset="0"/>
                <a:cs typeface="Calibri" panose="020F0502020204030204" pitchFamily="34" charset="0"/>
              </a:rPr>
              <a:t>Integrationsministeriet</a:t>
            </a:r>
            <a:r>
              <a:rPr lang="en-US" sz="1600" dirty="0">
                <a:solidFill>
                  <a:srgbClr val="000000"/>
                </a:solidFill>
                <a:latin typeface="Calibri" panose="020F0502020204030204" pitchFamily="34" charset="0"/>
                <a:cs typeface="Calibri" panose="020F0502020204030204" pitchFamily="34" charset="0"/>
              </a:rPr>
              <a:t> </a:t>
            </a:r>
          </a:p>
          <a:p>
            <a:pPr marL="0" indent="0">
              <a:buNone/>
            </a:pPr>
            <a:endParaRPr lang="en-US" sz="1000" b="0" i="0" dirty="0">
              <a:solidFill>
                <a:srgbClr val="000000"/>
              </a:solidFill>
              <a:effectLst/>
              <a:highlight>
                <a:srgbClr val="FFFF00"/>
              </a:highlight>
              <a:latin typeface="Open Sans" panose="020B0606030504020204" pitchFamily="34" charset="0"/>
            </a:endParaRPr>
          </a:p>
        </p:txBody>
      </p:sp>
      <p:sp>
        <p:nvSpPr>
          <p:cNvPr id="4" name="Plassholder for dato 3">
            <a:extLst>
              <a:ext uri="{FF2B5EF4-FFF2-40B4-BE49-F238E27FC236}">
                <a16:creationId xmlns:a16="http://schemas.microsoft.com/office/drawing/2014/main" id="{D6C18317-A9C9-C3A4-E3F5-4DB129F1B5EA}"/>
              </a:ext>
            </a:extLst>
          </p:cNvPr>
          <p:cNvSpPr>
            <a:spLocks noGrp="1"/>
          </p:cNvSpPr>
          <p:nvPr>
            <p:ph type="dt" sz="half" idx="10"/>
          </p:nvPr>
        </p:nvSpPr>
        <p:spPr>
          <a:xfrm flipV="1">
            <a:off x="990600" y="6705599"/>
            <a:ext cx="1905000" cy="45719"/>
          </a:xfrm>
        </p:spPr>
        <p:txBody>
          <a:bodyPr/>
          <a:lstStyle/>
          <a:p>
            <a:pPr>
              <a:defRPr/>
            </a:pPr>
            <a:endParaRPr lang="nb-NO" dirty="0"/>
          </a:p>
        </p:txBody>
      </p:sp>
      <p:sp>
        <p:nvSpPr>
          <p:cNvPr id="5" name="Plassholder for bunntekst 4">
            <a:extLst>
              <a:ext uri="{FF2B5EF4-FFF2-40B4-BE49-F238E27FC236}">
                <a16:creationId xmlns:a16="http://schemas.microsoft.com/office/drawing/2014/main" id="{2C0AFAA1-D0DC-944B-0137-C8B0E636E7BB}"/>
              </a:ext>
            </a:extLst>
          </p:cNvPr>
          <p:cNvSpPr>
            <a:spLocks noGrp="1"/>
          </p:cNvSpPr>
          <p:nvPr>
            <p:ph type="ftr" sz="quarter" idx="11"/>
          </p:nvPr>
        </p:nvSpPr>
        <p:spPr>
          <a:xfrm>
            <a:off x="3048000" y="6659880"/>
            <a:ext cx="4764360" cy="45719"/>
          </a:xfrm>
        </p:spPr>
        <p:txBody>
          <a:bodyPr/>
          <a:lstStyle/>
          <a:p>
            <a:pPr>
              <a:defRPr/>
            </a:pPr>
            <a:endParaRPr lang="en-US" dirty="0"/>
          </a:p>
        </p:txBody>
      </p:sp>
      <p:sp>
        <p:nvSpPr>
          <p:cNvPr id="6" name="Plassholder for lysbildenummer 5">
            <a:extLst>
              <a:ext uri="{FF2B5EF4-FFF2-40B4-BE49-F238E27FC236}">
                <a16:creationId xmlns:a16="http://schemas.microsoft.com/office/drawing/2014/main" id="{C2364E6A-47EE-D3D2-2C50-934C38FBC7CB}"/>
              </a:ext>
            </a:extLst>
          </p:cNvPr>
          <p:cNvSpPr>
            <a:spLocks noGrp="1"/>
          </p:cNvSpPr>
          <p:nvPr>
            <p:ph type="sldNum" sz="quarter" idx="12"/>
          </p:nvPr>
        </p:nvSpPr>
        <p:spPr/>
        <p:txBody>
          <a:bodyPr/>
          <a:lstStyle/>
          <a:p>
            <a:pPr>
              <a:defRPr/>
            </a:pPr>
            <a:fld id="{D9CAF9A1-4DE5-0A45-B83C-18B0A47232C3}" type="slidenum">
              <a:rPr lang="en-US" smtClean="0"/>
              <a:pPr>
                <a:defRPr/>
              </a:pPr>
              <a:t>18</a:t>
            </a:fld>
            <a:endParaRPr lang="en-US"/>
          </a:p>
        </p:txBody>
      </p:sp>
    </p:spTree>
    <p:extLst>
      <p:ext uri="{BB962C8B-B14F-4D97-AF65-F5344CB8AC3E}">
        <p14:creationId xmlns:p14="http://schemas.microsoft.com/office/powerpoint/2010/main" val="1320600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BE8AE1D-B455-C03D-245D-31A4CDD5276D}"/>
              </a:ext>
            </a:extLst>
          </p:cNvPr>
          <p:cNvSpPr>
            <a:spLocks noGrp="1"/>
          </p:cNvSpPr>
          <p:nvPr>
            <p:ph type="title"/>
          </p:nvPr>
        </p:nvSpPr>
        <p:spPr/>
        <p:txBody>
          <a:bodyPr/>
          <a:lstStyle/>
          <a:p>
            <a:r>
              <a:rPr lang="nb-NO" dirty="0"/>
              <a:t>Formålet med presentasjonen og opplegget </a:t>
            </a:r>
          </a:p>
        </p:txBody>
      </p:sp>
      <p:sp>
        <p:nvSpPr>
          <p:cNvPr id="3" name="Plassholder for innhold 2">
            <a:extLst>
              <a:ext uri="{FF2B5EF4-FFF2-40B4-BE49-F238E27FC236}">
                <a16:creationId xmlns:a16="http://schemas.microsoft.com/office/drawing/2014/main" id="{343924A2-DCA6-8904-D031-10BA8A88E54C}"/>
              </a:ext>
            </a:extLst>
          </p:cNvPr>
          <p:cNvSpPr>
            <a:spLocks noGrp="1"/>
          </p:cNvSpPr>
          <p:nvPr>
            <p:ph idx="1"/>
          </p:nvPr>
        </p:nvSpPr>
        <p:spPr>
          <a:xfrm>
            <a:off x="990600" y="1981200"/>
            <a:ext cx="3221360" cy="4114800"/>
          </a:xfrm>
        </p:spPr>
        <p:txBody>
          <a:bodyPr/>
          <a:lstStyle/>
          <a:p>
            <a:pPr marL="0" indent="0">
              <a:buNone/>
            </a:pPr>
            <a:r>
              <a:rPr lang="nb-NO" sz="1600" dirty="0">
                <a:latin typeface="Calibri" panose="020F0502020204030204" pitchFamily="34" charset="0"/>
                <a:cs typeface="Calibri" panose="020F0502020204030204" pitchFamily="34" charset="0"/>
              </a:rPr>
              <a:t>Del 1) Definere og si noe om forholdet mellom det nasjonale statsborgerskapet, unionsborgerskapet i EU og hva som gjelder i EØS</a:t>
            </a:r>
          </a:p>
          <a:p>
            <a:pPr marL="0" indent="0">
              <a:buNone/>
            </a:pPr>
            <a:r>
              <a:rPr lang="nb-NO" sz="1600" dirty="0">
                <a:latin typeface="Calibri" panose="020F0502020204030204" pitchFamily="34" charset="0"/>
                <a:cs typeface="Calibri" panose="020F0502020204030204" pitchFamily="34" charset="0"/>
              </a:rPr>
              <a:t>2) EU- rettens betydning for nasjonalstatenes adgang til å fastsette nasjonale regler om erverv og tap av statsborgerskap. Hva er status? Og hva gjelder i EØS?</a:t>
            </a:r>
          </a:p>
          <a:p>
            <a:pPr marL="0" indent="0">
              <a:buNone/>
            </a:pPr>
            <a:r>
              <a:rPr lang="nb-NO" sz="1600" dirty="0">
                <a:latin typeface="Calibri" panose="020F0502020204030204" pitchFamily="34" charset="0"/>
                <a:cs typeface="Calibri" panose="020F0502020204030204" pitchFamily="34" charset="0"/>
              </a:rPr>
              <a:t>3) Hvis tid; EU-retten og unionsborgerskapets betydning for tolkningen av en spesifikk statsborgerrettighet; </a:t>
            </a:r>
            <a:r>
              <a:rPr lang="nb-NO" sz="1600" dirty="0" err="1">
                <a:latin typeface="Calibri" panose="020F0502020204030204" pitchFamily="34" charset="0"/>
                <a:cs typeface="Calibri" panose="020F0502020204030204" pitchFamily="34" charset="0"/>
              </a:rPr>
              <a:t>oppholdsretten</a:t>
            </a:r>
            <a:r>
              <a:rPr lang="nb-NO" sz="1600" dirty="0">
                <a:latin typeface="Calibri" panose="020F0502020204030204" pitchFamily="34" charset="0"/>
                <a:cs typeface="Calibri" panose="020F0502020204030204" pitchFamily="34" charset="0"/>
              </a:rPr>
              <a:t> og forholdet til EØS</a:t>
            </a:r>
          </a:p>
          <a:p>
            <a:r>
              <a:rPr lang="nb-NO" sz="1600" dirty="0">
                <a:latin typeface="Calibri" panose="020F0502020204030204" pitchFamily="34" charset="0"/>
                <a:cs typeface="Calibri" panose="020F0502020204030204" pitchFamily="34" charset="0"/>
              </a:rPr>
              <a:t>Ikke klare svare på flere av spørsmålene jeg stiller – formålet er å bidra til en diskusjon </a:t>
            </a:r>
          </a:p>
        </p:txBody>
      </p:sp>
      <p:sp>
        <p:nvSpPr>
          <p:cNvPr id="4" name="Plassholder for dato 3">
            <a:extLst>
              <a:ext uri="{FF2B5EF4-FFF2-40B4-BE49-F238E27FC236}">
                <a16:creationId xmlns:a16="http://schemas.microsoft.com/office/drawing/2014/main" id="{78DE8334-63CF-370A-1499-58E7D1A5A7B9}"/>
              </a:ext>
            </a:extLst>
          </p:cNvPr>
          <p:cNvSpPr>
            <a:spLocks noGrp="1"/>
          </p:cNvSpPr>
          <p:nvPr>
            <p:ph type="dt" sz="half" idx="10"/>
          </p:nvPr>
        </p:nvSpPr>
        <p:spPr/>
        <p:txBody>
          <a:bodyPr/>
          <a:lstStyle/>
          <a:p>
            <a:pPr>
              <a:defRPr/>
            </a:pPr>
            <a:endParaRPr lang="nb-NO" dirty="0"/>
          </a:p>
        </p:txBody>
      </p:sp>
      <p:sp>
        <p:nvSpPr>
          <p:cNvPr id="5" name="Plassholder for bunntekst 4">
            <a:extLst>
              <a:ext uri="{FF2B5EF4-FFF2-40B4-BE49-F238E27FC236}">
                <a16:creationId xmlns:a16="http://schemas.microsoft.com/office/drawing/2014/main" id="{5DA81AB6-6027-821A-7B33-C2B712D3AA7C}"/>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96E31C0F-4D27-1C0F-44AB-E024726C7F75}"/>
              </a:ext>
            </a:extLst>
          </p:cNvPr>
          <p:cNvSpPr>
            <a:spLocks noGrp="1"/>
          </p:cNvSpPr>
          <p:nvPr>
            <p:ph type="sldNum" sz="quarter" idx="12"/>
          </p:nvPr>
        </p:nvSpPr>
        <p:spPr/>
        <p:txBody>
          <a:bodyPr/>
          <a:lstStyle/>
          <a:p>
            <a:pPr>
              <a:defRPr/>
            </a:pPr>
            <a:fld id="{D9CAF9A1-4DE5-0A45-B83C-18B0A47232C3}" type="slidenum">
              <a:rPr lang="en-US" smtClean="0"/>
              <a:pPr>
                <a:defRPr/>
              </a:pPr>
              <a:t>1</a:t>
            </a:fld>
            <a:endParaRPr lang="en-US"/>
          </a:p>
        </p:txBody>
      </p:sp>
      <p:pic>
        <p:nvPicPr>
          <p:cNvPr id="7" name="Bilde 6">
            <a:extLst>
              <a:ext uri="{FF2B5EF4-FFF2-40B4-BE49-F238E27FC236}">
                <a16:creationId xmlns:a16="http://schemas.microsoft.com/office/drawing/2014/main" id="{297DDA6C-6A83-ACD7-3443-4199ADC86022}"/>
              </a:ext>
            </a:extLst>
          </p:cNvPr>
          <p:cNvPicPr>
            <a:picLocks noChangeAspect="1"/>
          </p:cNvPicPr>
          <p:nvPr/>
        </p:nvPicPr>
        <p:blipFill>
          <a:blip r:embed="rId3"/>
          <a:stretch>
            <a:fillRect/>
          </a:stretch>
        </p:blipFill>
        <p:spPr>
          <a:xfrm>
            <a:off x="4211960" y="1849375"/>
            <a:ext cx="4733761" cy="3159249"/>
          </a:xfrm>
          <a:prstGeom prst="rect">
            <a:avLst/>
          </a:prstGeom>
        </p:spPr>
      </p:pic>
    </p:spTree>
    <p:extLst>
      <p:ext uri="{BB962C8B-B14F-4D97-AF65-F5344CB8AC3E}">
        <p14:creationId xmlns:p14="http://schemas.microsoft.com/office/powerpoint/2010/main" val="326935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1413016-C4B8-6C33-3414-A80FE09C109F}"/>
              </a:ext>
            </a:extLst>
          </p:cNvPr>
          <p:cNvSpPr>
            <a:spLocks noGrp="1"/>
          </p:cNvSpPr>
          <p:nvPr>
            <p:ph type="title"/>
          </p:nvPr>
        </p:nvSpPr>
        <p:spPr/>
        <p:txBody>
          <a:bodyPr/>
          <a:lstStyle/>
          <a:p>
            <a:r>
              <a:rPr lang="nb-NO" dirty="0"/>
              <a:t>Kommer EU-retten til anvendelse?</a:t>
            </a:r>
          </a:p>
        </p:txBody>
      </p:sp>
      <p:sp>
        <p:nvSpPr>
          <p:cNvPr id="3" name="Plassholder for innhold 2">
            <a:extLst>
              <a:ext uri="{FF2B5EF4-FFF2-40B4-BE49-F238E27FC236}">
                <a16:creationId xmlns:a16="http://schemas.microsoft.com/office/drawing/2014/main" id="{2E0F1476-D0FA-9BA6-9A6B-59934300015A}"/>
              </a:ext>
            </a:extLst>
          </p:cNvPr>
          <p:cNvSpPr>
            <a:spLocks noGrp="1"/>
          </p:cNvSpPr>
          <p:nvPr>
            <p:ph idx="1"/>
          </p:nvPr>
        </p:nvSpPr>
        <p:spPr>
          <a:xfrm>
            <a:off x="647700" y="1772816"/>
            <a:ext cx="7696200" cy="4114800"/>
          </a:xfrm>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I C-118/20 J.Y V.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Wiender</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Landesregierung</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anførte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Østerrike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EU-</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retten</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ikke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kom</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til</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anvendelse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for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deres</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avgjørelse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om å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nekte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JY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en</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garanti</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om å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oppnå</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Østerrisk</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statsborgerskap</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ettersom</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hun</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var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statsløs</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på</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tidspunktet</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garantien</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ble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trukket</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tilbake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og</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dermed</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ikke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unionsborger</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Østerrike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stilte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spørsmål</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til</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EU-</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domstolen</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om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situasjonen</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var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omfattet</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av EU-</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retten</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“fall by its reason and nature and its consequences, within the scope of EU law, such that regard must be had to EU law when revoking the guarantee of grant of citizenship”?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EU-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domstolen</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fastholdt</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sine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tidligere</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avgjørelser</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til</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tross</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for at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kvinnen</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i</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saken</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var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statsløs</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på</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tidspunktet</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avsnitt</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40, 43-44):</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Consequently, such a procedure,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taken as a whole,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even if it involves an administrative decision of a Member State other than that of which nationality is sought, affects the status conferred by Article 20 TFEU on nationals of the Member States, </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since it may result in a person in a situation such as that of JY being deprived of all the rights attaching to that status, although, at the time when the </a:t>
            </a:r>
            <a:r>
              <a:rPr kumimoji="0" lang="en-US" sz="14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naturalisation</a:t>
            </a:r>
            <a:r>
              <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procedure began, that person held the nationality of a Member State and thus had the status of citizen of the Union.</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endParaRPr>
          </a:p>
          <a:p>
            <a:pPr>
              <a:defRPr/>
            </a:pPr>
            <a:r>
              <a:rPr lang="en-US" sz="1400" dirty="0" err="1">
                <a:solidFill>
                  <a:srgbClr val="000000"/>
                </a:solidFill>
                <a:latin typeface="Calibri" panose="020F0502020204030204" pitchFamily="34" charset="0"/>
                <a:ea typeface="ヒラギノ角ゴ Pro W3"/>
                <a:cs typeface="Calibri" panose="020F0502020204030204" pitchFamily="34" charset="0"/>
              </a:rPr>
              <a:t>Vektlegger</a:t>
            </a:r>
            <a:r>
              <a:rPr lang="en-US" sz="1400" dirty="0">
                <a:solidFill>
                  <a:srgbClr val="000000"/>
                </a:solidFill>
                <a:latin typeface="Calibri" panose="020F0502020204030204" pitchFamily="34" charset="0"/>
                <a:ea typeface="ヒラギノ角ゴ Pro W3"/>
                <a:cs typeface="Calibri" panose="020F0502020204030204" pitchFamily="34" charset="0"/>
              </a:rPr>
              <a:t> at </a:t>
            </a:r>
            <a:r>
              <a:rPr lang="en-US" sz="1400" dirty="0" err="1">
                <a:solidFill>
                  <a:srgbClr val="000000"/>
                </a:solidFill>
                <a:latin typeface="Calibri" panose="020F0502020204030204" pitchFamily="34" charset="0"/>
                <a:ea typeface="ヒラギノ角ゴ Pro W3"/>
                <a:cs typeface="Calibri" panose="020F0502020204030204" pitchFamily="34" charset="0"/>
              </a:rPr>
              <a:t>kvinnen</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risikerte</a:t>
            </a:r>
            <a:r>
              <a:rPr lang="en-US" sz="1400" dirty="0">
                <a:solidFill>
                  <a:srgbClr val="000000"/>
                </a:solidFill>
                <a:latin typeface="Calibri" panose="020F0502020204030204" pitchFamily="34" charset="0"/>
                <a:ea typeface="ヒラギノ角ゴ Pro W3"/>
                <a:cs typeface="Calibri" panose="020F0502020204030204" pitchFamily="34" charset="0"/>
              </a:rPr>
              <a:t> å </a:t>
            </a:r>
            <a:r>
              <a:rPr lang="en-US" sz="1400" dirty="0" err="1">
                <a:solidFill>
                  <a:srgbClr val="000000"/>
                </a:solidFill>
                <a:latin typeface="Calibri" panose="020F0502020204030204" pitchFamily="34" charset="0"/>
                <a:ea typeface="ヒラギノ角ゴ Pro W3"/>
                <a:cs typeface="Calibri" panose="020F0502020204030204" pitchFamily="34" charset="0"/>
              </a:rPr>
              <a:t>miste</a:t>
            </a:r>
            <a:r>
              <a:rPr lang="en-US" sz="1400" dirty="0">
                <a:solidFill>
                  <a:srgbClr val="000000"/>
                </a:solidFill>
                <a:latin typeface="Calibri" panose="020F0502020204030204" pitchFamily="34" charset="0"/>
                <a:ea typeface="ヒラギノ角ゴ Pro W3"/>
                <a:cs typeface="Calibri" panose="020F0502020204030204" pitchFamily="34" charset="0"/>
              </a:rPr>
              <a:t> alle </a:t>
            </a:r>
            <a:r>
              <a:rPr lang="en-US" sz="1400" dirty="0" err="1">
                <a:solidFill>
                  <a:srgbClr val="000000"/>
                </a:solidFill>
                <a:latin typeface="Calibri" panose="020F0502020204030204" pitchFamily="34" charset="0"/>
                <a:ea typeface="ヒラギノ角ゴ Pro W3"/>
                <a:cs typeface="Calibri" panose="020F0502020204030204" pitchFamily="34" charset="0"/>
              </a:rPr>
              <a:t>rettigheter</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knyttet</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til</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statusen</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som</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unionsborger</a:t>
            </a:r>
            <a:r>
              <a:rPr lang="en-US" sz="1400" dirty="0">
                <a:solidFill>
                  <a:srgbClr val="000000"/>
                </a:solidFill>
                <a:latin typeface="Calibri" panose="020F0502020204030204" pitchFamily="34" charset="0"/>
                <a:ea typeface="ヒラギノ角ゴ Pro W3"/>
                <a:cs typeface="Calibri" panose="020F0502020204030204" pitchFamily="34" charset="0"/>
              </a:rPr>
              <a:t> – se </a:t>
            </a:r>
            <a:r>
              <a:rPr lang="en-US" sz="1400" dirty="0" err="1">
                <a:solidFill>
                  <a:srgbClr val="000000"/>
                </a:solidFill>
                <a:latin typeface="Calibri" panose="020F0502020204030204" pitchFamily="34" charset="0"/>
                <a:ea typeface="ヒラギノ角ゴ Pro W3"/>
                <a:cs typeface="Calibri" panose="020F0502020204030204" pitchFamily="34" charset="0"/>
              </a:rPr>
              <a:t>sammenhengen</a:t>
            </a:r>
            <a:r>
              <a:rPr lang="en-US" sz="1400" dirty="0">
                <a:solidFill>
                  <a:srgbClr val="000000"/>
                </a:solidFill>
                <a:latin typeface="Calibri" panose="020F0502020204030204" pitchFamily="34" charset="0"/>
                <a:ea typeface="ヒラギノ角ゴ Pro W3"/>
                <a:cs typeface="Calibri" panose="020F0502020204030204" pitchFamily="34" charset="0"/>
              </a:rPr>
              <a:t> med C-34/09 Zambrano</a:t>
            </a:r>
          </a:p>
          <a:p>
            <a:pPr>
              <a:defRPr/>
            </a:pP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Gjelder</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i</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utgangspunktet</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erverv</a:t>
            </a:r>
            <a:r>
              <a:rPr lang="en-US" sz="1400" dirty="0">
                <a:solidFill>
                  <a:srgbClr val="000000"/>
                </a:solidFill>
                <a:latin typeface="Calibri" panose="020F0502020204030204" pitchFamily="34" charset="0"/>
                <a:ea typeface="ヒラギノ角ゴ Pro W3"/>
                <a:cs typeface="Calibri" panose="020F0502020204030204" pitchFamily="34" charset="0"/>
              </a:rPr>
              <a:t> av et </a:t>
            </a:r>
            <a:r>
              <a:rPr lang="en-US" sz="1400" dirty="0" err="1">
                <a:solidFill>
                  <a:srgbClr val="000000"/>
                </a:solidFill>
                <a:latin typeface="Calibri" panose="020F0502020204030204" pitchFamily="34" charset="0"/>
                <a:ea typeface="ヒラギノ角ゴ Pro W3"/>
                <a:cs typeface="Calibri" panose="020F0502020204030204" pitchFamily="34" charset="0"/>
              </a:rPr>
              <a:t>nasjonalt</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statsborgerskap</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ettersom</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hun</a:t>
            </a:r>
            <a:r>
              <a:rPr lang="en-US" sz="1400" dirty="0">
                <a:solidFill>
                  <a:srgbClr val="000000"/>
                </a:solidFill>
                <a:latin typeface="Calibri" panose="020F0502020204030204" pitchFamily="34" charset="0"/>
                <a:ea typeface="ヒラギノ角ゴ Pro W3"/>
                <a:cs typeface="Calibri" panose="020F0502020204030204" pitchFamily="34" charset="0"/>
              </a:rPr>
              <a:t> var </a:t>
            </a:r>
            <a:r>
              <a:rPr lang="en-US" sz="1400" dirty="0" err="1">
                <a:solidFill>
                  <a:srgbClr val="000000"/>
                </a:solidFill>
                <a:latin typeface="Calibri" panose="020F0502020204030204" pitchFamily="34" charset="0"/>
                <a:ea typeface="ヒラギノ角ゴ Pro W3"/>
                <a:cs typeface="Calibri" panose="020F0502020204030204" pitchFamily="34" charset="0"/>
              </a:rPr>
              <a:t>statsløs</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på</a:t>
            </a:r>
            <a:r>
              <a:rPr lang="en-US" sz="1400" dirty="0">
                <a:solidFill>
                  <a:srgbClr val="000000"/>
                </a:solidFill>
                <a:latin typeface="Calibri" panose="020F0502020204030204" pitchFamily="34" charset="0"/>
                <a:ea typeface="ヒラギノ角ゴ Pro W3"/>
                <a:cs typeface="Calibri" panose="020F0502020204030204" pitchFamily="34" charset="0"/>
              </a:rPr>
              <a:t> </a:t>
            </a:r>
            <a:r>
              <a:rPr lang="en-US" sz="1400" dirty="0" err="1">
                <a:solidFill>
                  <a:srgbClr val="000000"/>
                </a:solidFill>
                <a:latin typeface="Calibri" panose="020F0502020204030204" pitchFamily="34" charset="0"/>
                <a:ea typeface="ヒラギノ角ゴ Pro W3"/>
                <a:cs typeface="Calibri" panose="020F0502020204030204" pitchFamily="34" charset="0"/>
              </a:rPr>
              <a:t>tidspunktet</a:t>
            </a:r>
            <a:endParaRPr lang="en-US" sz="1400" dirty="0">
              <a:solidFill>
                <a:srgbClr val="000000"/>
              </a:solidFill>
              <a:latin typeface="Calibri" panose="020F0502020204030204" pitchFamily="34" charset="0"/>
              <a:ea typeface="ヒラギノ角ゴ Pro W3"/>
              <a:cs typeface="Calibri" panose="020F0502020204030204" pitchFamily="34" charset="0"/>
            </a:endParaRPr>
          </a:p>
          <a:p>
            <a:pPr>
              <a:defRPr/>
            </a:pP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Naturaliseringsprosessen</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måtte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ses</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på</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som</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“et hele”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0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0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0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endParaRPr>
          </a:p>
          <a:p>
            <a:endParaRPr lang="nb-NO" dirty="0"/>
          </a:p>
        </p:txBody>
      </p:sp>
      <p:sp>
        <p:nvSpPr>
          <p:cNvPr id="4" name="Plassholder for dato 3">
            <a:extLst>
              <a:ext uri="{FF2B5EF4-FFF2-40B4-BE49-F238E27FC236}">
                <a16:creationId xmlns:a16="http://schemas.microsoft.com/office/drawing/2014/main" id="{3C69B871-0B69-A514-E4C1-9B2871D0DFBB}"/>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12D75FED-CB6C-7A6F-CE3B-5E1E49CFE2AD}"/>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21564E88-EDE1-1BC4-D303-1085D57B6A14}"/>
              </a:ext>
            </a:extLst>
          </p:cNvPr>
          <p:cNvSpPr>
            <a:spLocks noGrp="1"/>
          </p:cNvSpPr>
          <p:nvPr>
            <p:ph type="sldNum" sz="quarter" idx="12"/>
          </p:nvPr>
        </p:nvSpPr>
        <p:spPr/>
        <p:txBody>
          <a:bodyPr/>
          <a:lstStyle/>
          <a:p>
            <a:pPr>
              <a:defRPr/>
            </a:pPr>
            <a:fld id="{D9CAF9A1-4DE5-0A45-B83C-18B0A47232C3}" type="slidenum">
              <a:rPr lang="en-US" smtClean="0"/>
              <a:pPr>
                <a:defRPr/>
              </a:pPr>
              <a:t>19</a:t>
            </a:fld>
            <a:endParaRPr lang="en-US"/>
          </a:p>
        </p:txBody>
      </p:sp>
    </p:spTree>
    <p:extLst>
      <p:ext uri="{BB962C8B-B14F-4D97-AF65-F5344CB8AC3E}">
        <p14:creationId xmlns:p14="http://schemas.microsoft.com/office/powerpoint/2010/main" val="127510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47D7138-6DA5-4A66-FAD1-45CDFBDECCCD}"/>
              </a:ext>
            </a:extLst>
          </p:cNvPr>
          <p:cNvSpPr>
            <a:spLocks noGrp="1"/>
          </p:cNvSpPr>
          <p:nvPr>
            <p:ph type="title"/>
          </p:nvPr>
        </p:nvSpPr>
        <p:spPr/>
        <p:txBody>
          <a:bodyPr/>
          <a:lstStyle/>
          <a:p>
            <a:r>
              <a:rPr lang="nb-NO" dirty="0"/>
              <a:t>Kommer EU-retten til anvendelse?</a:t>
            </a:r>
          </a:p>
        </p:txBody>
      </p:sp>
      <p:sp>
        <p:nvSpPr>
          <p:cNvPr id="3" name="Plassholder for innhold 2">
            <a:extLst>
              <a:ext uri="{FF2B5EF4-FFF2-40B4-BE49-F238E27FC236}">
                <a16:creationId xmlns:a16="http://schemas.microsoft.com/office/drawing/2014/main" id="{2B656611-FF49-2517-EA4F-DDCCBA13F61E}"/>
              </a:ext>
            </a:extLst>
          </p:cNvPr>
          <p:cNvSpPr>
            <a:spLocks noGrp="1"/>
          </p:cNvSpPr>
          <p:nvPr>
            <p:ph idx="1"/>
          </p:nvPr>
        </p:nvSpPr>
        <p:spPr/>
        <p:txBody>
          <a:bodyPr/>
          <a:lstStyle/>
          <a:p>
            <a:r>
              <a:rPr lang="nb-NO" dirty="0">
                <a:latin typeface="Calibri" panose="020F0502020204030204" pitchFamily="34" charset="0"/>
                <a:cs typeface="Calibri" panose="020F0502020204030204" pitchFamily="34" charset="0"/>
              </a:rPr>
              <a:t>C-221/17 – </a:t>
            </a:r>
            <a:r>
              <a:rPr lang="nb-NO" dirty="0" err="1">
                <a:latin typeface="Calibri" panose="020F0502020204030204" pitchFamily="34" charset="0"/>
                <a:cs typeface="Calibri" panose="020F0502020204030204" pitchFamily="34" charset="0"/>
              </a:rPr>
              <a:t>Tjebbes</a:t>
            </a:r>
            <a:r>
              <a:rPr lang="nb-NO" dirty="0">
                <a:latin typeface="Calibri" panose="020F0502020204030204" pitchFamily="34" charset="0"/>
                <a:cs typeface="Calibri" panose="020F0502020204030204" pitchFamily="34" charset="0"/>
              </a:rPr>
              <a:t>:</a:t>
            </a:r>
          </a:p>
          <a:p>
            <a:pPr>
              <a:buFontTx/>
              <a:buChar char="-"/>
            </a:pPr>
            <a:r>
              <a:rPr lang="nb-NO" dirty="0">
                <a:latin typeface="Calibri" panose="020F0502020204030204" pitchFamily="34" charset="0"/>
                <a:cs typeface="Calibri" panose="020F0502020204030204" pitchFamily="34" charset="0"/>
              </a:rPr>
              <a:t>Kommer til anvendelse uavhengig av om retten til fri bevegelighet har vært benyttet etter TFEU art. 21 (avsnitt 28).</a:t>
            </a:r>
          </a:p>
          <a:p>
            <a:pPr>
              <a:buFontTx/>
              <a:buChar char="-"/>
            </a:pPr>
            <a:r>
              <a:rPr lang="nb-NO" dirty="0">
                <a:latin typeface="Calibri" panose="020F0502020204030204" pitchFamily="34" charset="0"/>
                <a:cs typeface="Calibri" panose="020F0502020204030204" pitchFamily="34" charset="0"/>
              </a:rPr>
              <a:t>Gjentar i avsnitt 62 at individer som </a:t>
            </a:r>
          </a:p>
          <a:p>
            <a:pPr marL="0" indent="0">
              <a:buNone/>
            </a:pPr>
            <a:r>
              <a:rPr lang="en-US" dirty="0">
                <a:latin typeface="Calibri" panose="020F0502020204030204" pitchFamily="34" charset="0"/>
                <a:cs typeface="Calibri" panose="020F0502020204030204" pitchFamily="34" charset="0"/>
              </a:rPr>
              <a:t>“are faced with losing the status conferred by Article 20 TFEU and the rights attaching thereto falls, by reason of its nature and its consequences, within the ambit of EU law”</a:t>
            </a:r>
            <a:endParaRPr lang="nb-NO" dirty="0">
              <a:latin typeface="Calibri" panose="020F0502020204030204" pitchFamily="34" charset="0"/>
              <a:cs typeface="Calibri" panose="020F0502020204030204" pitchFamily="34" charset="0"/>
            </a:endParaRPr>
          </a:p>
        </p:txBody>
      </p:sp>
      <p:sp>
        <p:nvSpPr>
          <p:cNvPr id="4" name="Plassholder for dato 3">
            <a:extLst>
              <a:ext uri="{FF2B5EF4-FFF2-40B4-BE49-F238E27FC236}">
                <a16:creationId xmlns:a16="http://schemas.microsoft.com/office/drawing/2014/main" id="{2E65ABA0-AE18-43FC-1544-3CAAAE6FDDB7}"/>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4C69EDA0-8074-1416-5ECC-15DE68041210}"/>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170BFED9-A352-AAC5-2561-0B1A13639DEB}"/>
              </a:ext>
            </a:extLst>
          </p:cNvPr>
          <p:cNvSpPr>
            <a:spLocks noGrp="1"/>
          </p:cNvSpPr>
          <p:nvPr>
            <p:ph type="sldNum" sz="quarter" idx="12"/>
          </p:nvPr>
        </p:nvSpPr>
        <p:spPr/>
        <p:txBody>
          <a:bodyPr/>
          <a:lstStyle/>
          <a:p>
            <a:pPr>
              <a:defRPr/>
            </a:pPr>
            <a:fld id="{D9CAF9A1-4DE5-0A45-B83C-18B0A47232C3}" type="slidenum">
              <a:rPr lang="en-US" smtClean="0"/>
              <a:pPr>
                <a:defRPr/>
              </a:pPr>
              <a:t>20</a:t>
            </a:fld>
            <a:endParaRPr lang="en-US"/>
          </a:p>
        </p:txBody>
      </p:sp>
    </p:spTree>
    <p:extLst>
      <p:ext uri="{BB962C8B-B14F-4D97-AF65-F5344CB8AC3E}">
        <p14:creationId xmlns:p14="http://schemas.microsoft.com/office/powerpoint/2010/main" val="482746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360BF89-7FD2-B84E-06CB-77E40DF6A185}"/>
              </a:ext>
            </a:extLst>
          </p:cNvPr>
          <p:cNvSpPr>
            <a:spLocks noGrp="1"/>
          </p:cNvSpPr>
          <p:nvPr>
            <p:ph type="title"/>
          </p:nvPr>
        </p:nvSpPr>
        <p:spPr/>
        <p:txBody>
          <a:bodyPr/>
          <a:lstStyle/>
          <a:p>
            <a:r>
              <a:rPr lang="nb-NO" dirty="0"/>
              <a:t>Oppsummering </a:t>
            </a:r>
          </a:p>
        </p:txBody>
      </p:sp>
      <p:sp>
        <p:nvSpPr>
          <p:cNvPr id="3" name="Plassholder for innhold 2">
            <a:extLst>
              <a:ext uri="{FF2B5EF4-FFF2-40B4-BE49-F238E27FC236}">
                <a16:creationId xmlns:a16="http://schemas.microsoft.com/office/drawing/2014/main" id="{54F7DDA7-6BF1-B3A0-D526-9CD4DF0A75A5}"/>
              </a:ext>
            </a:extLst>
          </p:cNvPr>
          <p:cNvSpPr>
            <a:spLocks noGrp="1"/>
          </p:cNvSpPr>
          <p:nvPr>
            <p:ph idx="1"/>
          </p:nvPr>
        </p:nvSpPr>
        <p:spPr/>
        <p:txBody>
          <a:bodyPr/>
          <a:lstStyle/>
          <a:p>
            <a:pPr marL="0" indent="0">
              <a:buNone/>
            </a:pPr>
            <a:r>
              <a:rPr lang="nb-NO" dirty="0">
                <a:latin typeface="Calibri" panose="020F0502020204030204" pitchFamily="34" charset="0"/>
                <a:cs typeface="Calibri" panose="020F0502020204030204" pitchFamily="34" charset="0"/>
              </a:rPr>
              <a:t>Nasjonalstatene har en plikt til å vurdere EU-retten når individets unionsborgerskap og rettigheter knyttet til unionsborgerskapet (ikke bare fri bevegelighet) blir påvirket av en avgjørelse om nasjonalt statsborgerskap</a:t>
            </a:r>
          </a:p>
          <a:p>
            <a:pPr marL="0" indent="0">
              <a:buNone/>
            </a:pPr>
            <a:r>
              <a:rPr lang="nb-NO" dirty="0">
                <a:latin typeface="Calibri" panose="020F0502020204030204" pitchFamily="34" charset="0"/>
                <a:cs typeface="Calibri" panose="020F0502020204030204" pitchFamily="34" charset="0"/>
              </a:rPr>
              <a:t>Det gjelder både for erverv og tap</a:t>
            </a:r>
          </a:p>
          <a:p>
            <a:pPr>
              <a:buFontTx/>
              <a:buChar char="-"/>
            </a:pPr>
            <a:r>
              <a:rPr lang="nb-NO" dirty="0">
                <a:latin typeface="Calibri" panose="020F0502020204030204" pitchFamily="34" charset="0"/>
                <a:cs typeface="Calibri" panose="020F0502020204030204" pitchFamily="34" charset="0"/>
              </a:rPr>
              <a:t>Krever at avgjørelsen må ta EU retten i betraktning «due </a:t>
            </a:r>
            <a:r>
              <a:rPr lang="nb-NO" dirty="0" err="1">
                <a:latin typeface="Calibri" panose="020F0502020204030204" pitchFamily="34" charset="0"/>
                <a:cs typeface="Calibri" panose="020F0502020204030204" pitchFamily="34" charset="0"/>
              </a:rPr>
              <a:t>regard</a:t>
            </a:r>
            <a:r>
              <a:rPr lang="nb-NO" dirty="0">
                <a:latin typeface="Calibri" panose="020F0502020204030204" pitchFamily="34" charset="0"/>
                <a:cs typeface="Calibri" panose="020F0502020204030204" pitchFamily="34" charset="0"/>
              </a:rPr>
              <a:t>»</a:t>
            </a:r>
          </a:p>
        </p:txBody>
      </p:sp>
      <p:sp>
        <p:nvSpPr>
          <p:cNvPr id="4" name="Plassholder for dato 3">
            <a:extLst>
              <a:ext uri="{FF2B5EF4-FFF2-40B4-BE49-F238E27FC236}">
                <a16:creationId xmlns:a16="http://schemas.microsoft.com/office/drawing/2014/main" id="{D5EFF2AF-CF60-F0C1-7892-ADBD83A5927E}"/>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50C8C7F4-3448-3F88-8617-C9D6F59967D7}"/>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C98B3A3B-493C-52BF-48BE-D373F096C740}"/>
              </a:ext>
            </a:extLst>
          </p:cNvPr>
          <p:cNvSpPr>
            <a:spLocks noGrp="1"/>
          </p:cNvSpPr>
          <p:nvPr>
            <p:ph type="sldNum" sz="quarter" idx="12"/>
          </p:nvPr>
        </p:nvSpPr>
        <p:spPr/>
        <p:txBody>
          <a:bodyPr/>
          <a:lstStyle/>
          <a:p>
            <a:pPr>
              <a:defRPr/>
            </a:pPr>
            <a:fld id="{D9CAF9A1-4DE5-0A45-B83C-18B0A47232C3}" type="slidenum">
              <a:rPr lang="en-US" smtClean="0"/>
              <a:pPr>
                <a:defRPr/>
              </a:pPr>
              <a:t>21</a:t>
            </a:fld>
            <a:endParaRPr lang="en-US"/>
          </a:p>
        </p:txBody>
      </p:sp>
    </p:spTree>
    <p:extLst>
      <p:ext uri="{BB962C8B-B14F-4D97-AF65-F5344CB8AC3E}">
        <p14:creationId xmlns:p14="http://schemas.microsoft.com/office/powerpoint/2010/main" val="2297676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17D940-8545-68D3-2607-0243012439D5}"/>
              </a:ext>
            </a:extLst>
          </p:cNvPr>
          <p:cNvSpPr>
            <a:spLocks noGrp="1"/>
          </p:cNvSpPr>
          <p:nvPr>
            <p:ph type="title"/>
          </p:nvPr>
        </p:nvSpPr>
        <p:spPr/>
        <p:txBody>
          <a:bodyPr/>
          <a:lstStyle/>
          <a:p>
            <a:r>
              <a:rPr lang="nb-NO" dirty="0"/>
              <a:t>Hvilke krav stiller så EU-retten til nasjonalstatenes avgjørelser?</a:t>
            </a:r>
          </a:p>
        </p:txBody>
      </p:sp>
      <p:sp>
        <p:nvSpPr>
          <p:cNvPr id="3" name="Plassholder for innhold 2">
            <a:extLst>
              <a:ext uri="{FF2B5EF4-FFF2-40B4-BE49-F238E27FC236}">
                <a16:creationId xmlns:a16="http://schemas.microsoft.com/office/drawing/2014/main" id="{5D9AC1CD-FE0C-3F35-DCE6-51849578DB87}"/>
              </a:ext>
            </a:extLst>
          </p:cNvPr>
          <p:cNvSpPr>
            <a:spLocks noGrp="1"/>
          </p:cNvSpPr>
          <p:nvPr>
            <p:ph idx="1"/>
          </p:nvPr>
        </p:nvSpPr>
        <p:spPr/>
        <p:txBody>
          <a:bodyPr/>
          <a:lstStyle/>
          <a:p>
            <a:r>
              <a:rPr lang="nb-NO" sz="1600" dirty="0">
                <a:latin typeface="Calibri" panose="020F0502020204030204" pitchFamily="34" charset="0"/>
                <a:cs typeface="Calibri" panose="020F0502020204030204" pitchFamily="34" charset="0"/>
              </a:rPr>
              <a:t>C-135/08 </a:t>
            </a:r>
            <a:r>
              <a:rPr lang="nb-NO" sz="1600" dirty="0" err="1">
                <a:latin typeface="Calibri" panose="020F0502020204030204" pitchFamily="34" charset="0"/>
                <a:cs typeface="Calibri" panose="020F0502020204030204" pitchFamily="34" charset="0"/>
              </a:rPr>
              <a:t>Rottmann</a:t>
            </a:r>
            <a:r>
              <a:rPr lang="nb-NO" sz="1600" dirty="0">
                <a:latin typeface="Calibri" panose="020F0502020204030204" pitchFamily="34" charset="0"/>
                <a:cs typeface="Calibri" panose="020F0502020204030204" pitchFamily="34" charset="0"/>
              </a:rPr>
              <a:t>: Hvilke krav oppstiller EU-retten for nasjonalstatens adgang til å tilbakekalle statsborgerskap etter naturalisasjon, hvis individet blir statsløs?</a:t>
            </a:r>
          </a:p>
          <a:p>
            <a:pPr marL="0" marR="0" lvl="0" indent="0" algn="l" defTabSz="914400" rtl="0" eaLnBrk="1" fontAlgn="base" latinLnBrk="0" hangingPunct="1">
              <a:lnSpc>
                <a:spcPct val="100000"/>
              </a:lnSpc>
              <a:spcBef>
                <a:spcPct val="20000"/>
              </a:spcBef>
              <a:spcAft>
                <a:spcPct val="0"/>
              </a:spcAft>
              <a:buClrTx/>
              <a:buSzTx/>
              <a:buNone/>
              <a:tabLst/>
              <a:defRPr/>
            </a:pPr>
            <a:r>
              <a:rPr lang="nb-NO" sz="1600" dirty="0">
                <a:latin typeface="Calibri" panose="020F0502020204030204" pitchFamily="34" charset="0"/>
                <a:cs typeface="Calibri" panose="020F0502020204030204" pitchFamily="34" charset="0"/>
              </a:rPr>
              <a:t>EU-domstolen: konkluderte med at tap av tap av statsborgerskap som ville føre til tap av unionsborgerskapet måtte </a:t>
            </a:r>
            <a:r>
              <a:rPr lang="nb-NO" sz="1600" dirty="0">
                <a:highlight>
                  <a:srgbClr val="FFFF00"/>
                </a:highlight>
                <a:latin typeface="Calibri" panose="020F0502020204030204" pitchFamily="34" charset="0"/>
                <a:cs typeface="Calibri" panose="020F0502020204030204" pitchFamily="34" charset="0"/>
              </a:rPr>
              <a:t>undergis en proporsjonalitetsvurdering, avsnitt 56:</a:t>
            </a:r>
          </a:p>
          <a:p>
            <a:pPr marL="0" marR="0" lvl="0" indent="0" algn="l" defTabSz="914400" rtl="0" eaLnBrk="1" fontAlgn="base" latinLnBrk="0" hangingPunct="1">
              <a:lnSpc>
                <a:spcPct val="100000"/>
              </a:lnSpc>
              <a:spcBef>
                <a:spcPct val="20000"/>
              </a:spcBef>
              <a:spcAft>
                <a:spcPct val="0"/>
              </a:spcAft>
              <a:buClrTx/>
              <a:buSzTx/>
              <a:buNone/>
              <a:tabLst/>
              <a:defRPr/>
            </a:pPr>
            <a:endParaRPr kumimoji="0" lang="nb-NO"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endParaRPr>
          </a:p>
          <a:p>
            <a:pPr marL="0" marR="0" lvl="0" indent="0" algn="l" defTabSz="914400" rtl="0" eaLnBrk="1" fontAlgn="base" latinLnBrk="0" hangingPunct="1">
              <a:lnSpc>
                <a:spcPct val="100000"/>
              </a:lnSpc>
              <a:spcBef>
                <a:spcPct val="20000"/>
              </a:spcBef>
              <a:spcAft>
                <a:spcPct val="0"/>
              </a:spcAft>
              <a:buClrTx/>
              <a:buSzTx/>
              <a:buNone/>
              <a:tabLst/>
              <a:defRPr/>
            </a:pPr>
            <a:r>
              <a:rPr kumimoji="0" lang="nb-NO"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Having regard to the importance which primary law attaches to the status of citizen of the Union, when examining a decision withdrawing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naturalisation</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it is necessary, therefore, </a:t>
            </a:r>
            <a:r>
              <a:rPr kumimoji="0" lang="en-US" sz="16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to take into account the consequences that the decision entails for the person concerned</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and, if relevant, for the members of his family with regard to the loss of the rights enjoyed by every citizen of the Union. In this respect it is necessary to establish, in particular, whether that loss </a:t>
            </a:r>
            <a:r>
              <a:rPr kumimoji="0" lang="en-US" sz="16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is justified in relation to the gravity of the offence committed by that person, to the lapse of time between the </a:t>
            </a:r>
            <a:r>
              <a:rPr kumimoji="0" lang="en-US" sz="16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naturalisation</a:t>
            </a:r>
            <a:r>
              <a:rPr kumimoji="0" lang="en-US" sz="16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decision and the withdrawal decision and to whether it is possible for that person to recover his original nationality</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a:t>
            </a:r>
          </a:p>
          <a:p>
            <a:pPr>
              <a:defRPr/>
            </a:pPr>
            <a:r>
              <a:rPr lang="en-US" sz="1600" dirty="0">
                <a:solidFill>
                  <a:srgbClr val="000000"/>
                </a:solidFill>
                <a:latin typeface="Calibri" panose="020F0502020204030204" pitchFamily="34" charset="0"/>
                <a:ea typeface="ヒラギノ角ゴ Pro W3"/>
                <a:cs typeface="Calibri" panose="020F0502020204030204" pitchFamily="34" charset="0"/>
              </a:rPr>
              <a:t>Merk; </a:t>
            </a:r>
            <a:r>
              <a:rPr lang="en-US" sz="1600" dirty="0" err="1">
                <a:solidFill>
                  <a:srgbClr val="000000"/>
                </a:solidFill>
                <a:latin typeface="Calibri" panose="020F0502020204030204" pitchFamily="34" charset="0"/>
                <a:ea typeface="ヒラギノ角ゴ Pro W3"/>
                <a:cs typeface="Calibri" panose="020F0502020204030204" pitchFamily="34" charset="0"/>
              </a:rPr>
              <a:t>Ikke</a:t>
            </a:r>
            <a:r>
              <a:rPr lang="en-US" sz="1600" dirty="0">
                <a:solidFill>
                  <a:srgbClr val="000000"/>
                </a:solidFill>
                <a:latin typeface="Calibri" panose="020F0502020204030204" pitchFamily="34" charset="0"/>
                <a:ea typeface="ヒラギノ角ゴ Pro W3"/>
                <a:cs typeface="Calibri" panose="020F0502020204030204" pitchFamily="34" charset="0"/>
              </a:rPr>
              <a:t> </a:t>
            </a:r>
            <a:r>
              <a:rPr lang="en-US" sz="1600" dirty="0" err="1">
                <a:solidFill>
                  <a:srgbClr val="000000"/>
                </a:solidFill>
                <a:latin typeface="Calibri" panose="020F0502020204030204" pitchFamily="34" charset="0"/>
                <a:ea typeface="ヒラギノ角ゴ Pro W3"/>
                <a:cs typeface="Calibri" panose="020F0502020204030204" pitchFamily="34" charset="0"/>
              </a:rPr>
              <a:t>i</a:t>
            </a:r>
            <a:r>
              <a:rPr lang="en-US" sz="1600" dirty="0">
                <a:solidFill>
                  <a:srgbClr val="000000"/>
                </a:solidFill>
                <a:latin typeface="Calibri" panose="020F0502020204030204" pitchFamily="34" charset="0"/>
                <a:ea typeface="ヒラギノ角ゴ Pro W3"/>
                <a:cs typeface="Calibri" panose="020F0502020204030204" pitchFamily="34" charset="0"/>
              </a:rPr>
              <a:t> seg </a:t>
            </a:r>
            <a:r>
              <a:rPr lang="en-US" sz="1600" dirty="0" err="1">
                <a:solidFill>
                  <a:srgbClr val="000000"/>
                </a:solidFill>
                <a:latin typeface="Calibri" panose="020F0502020204030204" pitchFamily="34" charset="0"/>
                <a:ea typeface="ヒラギノ角ゴ Pro W3"/>
                <a:cs typeface="Calibri" panose="020F0502020204030204" pitchFamily="34" charset="0"/>
              </a:rPr>
              <a:t>selv</a:t>
            </a:r>
            <a:r>
              <a:rPr lang="en-US" sz="1600" dirty="0">
                <a:solidFill>
                  <a:srgbClr val="000000"/>
                </a:solidFill>
                <a:latin typeface="Calibri" panose="020F0502020204030204" pitchFamily="34" charset="0"/>
                <a:ea typeface="ヒラギノ角ゴ Pro W3"/>
                <a:cs typeface="Calibri" panose="020F0502020204030204" pitchFamily="34" charset="0"/>
              </a:rPr>
              <a:t> </a:t>
            </a:r>
            <a:r>
              <a:rPr lang="en-US" sz="1600" dirty="0" err="1">
                <a:solidFill>
                  <a:srgbClr val="000000"/>
                </a:solidFill>
                <a:latin typeface="Calibri" panose="020F0502020204030204" pitchFamily="34" charset="0"/>
                <a:ea typeface="ヒラギノ角ゴ Pro W3"/>
                <a:cs typeface="Calibri" panose="020F0502020204030204" pitchFamily="34" charset="0"/>
              </a:rPr>
              <a:t>i</a:t>
            </a:r>
            <a:r>
              <a:rPr lang="en-US" sz="1600" dirty="0">
                <a:solidFill>
                  <a:srgbClr val="000000"/>
                </a:solidFill>
                <a:latin typeface="Calibri" panose="020F0502020204030204" pitchFamily="34" charset="0"/>
                <a:ea typeface="ヒラギノ角ゴ Pro W3"/>
                <a:cs typeface="Calibri" panose="020F0502020204030204" pitchFamily="34" charset="0"/>
              </a:rPr>
              <a:t> strid med EU-</a:t>
            </a:r>
            <a:r>
              <a:rPr lang="en-US" sz="1600" dirty="0" err="1">
                <a:solidFill>
                  <a:srgbClr val="000000"/>
                </a:solidFill>
                <a:latin typeface="Calibri" panose="020F0502020204030204" pitchFamily="34" charset="0"/>
                <a:ea typeface="ヒラギノ角ゴ Pro W3"/>
                <a:cs typeface="Calibri" panose="020F0502020204030204" pitchFamily="34" charset="0"/>
              </a:rPr>
              <a:t>retten</a:t>
            </a:r>
            <a:r>
              <a:rPr lang="en-US" sz="1600" dirty="0">
                <a:solidFill>
                  <a:srgbClr val="000000"/>
                </a:solidFill>
                <a:latin typeface="Calibri" panose="020F0502020204030204" pitchFamily="34" charset="0"/>
                <a:ea typeface="ヒラギノ角ゴ Pro W3"/>
                <a:cs typeface="Calibri" panose="020F0502020204030204" pitchFamily="34" charset="0"/>
              </a:rPr>
              <a:t> å </a:t>
            </a:r>
            <a:r>
              <a:rPr lang="en-US" sz="1600" dirty="0" err="1">
                <a:solidFill>
                  <a:srgbClr val="000000"/>
                </a:solidFill>
                <a:latin typeface="Calibri" panose="020F0502020204030204" pitchFamily="34" charset="0"/>
                <a:ea typeface="ヒラギノ角ゴ Pro W3"/>
                <a:cs typeface="Calibri" panose="020F0502020204030204" pitchFamily="34" charset="0"/>
              </a:rPr>
              <a:t>gjøre</a:t>
            </a:r>
            <a:r>
              <a:rPr lang="en-US" sz="1600" dirty="0">
                <a:solidFill>
                  <a:srgbClr val="000000"/>
                </a:solidFill>
                <a:latin typeface="Calibri" panose="020F0502020204030204" pitchFamily="34" charset="0"/>
                <a:ea typeface="ヒラギノ角ゴ Pro W3"/>
                <a:cs typeface="Calibri" panose="020F0502020204030204" pitchFamily="34" charset="0"/>
              </a:rPr>
              <a:t> </a:t>
            </a:r>
            <a:r>
              <a:rPr lang="en-US" sz="1600" dirty="0" err="1">
                <a:solidFill>
                  <a:srgbClr val="000000"/>
                </a:solidFill>
                <a:latin typeface="Calibri" panose="020F0502020204030204" pitchFamily="34" charset="0"/>
                <a:ea typeface="ヒラギノ角ゴ Pro W3"/>
                <a:cs typeface="Calibri" panose="020F0502020204030204" pitchFamily="34" charset="0"/>
              </a:rPr>
              <a:t>noen</a:t>
            </a:r>
            <a:r>
              <a:rPr lang="en-US" sz="1600" dirty="0">
                <a:solidFill>
                  <a:srgbClr val="000000"/>
                </a:solidFill>
                <a:latin typeface="Calibri" panose="020F0502020204030204" pitchFamily="34" charset="0"/>
                <a:ea typeface="ヒラギノ角ゴ Pro W3"/>
                <a:cs typeface="Calibri" panose="020F0502020204030204" pitchFamily="34" charset="0"/>
              </a:rPr>
              <a:t> </a:t>
            </a:r>
            <a:r>
              <a:rPr lang="en-US" sz="1600" dirty="0" err="1">
                <a:solidFill>
                  <a:srgbClr val="000000"/>
                </a:solidFill>
                <a:latin typeface="Calibri" panose="020F0502020204030204" pitchFamily="34" charset="0"/>
                <a:ea typeface="ヒラギノ角ゴ Pro W3"/>
                <a:cs typeface="Calibri" panose="020F0502020204030204" pitchFamily="34" charset="0"/>
              </a:rPr>
              <a:t>statsløse</a:t>
            </a:r>
            <a:r>
              <a:rPr lang="en-US" sz="1600" dirty="0">
                <a:solidFill>
                  <a:srgbClr val="000000"/>
                </a:solidFill>
                <a:latin typeface="Calibri" panose="020F0502020204030204" pitchFamily="34" charset="0"/>
                <a:ea typeface="ヒラギノ角ゴ Pro W3"/>
                <a:cs typeface="Calibri" panose="020F0502020204030204" pitchFamily="34" charset="0"/>
              </a:rPr>
              <a:t> I </a:t>
            </a:r>
            <a:r>
              <a:rPr lang="en-US" sz="1600" dirty="0" err="1">
                <a:solidFill>
                  <a:srgbClr val="000000"/>
                </a:solidFill>
                <a:latin typeface="Calibri" panose="020F0502020204030204" pitchFamily="34" charset="0"/>
                <a:ea typeface="ヒラギノ角ゴ Pro W3"/>
                <a:cs typeface="Calibri" panose="020F0502020204030204" pitchFamily="34" charset="0"/>
              </a:rPr>
              <a:t>slike</a:t>
            </a:r>
            <a:r>
              <a:rPr lang="en-US" sz="1600" dirty="0">
                <a:solidFill>
                  <a:srgbClr val="000000"/>
                </a:solidFill>
                <a:latin typeface="Calibri" panose="020F0502020204030204" pitchFamily="34" charset="0"/>
                <a:ea typeface="ヒラギノ角ゴ Pro W3"/>
                <a:cs typeface="Calibri" panose="020F0502020204030204" pitchFamily="34" charset="0"/>
              </a:rPr>
              <a:t> </a:t>
            </a:r>
            <a:r>
              <a:rPr lang="en-US" sz="1600" dirty="0" err="1">
                <a:solidFill>
                  <a:srgbClr val="000000"/>
                </a:solidFill>
                <a:latin typeface="Calibri" panose="020F0502020204030204" pitchFamily="34" charset="0"/>
                <a:ea typeface="ヒラギノ角ゴ Pro W3"/>
                <a:cs typeface="Calibri" panose="020F0502020204030204" pitchFamily="34" charset="0"/>
              </a:rPr>
              <a:t>tilfeller</a:t>
            </a:r>
            <a:r>
              <a:rPr lang="en-US" sz="1600" dirty="0">
                <a:solidFill>
                  <a:srgbClr val="000000"/>
                </a:solidFill>
                <a:latin typeface="Calibri" panose="020F0502020204030204" pitchFamily="34" charset="0"/>
                <a:ea typeface="ヒラギノ角ゴ Pro W3"/>
                <a:cs typeface="Calibri" panose="020F0502020204030204" pitchFamily="34" charset="0"/>
              </a:rPr>
              <a:t> (</a:t>
            </a:r>
            <a:r>
              <a:rPr lang="en-US" sz="1600" dirty="0" err="1">
                <a:solidFill>
                  <a:srgbClr val="000000"/>
                </a:solidFill>
                <a:latin typeface="Calibri" panose="020F0502020204030204" pitchFamily="34" charset="0"/>
                <a:ea typeface="ヒラギノ角ゴ Pro W3"/>
                <a:cs typeface="Calibri" panose="020F0502020204030204" pitchFamily="34" charset="0"/>
              </a:rPr>
              <a:t>avsnitt</a:t>
            </a:r>
            <a:r>
              <a:rPr lang="en-US" sz="1600" dirty="0">
                <a:solidFill>
                  <a:srgbClr val="000000"/>
                </a:solidFill>
                <a:latin typeface="Calibri" panose="020F0502020204030204" pitchFamily="34" charset="0"/>
                <a:ea typeface="ヒラギノ角ゴ Pro W3"/>
                <a:cs typeface="Calibri" panose="020F0502020204030204" pitchFamily="34" charset="0"/>
              </a:rPr>
              <a:t> 33-34). </a:t>
            </a:r>
          </a:p>
          <a:p>
            <a:pPr marL="0" marR="0" lvl="0" indent="0" algn="l" defTabSz="914400" rtl="0" eaLnBrk="1" fontAlgn="base" latinLnBrk="0" hangingPunct="1">
              <a:lnSpc>
                <a:spcPct val="100000"/>
              </a:lnSpc>
              <a:spcBef>
                <a:spcPct val="20000"/>
              </a:spcBef>
              <a:spcAft>
                <a:spcPct val="0"/>
              </a:spcAft>
              <a:buClrTx/>
              <a:buSzTx/>
              <a:buNone/>
              <a:tabLst/>
              <a:defRPr/>
            </a:pPr>
            <a:endParaRPr kumimoji="0" lang="en-US" sz="11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endParaRPr>
          </a:p>
          <a:p>
            <a:endParaRPr lang="nb-NO" sz="2000" dirty="0"/>
          </a:p>
        </p:txBody>
      </p:sp>
      <p:sp>
        <p:nvSpPr>
          <p:cNvPr id="4" name="Plassholder for dato 3">
            <a:extLst>
              <a:ext uri="{FF2B5EF4-FFF2-40B4-BE49-F238E27FC236}">
                <a16:creationId xmlns:a16="http://schemas.microsoft.com/office/drawing/2014/main" id="{F4CD0F69-38DD-ED2C-0F07-E25736D91048}"/>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299B08B2-26B8-1950-0D34-033D329EE651}"/>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2B68DEAE-FE2D-C1D3-0F59-3512D709E334}"/>
              </a:ext>
            </a:extLst>
          </p:cNvPr>
          <p:cNvSpPr>
            <a:spLocks noGrp="1"/>
          </p:cNvSpPr>
          <p:nvPr>
            <p:ph type="sldNum" sz="quarter" idx="12"/>
          </p:nvPr>
        </p:nvSpPr>
        <p:spPr/>
        <p:txBody>
          <a:bodyPr/>
          <a:lstStyle/>
          <a:p>
            <a:pPr>
              <a:defRPr/>
            </a:pPr>
            <a:fld id="{D9CAF9A1-4DE5-0A45-B83C-18B0A47232C3}" type="slidenum">
              <a:rPr lang="en-US" smtClean="0"/>
              <a:pPr>
                <a:defRPr/>
              </a:pPr>
              <a:t>22</a:t>
            </a:fld>
            <a:endParaRPr lang="en-US"/>
          </a:p>
        </p:txBody>
      </p:sp>
    </p:spTree>
    <p:extLst>
      <p:ext uri="{BB962C8B-B14F-4D97-AF65-F5344CB8AC3E}">
        <p14:creationId xmlns:p14="http://schemas.microsoft.com/office/powerpoint/2010/main" val="756515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AD28033-31E4-044F-BFC6-51546952F70C}"/>
              </a:ext>
            </a:extLst>
          </p:cNvPr>
          <p:cNvSpPr>
            <a:spLocks noGrp="1"/>
          </p:cNvSpPr>
          <p:nvPr>
            <p:ph type="title"/>
          </p:nvPr>
        </p:nvSpPr>
        <p:spPr/>
        <p:txBody>
          <a:bodyPr/>
          <a:lstStyle/>
          <a:p>
            <a:r>
              <a:rPr lang="nb-NO" dirty="0"/>
              <a:t>Proporsjonalitetsvurderingen</a:t>
            </a:r>
          </a:p>
        </p:txBody>
      </p:sp>
      <p:sp>
        <p:nvSpPr>
          <p:cNvPr id="3" name="Plassholder for innhold 2">
            <a:extLst>
              <a:ext uri="{FF2B5EF4-FFF2-40B4-BE49-F238E27FC236}">
                <a16:creationId xmlns:a16="http://schemas.microsoft.com/office/drawing/2014/main" id="{64E3DEFF-96FC-9B6B-766D-129E0C46434D}"/>
              </a:ext>
            </a:extLst>
          </p:cNvPr>
          <p:cNvSpPr>
            <a:spLocks noGrp="1"/>
          </p:cNvSpPr>
          <p:nvPr>
            <p:ph idx="1"/>
          </p:nvPr>
        </p:nvSpPr>
        <p:spPr/>
        <p:txBody>
          <a:bodyPr/>
          <a:lstStyle/>
          <a:p>
            <a:pPr marL="0" marR="0" lvl="0" indent="0" algn="l" defTabSz="914400" rtl="0" eaLnBrk="1" fontAlgn="base" latinLnBrk="0" hangingPunct="1">
              <a:lnSpc>
                <a:spcPct val="100000"/>
              </a:lnSpc>
              <a:spcBef>
                <a:spcPct val="20000"/>
              </a:spcBef>
              <a:spcAft>
                <a:spcPct val="0"/>
              </a:spcAft>
              <a:buClrTx/>
              <a:buSzTx/>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C-221/17 </a:t>
            </a:r>
            <a:r>
              <a:rPr kumimoji="0" lang="en-US" sz="1100" b="1"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Tjebbes</a:t>
            </a:r>
            <a:r>
              <a:rPr kumimoji="0" lang="en-US" sz="1100" b="1"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som</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gjaldt</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tolkningen</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av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nederlandsk</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lovgivning</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hvor</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personene</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automatisk</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mistet</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statsborgerskapet</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som</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følge</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av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fravær</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fra</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Nederland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og</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EU.</a:t>
            </a:r>
          </a:p>
          <a:p>
            <a:pPr marL="0" marR="0" lvl="0" indent="0" algn="l" defTabSz="914400" rtl="0" eaLnBrk="1" fontAlgn="base" latinLnBrk="0" hangingPunct="1">
              <a:lnSpc>
                <a:spcPct val="100000"/>
              </a:lnSpc>
              <a:spcBef>
                <a:spcPct val="20000"/>
              </a:spcBef>
              <a:spcAft>
                <a:spcPct val="0"/>
              </a:spcAft>
              <a:buClrTx/>
              <a:buSzTx/>
              <a:buNone/>
              <a:tabLst/>
              <a:defRPr/>
            </a:pPr>
            <a:endParaRPr lang="en-US" sz="1100" dirty="0">
              <a:solidFill>
                <a:srgbClr val="000000"/>
              </a:solidFill>
              <a:latin typeface="Calibri" panose="020F0502020204030204" pitchFamily="34" charset="0"/>
              <a:ea typeface="ヒラギノ角ゴ Pro W3"/>
              <a:cs typeface="Calibri" panose="020F0502020204030204" pitchFamily="34" charset="0"/>
            </a:endParaRPr>
          </a:p>
          <a:p>
            <a:pPr marR="0" lvl="0" algn="l" defTabSz="914400" rtl="0" eaLnBrk="1" fontAlgn="base" latinLnBrk="0" hangingPunct="1">
              <a:lnSpc>
                <a:spcPct val="100000"/>
              </a:lnSpc>
              <a:spcBef>
                <a:spcPct val="20000"/>
              </a:spcBef>
              <a:spcAft>
                <a:spcPct val="0"/>
              </a:spcAft>
              <a:buClrTx/>
              <a:buSzTx/>
              <a:buFontTx/>
              <a:buChar char="-"/>
              <a:tabLst/>
              <a:defRPr/>
            </a:pP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EU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domstolen</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la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til</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grunn</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det vat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legitimt</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for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nasjonalstaten</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i</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nasjonal</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lovgivning</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å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vektlegge</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hensynet</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til</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“solidarity and good faith”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mellom</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stat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og</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inidvid</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avsnitt</a:t>
            </a:r>
            <a:r>
              <a:rPr lang="en-US" sz="1100" dirty="0">
                <a:solidFill>
                  <a:srgbClr val="000000"/>
                </a:solidFill>
                <a:latin typeface="Calibri" panose="020F0502020204030204" pitchFamily="34" charset="0"/>
                <a:ea typeface="ヒラギノ角ゴ Pro W3"/>
                <a:cs typeface="Calibri" panose="020F0502020204030204" pitchFamily="34" charset="0"/>
              </a:rPr>
              <a:t> 33) </a:t>
            </a:r>
            <a:r>
              <a:rPr lang="en-US" sz="1100" dirty="0" err="1">
                <a:solidFill>
                  <a:srgbClr val="000000"/>
                </a:solidFill>
                <a:latin typeface="Calibri" panose="020F0502020204030204" pitchFamily="34" charset="0"/>
                <a:ea typeface="ヒラギノ角ゴ Pro W3"/>
                <a:cs typeface="Calibri" panose="020F0502020204030204" pitchFamily="34" charset="0"/>
              </a:rPr>
              <a:t>og</a:t>
            </a:r>
            <a:r>
              <a:rPr lang="en-US" sz="1100" dirty="0">
                <a:solidFill>
                  <a:srgbClr val="000000"/>
                </a:solidFill>
                <a:latin typeface="Calibri" panose="020F0502020204030204" pitchFamily="34" charset="0"/>
                <a:ea typeface="ヒラギノ角ゴ Pro W3"/>
                <a:cs typeface="Calibri" panose="020F0502020204030204" pitchFamily="34" charset="0"/>
              </a:rPr>
              <a:t> at det var </a:t>
            </a:r>
            <a:r>
              <a:rPr lang="en-US" sz="1100" dirty="0" err="1">
                <a:solidFill>
                  <a:srgbClr val="000000"/>
                </a:solidFill>
                <a:latin typeface="Calibri" panose="020F0502020204030204" pitchFamily="34" charset="0"/>
                <a:ea typeface="ヒラギノ角ゴ Pro W3"/>
                <a:cs typeface="Calibri" panose="020F0502020204030204" pitchFamily="34" charset="0"/>
              </a:rPr>
              <a:t>legitimt</a:t>
            </a:r>
            <a:r>
              <a:rPr lang="en-US" sz="1100" dirty="0">
                <a:solidFill>
                  <a:srgbClr val="000000"/>
                </a:solidFill>
                <a:latin typeface="Calibri" panose="020F0502020204030204" pitchFamily="34" charset="0"/>
                <a:ea typeface="ヒラギノ角ゴ Pro W3"/>
                <a:cs typeface="Calibri" panose="020F0502020204030204" pitchFamily="34" charset="0"/>
              </a:rPr>
              <a:t> for </a:t>
            </a:r>
            <a:r>
              <a:rPr lang="en-US" sz="1100" dirty="0" err="1">
                <a:solidFill>
                  <a:srgbClr val="000000"/>
                </a:solidFill>
                <a:latin typeface="Calibri" panose="020F0502020204030204" pitchFamily="34" charset="0"/>
                <a:ea typeface="ヒラギノ角ゴ Pro W3"/>
                <a:cs typeface="Calibri" panose="020F0502020204030204" pitchFamily="34" charset="0"/>
              </a:rPr>
              <a:t>nasjonalstaten</a:t>
            </a:r>
            <a:r>
              <a:rPr lang="en-US" sz="1100" dirty="0">
                <a:solidFill>
                  <a:srgbClr val="000000"/>
                </a:solidFill>
                <a:latin typeface="Calibri" panose="020F0502020204030204" pitchFamily="34" charset="0"/>
                <a:ea typeface="ヒラギノ角ゴ Pro W3"/>
                <a:cs typeface="Calibri" panose="020F0502020204030204" pitchFamily="34" charset="0"/>
              </a:rPr>
              <a:t> å se </a:t>
            </a:r>
            <a:r>
              <a:rPr lang="en-US" sz="1100" dirty="0" err="1">
                <a:solidFill>
                  <a:srgbClr val="000000"/>
                </a:solidFill>
                <a:latin typeface="Calibri" panose="020F0502020204030204" pitchFamily="34" charset="0"/>
                <a:ea typeface="ヒラギノ角ゴ Pro W3"/>
                <a:cs typeface="Calibri" panose="020F0502020204030204" pitchFamily="34" charset="0"/>
              </a:rPr>
              <a:t>på</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statsborgerskapet</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som</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en</a:t>
            </a:r>
            <a:r>
              <a:rPr lang="en-US" sz="1100" dirty="0">
                <a:solidFill>
                  <a:srgbClr val="000000"/>
                </a:solidFill>
                <a:latin typeface="Calibri" panose="020F0502020204030204" pitchFamily="34" charset="0"/>
                <a:ea typeface="ヒラギノ角ゴ Pro W3"/>
                <a:cs typeface="Calibri" panose="020F0502020204030204" pitchFamily="34" charset="0"/>
              </a:rPr>
              <a:t> “genuine link” </a:t>
            </a:r>
            <a:r>
              <a:rPr lang="en-US" sz="1100" dirty="0" err="1">
                <a:solidFill>
                  <a:srgbClr val="000000"/>
                </a:solidFill>
                <a:latin typeface="Calibri" panose="020F0502020204030204" pitchFamily="34" charset="0"/>
                <a:ea typeface="ヒラギノ角ゴ Pro W3"/>
                <a:cs typeface="Calibri" panose="020F0502020204030204" pitchFamily="34" charset="0"/>
              </a:rPr>
              <a:t>hvor</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lovgivningen</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kan</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avgjøre</a:t>
            </a:r>
            <a:r>
              <a:rPr lang="en-US" sz="1100" dirty="0">
                <a:solidFill>
                  <a:srgbClr val="000000"/>
                </a:solidFill>
                <a:latin typeface="Calibri" panose="020F0502020204030204" pitchFamily="34" charset="0"/>
                <a:ea typeface="ヒラギノ角ゴ Pro W3"/>
                <a:cs typeface="Calibri" panose="020F0502020204030204" pitchFamily="34" charset="0"/>
              </a:rPr>
              <a:t> at </a:t>
            </a:r>
            <a:r>
              <a:rPr lang="en-US" sz="1100" dirty="0" err="1">
                <a:solidFill>
                  <a:srgbClr val="000000"/>
                </a:solidFill>
                <a:latin typeface="Calibri" panose="020F0502020204030204" pitchFamily="34" charset="0"/>
                <a:ea typeface="ヒラギノ角ゴ Pro W3"/>
                <a:cs typeface="Calibri" panose="020F0502020204030204" pitchFamily="34" charset="0"/>
              </a:rPr>
              <a:t>manglende</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tilknytning</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til</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riket</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kan</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være</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en</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tapsgrunn</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avsnitt</a:t>
            </a:r>
            <a:r>
              <a:rPr lang="en-US" sz="1100" dirty="0">
                <a:solidFill>
                  <a:srgbClr val="000000"/>
                </a:solidFill>
                <a:latin typeface="Calibri" panose="020F0502020204030204" pitchFamily="34" charset="0"/>
                <a:ea typeface="ヒラギノ角ゴ Pro W3"/>
                <a:cs typeface="Calibri" panose="020F0502020204030204" pitchFamily="34" charset="0"/>
              </a:rPr>
              <a:t> 35).  </a:t>
            </a:r>
          </a:p>
          <a:p>
            <a:pPr marL="0" marR="0" lvl="0" indent="0" algn="l" defTabSz="914400" rtl="0" eaLnBrk="1" fontAlgn="base" latinLnBrk="0" hangingPunct="1">
              <a:lnSpc>
                <a:spcPct val="100000"/>
              </a:lnSpc>
              <a:spcBef>
                <a:spcPct val="20000"/>
              </a:spcBef>
              <a:spcAft>
                <a:spcPct val="0"/>
              </a:spcAft>
              <a:buClrTx/>
              <a:buSzTx/>
              <a:buNone/>
              <a:tabLst/>
              <a:defRPr/>
            </a:pPr>
            <a:endParaRPr lang="en-US" sz="1100" dirty="0">
              <a:solidFill>
                <a:srgbClr val="000000"/>
              </a:solidFill>
              <a:latin typeface="Calibri" panose="020F0502020204030204" pitchFamily="34" charset="0"/>
              <a:ea typeface="ヒラギノ角ゴ Pro W3"/>
              <a:cs typeface="Calibri" panose="020F0502020204030204" pitchFamily="34" charset="0"/>
            </a:endParaRPr>
          </a:p>
          <a:p>
            <a:pPr marL="0" marR="0" lvl="0" indent="0" algn="l" defTabSz="914400" rtl="0" eaLnBrk="1" fontAlgn="base" latinLnBrk="0" hangingPunct="1">
              <a:lnSpc>
                <a:spcPct val="100000"/>
              </a:lnSpc>
              <a:spcBef>
                <a:spcPct val="20000"/>
              </a:spcBef>
              <a:spcAft>
                <a:spcPct val="0"/>
              </a:spcAft>
              <a:buClrTx/>
              <a:buSzTx/>
              <a:buNone/>
              <a:tabLst/>
              <a:defRPr/>
            </a:pPr>
            <a:r>
              <a:rPr lang="en-US" sz="1100" dirty="0" err="1">
                <a:solidFill>
                  <a:srgbClr val="000000"/>
                </a:solidFill>
                <a:latin typeface="Calibri" panose="020F0502020204030204" pitchFamily="34" charset="0"/>
                <a:ea typeface="ヒラギノ角ゴ Pro W3"/>
                <a:cs typeface="Calibri" panose="020F0502020204030204" pitchFamily="34" charset="0"/>
              </a:rPr>
              <a:t>Oppstiller</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likevel</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krav</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til</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en</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proporsjonalitetsvurdering</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som</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må</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foretas</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individuelt</a:t>
            </a:r>
            <a:r>
              <a:rPr lang="en-US" sz="1100" dirty="0">
                <a:solidFill>
                  <a:srgbClr val="000000"/>
                </a:solidFill>
                <a:latin typeface="Calibri" panose="020F0502020204030204" pitchFamily="34" charset="0"/>
                <a:ea typeface="ヒラギノ角ゴ Pro W3"/>
                <a:cs typeface="Calibri" panose="020F0502020204030204" pitchFamily="34" charset="0"/>
              </a:rPr>
              <a:t> – </a:t>
            </a:r>
            <a:r>
              <a:rPr lang="en-US" sz="1100" dirty="0" err="1">
                <a:solidFill>
                  <a:srgbClr val="000000"/>
                </a:solidFill>
                <a:latin typeface="Calibri" panose="020F0502020204030204" pitchFamily="34" charset="0"/>
                <a:ea typeface="ヒラギノ角ゴ Pro W3"/>
                <a:cs typeface="Calibri" panose="020F0502020204030204" pitchFamily="34" charset="0"/>
              </a:rPr>
              <a:t>og</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ikke</a:t>
            </a:r>
            <a:r>
              <a:rPr lang="en-US" sz="1100" dirty="0">
                <a:solidFill>
                  <a:srgbClr val="000000"/>
                </a:solidFill>
                <a:latin typeface="Calibri" panose="020F0502020204030204" pitchFamily="34" charset="0"/>
                <a:ea typeface="ヒラギノ角ゴ Pro W3"/>
                <a:cs typeface="Calibri" panose="020F0502020204030204" pitchFamily="34" charset="0"/>
              </a:rPr>
              <a:t> </a:t>
            </a:r>
            <a:r>
              <a:rPr lang="en-US" sz="1100" dirty="0" err="1">
                <a:solidFill>
                  <a:srgbClr val="000000"/>
                </a:solidFill>
                <a:latin typeface="Calibri" panose="020F0502020204030204" pitchFamily="34" charset="0"/>
                <a:ea typeface="ヒラギノ角ゴ Pro W3"/>
                <a:cs typeface="Calibri" panose="020F0502020204030204" pitchFamily="34" charset="0"/>
              </a:rPr>
              <a:t>abstrakt</a:t>
            </a:r>
            <a:r>
              <a:rPr lang="en-US" sz="1100" dirty="0">
                <a:solidFill>
                  <a:srgbClr val="000000"/>
                </a:solidFill>
                <a:latin typeface="Calibri" panose="020F0502020204030204" pitchFamily="34" charset="0"/>
                <a:ea typeface="ヒラギノ角ゴ Pro W3"/>
                <a:cs typeface="Calibri" panose="020F0502020204030204" pitchFamily="34" charset="0"/>
              </a:rPr>
              <a:t>: </a:t>
            </a:r>
          </a:p>
          <a:p>
            <a:pPr marL="0" marR="0" lvl="0" indent="0" algn="l" defTabSz="914400" rtl="0" eaLnBrk="1" fontAlgn="base" latinLnBrk="0" hangingPunct="1">
              <a:lnSpc>
                <a:spcPct val="100000"/>
              </a:lnSpc>
              <a:spcBef>
                <a:spcPct val="20000"/>
              </a:spcBef>
              <a:spcAft>
                <a:spcPct val="0"/>
              </a:spcAft>
              <a:buClrTx/>
              <a:buSzTx/>
              <a:buNone/>
              <a:tabLst/>
              <a:defRPr/>
            </a:pPr>
            <a:endPar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“The loss of the nationality of a Member State by operation of law would be inconsistent with the principle of proportionality if the relevant national rules did not </a:t>
            </a:r>
            <a:r>
              <a:rPr kumimoji="0" lang="en-US" sz="11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permit at any time an individual examination of the consequences of that loss for the persons concerned </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from the point of view of EU law”</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Avsnitt</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44:</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“That examination requires an </a:t>
            </a:r>
            <a:r>
              <a:rPr kumimoji="0" lang="en-US" sz="11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individual assessment </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of the situation of the person concerned and that of his or her family in order to determine whether the consequences of losing the nationality of the Member State concerned, when it entails the loss of his or her citizenship of the Union, might, with regard to the objective pursued by the national legislature, </a:t>
            </a:r>
            <a:r>
              <a:rPr kumimoji="0" lang="en-US" sz="11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disproportionately affect the normal development of his or her family and professional life from the point of view of EU law</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Those consequences cannot be hypothetical or merely a possibility”</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Fremhever</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proporsjonalitetsvurderingen</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må</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være</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i</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samsvar</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med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charteret</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artikkel</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7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og</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24 om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barnets</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1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beste</a:t>
            </a:r>
            <a:r>
              <a:rPr kumimoji="0" lang="en-US" sz="11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endParaRPr lang="nb-NO" sz="1100" dirty="0">
              <a:latin typeface="Calibri" panose="020F0502020204030204" pitchFamily="34" charset="0"/>
              <a:cs typeface="Calibri" panose="020F0502020204030204" pitchFamily="34" charset="0"/>
            </a:endParaRPr>
          </a:p>
        </p:txBody>
      </p:sp>
      <p:sp>
        <p:nvSpPr>
          <p:cNvPr id="4" name="Plassholder for dato 3">
            <a:extLst>
              <a:ext uri="{FF2B5EF4-FFF2-40B4-BE49-F238E27FC236}">
                <a16:creationId xmlns:a16="http://schemas.microsoft.com/office/drawing/2014/main" id="{CB274323-100C-76C0-68B8-D4B8E5E6318D}"/>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E1936BD6-7C72-673D-C3C1-9D6AF0B0C0B5}"/>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D7201BA9-E83B-DC52-ED3E-1306A52D286A}"/>
              </a:ext>
            </a:extLst>
          </p:cNvPr>
          <p:cNvSpPr>
            <a:spLocks noGrp="1"/>
          </p:cNvSpPr>
          <p:nvPr>
            <p:ph type="sldNum" sz="quarter" idx="12"/>
          </p:nvPr>
        </p:nvSpPr>
        <p:spPr/>
        <p:txBody>
          <a:bodyPr/>
          <a:lstStyle/>
          <a:p>
            <a:pPr>
              <a:defRPr/>
            </a:pPr>
            <a:fld id="{D9CAF9A1-4DE5-0A45-B83C-18B0A47232C3}" type="slidenum">
              <a:rPr lang="en-US" smtClean="0"/>
              <a:pPr>
                <a:defRPr/>
              </a:pPr>
              <a:t>23</a:t>
            </a:fld>
            <a:endParaRPr lang="en-US"/>
          </a:p>
        </p:txBody>
      </p:sp>
    </p:spTree>
    <p:extLst>
      <p:ext uri="{BB962C8B-B14F-4D97-AF65-F5344CB8AC3E}">
        <p14:creationId xmlns:p14="http://schemas.microsoft.com/office/powerpoint/2010/main" val="748806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8E3F92F-4308-EFE4-FE8A-D8768E9E31F0}"/>
              </a:ext>
            </a:extLst>
          </p:cNvPr>
          <p:cNvSpPr>
            <a:spLocks noGrp="1"/>
          </p:cNvSpPr>
          <p:nvPr>
            <p:ph type="title"/>
          </p:nvPr>
        </p:nvSpPr>
        <p:spPr/>
        <p:txBody>
          <a:bodyPr/>
          <a:lstStyle/>
          <a:p>
            <a:r>
              <a:rPr lang="nb-NO" dirty="0"/>
              <a:t>Proporsjonalitetsvurderingen</a:t>
            </a:r>
          </a:p>
        </p:txBody>
      </p:sp>
      <p:sp>
        <p:nvSpPr>
          <p:cNvPr id="3" name="Plassholder for innhold 2">
            <a:extLst>
              <a:ext uri="{FF2B5EF4-FFF2-40B4-BE49-F238E27FC236}">
                <a16:creationId xmlns:a16="http://schemas.microsoft.com/office/drawing/2014/main" id="{703A4259-A464-2001-21BE-41EF219B6C07}"/>
              </a:ext>
            </a:extLst>
          </p:cNvPr>
          <p:cNvSpPr>
            <a:spLocks noGrp="1"/>
          </p:cNvSpPr>
          <p:nvPr>
            <p:ph idx="1"/>
          </p:nvPr>
        </p:nvSpPr>
        <p:spPr/>
        <p:txBody>
          <a:bodyPr/>
          <a:lstStyle/>
          <a:p>
            <a:r>
              <a:rPr lang="nb-NO" dirty="0"/>
              <a:t>EU-domstolen la også vekt på (avsnitt 46) at momenter i proporsjonalitetsvurderingen skulle være hvor vanskelig det ville bli for individene å foreta fri bevegelighet i EU etter å ha tapt unionsborgerskapet, om tapet ville vanskeliggjøre kontakt med familie, hvor vanskelig det ville bli å foreta profesjonell aktivitet i EU, om personens adgang til å reise inn og ut av tredjelandet ville bli redusert på bakgrunn av manglende konsulær beskyttelse </a:t>
            </a:r>
          </a:p>
        </p:txBody>
      </p:sp>
      <p:sp>
        <p:nvSpPr>
          <p:cNvPr id="4" name="Plassholder for dato 3">
            <a:extLst>
              <a:ext uri="{FF2B5EF4-FFF2-40B4-BE49-F238E27FC236}">
                <a16:creationId xmlns:a16="http://schemas.microsoft.com/office/drawing/2014/main" id="{A3414258-99EA-1F37-4259-C5DA03EB0D28}"/>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293A45E4-17FF-C511-7739-A0CE6CF6153E}"/>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C14AF764-CAA5-61FA-70A0-011C8FD24637}"/>
              </a:ext>
            </a:extLst>
          </p:cNvPr>
          <p:cNvSpPr>
            <a:spLocks noGrp="1"/>
          </p:cNvSpPr>
          <p:nvPr>
            <p:ph type="sldNum" sz="quarter" idx="12"/>
          </p:nvPr>
        </p:nvSpPr>
        <p:spPr/>
        <p:txBody>
          <a:bodyPr/>
          <a:lstStyle/>
          <a:p>
            <a:pPr>
              <a:defRPr/>
            </a:pPr>
            <a:fld id="{D9CAF9A1-4DE5-0A45-B83C-18B0A47232C3}" type="slidenum">
              <a:rPr lang="en-US" smtClean="0"/>
              <a:pPr>
                <a:defRPr/>
              </a:pPr>
              <a:t>24</a:t>
            </a:fld>
            <a:endParaRPr lang="en-US"/>
          </a:p>
        </p:txBody>
      </p:sp>
    </p:spTree>
    <p:extLst>
      <p:ext uri="{BB962C8B-B14F-4D97-AF65-F5344CB8AC3E}">
        <p14:creationId xmlns:p14="http://schemas.microsoft.com/office/powerpoint/2010/main" val="2004579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F08DDB-3A89-E642-6040-B944A6CD947C}"/>
              </a:ext>
            </a:extLst>
          </p:cNvPr>
          <p:cNvSpPr>
            <a:spLocks noGrp="1"/>
          </p:cNvSpPr>
          <p:nvPr>
            <p:ph type="title"/>
          </p:nvPr>
        </p:nvSpPr>
        <p:spPr/>
        <p:txBody>
          <a:bodyPr/>
          <a:lstStyle/>
          <a:p>
            <a:r>
              <a:rPr lang="nb-NO" dirty="0"/>
              <a:t>Hvilke krav stiller EU-retten?</a:t>
            </a:r>
          </a:p>
        </p:txBody>
      </p:sp>
      <p:sp>
        <p:nvSpPr>
          <p:cNvPr id="3" name="Plassholder for innhold 2">
            <a:extLst>
              <a:ext uri="{FF2B5EF4-FFF2-40B4-BE49-F238E27FC236}">
                <a16:creationId xmlns:a16="http://schemas.microsoft.com/office/drawing/2014/main" id="{9FBD7ACA-7D5A-D736-5517-6C1E12A654E0}"/>
              </a:ext>
            </a:extLst>
          </p:cNvPr>
          <p:cNvSpPr>
            <a:spLocks noGrp="1"/>
          </p:cNvSpPr>
          <p:nvPr>
            <p:ph idx="1"/>
          </p:nvPr>
        </p:nvSpPr>
        <p:spPr>
          <a:xfrm>
            <a:off x="723900" y="1772816"/>
            <a:ext cx="7696200" cy="4114800"/>
          </a:xfrm>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C-118/20 </a:t>
            </a:r>
            <a:r>
              <a:rPr kumimoji="0" lang="en-US" sz="1100" b="1"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Wieneder</a:t>
            </a:r>
            <a:r>
              <a:rPr kumimoji="0" lang="en-US" sz="1100" b="1"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100" b="1" i="0" u="none" strike="noStrike" kern="0" cap="none" spc="0" normalizeH="0" baseline="0" noProof="0" dirty="0" err="1">
                <a:ln>
                  <a:noFill/>
                </a:ln>
                <a:solidFill>
                  <a:srgbClr val="000000"/>
                </a:solidFill>
                <a:effectLst/>
                <a:uLnTx/>
                <a:uFillTx/>
                <a:latin typeface="Open Sans" panose="020B0606030504020204" pitchFamily="34" charset="0"/>
                <a:ea typeface="ヒラギノ角ゴ Pro W3"/>
              </a:rPr>
              <a:t>Landesregierung</a:t>
            </a:r>
            <a:r>
              <a:rPr kumimoji="0" lang="en-US" sz="1100" b="1"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endParaRPr kumimoji="0" lang="nb-NO" sz="1600" b="1" i="0" u="none" strike="noStrike" kern="0" cap="none" spc="0" normalizeH="0" baseline="0" noProof="0" dirty="0">
              <a:ln>
                <a:noFill/>
              </a:ln>
              <a:solidFill>
                <a:srgbClr val="000000"/>
              </a:solidFill>
              <a:effectLst/>
              <a:uLnTx/>
              <a:uFillTx/>
              <a:latin typeface="Arial"/>
              <a:ea typeface="ヒラギノ角ゴ Pro W3"/>
            </a:endParaRPr>
          </a:p>
          <a:p>
            <a:pPr marL="0" indent="0">
              <a:buNone/>
            </a:pPr>
            <a:r>
              <a:rPr lang="en-US" sz="1200" b="0" i="0" dirty="0">
                <a:solidFill>
                  <a:srgbClr val="000000"/>
                </a:solidFill>
                <a:effectLst/>
                <a:latin typeface="Open Sans" panose="020B0606030504020204" pitchFamily="34" charset="0"/>
              </a:rPr>
              <a:t>“Any loss, even temporary, of that status means that the person concerned is deprived, for an indefinite period, of the opportunity to </a:t>
            </a:r>
            <a:r>
              <a:rPr lang="en-US" sz="1200" b="0" i="0" dirty="0">
                <a:solidFill>
                  <a:srgbClr val="000000"/>
                </a:solidFill>
                <a:effectLst/>
                <a:highlight>
                  <a:srgbClr val="FFFF00"/>
                </a:highlight>
                <a:latin typeface="Open Sans" panose="020B0606030504020204" pitchFamily="34" charset="0"/>
              </a:rPr>
              <a:t>enjoy all the rights conferred by that status</a:t>
            </a:r>
            <a:r>
              <a:rPr lang="en-US" sz="1200" b="0" i="0" dirty="0">
                <a:solidFill>
                  <a:srgbClr val="000000"/>
                </a:solidFill>
                <a:effectLst/>
                <a:latin typeface="Open Sans" panose="020B0606030504020204" pitchFamily="34" charset="0"/>
              </a:rPr>
              <a:t>. (</a:t>
            </a:r>
            <a:r>
              <a:rPr lang="en-US" sz="1200" b="0" i="0" dirty="0" err="1">
                <a:solidFill>
                  <a:srgbClr val="000000"/>
                </a:solidFill>
                <a:effectLst/>
                <a:latin typeface="Open Sans" panose="020B0606030504020204" pitchFamily="34" charset="0"/>
              </a:rPr>
              <a:t>avsnitt</a:t>
            </a:r>
            <a:r>
              <a:rPr lang="en-US" sz="1200" b="0" i="0" dirty="0">
                <a:solidFill>
                  <a:srgbClr val="000000"/>
                </a:solidFill>
                <a:effectLst/>
                <a:latin typeface="Open Sans" panose="020B0606030504020204" pitchFamily="34" charset="0"/>
              </a:rPr>
              <a:t> 38)</a:t>
            </a:r>
          </a:p>
          <a:p>
            <a:pPr marL="0" indent="0">
              <a:buNone/>
            </a:pPr>
            <a:endParaRPr lang="en-US" sz="1200" dirty="0">
              <a:solidFill>
                <a:srgbClr val="000000"/>
              </a:solidFill>
              <a:latin typeface="Open Sans" panose="020B0606030504020204" pitchFamily="34" charset="0"/>
            </a:endParaRPr>
          </a:p>
          <a:p>
            <a:pPr marL="0" indent="0">
              <a:buNone/>
            </a:pPr>
            <a:r>
              <a:rPr lang="en-US" sz="1200" dirty="0">
                <a:solidFill>
                  <a:srgbClr val="000000"/>
                </a:solidFill>
                <a:latin typeface="Open Sans" panose="020B0606030504020204" pitchFamily="34" charset="0"/>
              </a:rPr>
              <a:t>“……</a:t>
            </a:r>
            <a:r>
              <a:rPr lang="en-US" sz="1200" b="0" i="0" dirty="0">
                <a:solidFill>
                  <a:srgbClr val="000000"/>
                </a:solidFill>
                <a:effectLst/>
                <a:latin typeface="Open Sans" panose="020B0606030504020204" pitchFamily="34" charset="0"/>
              </a:rPr>
              <a:t>. That obligation arises, in particular, where that Member State decides to revoke the assurance previously given to that person as to the grant of nationality, since that decision may have the effect of making the loss of the status of citizen of the Union permanent. Such a decision can therefore be </a:t>
            </a:r>
            <a:r>
              <a:rPr lang="en-US" sz="1200" b="0" i="0" dirty="0">
                <a:solidFill>
                  <a:srgbClr val="000000"/>
                </a:solidFill>
                <a:effectLst/>
                <a:highlight>
                  <a:srgbClr val="FFFF00"/>
                </a:highlight>
                <a:latin typeface="Open Sans" panose="020B0606030504020204" pitchFamily="34" charset="0"/>
              </a:rPr>
              <a:t>made only on legitimate grounds and subject to the principle of proportionality (</a:t>
            </a:r>
            <a:r>
              <a:rPr lang="en-US" sz="1200" b="0" i="0" dirty="0" err="1">
                <a:solidFill>
                  <a:srgbClr val="000000"/>
                </a:solidFill>
                <a:effectLst/>
                <a:highlight>
                  <a:srgbClr val="FFFF00"/>
                </a:highlight>
                <a:latin typeface="Open Sans" panose="020B0606030504020204" pitchFamily="34" charset="0"/>
              </a:rPr>
              <a:t>avsnitt</a:t>
            </a:r>
            <a:r>
              <a:rPr lang="en-US" sz="1200" b="0" i="0" dirty="0">
                <a:solidFill>
                  <a:srgbClr val="000000"/>
                </a:solidFill>
                <a:effectLst/>
                <a:highlight>
                  <a:srgbClr val="FFFF00"/>
                </a:highlight>
                <a:latin typeface="Open Sans" panose="020B0606030504020204" pitchFamily="34" charset="0"/>
              </a:rPr>
              <a:t> 51) </a:t>
            </a:r>
          </a:p>
          <a:p>
            <a:pPr marL="0" indent="0">
              <a:buNone/>
            </a:pPr>
            <a:endParaRPr lang="en-US" sz="1200" b="0" i="0" dirty="0">
              <a:solidFill>
                <a:srgbClr val="000000"/>
              </a:solidFill>
              <a:effectLst/>
              <a:latin typeface="Open Sans" panose="020B0606030504020204" pitchFamily="34" charset="0"/>
            </a:endParaRPr>
          </a:p>
          <a:p>
            <a:pPr marL="0" indent="0">
              <a:buNone/>
            </a:pPr>
            <a:r>
              <a:rPr lang="en-US" sz="1200" dirty="0">
                <a:solidFill>
                  <a:srgbClr val="000000"/>
                </a:solidFill>
                <a:latin typeface="Open Sans" panose="020B0606030504020204" pitchFamily="34" charset="0"/>
              </a:rPr>
              <a:t>“</a:t>
            </a:r>
            <a:r>
              <a:rPr lang="en-US" sz="1200" b="0" i="0" dirty="0">
                <a:solidFill>
                  <a:srgbClr val="000000"/>
                </a:solidFill>
                <a:effectLst/>
                <a:latin typeface="Open Sans" panose="020B0606030504020204" pitchFamily="34" charset="0"/>
              </a:rPr>
              <a:t>In this respect it is necessary to establish, in particular, whether that decision is </a:t>
            </a:r>
            <a:r>
              <a:rPr lang="en-US" sz="1200" b="0" i="0" dirty="0">
                <a:solidFill>
                  <a:srgbClr val="000000"/>
                </a:solidFill>
                <a:effectLst/>
                <a:highlight>
                  <a:srgbClr val="FFFF00"/>
                </a:highlight>
                <a:latin typeface="Open Sans" panose="020B0606030504020204" pitchFamily="34" charset="0"/>
              </a:rPr>
              <a:t>justified in relation to the gravity of the offence committed by that person and to whether it is possible for that person to recover his or her original nationality </a:t>
            </a:r>
            <a:r>
              <a:rPr lang="en-US" sz="1200" b="0" i="0" dirty="0">
                <a:solidFill>
                  <a:srgbClr val="000000"/>
                </a:solidFill>
                <a:effectLst/>
                <a:latin typeface="Open Sans" panose="020B0606030504020204" pitchFamily="34" charset="0"/>
              </a:rPr>
              <a:t>(see, by analogy, judgment of 2 March 2010, </a:t>
            </a:r>
            <a:r>
              <a:rPr lang="en-US" sz="1200" b="0" i="1" dirty="0" err="1">
                <a:solidFill>
                  <a:srgbClr val="000000"/>
                </a:solidFill>
                <a:effectLst/>
                <a:latin typeface="Open Sans" panose="020B0606030504020204" pitchFamily="34" charset="0"/>
              </a:rPr>
              <a:t>Rottmann</a:t>
            </a:r>
            <a:r>
              <a:rPr lang="en-US" sz="1200" b="0" i="0" dirty="0">
                <a:solidFill>
                  <a:srgbClr val="000000"/>
                </a:solidFill>
                <a:effectLst/>
                <a:latin typeface="Open Sans" panose="020B0606030504020204" pitchFamily="34" charset="0"/>
              </a:rPr>
              <a:t>, C‑135/08, EU:C:2010:104, paragraph 56) (</a:t>
            </a:r>
            <a:r>
              <a:rPr lang="en-US" sz="1200" b="0" i="0" dirty="0" err="1">
                <a:solidFill>
                  <a:srgbClr val="000000"/>
                </a:solidFill>
                <a:effectLst/>
                <a:latin typeface="Open Sans" panose="020B0606030504020204" pitchFamily="34" charset="0"/>
              </a:rPr>
              <a:t>avsnit</a:t>
            </a:r>
            <a:r>
              <a:rPr lang="en-US" sz="1200" dirty="0" err="1">
                <a:solidFill>
                  <a:srgbClr val="000000"/>
                </a:solidFill>
                <a:latin typeface="Open Sans" panose="020B0606030504020204" pitchFamily="34" charset="0"/>
              </a:rPr>
              <a:t>t</a:t>
            </a:r>
            <a:r>
              <a:rPr lang="en-US" sz="1200" dirty="0">
                <a:solidFill>
                  <a:srgbClr val="000000"/>
                </a:solidFill>
                <a:latin typeface="Open Sans" panose="020B0606030504020204" pitchFamily="34" charset="0"/>
              </a:rPr>
              <a:t> 60). </a:t>
            </a:r>
            <a:endParaRPr lang="en-US" sz="1200" b="0" i="0" dirty="0">
              <a:solidFill>
                <a:srgbClr val="000000"/>
              </a:solidFill>
              <a:effectLst/>
              <a:latin typeface="Open Sans" panose="020B0606030504020204" pitchFamily="34" charset="0"/>
            </a:endParaRPr>
          </a:p>
          <a:p>
            <a:pPr marL="0" indent="0">
              <a:buNone/>
            </a:pPr>
            <a:endParaRPr lang="en-US" sz="1200" b="0" i="0" dirty="0">
              <a:solidFill>
                <a:srgbClr val="000000"/>
              </a:solidFill>
              <a:effectLst/>
              <a:latin typeface="Open Sans" panose="020B0606030504020204" pitchFamily="34" charset="0"/>
            </a:endParaRPr>
          </a:p>
          <a:p>
            <a:pPr marL="0" indent="0">
              <a:buNone/>
            </a:pPr>
            <a:r>
              <a:rPr lang="en-US" sz="1200" dirty="0">
                <a:solidFill>
                  <a:srgbClr val="000000"/>
                </a:solidFill>
                <a:latin typeface="Open Sans" panose="020B0606030504020204" pitchFamily="34" charset="0"/>
              </a:rPr>
              <a:t>“</a:t>
            </a:r>
            <a:r>
              <a:rPr lang="en-US" sz="1200" b="0" i="0" dirty="0">
                <a:solidFill>
                  <a:srgbClr val="000000"/>
                </a:solidFill>
                <a:effectLst/>
                <a:latin typeface="Open Sans" panose="020B0606030504020204" pitchFamily="34" charset="0"/>
              </a:rPr>
              <a:t>As part of that examination of proportionality, it is, in addition, for the competent national authorities and, where appropriate, for the national courts to ensure that such a decision is </a:t>
            </a:r>
            <a:r>
              <a:rPr lang="en-US" sz="1200" b="0" i="0" dirty="0">
                <a:solidFill>
                  <a:srgbClr val="000000"/>
                </a:solidFill>
                <a:effectLst/>
                <a:highlight>
                  <a:srgbClr val="FFFF00"/>
                </a:highlight>
                <a:latin typeface="Open Sans" panose="020B0606030504020204" pitchFamily="34" charset="0"/>
              </a:rPr>
              <a:t>consistent with the fundamental rights guaranteed by the Charter of Fundamental Rights of the European Union</a:t>
            </a:r>
            <a:r>
              <a:rPr lang="en-US" sz="1200" b="0" i="0" dirty="0">
                <a:solidFill>
                  <a:srgbClr val="000000"/>
                </a:solidFill>
                <a:effectLst/>
                <a:latin typeface="Open Sans" panose="020B0606030504020204" pitchFamily="34" charset="0"/>
              </a:rPr>
              <a:t>, the observance of which the Court ensures, and specifically the right to respect for family life as stated in Article 7 of that charter, where appropriate read in conjunction with the obligation to take into consideration </a:t>
            </a:r>
            <a:r>
              <a:rPr lang="en-US" sz="1200" b="0" i="0" dirty="0">
                <a:solidFill>
                  <a:srgbClr val="000000"/>
                </a:solidFill>
                <a:effectLst/>
                <a:highlight>
                  <a:srgbClr val="FFFF00"/>
                </a:highlight>
                <a:latin typeface="Open Sans" panose="020B0606030504020204" pitchFamily="34" charset="0"/>
              </a:rPr>
              <a:t>the best interests of the child, </a:t>
            </a:r>
            <a:r>
              <a:rPr lang="en-US" sz="1200" b="0" i="0" dirty="0" err="1">
                <a:solidFill>
                  <a:srgbClr val="000000"/>
                </a:solidFill>
                <a:effectLst/>
                <a:latin typeface="Open Sans" panose="020B0606030504020204" pitchFamily="34" charset="0"/>
              </a:rPr>
              <a:t>recognised</a:t>
            </a:r>
            <a:r>
              <a:rPr lang="en-US" sz="1200" b="0" i="0" dirty="0">
                <a:solidFill>
                  <a:srgbClr val="000000"/>
                </a:solidFill>
                <a:effectLst/>
                <a:latin typeface="Open Sans" panose="020B0606030504020204" pitchFamily="34" charset="0"/>
              </a:rPr>
              <a:t> in Article 24(2) of the said charter (see, by analogy, judgment of 12 March 2019, </a:t>
            </a:r>
            <a:r>
              <a:rPr lang="en-US" sz="1200" b="0" i="1" dirty="0" err="1">
                <a:solidFill>
                  <a:srgbClr val="000000"/>
                </a:solidFill>
                <a:effectLst/>
                <a:latin typeface="Open Sans" panose="020B0606030504020204" pitchFamily="34" charset="0"/>
              </a:rPr>
              <a:t>Tjebbes</a:t>
            </a:r>
            <a:r>
              <a:rPr lang="en-US" sz="1200" b="0" i="1" dirty="0">
                <a:solidFill>
                  <a:srgbClr val="000000"/>
                </a:solidFill>
                <a:effectLst/>
                <a:latin typeface="Open Sans" panose="020B0606030504020204" pitchFamily="34" charset="0"/>
              </a:rPr>
              <a:t> and Others</a:t>
            </a:r>
            <a:r>
              <a:rPr lang="en-US" sz="1200" b="0" i="0" dirty="0">
                <a:solidFill>
                  <a:srgbClr val="000000"/>
                </a:solidFill>
                <a:effectLst/>
                <a:latin typeface="Open Sans" panose="020B0606030504020204" pitchFamily="34" charset="0"/>
              </a:rPr>
              <a:t>, C‑221/17, EU:C:2019:189, paragraph 45 and the case-law cited)” (</a:t>
            </a:r>
            <a:r>
              <a:rPr lang="en-US" sz="1200" b="0" i="0" dirty="0" err="1">
                <a:solidFill>
                  <a:srgbClr val="000000"/>
                </a:solidFill>
                <a:effectLst/>
                <a:latin typeface="Open Sans" panose="020B0606030504020204" pitchFamily="34" charset="0"/>
              </a:rPr>
              <a:t>avsnitt</a:t>
            </a:r>
            <a:r>
              <a:rPr lang="en-US" sz="1200" b="0" i="0" dirty="0">
                <a:solidFill>
                  <a:srgbClr val="000000"/>
                </a:solidFill>
                <a:effectLst/>
                <a:latin typeface="Open Sans" panose="020B0606030504020204" pitchFamily="34" charset="0"/>
              </a:rPr>
              <a:t> 61). </a:t>
            </a:r>
          </a:p>
          <a:p>
            <a:pPr marL="0" indent="0">
              <a:buNone/>
            </a:pPr>
            <a:endParaRPr lang="en-US" sz="800" dirty="0">
              <a:solidFill>
                <a:srgbClr val="000000"/>
              </a:solidFill>
              <a:highlight>
                <a:srgbClr val="FFFF00"/>
              </a:highlight>
              <a:latin typeface="Open Sans" panose="020B0606030504020204" pitchFamily="34" charset="0"/>
            </a:endParaRPr>
          </a:p>
          <a:p>
            <a:pPr marL="0" indent="0">
              <a:buNone/>
            </a:pPr>
            <a:endParaRPr lang="en-US" sz="800" b="0" i="0" dirty="0">
              <a:solidFill>
                <a:srgbClr val="000000"/>
              </a:solidFill>
              <a:effectLst/>
              <a:latin typeface="Open Sans" panose="020B0606030504020204" pitchFamily="34" charset="0"/>
            </a:endParaRPr>
          </a:p>
          <a:p>
            <a:pPr marL="0" indent="0">
              <a:buNone/>
            </a:pPr>
            <a:endParaRPr lang="en-US" sz="800" dirty="0">
              <a:solidFill>
                <a:srgbClr val="000000"/>
              </a:solidFill>
              <a:highlight>
                <a:srgbClr val="FFFF00"/>
              </a:highlight>
              <a:latin typeface="Open Sans" panose="020B0606030504020204" pitchFamily="34" charset="0"/>
            </a:endParaRPr>
          </a:p>
          <a:p>
            <a:pPr marL="0" indent="0">
              <a:buNone/>
            </a:pPr>
            <a:endParaRPr lang="en-US" sz="800" dirty="0">
              <a:solidFill>
                <a:srgbClr val="000000"/>
              </a:solidFill>
              <a:highlight>
                <a:srgbClr val="FFFF00"/>
              </a:highlight>
              <a:latin typeface="Open Sans" panose="020B0606030504020204" pitchFamily="34" charset="0"/>
            </a:endParaRPr>
          </a:p>
          <a:p>
            <a:pPr marL="0" indent="0">
              <a:buNone/>
            </a:pPr>
            <a:endParaRPr lang="nb-NO" sz="1000" dirty="0">
              <a:highlight>
                <a:srgbClr val="FFFF00"/>
              </a:highlight>
            </a:endParaRPr>
          </a:p>
        </p:txBody>
      </p:sp>
      <p:sp>
        <p:nvSpPr>
          <p:cNvPr id="4" name="Plassholder for dato 3">
            <a:extLst>
              <a:ext uri="{FF2B5EF4-FFF2-40B4-BE49-F238E27FC236}">
                <a16:creationId xmlns:a16="http://schemas.microsoft.com/office/drawing/2014/main" id="{BB26A915-E0E6-7394-F7AA-3E7B236C9EF5}"/>
              </a:ext>
            </a:extLst>
          </p:cNvPr>
          <p:cNvSpPr>
            <a:spLocks noGrp="1"/>
          </p:cNvSpPr>
          <p:nvPr>
            <p:ph type="dt" sz="half" idx="10"/>
          </p:nvPr>
        </p:nvSpPr>
        <p:spPr/>
        <p:txBody>
          <a:bodyPr/>
          <a:lstStyle/>
          <a:p>
            <a:pPr>
              <a:defRPr/>
            </a:pPr>
            <a:r>
              <a:rPr lang="en-US" b="0" i="0" dirty="0">
                <a:solidFill>
                  <a:srgbClr val="000000"/>
                </a:solidFill>
                <a:effectLst/>
                <a:latin typeface="Open Sans" panose="020B0606030504020204" pitchFamily="34" charset="0"/>
              </a:rPr>
              <a:t> .</a:t>
            </a:r>
            <a:endParaRPr lang="nb-NO" dirty="0"/>
          </a:p>
        </p:txBody>
      </p:sp>
      <p:sp>
        <p:nvSpPr>
          <p:cNvPr id="5" name="Plassholder for bunntekst 4">
            <a:extLst>
              <a:ext uri="{FF2B5EF4-FFF2-40B4-BE49-F238E27FC236}">
                <a16:creationId xmlns:a16="http://schemas.microsoft.com/office/drawing/2014/main" id="{583C47BD-7AA4-0EF0-893E-341AD4DF4631}"/>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08D26DC6-0020-94A1-600D-1A4778489046}"/>
              </a:ext>
            </a:extLst>
          </p:cNvPr>
          <p:cNvSpPr>
            <a:spLocks noGrp="1"/>
          </p:cNvSpPr>
          <p:nvPr>
            <p:ph type="sldNum" sz="quarter" idx="12"/>
          </p:nvPr>
        </p:nvSpPr>
        <p:spPr/>
        <p:txBody>
          <a:bodyPr/>
          <a:lstStyle/>
          <a:p>
            <a:pPr>
              <a:defRPr/>
            </a:pPr>
            <a:fld id="{D9CAF9A1-4DE5-0A45-B83C-18B0A47232C3}" type="slidenum">
              <a:rPr lang="en-US" smtClean="0"/>
              <a:pPr>
                <a:defRPr/>
              </a:pPr>
              <a:t>25</a:t>
            </a:fld>
            <a:endParaRPr lang="en-US"/>
          </a:p>
        </p:txBody>
      </p:sp>
    </p:spTree>
    <p:extLst>
      <p:ext uri="{BB962C8B-B14F-4D97-AF65-F5344CB8AC3E}">
        <p14:creationId xmlns:p14="http://schemas.microsoft.com/office/powerpoint/2010/main" val="698545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013E07-E5D1-8A66-5132-3822F524D4BB}"/>
              </a:ext>
            </a:extLst>
          </p:cNvPr>
          <p:cNvSpPr>
            <a:spLocks noGrp="1"/>
          </p:cNvSpPr>
          <p:nvPr>
            <p:ph type="title"/>
          </p:nvPr>
        </p:nvSpPr>
        <p:spPr/>
        <p:txBody>
          <a:bodyPr/>
          <a:lstStyle/>
          <a:p>
            <a:r>
              <a:rPr lang="nb-NO" dirty="0"/>
              <a:t>Hvilke krav stiller EU-retten?</a:t>
            </a:r>
          </a:p>
        </p:txBody>
      </p:sp>
      <p:sp>
        <p:nvSpPr>
          <p:cNvPr id="3" name="Plassholder for innhold 2">
            <a:extLst>
              <a:ext uri="{FF2B5EF4-FFF2-40B4-BE49-F238E27FC236}">
                <a16:creationId xmlns:a16="http://schemas.microsoft.com/office/drawing/2014/main" id="{DC2B96CC-B0F7-FDFA-12E9-35A8E9B13BF9}"/>
              </a:ext>
            </a:extLst>
          </p:cNvPr>
          <p:cNvSpPr>
            <a:spLocks noGrp="1"/>
          </p:cNvSpPr>
          <p:nvPr>
            <p:ph idx="1"/>
          </p:nvPr>
        </p:nvSpPr>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Fremhever at det er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nasjonalstaten</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som</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må</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foreta</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subsumsjonen</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i</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proporsjonalitetsvureringen</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men at å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miste</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unionsborgerskap</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på</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bakgrunn</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av “public security”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må</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tolkes</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restriktivt</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a:t>
            </a:r>
            <a:r>
              <a:rPr kumimoji="0" lang="en-US" sz="1600" b="0" i="0" u="none" strike="noStrike" kern="0" cap="none" spc="0" normalizeH="0" baseline="0" noProof="0" dirty="0" err="1">
                <a:ln>
                  <a:noFill/>
                </a:ln>
                <a:solidFill>
                  <a:srgbClr val="000000"/>
                </a:solidFill>
                <a:effectLst/>
                <a:uLnTx/>
                <a:uFillTx/>
                <a:latin typeface="Calibri" panose="020F0502020204030204" pitchFamily="34" charset="0"/>
                <a:ea typeface="ヒラギノ角ゴ Pro W3"/>
                <a:cs typeface="Calibri" panose="020F0502020204030204" pitchFamily="34" charset="0"/>
              </a:rPr>
              <a:t>avsnitt</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68):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2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2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It should be recalled in that regard that, as a justification for a decision entailing the loss of the status of citizen of the Union conferred on nationals of Member States by Article 20 TFEU, the concepts of ‘public policy’ and ‘public security’ </a:t>
            </a:r>
            <a:r>
              <a:rPr kumimoji="0" lang="en-US" sz="12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must be interpreted strictly, so that their scope cannot be determined unilaterally by the Member States without being subject to control by the EU institutions</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(see, by analogy, judgment of 13 September 2016, </a:t>
            </a:r>
            <a:r>
              <a:rPr kumimoji="0" lang="en-US" sz="1200" b="0" i="1"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Rendón Marín</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C‑165/14, EU:C:2016:675, paragraph 82)”</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2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2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The Court has thus held that the concept of ‘public policy’ presupposes, in any event, </a:t>
            </a:r>
            <a:r>
              <a:rPr kumimoji="0" lang="en-US" sz="12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the existence, in addition to the disturbance of the social order which any infringement of the law involves, of a genuine, present and sufficiently serious threat affecting one of the fundamental interests of society</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As regards ‘public security’, it is apparent from the Court’s case-law that this concept covers both the internal security of a Member State and its external security and that, consequently, a threat to the functioning of institutions and essential public services and the survival of the population, as well as the risk of a serious disturbance to foreign relations or to peaceful coexistence of nations, or a risk to military interests, may affect public security (judgment of 13 September 2016, </a:t>
            </a:r>
            <a:r>
              <a:rPr kumimoji="0" lang="en-US" sz="1200" b="0" i="1"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Rendón Marín</a:t>
            </a:r>
            <a:r>
              <a:rPr kumimoji="0" lang="en-US"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C‑165/14, EU:C:2016:675, paragraph 83 and the case-law cited).”  </a:t>
            </a:r>
          </a:p>
          <a:p>
            <a:pPr marL="0" indent="0">
              <a:buNone/>
            </a:pPr>
            <a:endParaRPr lang="en-US" sz="1050" b="0" i="0" dirty="0">
              <a:solidFill>
                <a:srgbClr val="000000"/>
              </a:solidFill>
              <a:effectLst/>
              <a:latin typeface="Open Sans" panose="020B0606030504020204" pitchFamily="34" charset="0"/>
            </a:endParaRPr>
          </a:p>
        </p:txBody>
      </p:sp>
      <p:sp>
        <p:nvSpPr>
          <p:cNvPr id="4" name="Plassholder for dato 3">
            <a:extLst>
              <a:ext uri="{FF2B5EF4-FFF2-40B4-BE49-F238E27FC236}">
                <a16:creationId xmlns:a16="http://schemas.microsoft.com/office/drawing/2014/main" id="{92A10869-63EC-7B74-ADBE-A11F0A6BC98F}"/>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88E15E30-0861-2720-F4D7-756FCAD38E48}"/>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1CBA17BD-89B3-3E2F-A091-4E280C526436}"/>
              </a:ext>
            </a:extLst>
          </p:cNvPr>
          <p:cNvSpPr>
            <a:spLocks noGrp="1"/>
          </p:cNvSpPr>
          <p:nvPr>
            <p:ph type="sldNum" sz="quarter" idx="12"/>
          </p:nvPr>
        </p:nvSpPr>
        <p:spPr/>
        <p:txBody>
          <a:bodyPr/>
          <a:lstStyle/>
          <a:p>
            <a:pPr>
              <a:defRPr/>
            </a:pPr>
            <a:fld id="{D9CAF9A1-4DE5-0A45-B83C-18B0A47232C3}" type="slidenum">
              <a:rPr lang="en-US" smtClean="0"/>
              <a:pPr>
                <a:defRPr/>
              </a:pPr>
              <a:t>26</a:t>
            </a:fld>
            <a:endParaRPr lang="en-US"/>
          </a:p>
        </p:txBody>
      </p:sp>
    </p:spTree>
    <p:extLst>
      <p:ext uri="{BB962C8B-B14F-4D97-AF65-F5344CB8AC3E}">
        <p14:creationId xmlns:p14="http://schemas.microsoft.com/office/powerpoint/2010/main" val="1142279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8AD5AE4-3213-3288-94FA-6CEC805A4E06}"/>
              </a:ext>
            </a:extLst>
          </p:cNvPr>
          <p:cNvSpPr>
            <a:spLocks noGrp="1"/>
          </p:cNvSpPr>
          <p:nvPr>
            <p:ph type="title"/>
          </p:nvPr>
        </p:nvSpPr>
        <p:spPr/>
        <p:txBody>
          <a:bodyPr/>
          <a:lstStyle/>
          <a:p>
            <a:r>
              <a:rPr lang="nb-NO" dirty="0"/>
              <a:t>Domstolens konklusjon i JY-saken:</a:t>
            </a:r>
          </a:p>
        </p:txBody>
      </p:sp>
      <p:sp>
        <p:nvSpPr>
          <p:cNvPr id="3" name="Plassholder for innhold 2">
            <a:extLst>
              <a:ext uri="{FF2B5EF4-FFF2-40B4-BE49-F238E27FC236}">
                <a16:creationId xmlns:a16="http://schemas.microsoft.com/office/drawing/2014/main" id="{ECBDF005-EF84-3629-24EC-1A51A4D6711E}"/>
              </a:ext>
            </a:extLst>
          </p:cNvPr>
          <p:cNvSpPr>
            <a:spLocks noGrp="1"/>
          </p:cNvSpPr>
          <p:nvPr>
            <p:ph idx="1"/>
          </p:nvPr>
        </p:nvSpPr>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“In the light of the foregoing considerations, the answer to the second question is that Article 20 TFEU must be interpreted as meaning that the competent national authorities and, as the case may be, the national courts of the host Member State </a:t>
            </a:r>
            <a:r>
              <a:rPr kumimoji="0" lang="en-US" sz="16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are required </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to ascertain whether the decision to revoke the assurance as to the grant of the nationality of that Member State, which makes the loss of the status of citizen of the Union permanent for the person concerned, </a:t>
            </a:r>
            <a:r>
              <a:rPr kumimoji="0" lang="en-US" sz="16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is compatible with the principle of proportionality in the light of the consequences it entails for that person’s situation</a:t>
            </a:r>
            <a:r>
              <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 That requirement of compatibility with the principle of proportionality is </a:t>
            </a:r>
            <a:r>
              <a:rPr kumimoji="0" lang="en-US" sz="16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not satisfied where such a decision is based on administrative traffic offences which, under the applicable provisions of national law, give rise to a mere pecuniary penalty” (</a:t>
            </a:r>
            <a:r>
              <a:rPr kumimoji="0" lang="en-US" sz="1600" b="0" i="0" u="none" strike="noStrike" kern="0" cap="none" spc="0" normalizeH="0" baseline="0" noProof="0" dirty="0" err="1">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avsnitt</a:t>
            </a:r>
            <a:r>
              <a:rPr kumimoji="0" lang="en-US" sz="16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ea typeface="ヒラギノ角ゴ Pro W3"/>
                <a:cs typeface="Calibri" panose="020F0502020204030204" pitchFamily="34" charset="0"/>
              </a:rPr>
              <a:t> 74).”</a:t>
            </a:r>
          </a:p>
          <a:p>
            <a:pPr marL="0" marR="0" lvl="0" indent="0" algn="l" defTabSz="914400" rtl="0" eaLnBrk="1" fontAlgn="base" latinLnBrk="0" hangingPunct="1">
              <a:lnSpc>
                <a:spcPct val="100000"/>
              </a:lnSpc>
              <a:spcBef>
                <a:spcPct val="20000"/>
              </a:spcBef>
              <a:spcAft>
                <a:spcPct val="0"/>
              </a:spcAft>
              <a:buClrTx/>
              <a:buSzTx/>
              <a:buFontTx/>
              <a:buNone/>
              <a:tabLst/>
              <a:defRPr/>
            </a:pPr>
            <a:endParaRPr lang="en-US" sz="1600" dirty="0">
              <a:solidFill>
                <a:srgbClr val="000000"/>
              </a:solidFill>
              <a:highlight>
                <a:srgbClr val="FFFF00"/>
              </a:highlight>
              <a:latin typeface="Calibri" panose="020F0502020204030204" pitchFamily="34" charset="0"/>
              <a:ea typeface="ヒラギノ角ゴ Pro W3"/>
              <a:cs typeface="Calibri" panose="020F0502020204030204" pitchFamily="34" charset="0"/>
            </a:endParaRPr>
          </a:p>
          <a:p>
            <a:pPr>
              <a:defRPr/>
            </a:pPr>
            <a:r>
              <a:rPr lang="en-US" sz="1600" b="1" dirty="0" err="1">
                <a:solidFill>
                  <a:srgbClr val="000000"/>
                </a:solidFill>
                <a:latin typeface="Calibri" panose="020F0502020204030204" pitchFamily="34" charset="0"/>
                <a:ea typeface="ヒラギノ角ゴ Pro W3"/>
                <a:cs typeface="Calibri" panose="020F0502020204030204" pitchFamily="34" charset="0"/>
              </a:rPr>
              <a:t>Går</a:t>
            </a:r>
            <a:r>
              <a:rPr lang="en-US" sz="1600" b="1" dirty="0">
                <a:solidFill>
                  <a:srgbClr val="000000"/>
                </a:solidFill>
                <a:latin typeface="Calibri" panose="020F0502020204030204" pitchFamily="34" charset="0"/>
                <a:ea typeface="ヒラギノ角ゴ Pro W3"/>
                <a:cs typeface="Calibri" panose="020F0502020204030204" pitchFamily="34" charset="0"/>
              </a:rPr>
              <a:t> </a:t>
            </a:r>
            <a:r>
              <a:rPr lang="en-US" sz="1600" b="1" dirty="0" err="1">
                <a:solidFill>
                  <a:srgbClr val="000000"/>
                </a:solidFill>
                <a:latin typeface="Calibri" panose="020F0502020204030204" pitchFamily="34" charset="0"/>
                <a:ea typeface="ヒラギノ角ゴ Pro W3"/>
                <a:cs typeface="Calibri" panose="020F0502020204030204" pitchFamily="34" charset="0"/>
              </a:rPr>
              <a:t>langt</a:t>
            </a:r>
            <a:r>
              <a:rPr lang="en-US" sz="1600" b="1" dirty="0">
                <a:solidFill>
                  <a:srgbClr val="000000"/>
                </a:solidFill>
                <a:latin typeface="Calibri" panose="020F0502020204030204" pitchFamily="34" charset="0"/>
                <a:ea typeface="ヒラギノ角ゴ Pro W3"/>
                <a:cs typeface="Calibri" panose="020F0502020204030204" pitchFamily="34" charset="0"/>
              </a:rPr>
              <a:t> </a:t>
            </a:r>
            <a:r>
              <a:rPr lang="en-US" sz="1600" b="1" dirty="0" err="1">
                <a:solidFill>
                  <a:srgbClr val="000000"/>
                </a:solidFill>
                <a:latin typeface="Calibri" panose="020F0502020204030204" pitchFamily="34" charset="0"/>
                <a:ea typeface="ヒラギノ角ゴ Pro W3"/>
                <a:cs typeface="Calibri" panose="020F0502020204030204" pitchFamily="34" charset="0"/>
              </a:rPr>
              <a:t>i</a:t>
            </a:r>
            <a:r>
              <a:rPr lang="en-US" sz="1600" b="1" dirty="0">
                <a:solidFill>
                  <a:srgbClr val="000000"/>
                </a:solidFill>
                <a:latin typeface="Calibri" panose="020F0502020204030204" pitchFamily="34" charset="0"/>
                <a:ea typeface="ヒラギノ角ゴ Pro W3"/>
                <a:cs typeface="Calibri" panose="020F0502020204030204" pitchFamily="34" charset="0"/>
              </a:rPr>
              <a:t> </a:t>
            </a:r>
            <a:r>
              <a:rPr lang="en-US" sz="1600" b="1" dirty="0" err="1">
                <a:solidFill>
                  <a:srgbClr val="000000"/>
                </a:solidFill>
                <a:latin typeface="Calibri" panose="020F0502020204030204" pitchFamily="34" charset="0"/>
                <a:ea typeface="ヒラギノ角ゴ Pro W3"/>
                <a:cs typeface="Calibri" panose="020F0502020204030204" pitchFamily="34" charset="0"/>
              </a:rPr>
              <a:t>en</a:t>
            </a:r>
            <a:r>
              <a:rPr lang="en-US" sz="1600" b="1" dirty="0">
                <a:solidFill>
                  <a:srgbClr val="000000"/>
                </a:solidFill>
                <a:latin typeface="Calibri" panose="020F0502020204030204" pitchFamily="34" charset="0"/>
                <a:ea typeface="ヒラギノ角ゴ Pro W3"/>
                <a:cs typeface="Calibri" panose="020F0502020204030204" pitchFamily="34" charset="0"/>
              </a:rPr>
              <a:t> </a:t>
            </a:r>
            <a:r>
              <a:rPr lang="en-US" sz="1600" b="1" dirty="0" err="1">
                <a:solidFill>
                  <a:srgbClr val="000000"/>
                </a:solidFill>
                <a:latin typeface="Calibri" panose="020F0502020204030204" pitchFamily="34" charset="0"/>
                <a:ea typeface="ヒラギノ角ゴ Pro W3"/>
                <a:cs typeface="Calibri" panose="020F0502020204030204" pitchFamily="34" charset="0"/>
              </a:rPr>
              <a:t>konkret</a:t>
            </a:r>
            <a:r>
              <a:rPr lang="en-US" sz="1600" b="1" dirty="0">
                <a:solidFill>
                  <a:srgbClr val="000000"/>
                </a:solidFill>
                <a:latin typeface="Calibri" panose="020F0502020204030204" pitchFamily="34" charset="0"/>
                <a:ea typeface="ヒラギノ角ゴ Pro W3"/>
                <a:cs typeface="Calibri" panose="020F0502020204030204" pitchFamily="34" charset="0"/>
              </a:rPr>
              <a:t> </a:t>
            </a:r>
            <a:r>
              <a:rPr lang="en-US" sz="1600" b="1" dirty="0" err="1">
                <a:solidFill>
                  <a:srgbClr val="000000"/>
                </a:solidFill>
                <a:latin typeface="Calibri" panose="020F0502020204030204" pitchFamily="34" charset="0"/>
                <a:ea typeface="ヒラギノ角ゴ Pro W3"/>
                <a:cs typeface="Calibri" panose="020F0502020204030204" pitchFamily="34" charset="0"/>
              </a:rPr>
              <a:t>subsumjon</a:t>
            </a:r>
            <a:r>
              <a:rPr lang="en-US" sz="1600" b="1" dirty="0">
                <a:solidFill>
                  <a:srgbClr val="000000"/>
                </a:solidFill>
                <a:latin typeface="Calibri" panose="020F0502020204030204" pitchFamily="34" charset="0"/>
                <a:ea typeface="ヒラギノ角ゴ Pro W3"/>
                <a:cs typeface="Calibri" panose="020F0502020204030204" pitchFamily="34" charset="0"/>
              </a:rPr>
              <a:t> </a:t>
            </a:r>
            <a:endParaRPr kumimoji="0" lang="nb-NO" sz="1600" b="1"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endParaRPr>
          </a:p>
          <a:p>
            <a:pPr marL="0" indent="0">
              <a:buNone/>
            </a:pPr>
            <a:endParaRPr lang="nb-NO" dirty="0"/>
          </a:p>
        </p:txBody>
      </p:sp>
      <p:sp>
        <p:nvSpPr>
          <p:cNvPr id="4" name="Plassholder for dato 3">
            <a:extLst>
              <a:ext uri="{FF2B5EF4-FFF2-40B4-BE49-F238E27FC236}">
                <a16:creationId xmlns:a16="http://schemas.microsoft.com/office/drawing/2014/main" id="{839F3E48-81E9-2586-8AD6-1C9118AE5D30}"/>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7CC85546-373B-5551-E58F-FADF0CBA4AFF}"/>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5408D786-4C4A-25C4-9660-C5E36FE6E4EA}"/>
              </a:ext>
            </a:extLst>
          </p:cNvPr>
          <p:cNvSpPr>
            <a:spLocks noGrp="1"/>
          </p:cNvSpPr>
          <p:nvPr>
            <p:ph type="sldNum" sz="quarter" idx="12"/>
          </p:nvPr>
        </p:nvSpPr>
        <p:spPr/>
        <p:txBody>
          <a:bodyPr/>
          <a:lstStyle/>
          <a:p>
            <a:pPr>
              <a:defRPr/>
            </a:pPr>
            <a:fld id="{D9CAF9A1-4DE5-0A45-B83C-18B0A47232C3}" type="slidenum">
              <a:rPr lang="en-US" smtClean="0"/>
              <a:pPr>
                <a:defRPr/>
              </a:pPr>
              <a:t>27</a:t>
            </a:fld>
            <a:endParaRPr lang="en-US"/>
          </a:p>
        </p:txBody>
      </p:sp>
    </p:spTree>
    <p:extLst>
      <p:ext uri="{BB962C8B-B14F-4D97-AF65-F5344CB8AC3E}">
        <p14:creationId xmlns:p14="http://schemas.microsoft.com/office/powerpoint/2010/main" val="3338260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7385967-F40E-AD85-ACAD-CBD1B260668D}"/>
              </a:ext>
            </a:extLst>
          </p:cNvPr>
          <p:cNvSpPr>
            <a:spLocks noGrp="1"/>
          </p:cNvSpPr>
          <p:nvPr>
            <p:ph type="title"/>
          </p:nvPr>
        </p:nvSpPr>
        <p:spPr/>
        <p:txBody>
          <a:bodyPr/>
          <a:lstStyle/>
          <a:p>
            <a:r>
              <a:rPr lang="nb-NO" dirty="0"/>
              <a:t>Oppsummering av EU-domstolens avgjørelser</a:t>
            </a:r>
          </a:p>
        </p:txBody>
      </p:sp>
      <p:sp>
        <p:nvSpPr>
          <p:cNvPr id="3" name="Plassholder for innhold 2">
            <a:extLst>
              <a:ext uri="{FF2B5EF4-FFF2-40B4-BE49-F238E27FC236}">
                <a16:creationId xmlns:a16="http://schemas.microsoft.com/office/drawing/2014/main" id="{9437422D-F45F-CF50-8BB9-5C042E03C01D}"/>
              </a:ext>
            </a:extLst>
          </p:cNvPr>
          <p:cNvSpPr>
            <a:spLocks noGrp="1"/>
          </p:cNvSpPr>
          <p:nvPr>
            <p:ph idx="1"/>
          </p:nvPr>
        </p:nvSpPr>
        <p:spPr/>
        <p:txBody>
          <a:bodyPr/>
          <a:lstStyle/>
          <a:p>
            <a:r>
              <a:rPr lang="nb-NO" sz="1800" dirty="0"/>
              <a:t>Nasjonalstatene gitt vidt skjønn til å vurdere hva som er legitime hensyn for tap av statsborgerskap. </a:t>
            </a:r>
          </a:p>
          <a:p>
            <a:r>
              <a:rPr lang="nb-NO" sz="1800" dirty="0"/>
              <a:t>EU-domstolen gjentar eksempelvis at det er legitimt for nasjonalstaten å ville beskytte «</a:t>
            </a:r>
            <a:r>
              <a:rPr lang="nb-NO" sz="1800" dirty="0" err="1"/>
              <a:t>the</a:t>
            </a:r>
            <a:r>
              <a:rPr lang="nb-NO" sz="1800" dirty="0"/>
              <a:t> </a:t>
            </a:r>
            <a:r>
              <a:rPr lang="nb-NO" sz="1800" dirty="0" err="1"/>
              <a:t>special</a:t>
            </a:r>
            <a:r>
              <a:rPr lang="nb-NO" sz="1800" dirty="0"/>
              <a:t> </a:t>
            </a:r>
            <a:r>
              <a:rPr lang="nb-NO" sz="1800" dirty="0" err="1"/>
              <a:t>relationship</a:t>
            </a:r>
            <a:r>
              <a:rPr lang="nb-NO" sz="1800" dirty="0"/>
              <a:t>» mellom stat og individ og at statsborgerskapet utgjør en «genuine link»</a:t>
            </a:r>
          </a:p>
          <a:p>
            <a:r>
              <a:rPr lang="nb-NO" sz="1800" dirty="0"/>
              <a:t>Trolig vid skjønnsmargin så lenge de prosessuelle vurderingene er ivaretatt</a:t>
            </a:r>
          </a:p>
          <a:p>
            <a:r>
              <a:rPr lang="nb-NO" sz="1800" dirty="0"/>
              <a:t>Ikke krav om at fri bevegelighet er benyttet for at forholdet skal komme inn under EU-retten, se C-221/17 </a:t>
            </a:r>
            <a:r>
              <a:rPr lang="nb-NO" sz="1800" dirty="0" err="1"/>
              <a:t>Tjebbes</a:t>
            </a:r>
            <a:r>
              <a:rPr lang="nb-NO" sz="1800" dirty="0"/>
              <a:t> </a:t>
            </a:r>
          </a:p>
          <a:p>
            <a:r>
              <a:rPr lang="nb-NO" sz="1800" dirty="0"/>
              <a:t>EU-domstolen krever at det foretas en </a:t>
            </a:r>
            <a:r>
              <a:rPr lang="nb-NO" sz="1800" i="1" dirty="0"/>
              <a:t>individuell proporsjonalitetsvurdering </a:t>
            </a:r>
            <a:r>
              <a:rPr lang="nb-NO" sz="1800" dirty="0"/>
              <a:t>både for tap og tilbakekall og at det må være mulig å gjennomføre i prosessen</a:t>
            </a:r>
          </a:p>
          <a:p>
            <a:r>
              <a:rPr lang="nb-NO" sz="1800" dirty="0"/>
              <a:t>Vurderingen av proporsjonalitet: Må vurderes utfra en EU-rettslig kontekst ref. C-221/17 avsnitt 44. </a:t>
            </a:r>
          </a:p>
        </p:txBody>
      </p:sp>
      <p:sp>
        <p:nvSpPr>
          <p:cNvPr id="4" name="Plassholder for dato 3">
            <a:extLst>
              <a:ext uri="{FF2B5EF4-FFF2-40B4-BE49-F238E27FC236}">
                <a16:creationId xmlns:a16="http://schemas.microsoft.com/office/drawing/2014/main" id="{69A958DD-184D-859C-908E-5ABF3D43498A}"/>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7F4F0625-6381-51C4-1375-D04F9F6DDFCD}"/>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7AFE55BE-BD26-C014-A9D8-E1D1CE5243AC}"/>
              </a:ext>
            </a:extLst>
          </p:cNvPr>
          <p:cNvSpPr>
            <a:spLocks noGrp="1"/>
          </p:cNvSpPr>
          <p:nvPr>
            <p:ph type="sldNum" sz="quarter" idx="12"/>
          </p:nvPr>
        </p:nvSpPr>
        <p:spPr/>
        <p:txBody>
          <a:bodyPr/>
          <a:lstStyle/>
          <a:p>
            <a:pPr>
              <a:defRPr/>
            </a:pPr>
            <a:fld id="{D9CAF9A1-4DE5-0A45-B83C-18B0A47232C3}" type="slidenum">
              <a:rPr lang="en-US" smtClean="0"/>
              <a:pPr>
                <a:defRPr/>
              </a:pPr>
              <a:t>28</a:t>
            </a:fld>
            <a:endParaRPr lang="en-US"/>
          </a:p>
        </p:txBody>
      </p:sp>
    </p:spTree>
    <p:extLst>
      <p:ext uri="{BB962C8B-B14F-4D97-AF65-F5344CB8AC3E}">
        <p14:creationId xmlns:p14="http://schemas.microsoft.com/office/powerpoint/2010/main" val="887378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3208690-2477-5BA0-76AA-F8E9195C8448}"/>
              </a:ext>
            </a:extLst>
          </p:cNvPr>
          <p:cNvSpPr>
            <a:spLocks noGrp="1"/>
          </p:cNvSpPr>
          <p:nvPr>
            <p:ph type="title"/>
          </p:nvPr>
        </p:nvSpPr>
        <p:spPr/>
        <p:txBody>
          <a:bodyPr/>
          <a:lstStyle/>
          <a:p>
            <a:r>
              <a:rPr lang="nb-NO" dirty="0"/>
              <a:t>Hva har dette med internasjonal trygderett å gjøre?</a:t>
            </a:r>
          </a:p>
        </p:txBody>
      </p:sp>
      <p:sp>
        <p:nvSpPr>
          <p:cNvPr id="3" name="Plassholder for innhold 2">
            <a:extLst>
              <a:ext uri="{FF2B5EF4-FFF2-40B4-BE49-F238E27FC236}">
                <a16:creationId xmlns:a16="http://schemas.microsoft.com/office/drawing/2014/main" id="{778277BC-E9DA-1942-4B97-D3E3F652A6CE}"/>
              </a:ext>
            </a:extLst>
          </p:cNvPr>
          <p:cNvSpPr>
            <a:spLocks noGrp="1"/>
          </p:cNvSpPr>
          <p:nvPr>
            <p:ph idx="1"/>
          </p:nvPr>
        </p:nvSpPr>
        <p:spPr>
          <a:xfrm>
            <a:off x="990600" y="1981200"/>
            <a:ext cx="2933328" cy="3752056"/>
          </a:xfrm>
        </p:spPr>
        <p:txBody>
          <a:bodyPr/>
          <a:lstStyle/>
          <a:p>
            <a:pPr marL="0" indent="0">
              <a:buNone/>
            </a:pPr>
            <a:r>
              <a:rPr lang="nb-NO" sz="1200" dirty="0">
                <a:latin typeface="Calibri" panose="020F0502020204030204" pitchFamily="34" charset="0"/>
                <a:cs typeface="Calibri" panose="020F0502020204030204" pitchFamily="34" charset="0"/>
              </a:rPr>
              <a:t>Jeg skal ikke gå inn i detalj om for eksempel krav til sykeforsikring i unionsborgerdirektivets artikkel 7 eller eksportabilitetsprinsippet etter trygdeforordningen. </a:t>
            </a:r>
          </a:p>
          <a:p>
            <a:pPr marL="0" indent="0">
              <a:buNone/>
            </a:pPr>
            <a:r>
              <a:rPr lang="nb-NO" sz="1200" dirty="0">
                <a:latin typeface="Calibri" panose="020F0502020204030204" pitchFamily="34" charset="0"/>
                <a:cs typeface="Calibri" panose="020F0502020204030204" pitchFamily="34" charset="0"/>
              </a:rPr>
              <a:t>Isteden; jeg skal belyse noen andre aspekter; nemlig forholdet mellom nasjonalstatenes adgang til å regulere hvem som er deres borgere og hvordan man ikke lenger er det – og forholdet mellom nasjonal rett og EU-rett på et område som var forutsatt at EU-retten ikke skulle ha betydning .</a:t>
            </a:r>
          </a:p>
          <a:p>
            <a:r>
              <a:rPr lang="nb-NO" sz="1200" dirty="0">
                <a:latin typeface="Calibri" panose="020F0502020204030204" pitchFamily="34" charset="0"/>
                <a:cs typeface="Calibri" panose="020F0502020204030204" pitchFamily="34" charset="0"/>
              </a:rPr>
              <a:t>Unionsborgerskap forutsetter statsborgerskap i et av EUs medlemsland</a:t>
            </a:r>
          </a:p>
          <a:p>
            <a:r>
              <a:rPr lang="nb-NO" sz="1200" dirty="0">
                <a:latin typeface="Calibri" panose="020F0502020204030204" pitchFamily="34" charset="0"/>
                <a:cs typeface="Calibri" panose="020F0502020204030204" pitchFamily="34" charset="0"/>
              </a:rPr>
              <a:t>Tredjelandsborgerens avledede rettigheter knyttes til en unionsborger</a:t>
            </a:r>
          </a:p>
          <a:p>
            <a:r>
              <a:rPr lang="nb-NO" sz="1200" dirty="0">
                <a:latin typeface="Calibri" panose="020F0502020204030204" pitchFamily="34" charset="0"/>
                <a:cs typeface="Calibri" panose="020F0502020204030204" pitchFamily="34" charset="0"/>
              </a:rPr>
              <a:t>Reglene om erverv og tap av statsborgerskap samt innholdet i visse materielle rettigheter, kan bli påvirket av EU-retten og EØS. </a:t>
            </a:r>
          </a:p>
        </p:txBody>
      </p:sp>
      <p:sp>
        <p:nvSpPr>
          <p:cNvPr id="4" name="Plassholder for dato 3">
            <a:extLst>
              <a:ext uri="{FF2B5EF4-FFF2-40B4-BE49-F238E27FC236}">
                <a16:creationId xmlns:a16="http://schemas.microsoft.com/office/drawing/2014/main" id="{8D4A4DED-B331-B6D4-7A45-E2F8E14C15AD}"/>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6626A710-D2C4-1F58-CD79-E20C6FB8213C}"/>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D819A512-A76C-8D41-584D-3454564BE2E2}"/>
              </a:ext>
            </a:extLst>
          </p:cNvPr>
          <p:cNvSpPr>
            <a:spLocks noGrp="1"/>
          </p:cNvSpPr>
          <p:nvPr>
            <p:ph type="sldNum" sz="quarter" idx="12"/>
          </p:nvPr>
        </p:nvSpPr>
        <p:spPr/>
        <p:txBody>
          <a:bodyPr/>
          <a:lstStyle/>
          <a:p>
            <a:pPr>
              <a:defRPr/>
            </a:pPr>
            <a:fld id="{D9CAF9A1-4DE5-0A45-B83C-18B0A47232C3}" type="slidenum">
              <a:rPr lang="en-US" smtClean="0"/>
              <a:pPr>
                <a:defRPr/>
              </a:pPr>
              <a:t>2</a:t>
            </a:fld>
            <a:endParaRPr lang="en-US"/>
          </a:p>
        </p:txBody>
      </p:sp>
      <p:pic>
        <p:nvPicPr>
          <p:cNvPr id="7" name="Bilde 6">
            <a:extLst>
              <a:ext uri="{FF2B5EF4-FFF2-40B4-BE49-F238E27FC236}">
                <a16:creationId xmlns:a16="http://schemas.microsoft.com/office/drawing/2014/main" id="{652DE5F4-46C2-C537-217E-78CF0AC225A2}"/>
              </a:ext>
            </a:extLst>
          </p:cNvPr>
          <p:cNvPicPr>
            <a:picLocks noChangeAspect="1"/>
          </p:cNvPicPr>
          <p:nvPr/>
        </p:nvPicPr>
        <p:blipFill>
          <a:blip r:embed="rId2"/>
          <a:stretch>
            <a:fillRect/>
          </a:stretch>
        </p:blipFill>
        <p:spPr>
          <a:xfrm>
            <a:off x="5220074" y="1935119"/>
            <a:ext cx="3426249" cy="3798137"/>
          </a:xfrm>
          <a:prstGeom prst="rect">
            <a:avLst/>
          </a:prstGeom>
        </p:spPr>
      </p:pic>
    </p:spTree>
    <p:extLst>
      <p:ext uri="{BB962C8B-B14F-4D97-AF65-F5344CB8AC3E}">
        <p14:creationId xmlns:p14="http://schemas.microsoft.com/office/powerpoint/2010/main" val="28333881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0D60B37-C530-04FD-E381-631D1042D893}"/>
              </a:ext>
            </a:extLst>
          </p:cNvPr>
          <p:cNvSpPr>
            <a:spLocks noGrp="1"/>
          </p:cNvSpPr>
          <p:nvPr>
            <p:ph type="title"/>
          </p:nvPr>
        </p:nvSpPr>
        <p:spPr/>
        <p:txBody>
          <a:bodyPr/>
          <a:lstStyle/>
          <a:p>
            <a:r>
              <a:rPr lang="nb-NO" dirty="0"/>
              <a:t>Betydning i EØS? For norske bestemmelser i statsborgerloven?</a:t>
            </a:r>
          </a:p>
        </p:txBody>
      </p:sp>
      <p:sp>
        <p:nvSpPr>
          <p:cNvPr id="3" name="Plassholder for innhold 2">
            <a:extLst>
              <a:ext uri="{FF2B5EF4-FFF2-40B4-BE49-F238E27FC236}">
                <a16:creationId xmlns:a16="http://schemas.microsoft.com/office/drawing/2014/main" id="{BD4380FB-733E-2219-5DC7-55E6506C5919}"/>
              </a:ext>
            </a:extLst>
          </p:cNvPr>
          <p:cNvSpPr>
            <a:spLocks noGrp="1"/>
          </p:cNvSpPr>
          <p:nvPr>
            <p:ph idx="1"/>
          </p:nvPr>
        </p:nvSpPr>
        <p:spPr/>
        <p:txBody>
          <a:bodyPr/>
          <a:lstStyle/>
          <a:p>
            <a:r>
              <a:rPr lang="nb-NO" dirty="0"/>
              <a:t>I utgangspunktet; Nei. </a:t>
            </a:r>
          </a:p>
          <a:p>
            <a:r>
              <a:rPr lang="nb-NO" dirty="0"/>
              <a:t>Må skille mellom EU-domstolens begrunnelsen gitt etter artikkel 20 TFEU, eller artikkel 21 (fri bevegelighet?)</a:t>
            </a:r>
          </a:p>
          <a:p>
            <a:r>
              <a:rPr lang="nb-NO" dirty="0"/>
              <a:t>Artikkel 20: Ikke krav til at fri bevegelighet har vært benyttet</a:t>
            </a:r>
          </a:p>
          <a:p>
            <a:r>
              <a:rPr lang="nb-NO" dirty="0"/>
              <a:t>Årsaken til at det overhodet faller inn under EU-rettens anvendelsesområdet; unionsborgerskapet</a:t>
            </a:r>
          </a:p>
          <a:p>
            <a:r>
              <a:rPr lang="nb-NO" dirty="0"/>
              <a:t>Unionsborgerskap mer enn fri bevegelighet</a:t>
            </a:r>
          </a:p>
          <a:p>
            <a:endParaRPr lang="nb-NO" dirty="0"/>
          </a:p>
        </p:txBody>
      </p:sp>
      <p:sp>
        <p:nvSpPr>
          <p:cNvPr id="4" name="Plassholder for dato 3">
            <a:extLst>
              <a:ext uri="{FF2B5EF4-FFF2-40B4-BE49-F238E27FC236}">
                <a16:creationId xmlns:a16="http://schemas.microsoft.com/office/drawing/2014/main" id="{7227E8E6-6F44-07F4-2F97-B0D1ADDAC9D6}"/>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B65B3C76-F6CC-8DE0-620E-92876F3FD1F0}"/>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F849A044-175E-5769-93B6-565C3366FB60}"/>
              </a:ext>
            </a:extLst>
          </p:cNvPr>
          <p:cNvSpPr>
            <a:spLocks noGrp="1"/>
          </p:cNvSpPr>
          <p:nvPr>
            <p:ph type="sldNum" sz="quarter" idx="12"/>
          </p:nvPr>
        </p:nvSpPr>
        <p:spPr/>
        <p:txBody>
          <a:bodyPr/>
          <a:lstStyle/>
          <a:p>
            <a:pPr>
              <a:defRPr/>
            </a:pPr>
            <a:fld id="{D9CAF9A1-4DE5-0A45-B83C-18B0A47232C3}" type="slidenum">
              <a:rPr lang="en-US" smtClean="0"/>
              <a:pPr>
                <a:defRPr/>
              </a:pPr>
              <a:t>29</a:t>
            </a:fld>
            <a:endParaRPr lang="en-US"/>
          </a:p>
        </p:txBody>
      </p:sp>
    </p:spTree>
    <p:extLst>
      <p:ext uri="{BB962C8B-B14F-4D97-AF65-F5344CB8AC3E}">
        <p14:creationId xmlns:p14="http://schemas.microsoft.com/office/powerpoint/2010/main" val="10345635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8D1E5AB-4C62-8640-9DCF-DB1C309AD8E1}"/>
              </a:ext>
            </a:extLst>
          </p:cNvPr>
          <p:cNvSpPr>
            <a:spLocks noGrp="1"/>
          </p:cNvSpPr>
          <p:nvPr>
            <p:ph type="title"/>
          </p:nvPr>
        </p:nvSpPr>
        <p:spPr/>
        <p:txBody>
          <a:bodyPr/>
          <a:lstStyle/>
          <a:p>
            <a:r>
              <a:rPr lang="nb-NO" dirty="0"/>
              <a:t>Hvordan er det med de norske reglene?</a:t>
            </a:r>
          </a:p>
        </p:txBody>
      </p:sp>
      <p:sp>
        <p:nvSpPr>
          <p:cNvPr id="3" name="Plassholder for innhold 2">
            <a:extLst>
              <a:ext uri="{FF2B5EF4-FFF2-40B4-BE49-F238E27FC236}">
                <a16:creationId xmlns:a16="http://schemas.microsoft.com/office/drawing/2014/main" id="{4385B0ED-0D2D-B2F7-71CB-7521DCC855F2}"/>
              </a:ext>
            </a:extLst>
          </p:cNvPr>
          <p:cNvSpPr>
            <a:spLocks noGrp="1"/>
          </p:cNvSpPr>
          <p:nvPr>
            <p:ph idx="1"/>
          </p:nvPr>
        </p:nvSpPr>
        <p:spPr>
          <a:xfrm>
            <a:off x="990600" y="2060848"/>
            <a:ext cx="4157464" cy="4035152"/>
          </a:xfrm>
        </p:spPr>
        <p:txBody>
          <a:bodyPr/>
          <a:lstStyle/>
          <a:p>
            <a:r>
              <a:rPr lang="nb-NO" sz="1400" dirty="0"/>
              <a:t>De norske reglene vil uansett stå seg – tenker jeg </a:t>
            </a:r>
          </a:p>
          <a:p>
            <a:r>
              <a:rPr lang="nb-NO" sz="1400" dirty="0"/>
              <a:t>Tilbakekall av statsborgerskap etter § 26; betinget av at søkeren har gitt uriktige opplysninger eller fortiet forhold av «vesentlig betydning» og forutsetter en proporsjonalitetsvurdering</a:t>
            </a:r>
          </a:p>
          <a:p>
            <a:r>
              <a:rPr lang="nb-NO" sz="1400" dirty="0"/>
              <a:t>Merk; lovfestet proporsjonalitetsvurdering kom inn i loven i 2019. </a:t>
            </a:r>
          </a:p>
          <a:p>
            <a:r>
              <a:rPr lang="nb-NO" sz="1400" dirty="0"/>
              <a:t>Tap av statsborgerskap etter § 26 a </a:t>
            </a:r>
          </a:p>
          <a:p>
            <a:r>
              <a:rPr lang="nb-NO" sz="1400" dirty="0"/>
              <a:t>§ 26 b</a:t>
            </a:r>
          </a:p>
          <a:p>
            <a:r>
              <a:rPr lang="nb-NO" sz="1400" dirty="0"/>
              <a:t>§26 a: tap av statsborgerskap ved straffbare forhold; alvorlige straffbare handlinger og det må foretas en proporsjonalitetsvurdering </a:t>
            </a:r>
          </a:p>
          <a:p>
            <a:r>
              <a:rPr lang="nb-NO" sz="1400" dirty="0"/>
              <a:t>§ 26 b: tap av hensyn til grunnleggende nasjonale interesser; mye man kan si om bestemmelsen; men også den forutsetter en proporsjonalitetsvurdering hvor sakens alvor og statsborgerskapets betydning for individet må avveies </a:t>
            </a:r>
          </a:p>
          <a:p>
            <a:endParaRPr lang="nb-NO" dirty="0"/>
          </a:p>
          <a:p>
            <a:pPr marL="0" indent="0">
              <a:buNone/>
            </a:pPr>
            <a:endParaRPr lang="nb-NO" dirty="0"/>
          </a:p>
        </p:txBody>
      </p:sp>
      <p:sp>
        <p:nvSpPr>
          <p:cNvPr id="4" name="Plassholder for dato 3">
            <a:extLst>
              <a:ext uri="{FF2B5EF4-FFF2-40B4-BE49-F238E27FC236}">
                <a16:creationId xmlns:a16="http://schemas.microsoft.com/office/drawing/2014/main" id="{1C7462B4-15C1-024F-0705-DD93EDB1AC1A}"/>
              </a:ext>
            </a:extLst>
          </p:cNvPr>
          <p:cNvSpPr>
            <a:spLocks noGrp="1"/>
          </p:cNvSpPr>
          <p:nvPr>
            <p:ph type="dt" sz="half" idx="10"/>
          </p:nvPr>
        </p:nvSpPr>
        <p:spPr/>
        <p:txBody>
          <a:bodyPr/>
          <a:lstStyle/>
          <a:p>
            <a:pPr>
              <a:defRPr/>
            </a:pPr>
            <a:endParaRPr lang="nb-NO" dirty="0"/>
          </a:p>
        </p:txBody>
      </p:sp>
      <p:sp>
        <p:nvSpPr>
          <p:cNvPr id="5" name="Plassholder for bunntekst 4">
            <a:extLst>
              <a:ext uri="{FF2B5EF4-FFF2-40B4-BE49-F238E27FC236}">
                <a16:creationId xmlns:a16="http://schemas.microsoft.com/office/drawing/2014/main" id="{443BEF61-7218-AFF3-27FE-BA8728052B13}"/>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D8904374-888F-4161-B941-697073D40C42}"/>
              </a:ext>
            </a:extLst>
          </p:cNvPr>
          <p:cNvSpPr>
            <a:spLocks noGrp="1"/>
          </p:cNvSpPr>
          <p:nvPr>
            <p:ph type="sldNum" sz="quarter" idx="12"/>
          </p:nvPr>
        </p:nvSpPr>
        <p:spPr/>
        <p:txBody>
          <a:bodyPr/>
          <a:lstStyle/>
          <a:p>
            <a:pPr>
              <a:defRPr/>
            </a:pPr>
            <a:fld id="{D9CAF9A1-4DE5-0A45-B83C-18B0A47232C3}" type="slidenum">
              <a:rPr lang="en-US" smtClean="0"/>
              <a:pPr>
                <a:defRPr/>
              </a:pPr>
              <a:t>30</a:t>
            </a:fld>
            <a:endParaRPr lang="en-US"/>
          </a:p>
        </p:txBody>
      </p:sp>
      <p:pic>
        <p:nvPicPr>
          <p:cNvPr id="7" name="Bilde 6">
            <a:extLst>
              <a:ext uri="{FF2B5EF4-FFF2-40B4-BE49-F238E27FC236}">
                <a16:creationId xmlns:a16="http://schemas.microsoft.com/office/drawing/2014/main" id="{6041822A-C750-CFA2-D1C4-9E2142396B63}"/>
              </a:ext>
            </a:extLst>
          </p:cNvPr>
          <p:cNvPicPr>
            <a:picLocks noChangeAspect="1"/>
          </p:cNvPicPr>
          <p:nvPr/>
        </p:nvPicPr>
        <p:blipFill>
          <a:blip r:embed="rId3"/>
          <a:stretch>
            <a:fillRect/>
          </a:stretch>
        </p:blipFill>
        <p:spPr>
          <a:xfrm>
            <a:off x="5292080" y="2042611"/>
            <a:ext cx="3778920" cy="2834190"/>
          </a:xfrm>
          <a:prstGeom prst="rect">
            <a:avLst/>
          </a:prstGeom>
        </p:spPr>
      </p:pic>
    </p:spTree>
    <p:extLst>
      <p:ext uri="{BB962C8B-B14F-4D97-AF65-F5344CB8AC3E}">
        <p14:creationId xmlns:p14="http://schemas.microsoft.com/office/powerpoint/2010/main" val="313291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A990607-5BFA-095B-A719-73405858F726}"/>
              </a:ext>
            </a:extLst>
          </p:cNvPr>
          <p:cNvSpPr>
            <a:spLocks noGrp="1"/>
          </p:cNvSpPr>
          <p:nvPr>
            <p:ph type="title"/>
          </p:nvPr>
        </p:nvSpPr>
        <p:spPr/>
        <p:txBody>
          <a:bodyPr/>
          <a:lstStyle/>
          <a:p>
            <a:r>
              <a:rPr lang="nb-NO" dirty="0"/>
              <a:t>Unionsborgerskap og nasjonalt statsborgerskap </a:t>
            </a:r>
          </a:p>
        </p:txBody>
      </p:sp>
      <p:sp>
        <p:nvSpPr>
          <p:cNvPr id="3" name="Plassholder for innhold 2">
            <a:extLst>
              <a:ext uri="{FF2B5EF4-FFF2-40B4-BE49-F238E27FC236}">
                <a16:creationId xmlns:a16="http://schemas.microsoft.com/office/drawing/2014/main" id="{08FF088C-3662-D3C4-EF73-0E5C490178C8}"/>
              </a:ext>
            </a:extLst>
          </p:cNvPr>
          <p:cNvSpPr>
            <a:spLocks noGrp="1"/>
          </p:cNvSpPr>
          <p:nvPr>
            <p:ph idx="1"/>
          </p:nvPr>
        </p:nvSpPr>
        <p:spPr/>
        <p:txBody>
          <a:bodyPr/>
          <a:lstStyle/>
          <a:p>
            <a:r>
              <a:rPr lang="nb-NO" dirty="0"/>
              <a:t>Hva med automatisk tap av statsborgerskap som følge av fravær fra riket i et EU-land, uten at det foretas noen proporsjonalitetsvurdering?</a:t>
            </a:r>
          </a:p>
          <a:p>
            <a:r>
              <a:rPr lang="nb-NO" dirty="0"/>
              <a:t>Sak C-689/21 «</a:t>
            </a:r>
            <a:r>
              <a:rPr lang="nb-NO" dirty="0" err="1"/>
              <a:t>X</a:t>
            </a:r>
            <a:r>
              <a:rPr lang="nb-NO" dirty="0"/>
              <a:t> mot </a:t>
            </a:r>
            <a:r>
              <a:rPr lang="nb-NO" dirty="0" err="1"/>
              <a:t>Udlændinge</a:t>
            </a:r>
            <a:r>
              <a:rPr lang="nb-NO" dirty="0"/>
              <a:t>- og </a:t>
            </a:r>
            <a:r>
              <a:rPr lang="nb-NO" dirty="0" err="1"/>
              <a:t>Integrationsministeriet</a:t>
            </a:r>
            <a:r>
              <a:rPr lang="nb-NO" dirty="0"/>
              <a:t>» </a:t>
            </a:r>
          </a:p>
          <a:p>
            <a:pPr marL="0" indent="0">
              <a:buNone/>
            </a:pPr>
            <a:endParaRPr lang="nb-NO" dirty="0"/>
          </a:p>
        </p:txBody>
      </p:sp>
      <p:sp>
        <p:nvSpPr>
          <p:cNvPr id="4" name="Plassholder for dato 3">
            <a:extLst>
              <a:ext uri="{FF2B5EF4-FFF2-40B4-BE49-F238E27FC236}">
                <a16:creationId xmlns:a16="http://schemas.microsoft.com/office/drawing/2014/main" id="{BD8B304E-B869-111F-DE72-EE97D4F0DECD}"/>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B7FE1BFB-4EAA-1A7F-7566-4AB624C081AE}"/>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72911040-1F9D-49A4-D384-0D972B51F195}"/>
              </a:ext>
            </a:extLst>
          </p:cNvPr>
          <p:cNvSpPr>
            <a:spLocks noGrp="1"/>
          </p:cNvSpPr>
          <p:nvPr>
            <p:ph type="sldNum" sz="quarter" idx="12"/>
          </p:nvPr>
        </p:nvSpPr>
        <p:spPr/>
        <p:txBody>
          <a:bodyPr/>
          <a:lstStyle/>
          <a:p>
            <a:pPr>
              <a:defRPr/>
            </a:pPr>
            <a:fld id="{D9CAF9A1-4DE5-0A45-B83C-18B0A47232C3}" type="slidenum">
              <a:rPr lang="en-US" smtClean="0"/>
              <a:pPr>
                <a:defRPr/>
              </a:pPr>
              <a:t>31</a:t>
            </a:fld>
            <a:endParaRPr lang="en-US"/>
          </a:p>
        </p:txBody>
      </p:sp>
    </p:spTree>
    <p:extLst>
      <p:ext uri="{BB962C8B-B14F-4D97-AF65-F5344CB8AC3E}">
        <p14:creationId xmlns:p14="http://schemas.microsoft.com/office/powerpoint/2010/main" val="5079970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666DB95-7EF4-BE4B-E7A6-2997110C4418}"/>
              </a:ext>
            </a:extLst>
          </p:cNvPr>
          <p:cNvSpPr>
            <a:spLocks noGrp="1"/>
          </p:cNvSpPr>
          <p:nvPr>
            <p:ph type="title"/>
          </p:nvPr>
        </p:nvSpPr>
        <p:spPr/>
        <p:txBody>
          <a:bodyPr/>
          <a:lstStyle/>
          <a:p>
            <a:r>
              <a:rPr lang="nb-NO" dirty="0"/>
              <a:t>C-689/21 </a:t>
            </a:r>
          </a:p>
        </p:txBody>
      </p:sp>
      <p:sp>
        <p:nvSpPr>
          <p:cNvPr id="3" name="Plassholder for innhold 2">
            <a:extLst>
              <a:ext uri="{FF2B5EF4-FFF2-40B4-BE49-F238E27FC236}">
                <a16:creationId xmlns:a16="http://schemas.microsoft.com/office/drawing/2014/main" id="{4D1AF8E9-3715-1C8C-D4CA-C72D0E5153DE}"/>
              </a:ext>
            </a:extLst>
          </p:cNvPr>
          <p:cNvSpPr>
            <a:spLocks noGrp="1"/>
          </p:cNvSpPr>
          <p:nvPr>
            <p:ph idx="1"/>
          </p:nvPr>
        </p:nvSpPr>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800" b="0" i="0" u="none" strike="noStrike" kern="0" cap="none" spc="0" normalizeH="0" baseline="0" noProof="0" dirty="0">
                <a:ln>
                  <a:noFill/>
                </a:ln>
                <a:solidFill>
                  <a:srgbClr val="000000"/>
                </a:solidFill>
                <a:effectLst/>
                <a:uLnTx/>
                <a:uFillTx/>
                <a:latin typeface="Arial"/>
                <a:ea typeface="ヒラギノ角ゴ Pro W3"/>
              </a:rPr>
              <a:t>Dansk lov om </a:t>
            </a:r>
            <a:r>
              <a:rPr kumimoji="0" lang="nb-NO" sz="1800" b="0" i="0" u="none" strike="noStrike" kern="0" cap="none" spc="0" normalizeH="0" baseline="0" noProof="0" dirty="0" err="1">
                <a:ln>
                  <a:noFill/>
                </a:ln>
                <a:solidFill>
                  <a:srgbClr val="000000"/>
                </a:solidFill>
                <a:effectLst/>
                <a:uLnTx/>
                <a:uFillTx/>
                <a:latin typeface="Arial"/>
                <a:ea typeface="ヒラギノ角ゴ Pro W3"/>
              </a:rPr>
              <a:t>infødsret</a:t>
            </a:r>
            <a:r>
              <a:rPr kumimoji="0" lang="nb-NO" sz="1800" b="0" i="0" u="none" strike="noStrike" kern="0" cap="none" spc="0" normalizeH="0" baseline="0" noProof="0" dirty="0">
                <a:ln>
                  <a:noFill/>
                </a:ln>
                <a:solidFill>
                  <a:srgbClr val="000000"/>
                </a:solidFill>
                <a:effectLst/>
                <a:uLnTx/>
                <a:uFillTx/>
                <a:latin typeface="Arial"/>
                <a:ea typeface="ヒラギノ角ゴ Pro W3"/>
              </a:rPr>
              <a:t> § 8 </a:t>
            </a:r>
          </a:p>
          <a:p>
            <a:pPr marR="0" lvl="0" indent="0" algn="l" defTabSz="914400" rtl="0" eaLnBrk="1" fontAlgn="base" latinLnBrk="0" hangingPunct="1">
              <a:lnSpc>
                <a:spcPct val="100000"/>
              </a:lnSpc>
              <a:spcBef>
                <a:spcPts val="1000"/>
              </a:spcBef>
              <a:spcAft>
                <a:spcPct val="0"/>
              </a:spcAft>
              <a:buClrTx/>
              <a:buSzTx/>
              <a:buNone/>
              <a:tabLst/>
              <a:defRPr/>
            </a:pPr>
            <a:r>
              <a:rPr kumimoji="0" lang="da-DK" sz="1800" b="0" i="0" u="none" strike="noStrike" kern="0" cap="none" spc="0" normalizeH="0" baseline="0" noProof="0" dirty="0">
                <a:ln>
                  <a:noFill/>
                </a:ln>
                <a:solidFill>
                  <a:srgbClr val="212529"/>
                </a:solidFill>
                <a:effectLst/>
                <a:uLnTx/>
                <a:uFillTx/>
                <a:latin typeface="Questa-Regular"/>
                <a:ea typeface="ヒラギノ角ゴ Pro W3"/>
              </a:rPr>
              <a:t>”Den, som er født i udlandet og </a:t>
            </a:r>
            <a:r>
              <a:rPr kumimoji="0" lang="da-DK" sz="1800" b="0" i="0" u="none" strike="noStrike" kern="0" cap="none" spc="0" normalizeH="0" baseline="0" noProof="0" dirty="0">
                <a:ln>
                  <a:noFill/>
                </a:ln>
                <a:solidFill>
                  <a:srgbClr val="212529"/>
                </a:solidFill>
                <a:effectLst/>
                <a:highlight>
                  <a:srgbClr val="FFFF00"/>
                </a:highlight>
                <a:uLnTx/>
                <a:uFillTx/>
                <a:latin typeface="Questa-Regular"/>
                <a:ea typeface="ヒラギノ角ゴ Pro W3"/>
              </a:rPr>
              <a:t>aldrig har boet her i riget </a:t>
            </a:r>
            <a:r>
              <a:rPr kumimoji="0" lang="da-DK" sz="1800" b="0" i="0" u="none" strike="noStrike" kern="0" cap="none" spc="0" normalizeH="0" baseline="0" noProof="0" dirty="0">
                <a:ln>
                  <a:noFill/>
                </a:ln>
                <a:solidFill>
                  <a:srgbClr val="212529"/>
                </a:solidFill>
                <a:effectLst/>
                <a:uLnTx/>
                <a:uFillTx/>
                <a:latin typeface="Questa-Regular"/>
                <a:ea typeface="ヒラギノ角ゴ Pro W3"/>
              </a:rPr>
              <a:t>og ej heller har opholdt sig her under forhold, som tyder på samhørighed med Danmark, taber sin danske indfødsret ved det fyldte 22. år, medmindre den pågældende derved bliver statsløs. Udlændinge- og integrationsministeren eller den, han bemyndiger dertil, kan </a:t>
            </a:r>
            <a:r>
              <a:rPr kumimoji="0" lang="da-DK" sz="1800" b="0" i="0" u="none" strike="noStrike" kern="0" cap="none" spc="0" normalizeH="0" baseline="0" noProof="0" dirty="0">
                <a:ln>
                  <a:noFill/>
                </a:ln>
                <a:solidFill>
                  <a:srgbClr val="212529"/>
                </a:solidFill>
                <a:effectLst/>
                <a:highlight>
                  <a:srgbClr val="FFFF00"/>
                </a:highlight>
                <a:uLnTx/>
                <a:uFillTx/>
                <a:latin typeface="Questa-Regular"/>
                <a:ea typeface="ヒラギノ角ゴ Pro W3"/>
              </a:rPr>
              <a:t>dog efter ansøgning indgivet inden dette tidspunkt tillade, at indfødsretten bevares.</a:t>
            </a:r>
          </a:p>
          <a:p>
            <a:pPr marR="0" lvl="0" indent="0" algn="l" defTabSz="914400" rtl="0" eaLnBrk="1" fontAlgn="base" latinLnBrk="0" hangingPunct="1">
              <a:lnSpc>
                <a:spcPct val="100000"/>
              </a:lnSpc>
              <a:spcBef>
                <a:spcPct val="20000"/>
              </a:spcBef>
              <a:spcAft>
                <a:spcPct val="0"/>
              </a:spcAft>
              <a:buClrTx/>
              <a:buSzTx/>
              <a:buNone/>
              <a:tabLst/>
              <a:defRPr/>
            </a:pPr>
            <a:r>
              <a:rPr kumimoji="0" lang="da-DK" sz="1800" b="0" i="1" u="none" strike="noStrike" kern="0" cap="none" spc="0" normalizeH="0" baseline="0" noProof="0" dirty="0">
                <a:ln>
                  <a:noFill/>
                </a:ln>
                <a:solidFill>
                  <a:srgbClr val="212529"/>
                </a:solidFill>
                <a:effectLst/>
                <a:uLnTx/>
                <a:uFillTx/>
                <a:latin typeface="Questa-Regular"/>
                <a:ea typeface="ヒラギノ角ゴ Pro W3"/>
              </a:rPr>
              <a:t>Stk. 2.</a:t>
            </a:r>
            <a:r>
              <a:rPr kumimoji="0" lang="da-DK" sz="1800" b="0" i="0" u="none" strike="noStrike" kern="0" cap="none" spc="0" normalizeH="0" baseline="0" noProof="0" dirty="0">
                <a:ln>
                  <a:noFill/>
                </a:ln>
                <a:solidFill>
                  <a:srgbClr val="212529"/>
                </a:solidFill>
                <a:effectLst/>
                <a:uLnTx/>
                <a:uFillTx/>
                <a:latin typeface="Questa-Regular"/>
                <a:ea typeface="ヒラギノ角ゴ Pro W3"/>
              </a:rPr>
              <a:t> Taber nogen sin indfødsret efter denne bestemmelse, kan også vedkommendes barn tabe indfødsretten, hvis barnet har erhvervet indfødsretten gennem vedkommende, medmindre barnet derved bliver statsløst.</a:t>
            </a:r>
          </a:p>
          <a:p>
            <a:pPr marR="0" lvl="0" indent="0" algn="l" defTabSz="914400" rtl="0" eaLnBrk="1" fontAlgn="base" latinLnBrk="0" hangingPunct="1">
              <a:lnSpc>
                <a:spcPct val="100000"/>
              </a:lnSpc>
              <a:spcBef>
                <a:spcPct val="20000"/>
              </a:spcBef>
              <a:spcAft>
                <a:spcPct val="0"/>
              </a:spcAft>
              <a:buClrTx/>
              <a:buSzTx/>
              <a:buNone/>
              <a:tabLst/>
              <a:defRPr/>
            </a:pPr>
            <a:r>
              <a:rPr kumimoji="0" lang="da-DK" sz="1800" b="0" i="1" u="none" strike="noStrike" kern="0" cap="none" spc="0" normalizeH="0" baseline="0" noProof="0" dirty="0">
                <a:ln>
                  <a:noFill/>
                </a:ln>
                <a:solidFill>
                  <a:srgbClr val="212529"/>
                </a:solidFill>
                <a:effectLst/>
                <a:uLnTx/>
                <a:uFillTx/>
                <a:latin typeface="Questa-Regular"/>
                <a:ea typeface="ヒラギノ角ゴ Pro W3"/>
              </a:rPr>
              <a:t>Stk. 3.</a:t>
            </a:r>
            <a:r>
              <a:rPr kumimoji="0" lang="da-DK" sz="1800" b="0" i="0" u="none" strike="noStrike" kern="0" cap="none" spc="0" normalizeH="0" baseline="0" noProof="0" dirty="0">
                <a:ln>
                  <a:noFill/>
                </a:ln>
                <a:solidFill>
                  <a:srgbClr val="212529"/>
                </a:solidFill>
                <a:effectLst/>
                <a:uLnTx/>
                <a:uFillTx/>
                <a:latin typeface="Questa-Regular"/>
                <a:ea typeface="ヒラギノ角ゴ Pro W3"/>
              </a:rPr>
              <a:t> Ved anvendelsen af stk. </a:t>
            </a:r>
            <a:r>
              <a:rPr kumimoji="0" lang="da-DK" sz="1800" b="0" i="0" u="none" strike="noStrike" kern="0" cap="none" spc="0" normalizeH="0" baseline="0" noProof="0" dirty="0">
                <a:ln>
                  <a:noFill/>
                </a:ln>
                <a:solidFill>
                  <a:srgbClr val="212529"/>
                </a:solidFill>
                <a:effectLst/>
                <a:highlight>
                  <a:srgbClr val="FFFF00"/>
                </a:highlight>
                <a:uLnTx/>
                <a:uFillTx/>
                <a:latin typeface="Questa-Regular"/>
                <a:ea typeface="ヒラギノ角ゴ Pro W3"/>
              </a:rPr>
              <a:t>1 ligestilles bopæl i et nordisk land i sammenlagt mindst 7 år med bopæl her i riget.”</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nb-NO" sz="2800" b="0" i="0" u="none" strike="noStrike" kern="0" cap="none" spc="0" normalizeH="0" baseline="0" noProof="0" dirty="0">
              <a:ln>
                <a:noFill/>
              </a:ln>
              <a:solidFill>
                <a:srgbClr val="000000"/>
              </a:solidFill>
              <a:effectLst/>
              <a:uLnTx/>
              <a:uFillTx/>
              <a:latin typeface="Arial"/>
              <a:ea typeface="ヒラギノ角ゴ Pro W3"/>
            </a:endParaRPr>
          </a:p>
          <a:p>
            <a:endParaRPr lang="nb-NO" dirty="0"/>
          </a:p>
        </p:txBody>
      </p:sp>
      <p:sp>
        <p:nvSpPr>
          <p:cNvPr id="4" name="Plassholder for dato 3">
            <a:extLst>
              <a:ext uri="{FF2B5EF4-FFF2-40B4-BE49-F238E27FC236}">
                <a16:creationId xmlns:a16="http://schemas.microsoft.com/office/drawing/2014/main" id="{43360E54-8CCD-FEBB-3944-F297DECFA8AD}"/>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D51A18CC-541B-C4E8-D5A2-7B9F8C11B89A}"/>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295C2603-449A-E43F-98F6-903DD7CECD16}"/>
              </a:ext>
            </a:extLst>
          </p:cNvPr>
          <p:cNvSpPr>
            <a:spLocks noGrp="1"/>
          </p:cNvSpPr>
          <p:nvPr>
            <p:ph type="sldNum" sz="quarter" idx="12"/>
          </p:nvPr>
        </p:nvSpPr>
        <p:spPr/>
        <p:txBody>
          <a:bodyPr/>
          <a:lstStyle/>
          <a:p>
            <a:pPr>
              <a:defRPr/>
            </a:pPr>
            <a:fld id="{D9CAF9A1-4DE5-0A45-B83C-18B0A47232C3}" type="slidenum">
              <a:rPr lang="en-US" smtClean="0"/>
              <a:pPr>
                <a:defRPr/>
              </a:pPr>
              <a:t>32</a:t>
            </a:fld>
            <a:endParaRPr lang="en-US"/>
          </a:p>
        </p:txBody>
      </p:sp>
    </p:spTree>
    <p:extLst>
      <p:ext uri="{BB962C8B-B14F-4D97-AF65-F5344CB8AC3E}">
        <p14:creationId xmlns:p14="http://schemas.microsoft.com/office/powerpoint/2010/main" val="26299461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CA0EEF0-A22A-3281-9E92-D403135E4903}"/>
              </a:ext>
            </a:extLst>
          </p:cNvPr>
          <p:cNvSpPr>
            <a:spLocks noGrp="1"/>
          </p:cNvSpPr>
          <p:nvPr>
            <p:ph type="title"/>
          </p:nvPr>
        </p:nvSpPr>
        <p:spPr/>
        <p:txBody>
          <a:bodyPr/>
          <a:lstStyle/>
          <a:p>
            <a:r>
              <a:rPr lang="nb-NO" dirty="0"/>
              <a:t>C-689/21?</a:t>
            </a:r>
            <a:br>
              <a:rPr lang="nb-NO" dirty="0"/>
            </a:br>
            <a:r>
              <a:rPr lang="nb-NO" dirty="0"/>
              <a:t>Østre </a:t>
            </a:r>
            <a:r>
              <a:rPr lang="nb-NO" dirty="0" err="1"/>
              <a:t>landsrets</a:t>
            </a:r>
            <a:r>
              <a:rPr lang="nb-NO" dirty="0"/>
              <a:t> spørsmål: </a:t>
            </a:r>
          </a:p>
        </p:txBody>
      </p:sp>
      <p:sp>
        <p:nvSpPr>
          <p:cNvPr id="3" name="Plassholder for innhold 2">
            <a:extLst>
              <a:ext uri="{FF2B5EF4-FFF2-40B4-BE49-F238E27FC236}">
                <a16:creationId xmlns:a16="http://schemas.microsoft.com/office/drawing/2014/main" id="{D65C0F8E-0DDE-FDB1-89F6-88A0E9069250}"/>
              </a:ext>
            </a:extLst>
          </p:cNvPr>
          <p:cNvSpPr>
            <a:spLocks noGrp="1"/>
          </p:cNvSpPr>
          <p:nvPr>
            <p:ph idx="1"/>
          </p:nvPr>
        </p:nvSpPr>
        <p:spPr/>
        <p:txBody>
          <a:bodyPr/>
          <a:lstStyle/>
          <a:p>
            <a:pPr algn="just">
              <a:spcAft>
                <a:spcPts val="1200"/>
              </a:spcAft>
            </a:pPr>
            <a:r>
              <a:rPr lang="da-DK" sz="1200" b="0" i="0" dirty="0">
                <a:solidFill>
                  <a:srgbClr val="000000"/>
                </a:solidFill>
                <a:effectLst/>
                <a:latin typeface="Open Sans" panose="020B0606030504020204" pitchFamily="34" charset="0"/>
              </a:rPr>
              <a:t>»Er [artikel 20 TEUF], sammenholdt med [chartrets] artikel 7, til hinder for en medlemsstats ordning som den i hovedsagen omhandlede, hvorefter statsborgerskab i denne medlemsstat som udgangspunkt fortabes </a:t>
            </a:r>
            <a:r>
              <a:rPr lang="da-DK" sz="1200" b="0" i="0" dirty="0">
                <a:solidFill>
                  <a:srgbClr val="000000"/>
                </a:solidFill>
                <a:effectLst/>
                <a:highlight>
                  <a:srgbClr val="FFFF00"/>
                </a:highlight>
                <a:latin typeface="Open Sans" panose="020B0606030504020204" pitchFamily="34" charset="0"/>
              </a:rPr>
              <a:t>ex lege ved det fyldte 22</a:t>
            </a:r>
            <a:r>
              <a:rPr lang="da-DK" sz="1200" b="0" i="0" dirty="0">
                <a:solidFill>
                  <a:srgbClr val="000000"/>
                </a:solidFill>
                <a:effectLst/>
                <a:latin typeface="Open Sans" panose="020B0606030504020204" pitchFamily="34" charset="0"/>
              </a:rPr>
              <a:t>. år for personer, der er født uden for medlemsstaten, aldrig har boet i medlemsstaten og heller ikke har opholdt sig i medlemsstaten under forhold, der tyder på samhørighed med denne medlemsstat, hvilket for personer, der ikke også har statsborgerskab i en anden medlemsstat, medfører fortabelse af deres status som unionsborger og de dertil knyttede rettigheder, når henses til, at det følger af den i hovedsagen omhandlede ordning,</a:t>
            </a:r>
          </a:p>
          <a:p>
            <a:pPr marL="720090" indent="-360045" algn="just">
              <a:spcAft>
                <a:spcPts val="1200"/>
              </a:spcAft>
            </a:pPr>
            <a:r>
              <a:rPr lang="da-DK" sz="1200" b="0" i="0" dirty="0">
                <a:solidFill>
                  <a:srgbClr val="000000"/>
                </a:solidFill>
                <a:effectLst/>
                <a:latin typeface="Open Sans" panose="020B0606030504020204" pitchFamily="34" charset="0"/>
              </a:rPr>
              <a:t>a)      at samhørighed med medlemsstaten navnlig antages at foreligge ved samlet 1 års ophold i medlemsstaten,</a:t>
            </a:r>
          </a:p>
          <a:p>
            <a:pPr marL="720090" indent="-360045" algn="just">
              <a:spcAft>
                <a:spcPts val="1200"/>
              </a:spcAft>
            </a:pPr>
            <a:r>
              <a:rPr lang="da-DK" sz="1200" b="0" i="0" dirty="0">
                <a:solidFill>
                  <a:srgbClr val="000000"/>
                </a:solidFill>
                <a:effectLst/>
                <a:latin typeface="Open Sans" panose="020B0606030504020204" pitchFamily="34" charset="0"/>
              </a:rPr>
              <a:t>b)      at der, såfremt ansøgning om bevarelse af statsborgerskabet </a:t>
            </a:r>
            <a:r>
              <a:rPr lang="da-DK" sz="1200" b="0" i="0" dirty="0">
                <a:solidFill>
                  <a:srgbClr val="000000"/>
                </a:solidFill>
                <a:effectLst/>
                <a:highlight>
                  <a:srgbClr val="FFFF00"/>
                </a:highlight>
                <a:latin typeface="Open Sans" panose="020B0606030504020204" pitchFamily="34" charset="0"/>
              </a:rPr>
              <a:t>indgives inden det fyldte 22</a:t>
            </a:r>
            <a:r>
              <a:rPr lang="da-DK" sz="1200" b="0" i="0" dirty="0">
                <a:solidFill>
                  <a:srgbClr val="000000"/>
                </a:solidFill>
                <a:effectLst/>
                <a:latin typeface="Open Sans" panose="020B0606030504020204" pitchFamily="34" charset="0"/>
              </a:rPr>
              <a:t>. år, kan opnås tilladelse til at beholde statsborgerskabet i medlemsstaten efter lempeligere betingelser, og de kompetente myndigheder i den forbindelse </a:t>
            </a:r>
            <a:r>
              <a:rPr lang="da-DK" sz="1200" b="0" i="0" dirty="0">
                <a:solidFill>
                  <a:srgbClr val="000000"/>
                </a:solidFill>
                <a:effectLst/>
                <a:highlight>
                  <a:srgbClr val="FFFF00"/>
                </a:highlight>
                <a:latin typeface="Open Sans" panose="020B0606030504020204" pitchFamily="34" charset="0"/>
              </a:rPr>
              <a:t>prøver følgerne af en fortabelse af statsborgerskab, og</a:t>
            </a:r>
          </a:p>
          <a:p>
            <a:pPr marL="720090" indent="-360045" algn="just">
              <a:spcAft>
                <a:spcPts val="1200"/>
              </a:spcAft>
            </a:pPr>
            <a:r>
              <a:rPr lang="da-DK" sz="1200" b="0" i="0" dirty="0">
                <a:solidFill>
                  <a:srgbClr val="000000"/>
                </a:solidFill>
                <a:effectLst/>
                <a:latin typeface="Open Sans" panose="020B0606030504020204" pitchFamily="34" charset="0"/>
              </a:rPr>
              <a:t>c)      at generhvervelse af et fortabt statsborgerskab efter det fyldte 22. år alene kan ske ved naturalisation, hvorunder der stilles en række krav, herunder om et uafbrudt ophold i medlemsstaten af længere varighed, dog således at kravet til længden af opholdet i nogen grad kan lempes for tidligere statsborgere i medlemsstaten?«</a:t>
            </a:r>
          </a:p>
          <a:p>
            <a:endParaRPr lang="nb-NO" dirty="0"/>
          </a:p>
        </p:txBody>
      </p:sp>
      <p:sp>
        <p:nvSpPr>
          <p:cNvPr id="4" name="Plassholder for dato 3">
            <a:extLst>
              <a:ext uri="{FF2B5EF4-FFF2-40B4-BE49-F238E27FC236}">
                <a16:creationId xmlns:a16="http://schemas.microsoft.com/office/drawing/2014/main" id="{C7232B29-D79C-06F8-AE85-761F2350F09D}"/>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8477B4B6-F3B0-1DAE-1883-FF0E2B973B3B}"/>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294D23BB-D6A8-0B74-C4A9-4E730EAD55B3}"/>
              </a:ext>
            </a:extLst>
          </p:cNvPr>
          <p:cNvSpPr>
            <a:spLocks noGrp="1"/>
          </p:cNvSpPr>
          <p:nvPr>
            <p:ph type="sldNum" sz="quarter" idx="12"/>
          </p:nvPr>
        </p:nvSpPr>
        <p:spPr/>
        <p:txBody>
          <a:bodyPr/>
          <a:lstStyle/>
          <a:p>
            <a:pPr>
              <a:defRPr/>
            </a:pPr>
            <a:fld id="{D9CAF9A1-4DE5-0A45-B83C-18B0A47232C3}" type="slidenum">
              <a:rPr lang="en-US" smtClean="0"/>
              <a:pPr>
                <a:defRPr/>
              </a:pPr>
              <a:t>33</a:t>
            </a:fld>
            <a:endParaRPr lang="en-US"/>
          </a:p>
        </p:txBody>
      </p:sp>
    </p:spTree>
    <p:extLst>
      <p:ext uri="{BB962C8B-B14F-4D97-AF65-F5344CB8AC3E}">
        <p14:creationId xmlns:p14="http://schemas.microsoft.com/office/powerpoint/2010/main" val="79098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6D87700-EB57-E7D6-3500-57593AAC6BE2}"/>
              </a:ext>
            </a:extLst>
          </p:cNvPr>
          <p:cNvSpPr>
            <a:spLocks noGrp="1"/>
          </p:cNvSpPr>
          <p:nvPr>
            <p:ph type="title"/>
          </p:nvPr>
        </p:nvSpPr>
        <p:spPr/>
        <p:txBody>
          <a:bodyPr/>
          <a:lstStyle/>
          <a:p>
            <a:r>
              <a:rPr lang="nb-NO" dirty="0"/>
              <a:t>Hva skjer i Danmark?</a:t>
            </a:r>
          </a:p>
        </p:txBody>
      </p:sp>
      <p:sp>
        <p:nvSpPr>
          <p:cNvPr id="3" name="Plassholder for innhold 2">
            <a:extLst>
              <a:ext uri="{FF2B5EF4-FFF2-40B4-BE49-F238E27FC236}">
                <a16:creationId xmlns:a16="http://schemas.microsoft.com/office/drawing/2014/main" id="{150A819B-0430-0EDE-75FB-0049FC819FAD}"/>
              </a:ext>
            </a:extLst>
          </p:cNvPr>
          <p:cNvSpPr>
            <a:spLocks noGrp="1"/>
          </p:cNvSpPr>
          <p:nvPr>
            <p:ph idx="1"/>
          </p:nvPr>
        </p:nvSpPr>
        <p:spPr/>
        <p:txBody>
          <a:bodyPr/>
          <a:lstStyle/>
          <a:p>
            <a:pPr marL="0" indent="0" algn="l">
              <a:buNone/>
            </a:pPr>
            <a:r>
              <a:rPr lang="da-DK" b="1" i="0" dirty="0">
                <a:solidFill>
                  <a:srgbClr val="282828"/>
                </a:solidFill>
                <a:effectLst/>
                <a:latin typeface="GTWalsheim"/>
              </a:rPr>
              <a:t>DF hiver ministre i samråd før EU-dom om danske statsborgerskabsregler: ”</a:t>
            </a:r>
            <a:r>
              <a:rPr lang="da-DK" b="1" i="0" dirty="0">
                <a:solidFill>
                  <a:srgbClr val="282828"/>
                </a:solidFill>
                <a:effectLst/>
                <a:highlight>
                  <a:srgbClr val="FFFF00"/>
                </a:highlight>
                <a:latin typeface="GTWalsheim"/>
              </a:rPr>
              <a:t>Så har man de facto sat landet under fremmed herredømme”</a:t>
            </a:r>
          </a:p>
          <a:p>
            <a:pPr marL="0" indent="0" algn="l">
              <a:buNone/>
            </a:pPr>
            <a:r>
              <a:rPr lang="da-DK" b="0" i="0" dirty="0">
                <a:solidFill>
                  <a:srgbClr val="282828"/>
                </a:solidFill>
                <a:effectLst/>
                <a:latin typeface="National 2"/>
              </a:rPr>
              <a:t>Justits- og udenrigsministrene skal forklare over for Folketinget, hvad de vil gøre, hvis EU-Domstolen underkender danske regler for børn født i udlandet af danske forældre, sådan som Domstolens generaladvokat har foreslået. </a:t>
            </a:r>
            <a:endParaRPr lang="da-DK" sz="1200" b="0" i="0" dirty="0">
              <a:solidFill>
                <a:srgbClr val="282828"/>
              </a:solidFill>
              <a:effectLst/>
              <a:latin typeface="National 2"/>
            </a:endParaRPr>
          </a:p>
          <a:p>
            <a:pPr marL="0" indent="0">
              <a:buNone/>
            </a:pPr>
            <a:endParaRPr lang="nb-NO" dirty="0"/>
          </a:p>
        </p:txBody>
      </p:sp>
      <p:sp>
        <p:nvSpPr>
          <p:cNvPr id="4" name="Plassholder for dato 3">
            <a:extLst>
              <a:ext uri="{FF2B5EF4-FFF2-40B4-BE49-F238E27FC236}">
                <a16:creationId xmlns:a16="http://schemas.microsoft.com/office/drawing/2014/main" id="{A6B72010-BBDF-4EF3-5F5F-0E4F1E0AAFC7}"/>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1B475120-A015-AD97-E489-A1F9F35DB969}"/>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22323ADB-BDD9-F665-0915-366D9763BB99}"/>
              </a:ext>
            </a:extLst>
          </p:cNvPr>
          <p:cNvSpPr>
            <a:spLocks noGrp="1"/>
          </p:cNvSpPr>
          <p:nvPr>
            <p:ph type="sldNum" sz="quarter" idx="12"/>
          </p:nvPr>
        </p:nvSpPr>
        <p:spPr/>
        <p:txBody>
          <a:bodyPr/>
          <a:lstStyle/>
          <a:p>
            <a:pPr>
              <a:defRPr/>
            </a:pPr>
            <a:fld id="{D9CAF9A1-4DE5-0A45-B83C-18B0A47232C3}" type="slidenum">
              <a:rPr lang="en-US" smtClean="0"/>
              <a:pPr>
                <a:defRPr/>
              </a:pPr>
              <a:t>34</a:t>
            </a:fld>
            <a:endParaRPr lang="en-US"/>
          </a:p>
        </p:txBody>
      </p:sp>
      <p:pic>
        <p:nvPicPr>
          <p:cNvPr id="8" name="Bilde 7">
            <a:extLst>
              <a:ext uri="{FF2B5EF4-FFF2-40B4-BE49-F238E27FC236}">
                <a16:creationId xmlns:a16="http://schemas.microsoft.com/office/drawing/2014/main" id="{4C10BD1A-24C6-0E9A-F9A2-53E46D9C0B28}"/>
              </a:ext>
            </a:extLst>
          </p:cNvPr>
          <p:cNvPicPr>
            <a:picLocks noChangeAspect="1"/>
          </p:cNvPicPr>
          <p:nvPr/>
        </p:nvPicPr>
        <p:blipFill>
          <a:blip r:embed="rId2"/>
          <a:stretch>
            <a:fillRect/>
          </a:stretch>
        </p:blipFill>
        <p:spPr>
          <a:xfrm>
            <a:off x="5724128" y="182827"/>
            <a:ext cx="3242586" cy="1811288"/>
          </a:xfrm>
          <a:prstGeom prst="rect">
            <a:avLst/>
          </a:prstGeom>
        </p:spPr>
      </p:pic>
    </p:spTree>
    <p:extLst>
      <p:ext uri="{BB962C8B-B14F-4D97-AF65-F5344CB8AC3E}">
        <p14:creationId xmlns:p14="http://schemas.microsoft.com/office/powerpoint/2010/main" val="15349600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D2DF8DF-2938-FFEC-1F91-1BED2D7EC395}"/>
              </a:ext>
            </a:extLst>
          </p:cNvPr>
          <p:cNvSpPr>
            <a:spLocks noGrp="1"/>
          </p:cNvSpPr>
          <p:nvPr>
            <p:ph type="title"/>
          </p:nvPr>
        </p:nvSpPr>
        <p:spPr/>
        <p:txBody>
          <a:bodyPr/>
          <a:lstStyle/>
          <a:p>
            <a:r>
              <a:rPr lang="nb-NO" dirty="0"/>
              <a:t>Hva skjer i Danmark?</a:t>
            </a:r>
          </a:p>
        </p:txBody>
      </p:sp>
      <p:sp>
        <p:nvSpPr>
          <p:cNvPr id="3" name="Plassholder for innhold 2">
            <a:extLst>
              <a:ext uri="{FF2B5EF4-FFF2-40B4-BE49-F238E27FC236}">
                <a16:creationId xmlns:a16="http://schemas.microsoft.com/office/drawing/2014/main" id="{F61891BF-1A6F-D4D0-F157-4F0680061BD0}"/>
              </a:ext>
            </a:extLst>
          </p:cNvPr>
          <p:cNvSpPr>
            <a:spLocks noGrp="1"/>
          </p:cNvSpPr>
          <p:nvPr>
            <p:ph idx="1"/>
          </p:nvPr>
        </p:nvSpPr>
        <p:spPr/>
        <p:txBody>
          <a:bodyPr/>
          <a:lstStyle/>
          <a:p>
            <a:pPr marL="0" indent="0">
              <a:buNone/>
            </a:pPr>
            <a:r>
              <a:rPr lang="da-DK" b="0" i="1" dirty="0">
                <a:solidFill>
                  <a:srgbClr val="111720"/>
                </a:solidFill>
                <a:effectLst/>
                <a:latin typeface="Berlingske Serif Text"/>
              </a:rPr>
              <a:t>«at indfødsretsreglerne er en kompetence, som aldrig er blevet overdraget til EU. Derfor har han nu indkaldt både justitsminister Peter Hummelgaard (S) og udenrigsminister Lars Løkke Rasmussen (M) til samråd i Folketinget for at høre, hvordan de ser på sagen. ”</a:t>
            </a:r>
            <a:r>
              <a:rPr lang="da-DK" b="0" i="1" dirty="0">
                <a:solidFill>
                  <a:srgbClr val="111720"/>
                </a:solidFill>
                <a:effectLst/>
                <a:highlight>
                  <a:srgbClr val="FFFF00"/>
                </a:highlight>
                <a:latin typeface="Berlingske Serif Text"/>
              </a:rPr>
              <a:t>Vi bliver nødt til at få regeringen på banen i fuldt ornat, om man så må sige. For os er det hele livsnerven i dansk selvstændighed</a:t>
            </a:r>
            <a:r>
              <a:rPr lang="da-DK" b="0" i="1" dirty="0">
                <a:solidFill>
                  <a:srgbClr val="111720"/>
                </a:solidFill>
                <a:effectLst/>
                <a:latin typeface="Berlingske Serif Text"/>
              </a:rPr>
              <a:t>,” siger Morten Messerschmidt. </a:t>
            </a:r>
            <a:r>
              <a:rPr lang="da-DK" sz="1100" b="0" i="1" dirty="0">
                <a:solidFill>
                  <a:srgbClr val="111720"/>
                </a:solidFill>
                <a:effectLst/>
                <a:latin typeface="Berlingske Serif Text"/>
              </a:rPr>
              <a:t>https://www.altinget.dk/eu/artikel/df-hiver-ministre-i-samraad-foer-eu-dom-om-danske-statsborgerskabsregler-saa-har-man-de-facto-sat-landet-under-fremmed-herredoemme?ref=newsletter&amp;refid=altinget-dk-eu-normal-60&amp;utm_medium=e-mail&amp;SNSubscribed=true&amp;utm_content=Altinget%20DK%20-%20EU%20(Normal)&amp;utm_source=nyhedsbrev&amp;utm_campaign=Altinget%20DK%20-%20EU </a:t>
            </a:r>
            <a:endParaRPr lang="nb-NO" sz="1100" dirty="0"/>
          </a:p>
        </p:txBody>
      </p:sp>
      <p:sp>
        <p:nvSpPr>
          <p:cNvPr id="4" name="Plassholder for dato 3">
            <a:extLst>
              <a:ext uri="{FF2B5EF4-FFF2-40B4-BE49-F238E27FC236}">
                <a16:creationId xmlns:a16="http://schemas.microsoft.com/office/drawing/2014/main" id="{27833504-93E6-E552-A65A-DA3B8B89C5C2}"/>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FC7CA2B4-4C35-C2C1-4ED6-7923B2325615}"/>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8CA5CF25-DA86-13FF-E849-6EBADF55F095}"/>
              </a:ext>
            </a:extLst>
          </p:cNvPr>
          <p:cNvSpPr>
            <a:spLocks noGrp="1"/>
          </p:cNvSpPr>
          <p:nvPr>
            <p:ph type="sldNum" sz="quarter" idx="12"/>
          </p:nvPr>
        </p:nvSpPr>
        <p:spPr/>
        <p:txBody>
          <a:bodyPr/>
          <a:lstStyle/>
          <a:p>
            <a:pPr>
              <a:defRPr/>
            </a:pPr>
            <a:fld id="{D9CAF9A1-4DE5-0A45-B83C-18B0A47232C3}" type="slidenum">
              <a:rPr lang="en-US" smtClean="0"/>
              <a:pPr>
                <a:defRPr/>
              </a:pPr>
              <a:t>35</a:t>
            </a:fld>
            <a:endParaRPr lang="en-US"/>
          </a:p>
        </p:txBody>
      </p:sp>
      <p:pic>
        <p:nvPicPr>
          <p:cNvPr id="7" name="Bilde 6">
            <a:extLst>
              <a:ext uri="{FF2B5EF4-FFF2-40B4-BE49-F238E27FC236}">
                <a16:creationId xmlns:a16="http://schemas.microsoft.com/office/drawing/2014/main" id="{100224A8-EEB1-6472-7D95-C46A9AD6F36C}"/>
              </a:ext>
            </a:extLst>
          </p:cNvPr>
          <p:cNvPicPr>
            <a:picLocks noChangeAspect="1"/>
          </p:cNvPicPr>
          <p:nvPr/>
        </p:nvPicPr>
        <p:blipFill>
          <a:blip r:embed="rId2"/>
          <a:stretch>
            <a:fillRect/>
          </a:stretch>
        </p:blipFill>
        <p:spPr>
          <a:xfrm>
            <a:off x="5868144" y="261206"/>
            <a:ext cx="2609850" cy="1752600"/>
          </a:xfrm>
          <a:prstGeom prst="rect">
            <a:avLst/>
          </a:prstGeom>
        </p:spPr>
      </p:pic>
    </p:spTree>
    <p:extLst>
      <p:ext uri="{BB962C8B-B14F-4D97-AF65-F5344CB8AC3E}">
        <p14:creationId xmlns:p14="http://schemas.microsoft.com/office/powerpoint/2010/main" val="27719657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A392817-7345-8700-DA39-02232C0537B6}"/>
              </a:ext>
            </a:extLst>
          </p:cNvPr>
          <p:cNvSpPr>
            <a:spLocks noGrp="1"/>
          </p:cNvSpPr>
          <p:nvPr>
            <p:ph type="title"/>
          </p:nvPr>
        </p:nvSpPr>
        <p:spPr/>
        <p:txBody>
          <a:bodyPr/>
          <a:lstStyle/>
          <a:p>
            <a:r>
              <a:rPr lang="nb-NO" dirty="0"/>
              <a:t>Puh! </a:t>
            </a:r>
          </a:p>
        </p:txBody>
      </p:sp>
      <p:sp>
        <p:nvSpPr>
          <p:cNvPr id="3" name="Plassholder for innhold 2">
            <a:extLst>
              <a:ext uri="{FF2B5EF4-FFF2-40B4-BE49-F238E27FC236}">
                <a16:creationId xmlns:a16="http://schemas.microsoft.com/office/drawing/2014/main" id="{C3D07635-5C61-2766-916B-B86F703BF98B}"/>
              </a:ext>
            </a:extLst>
          </p:cNvPr>
          <p:cNvSpPr>
            <a:spLocks noGrp="1"/>
          </p:cNvSpPr>
          <p:nvPr>
            <p:ph idx="1"/>
          </p:nvPr>
        </p:nvSpPr>
        <p:spPr/>
        <p:txBody>
          <a:bodyPr/>
          <a:lstStyle/>
          <a:p>
            <a:r>
              <a:rPr lang="nb-NO" dirty="0"/>
              <a:t>Men;</a:t>
            </a:r>
          </a:p>
          <a:p>
            <a:endParaRPr lang="nb-NO" dirty="0"/>
          </a:p>
          <a:p>
            <a:pPr marL="0" indent="0">
              <a:buNone/>
            </a:pPr>
            <a:r>
              <a:rPr lang="nb-NO" dirty="0"/>
              <a:t>Danskene kan i all hovedsak puste lettet ut </a:t>
            </a:r>
          </a:p>
        </p:txBody>
      </p:sp>
      <p:sp>
        <p:nvSpPr>
          <p:cNvPr id="4" name="Plassholder for dato 3">
            <a:extLst>
              <a:ext uri="{FF2B5EF4-FFF2-40B4-BE49-F238E27FC236}">
                <a16:creationId xmlns:a16="http://schemas.microsoft.com/office/drawing/2014/main" id="{C56F917E-3E7C-C65F-78DF-3D30259BAC43}"/>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7BCE3056-CA8C-BA55-2933-CB338B1DD38A}"/>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388BE210-E1FB-47FD-2F06-F0EEDED8FF7B}"/>
              </a:ext>
            </a:extLst>
          </p:cNvPr>
          <p:cNvSpPr>
            <a:spLocks noGrp="1"/>
          </p:cNvSpPr>
          <p:nvPr>
            <p:ph type="sldNum" sz="quarter" idx="12"/>
          </p:nvPr>
        </p:nvSpPr>
        <p:spPr/>
        <p:txBody>
          <a:bodyPr/>
          <a:lstStyle/>
          <a:p>
            <a:pPr>
              <a:defRPr/>
            </a:pPr>
            <a:fld id="{D9CAF9A1-4DE5-0A45-B83C-18B0A47232C3}" type="slidenum">
              <a:rPr lang="en-US" smtClean="0"/>
              <a:pPr>
                <a:defRPr/>
              </a:pPr>
              <a:t>36</a:t>
            </a:fld>
            <a:endParaRPr lang="en-US"/>
          </a:p>
        </p:txBody>
      </p:sp>
    </p:spTree>
    <p:extLst>
      <p:ext uri="{BB962C8B-B14F-4D97-AF65-F5344CB8AC3E}">
        <p14:creationId xmlns:p14="http://schemas.microsoft.com/office/powerpoint/2010/main" val="295521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0FAE572-1275-A4C8-9E62-087DF8D53B33}"/>
              </a:ext>
            </a:extLst>
          </p:cNvPr>
          <p:cNvSpPr>
            <a:spLocks noGrp="1"/>
          </p:cNvSpPr>
          <p:nvPr>
            <p:ph type="title"/>
          </p:nvPr>
        </p:nvSpPr>
        <p:spPr/>
        <p:txBody>
          <a:bodyPr/>
          <a:lstStyle/>
          <a:p>
            <a:r>
              <a:rPr lang="nb-NO" dirty="0"/>
              <a:t>Avgjørelse fra EU-domstolen 5. september 2023 </a:t>
            </a:r>
          </a:p>
        </p:txBody>
      </p:sp>
      <p:sp>
        <p:nvSpPr>
          <p:cNvPr id="3" name="Plassholder for innhold 2">
            <a:extLst>
              <a:ext uri="{FF2B5EF4-FFF2-40B4-BE49-F238E27FC236}">
                <a16:creationId xmlns:a16="http://schemas.microsoft.com/office/drawing/2014/main" id="{333B2A7E-BA24-2FB9-4CE0-6420E522BA5E}"/>
              </a:ext>
            </a:extLst>
          </p:cNvPr>
          <p:cNvSpPr>
            <a:spLocks noGrp="1"/>
          </p:cNvSpPr>
          <p:nvPr>
            <p:ph idx="1"/>
          </p:nvPr>
        </p:nvSpPr>
        <p:spPr/>
        <p:txBody>
          <a:bodyPr/>
          <a:lstStyle/>
          <a:p>
            <a:r>
              <a:rPr lang="nb-NO" dirty="0"/>
              <a:t>Den danske §8 er forenelig med EU-retten</a:t>
            </a:r>
          </a:p>
          <a:p>
            <a:r>
              <a:rPr lang="nb-NO" dirty="0"/>
              <a:t>Men; Domstolen oppstiller krav om at borgeren må bli varslet om at statsborgerskapet vil gå tapt og at det må være mulig å foreta en proporsjonalitetsvurdering på et tidspunkt i Mao; ikke lov med et automatisk tap uten å kunne foreta proporsjonalitet </a:t>
            </a:r>
          </a:p>
          <a:p>
            <a:pPr marL="0" indent="0">
              <a:buNone/>
            </a:pPr>
            <a:endParaRPr lang="en-US" sz="1200" dirty="0">
              <a:solidFill>
                <a:srgbClr val="000000"/>
              </a:solidFill>
              <a:latin typeface="Open Sans" panose="020B0606030504020204" pitchFamily="34" charset="0"/>
            </a:endParaRPr>
          </a:p>
        </p:txBody>
      </p:sp>
      <p:sp>
        <p:nvSpPr>
          <p:cNvPr id="4" name="Plassholder for dato 3">
            <a:extLst>
              <a:ext uri="{FF2B5EF4-FFF2-40B4-BE49-F238E27FC236}">
                <a16:creationId xmlns:a16="http://schemas.microsoft.com/office/drawing/2014/main" id="{D41E5F62-0916-8FE8-6557-FC21C43DC671}"/>
              </a:ext>
            </a:extLst>
          </p:cNvPr>
          <p:cNvSpPr>
            <a:spLocks noGrp="1"/>
          </p:cNvSpPr>
          <p:nvPr>
            <p:ph type="dt" sz="half" idx="10"/>
          </p:nvPr>
        </p:nvSpPr>
        <p:spPr/>
        <p:txBody>
          <a:bodyPr/>
          <a:lstStyle/>
          <a:p>
            <a:pPr>
              <a:defRPr/>
            </a:pPr>
            <a:endParaRPr lang="nb-NO" dirty="0"/>
          </a:p>
        </p:txBody>
      </p:sp>
      <p:sp>
        <p:nvSpPr>
          <p:cNvPr id="5" name="Plassholder for bunntekst 4">
            <a:extLst>
              <a:ext uri="{FF2B5EF4-FFF2-40B4-BE49-F238E27FC236}">
                <a16:creationId xmlns:a16="http://schemas.microsoft.com/office/drawing/2014/main" id="{01B95E33-E332-2FDF-47F3-4779F47DC7E1}"/>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C4053E47-1E3C-8203-70C5-116A4DDCB6D8}"/>
              </a:ext>
            </a:extLst>
          </p:cNvPr>
          <p:cNvSpPr>
            <a:spLocks noGrp="1"/>
          </p:cNvSpPr>
          <p:nvPr>
            <p:ph type="sldNum" sz="quarter" idx="12"/>
          </p:nvPr>
        </p:nvSpPr>
        <p:spPr/>
        <p:txBody>
          <a:bodyPr/>
          <a:lstStyle/>
          <a:p>
            <a:pPr>
              <a:defRPr/>
            </a:pPr>
            <a:fld id="{D9CAF9A1-4DE5-0A45-B83C-18B0A47232C3}" type="slidenum">
              <a:rPr lang="en-US" smtClean="0"/>
              <a:pPr>
                <a:defRPr/>
              </a:pPr>
              <a:t>37</a:t>
            </a:fld>
            <a:endParaRPr lang="en-US"/>
          </a:p>
        </p:txBody>
      </p:sp>
    </p:spTree>
    <p:extLst>
      <p:ext uri="{BB962C8B-B14F-4D97-AF65-F5344CB8AC3E}">
        <p14:creationId xmlns:p14="http://schemas.microsoft.com/office/powerpoint/2010/main" val="42616286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82E3DCE-755D-661B-A1EB-6F28F2CDEC6B}"/>
              </a:ext>
            </a:extLst>
          </p:cNvPr>
          <p:cNvSpPr>
            <a:spLocks noGrp="1"/>
          </p:cNvSpPr>
          <p:nvPr>
            <p:ph type="title"/>
          </p:nvPr>
        </p:nvSpPr>
        <p:spPr/>
        <p:txBody>
          <a:bodyPr/>
          <a:lstStyle/>
          <a:p>
            <a:r>
              <a:rPr lang="nb-NO" dirty="0"/>
              <a:t>EU-domstolens begrunnelse i C-689/21</a:t>
            </a:r>
          </a:p>
        </p:txBody>
      </p:sp>
      <p:sp>
        <p:nvSpPr>
          <p:cNvPr id="3" name="Plassholder for innhold 2">
            <a:extLst>
              <a:ext uri="{FF2B5EF4-FFF2-40B4-BE49-F238E27FC236}">
                <a16:creationId xmlns:a16="http://schemas.microsoft.com/office/drawing/2014/main" id="{985BC85B-F84A-CE9E-0BF6-F81186D54F57}"/>
              </a:ext>
            </a:extLst>
          </p:cNvPr>
          <p:cNvSpPr>
            <a:spLocks noGrp="1"/>
          </p:cNvSpPr>
          <p:nvPr>
            <p:ph idx="1"/>
          </p:nvPr>
        </p:nvSpPr>
        <p:spPr>
          <a:xfrm>
            <a:off x="723900" y="1700808"/>
            <a:ext cx="7696200" cy="4114800"/>
          </a:xfrm>
        </p:spPr>
        <p:txBody>
          <a:bodyPr/>
          <a:lstStyle/>
          <a:p>
            <a:pPr marL="0" indent="0">
              <a:buNone/>
            </a:pPr>
            <a:r>
              <a:rPr lang="nb-NO" sz="1200" b="1" dirty="0"/>
              <a:t>Dommens avsnitt 47-51</a:t>
            </a:r>
            <a:r>
              <a:rPr lang="nb-NO" sz="1200" dirty="0"/>
              <a:t>:</a:t>
            </a:r>
          </a:p>
          <a:p>
            <a:pPr marL="360045" indent="-342265" algn="just">
              <a:spcAft>
                <a:spcPts val="1200"/>
              </a:spcAft>
            </a:pPr>
            <a:r>
              <a:rPr lang="da-DK" sz="1200" b="0" i="0" u="none" strike="noStrike" dirty="0">
                <a:solidFill>
                  <a:srgbClr val="006699"/>
                </a:solidFill>
                <a:effectLst/>
                <a:latin typeface="Open Sans" panose="020B0606030504020204" pitchFamily="34" charset="0"/>
              </a:rPr>
              <a:t>48</a:t>
            </a:r>
            <a:r>
              <a:rPr lang="da-DK" sz="1200" b="0" i="0" dirty="0">
                <a:solidFill>
                  <a:srgbClr val="000000"/>
                </a:solidFill>
                <a:effectLst/>
                <a:latin typeface="Open Sans" panose="020B0606030504020204" pitchFamily="34" charset="0"/>
              </a:rPr>
              <a:t>      Henset til de alvorlige følger af fortabelsen af statsborgerskab i en medlemsstat, når dette medfører fortabelse af status som unionsborger, for </a:t>
            </a:r>
            <a:r>
              <a:rPr lang="da-DK" sz="1200" b="0" i="0" dirty="0">
                <a:solidFill>
                  <a:srgbClr val="000000"/>
                </a:solidFill>
                <a:effectLst/>
                <a:highlight>
                  <a:srgbClr val="FFFF00"/>
                </a:highlight>
                <a:latin typeface="Open Sans" panose="020B0606030504020204" pitchFamily="34" charset="0"/>
              </a:rPr>
              <a:t>den effektive udøvelse af de rettigheder, som unionsborgeren har i henhold til artikel 20 TEUF, </a:t>
            </a:r>
            <a:r>
              <a:rPr lang="da-DK" sz="1200" b="0" i="0" dirty="0">
                <a:solidFill>
                  <a:srgbClr val="000000"/>
                </a:solidFill>
                <a:effectLst/>
                <a:latin typeface="Open Sans" panose="020B0606030504020204" pitchFamily="34" charset="0"/>
              </a:rPr>
              <a:t>kan nationale regler eller praksis imidlertid ikke anses for at være i overensstemmelse med effektivitetsprincippet, når disse kan medføre, at den person, der er udsat for denne fortabelse af statsborgerskab, forhindres i at ansøge om, at det prøves, om følgerne af den nævnte fortabelse er proportionale i forhold til EU-retten, og dette med den begrundelse, at fristen for at ansøge om denne prøvelse er udløbet, i en situation, hvor denne person </a:t>
            </a:r>
            <a:r>
              <a:rPr lang="da-DK" sz="1200" b="0" i="0" dirty="0">
                <a:solidFill>
                  <a:srgbClr val="000000"/>
                </a:solidFill>
                <a:effectLst/>
                <a:highlight>
                  <a:srgbClr val="FFFF00"/>
                </a:highlight>
                <a:latin typeface="Open Sans" panose="020B0606030504020204" pitchFamily="34" charset="0"/>
              </a:rPr>
              <a:t>ikke er blevet behørigt underrettet om </a:t>
            </a:r>
            <a:r>
              <a:rPr lang="da-DK" sz="1200" b="0" i="0" dirty="0">
                <a:solidFill>
                  <a:srgbClr val="000000"/>
                </a:solidFill>
                <a:effectLst/>
                <a:latin typeface="Open Sans" panose="020B0606030504020204" pitchFamily="34" charset="0"/>
              </a:rPr>
              <a:t>retten til at ansøge om en sådan prøvelse og om den frist, inden for hvilken vedkommende skulle indgive en sådan ansøgning.</a:t>
            </a:r>
          </a:p>
          <a:p>
            <a:pPr marL="360045" indent="-342265" algn="just">
              <a:spcAft>
                <a:spcPts val="1200"/>
              </a:spcAft>
            </a:pPr>
            <a:r>
              <a:rPr lang="da-DK" sz="1200" b="0" i="0" u="none" strike="noStrike" dirty="0">
                <a:solidFill>
                  <a:srgbClr val="006699"/>
                </a:solidFill>
                <a:effectLst/>
                <a:latin typeface="Open Sans" panose="020B0606030504020204" pitchFamily="34" charset="0"/>
              </a:rPr>
              <a:t>49</a:t>
            </a:r>
            <a:r>
              <a:rPr lang="da-DK" sz="1200" b="0" i="0" dirty="0">
                <a:solidFill>
                  <a:srgbClr val="000000"/>
                </a:solidFill>
                <a:effectLst/>
                <a:latin typeface="Open Sans" panose="020B0606030504020204" pitchFamily="34" charset="0"/>
              </a:rPr>
              <a:t>      For det andet udløber den frist på et år, der er omhandlet i nærværende doms præmis 47, på den dato, hvor den berørte person fylder 22 år, dvs. på den dato, hvor de betingelser, der gør det muligt for denne person at godtgøre en tilstrækkelig tilknytning til Kongeriget Danmark med henblik på bevarelse af sit statsborgerskab, skal være opfyldt i henhold til dansk lovgivning. </a:t>
            </a:r>
            <a:r>
              <a:rPr lang="da-DK" sz="1200" b="0" i="0" dirty="0">
                <a:solidFill>
                  <a:srgbClr val="000000"/>
                </a:solidFill>
                <a:effectLst/>
                <a:highlight>
                  <a:srgbClr val="FFFF00"/>
                </a:highlight>
                <a:latin typeface="Open Sans" panose="020B0606030504020204" pitchFamily="34" charset="0"/>
              </a:rPr>
              <a:t>Den nævnte person skal derfor i forbindelse med den prøvelse, som den kompetente myndighed skal foretage af, om følgerne af fortabelsen af det danske statsborgerskab er proportionale i forhold til EU-retten, kunne påberåbe sig samtlige de relevante forhold, som kunne være indtrådt frem til datoen, hvor den pågældende fylder 22 år</a:t>
            </a:r>
            <a:r>
              <a:rPr lang="da-DK" sz="1200" b="0" i="0" dirty="0">
                <a:solidFill>
                  <a:srgbClr val="000000"/>
                </a:solidFill>
                <a:effectLst/>
                <a:latin typeface="Open Sans" panose="020B0606030504020204" pitchFamily="34" charset="0"/>
              </a:rPr>
              <a:t>. Det følger nødvendigvis heraf, at den pågældende skal have mulighed for at fremlægge sådanne forhold efter det fyldte 22. år</a:t>
            </a:r>
            <a:endParaRPr lang="da-DK" b="0" i="0" dirty="0">
              <a:solidFill>
                <a:srgbClr val="000000"/>
              </a:solidFill>
              <a:effectLst/>
              <a:latin typeface="Open Sans" panose="020B0606030504020204" pitchFamily="34" charset="0"/>
            </a:endParaRPr>
          </a:p>
          <a:p>
            <a:pPr marL="17780" indent="0" algn="just">
              <a:spcAft>
                <a:spcPts val="1200"/>
              </a:spcAft>
              <a:buNone/>
            </a:pPr>
            <a:endParaRPr lang="nb-NO" dirty="0"/>
          </a:p>
        </p:txBody>
      </p:sp>
      <p:sp>
        <p:nvSpPr>
          <p:cNvPr id="4" name="Plassholder for dato 3">
            <a:extLst>
              <a:ext uri="{FF2B5EF4-FFF2-40B4-BE49-F238E27FC236}">
                <a16:creationId xmlns:a16="http://schemas.microsoft.com/office/drawing/2014/main" id="{00BD8FAC-81A0-32B7-49EE-E1CA2A15D2BD}"/>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799D6EBD-F0DA-3DE5-B489-23AF0CD9AD32}"/>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A3B7876D-5B13-A95D-51F7-3C24D4E699B1}"/>
              </a:ext>
            </a:extLst>
          </p:cNvPr>
          <p:cNvSpPr>
            <a:spLocks noGrp="1"/>
          </p:cNvSpPr>
          <p:nvPr>
            <p:ph type="sldNum" sz="quarter" idx="12"/>
          </p:nvPr>
        </p:nvSpPr>
        <p:spPr/>
        <p:txBody>
          <a:bodyPr/>
          <a:lstStyle/>
          <a:p>
            <a:pPr>
              <a:defRPr/>
            </a:pPr>
            <a:fld id="{D9CAF9A1-4DE5-0A45-B83C-18B0A47232C3}" type="slidenum">
              <a:rPr lang="en-US" smtClean="0"/>
              <a:pPr>
                <a:defRPr/>
              </a:pPr>
              <a:t>38</a:t>
            </a:fld>
            <a:endParaRPr lang="en-US"/>
          </a:p>
        </p:txBody>
      </p:sp>
    </p:spTree>
    <p:extLst>
      <p:ext uri="{BB962C8B-B14F-4D97-AF65-F5344CB8AC3E}">
        <p14:creationId xmlns:p14="http://schemas.microsoft.com/office/powerpoint/2010/main" val="951984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9BB984B-C446-89DC-0288-BF3CDFC4E8AF}"/>
              </a:ext>
            </a:extLst>
          </p:cNvPr>
          <p:cNvSpPr>
            <a:spLocks noGrp="1"/>
          </p:cNvSpPr>
          <p:nvPr>
            <p:ph type="title"/>
          </p:nvPr>
        </p:nvSpPr>
        <p:spPr/>
        <p:txBody>
          <a:bodyPr/>
          <a:lstStyle/>
          <a:p>
            <a:r>
              <a:rPr lang="nb-NO" dirty="0"/>
              <a:t>KONTEKSTUELT BAKTEPPE – Definisjoner – Del I </a:t>
            </a:r>
          </a:p>
        </p:txBody>
      </p:sp>
      <p:sp>
        <p:nvSpPr>
          <p:cNvPr id="3" name="Plassholder for innhold 2">
            <a:extLst>
              <a:ext uri="{FF2B5EF4-FFF2-40B4-BE49-F238E27FC236}">
                <a16:creationId xmlns:a16="http://schemas.microsoft.com/office/drawing/2014/main" id="{AA5C25B4-0621-6B86-B386-BFFAE8402012}"/>
              </a:ext>
            </a:extLst>
          </p:cNvPr>
          <p:cNvSpPr>
            <a:spLocks noGrp="1"/>
          </p:cNvSpPr>
          <p:nvPr>
            <p:ph idx="1"/>
          </p:nvPr>
        </p:nvSpPr>
        <p:spPr/>
        <p:txBody>
          <a:bodyPr/>
          <a:lstStyle/>
          <a:p>
            <a:pPr marL="0" indent="0">
              <a:buNone/>
            </a:pPr>
            <a:r>
              <a:rPr lang="nb-NO" dirty="0"/>
              <a:t> </a:t>
            </a:r>
          </a:p>
        </p:txBody>
      </p:sp>
      <p:sp>
        <p:nvSpPr>
          <p:cNvPr id="4" name="Plassholder for dato 3">
            <a:extLst>
              <a:ext uri="{FF2B5EF4-FFF2-40B4-BE49-F238E27FC236}">
                <a16:creationId xmlns:a16="http://schemas.microsoft.com/office/drawing/2014/main" id="{7B2D6BEE-1BFA-7BB7-205C-FE632D7D4348}"/>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FF3AF3DC-EA98-F265-CD92-39FC53C08C2A}"/>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39F2D3F5-7885-1F8E-2022-621328322699}"/>
              </a:ext>
            </a:extLst>
          </p:cNvPr>
          <p:cNvSpPr>
            <a:spLocks noGrp="1"/>
          </p:cNvSpPr>
          <p:nvPr>
            <p:ph type="sldNum" sz="quarter" idx="12"/>
          </p:nvPr>
        </p:nvSpPr>
        <p:spPr/>
        <p:txBody>
          <a:bodyPr/>
          <a:lstStyle/>
          <a:p>
            <a:pPr>
              <a:defRPr/>
            </a:pPr>
            <a:fld id="{D9CAF9A1-4DE5-0A45-B83C-18B0A47232C3}" type="slidenum">
              <a:rPr lang="en-US" smtClean="0"/>
              <a:pPr>
                <a:defRPr/>
              </a:pPr>
              <a:t>3</a:t>
            </a:fld>
            <a:endParaRPr lang="en-US"/>
          </a:p>
        </p:txBody>
      </p:sp>
      <p:pic>
        <p:nvPicPr>
          <p:cNvPr id="7" name="Bilde 6">
            <a:extLst>
              <a:ext uri="{FF2B5EF4-FFF2-40B4-BE49-F238E27FC236}">
                <a16:creationId xmlns:a16="http://schemas.microsoft.com/office/drawing/2014/main" id="{9A3FB2D7-1233-0D30-335F-8C44420FC02A}"/>
              </a:ext>
            </a:extLst>
          </p:cNvPr>
          <p:cNvPicPr>
            <a:picLocks noChangeAspect="1"/>
          </p:cNvPicPr>
          <p:nvPr/>
        </p:nvPicPr>
        <p:blipFill>
          <a:blip r:embed="rId2"/>
          <a:stretch>
            <a:fillRect/>
          </a:stretch>
        </p:blipFill>
        <p:spPr>
          <a:xfrm>
            <a:off x="827584" y="1962404"/>
            <a:ext cx="2619375" cy="1743075"/>
          </a:xfrm>
          <a:prstGeom prst="rect">
            <a:avLst/>
          </a:prstGeom>
        </p:spPr>
      </p:pic>
      <p:pic>
        <p:nvPicPr>
          <p:cNvPr id="8" name="Bilde 7">
            <a:extLst>
              <a:ext uri="{FF2B5EF4-FFF2-40B4-BE49-F238E27FC236}">
                <a16:creationId xmlns:a16="http://schemas.microsoft.com/office/drawing/2014/main" id="{50B3F0F5-DD1C-A4F8-F188-18AB85B894F2}"/>
              </a:ext>
            </a:extLst>
          </p:cNvPr>
          <p:cNvPicPr>
            <a:picLocks noChangeAspect="1"/>
          </p:cNvPicPr>
          <p:nvPr/>
        </p:nvPicPr>
        <p:blipFill>
          <a:blip r:embed="rId3"/>
          <a:stretch>
            <a:fillRect/>
          </a:stretch>
        </p:blipFill>
        <p:spPr>
          <a:xfrm>
            <a:off x="3924390" y="3042518"/>
            <a:ext cx="4464034" cy="2977282"/>
          </a:xfrm>
          <a:prstGeom prst="rect">
            <a:avLst/>
          </a:prstGeom>
        </p:spPr>
      </p:pic>
      <p:pic>
        <p:nvPicPr>
          <p:cNvPr id="9" name="Bilde 8">
            <a:extLst>
              <a:ext uri="{FF2B5EF4-FFF2-40B4-BE49-F238E27FC236}">
                <a16:creationId xmlns:a16="http://schemas.microsoft.com/office/drawing/2014/main" id="{E55A0B37-DAFD-98D6-1DFA-1DD07738FC50}"/>
              </a:ext>
            </a:extLst>
          </p:cNvPr>
          <p:cNvPicPr>
            <a:picLocks noChangeAspect="1"/>
          </p:cNvPicPr>
          <p:nvPr/>
        </p:nvPicPr>
        <p:blipFill>
          <a:blip r:embed="rId4"/>
          <a:stretch>
            <a:fillRect/>
          </a:stretch>
        </p:blipFill>
        <p:spPr>
          <a:xfrm>
            <a:off x="755576" y="4081589"/>
            <a:ext cx="2552700" cy="1790700"/>
          </a:xfrm>
          <a:prstGeom prst="rect">
            <a:avLst/>
          </a:prstGeom>
        </p:spPr>
      </p:pic>
    </p:spTree>
    <p:extLst>
      <p:ext uri="{BB962C8B-B14F-4D97-AF65-F5344CB8AC3E}">
        <p14:creationId xmlns:p14="http://schemas.microsoft.com/office/powerpoint/2010/main" val="34664769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28CCB14-1FF2-E5DB-62EB-2D237E9FF30D}"/>
              </a:ext>
            </a:extLst>
          </p:cNvPr>
          <p:cNvSpPr>
            <a:spLocks noGrp="1"/>
          </p:cNvSpPr>
          <p:nvPr>
            <p:ph type="title"/>
          </p:nvPr>
        </p:nvSpPr>
        <p:spPr/>
        <p:txBody>
          <a:bodyPr/>
          <a:lstStyle/>
          <a:p>
            <a:r>
              <a:rPr lang="nb-NO" dirty="0"/>
              <a:t>Domstolens begrunnelse </a:t>
            </a:r>
          </a:p>
        </p:txBody>
      </p:sp>
      <p:sp>
        <p:nvSpPr>
          <p:cNvPr id="3" name="Plassholder for innhold 2">
            <a:extLst>
              <a:ext uri="{FF2B5EF4-FFF2-40B4-BE49-F238E27FC236}">
                <a16:creationId xmlns:a16="http://schemas.microsoft.com/office/drawing/2014/main" id="{7EB4CBBE-D603-802F-9871-003E7DBA1E3E}"/>
              </a:ext>
            </a:extLst>
          </p:cNvPr>
          <p:cNvSpPr>
            <a:spLocks noGrp="1"/>
          </p:cNvSpPr>
          <p:nvPr>
            <p:ph idx="1"/>
          </p:nvPr>
        </p:nvSpPr>
        <p:spPr/>
        <p:txBody>
          <a:bodyPr/>
          <a:lstStyle/>
          <a:p>
            <a:pPr marL="360045" indent="-342265" algn="just">
              <a:spcAft>
                <a:spcPts val="1200"/>
              </a:spcAft>
            </a:pPr>
            <a:r>
              <a:rPr lang="da-DK" sz="1600" b="0" i="0" u="none" strike="noStrike" dirty="0">
                <a:solidFill>
                  <a:srgbClr val="006699"/>
                </a:solidFill>
                <a:effectLst/>
                <a:latin typeface="Open Sans" panose="020B0606030504020204" pitchFamily="34" charset="0"/>
              </a:rPr>
              <a:t>50</a:t>
            </a:r>
            <a:r>
              <a:rPr lang="da-DK" sz="1600" b="0" i="0" dirty="0">
                <a:solidFill>
                  <a:srgbClr val="000000"/>
                </a:solidFill>
                <a:effectLst/>
                <a:latin typeface="Open Sans" panose="020B0606030504020204" pitchFamily="34" charset="0"/>
              </a:rPr>
              <a:t>      Heraf følger, at i en situation som den i hovedsagen omhandlede, hvor den nationale lovgivning bevirker, at den berørte person ex lege mister statsborgerskabet i den pågældende medlemsstat og dermed unionsborgerskabet på datoen, hvor vedkommende fylder 22 år, skal denne person have en rimelig frist til at indgive en ansøgning med henblik på at opnå, at de kompetente myndigheder foretager en prøvelse af proportionaliteten af følgerne af denne fortabelse, og i givet fald at bevare eller generhverve dette statsborgerskab ex tunc. Denne frist skal således strække sig ud over en rimelig periode efter den dato, hvor den nævnte person når denne alder.</a:t>
            </a:r>
          </a:p>
          <a:p>
            <a:pPr marL="360045" indent="-342265" algn="just">
              <a:spcAft>
                <a:spcPts val="1200"/>
              </a:spcAft>
            </a:pPr>
            <a:r>
              <a:rPr lang="da-DK" sz="1600" b="0" i="0" u="none" strike="noStrike" dirty="0">
                <a:solidFill>
                  <a:srgbClr val="006699"/>
                </a:solidFill>
                <a:effectLst/>
                <a:latin typeface="Open Sans" panose="020B0606030504020204" pitchFamily="34" charset="0"/>
              </a:rPr>
              <a:t>51</a:t>
            </a:r>
            <a:r>
              <a:rPr lang="da-DK" sz="1600" b="0" i="0" dirty="0">
                <a:solidFill>
                  <a:srgbClr val="000000"/>
                </a:solidFill>
                <a:effectLst/>
                <a:latin typeface="Open Sans" panose="020B0606030504020204" pitchFamily="34" charset="0"/>
              </a:rPr>
              <a:t>      Med henblik på at gøre det muligt effektivt at udøve de rettigheder, som unionsborgeren har i henhold til artikel 20 TEUF, kan denne rimelige frist til at indgive en sådan ansøgning først begynde at løbe, hvis de kompetente myndigheder behørigt </a:t>
            </a:r>
            <a:r>
              <a:rPr lang="da-DK" sz="1600" b="0" i="0" dirty="0">
                <a:solidFill>
                  <a:srgbClr val="000000"/>
                </a:solidFill>
                <a:effectLst/>
                <a:highlight>
                  <a:srgbClr val="FFFF00"/>
                </a:highlight>
                <a:latin typeface="Open Sans" panose="020B0606030504020204" pitchFamily="34" charset="0"/>
              </a:rPr>
              <a:t>har underrettet den berørte person om fortabelsen af statsborgerskab</a:t>
            </a:r>
            <a:r>
              <a:rPr lang="da-DK" sz="1600" b="0" i="0" dirty="0">
                <a:solidFill>
                  <a:srgbClr val="000000"/>
                </a:solidFill>
                <a:effectLst/>
                <a:latin typeface="Open Sans" panose="020B0606030504020204" pitchFamily="34" charset="0"/>
              </a:rPr>
              <a:t> i den omhandlede medlemsstat eller om den nært forestående fortabelse ex lege heraf og om denne persons ret til inden for den nævnte frist at ansøge om bevarelse eller generhvervelse ex tunc af dette statsborgerskab.</a:t>
            </a:r>
          </a:p>
          <a:p>
            <a:endParaRPr lang="nb-NO" dirty="0"/>
          </a:p>
        </p:txBody>
      </p:sp>
      <p:sp>
        <p:nvSpPr>
          <p:cNvPr id="4" name="Plassholder for dato 3">
            <a:extLst>
              <a:ext uri="{FF2B5EF4-FFF2-40B4-BE49-F238E27FC236}">
                <a16:creationId xmlns:a16="http://schemas.microsoft.com/office/drawing/2014/main" id="{55EF4810-E1A0-E56E-E6FE-4FAF3DB83A06}"/>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0FCD7611-4291-613E-665D-6A78FA25315B}"/>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B97187D9-996F-A0A7-2685-BBFFFBC43E18}"/>
              </a:ext>
            </a:extLst>
          </p:cNvPr>
          <p:cNvSpPr>
            <a:spLocks noGrp="1"/>
          </p:cNvSpPr>
          <p:nvPr>
            <p:ph type="sldNum" sz="quarter" idx="12"/>
          </p:nvPr>
        </p:nvSpPr>
        <p:spPr/>
        <p:txBody>
          <a:bodyPr/>
          <a:lstStyle/>
          <a:p>
            <a:pPr>
              <a:defRPr/>
            </a:pPr>
            <a:fld id="{D9CAF9A1-4DE5-0A45-B83C-18B0A47232C3}" type="slidenum">
              <a:rPr lang="en-US" smtClean="0"/>
              <a:pPr>
                <a:defRPr/>
              </a:pPr>
              <a:t>39</a:t>
            </a:fld>
            <a:endParaRPr lang="en-US"/>
          </a:p>
        </p:txBody>
      </p:sp>
    </p:spTree>
    <p:extLst>
      <p:ext uri="{BB962C8B-B14F-4D97-AF65-F5344CB8AC3E}">
        <p14:creationId xmlns:p14="http://schemas.microsoft.com/office/powerpoint/2010/main" val="11023684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5991446-2BC1-477F-D94A-9C326E2E271A}"/>
              </a:ext>
            </a:extLst>
          </p:cNvPr>
          <p:cNvSpPr>
            <a:spLocks noGrp="1"/>
          </p:cNvSpPr>
          <p:nvPr>
            <p:ph type="title"/>
          </p:nvPr>
        </p:nvSpPr>
        <p:spPr/>
        <p:txBody>
          <a:bodyPr/>
          <a:lstStyle/>
          <a:p>
            <a:r>
              <a:rPr lang="nb-NO" dirty="0"/>
              <a:t>Domstolens </a:t>
            </a:r>
            <a:r>
              <a:rPr lang="nb-NO" dirty="0" err="1"/>
              <a:t>begrunelse</a:t>
            </a:r>
            <a:endParaRPr lang="nb-NO" dirty="0"/>
          </a:p>
        </p:txBody>
      </p:sp>
      <p:sp>
        <p:nvSpPr>
          <p:cNvPr id="3" name="Plassholder for innhold 2">
            <a:extLst>
              <a:ext uri="{FF2B5EF4-FFF2-40B4-BE49-F238E27FC236}">
                <a16:creationId xmlns:a16="http://schemas.microsoft.com/office/drawing/2014/main" id="{71C33958-7E76-DF7A-D2C7-E24CE7EF2758}"/>
              </a:ext>
            </a:extLst>
          </p:cNvPr>
          <p:cNvSpPr>
            <a:spLocks noGrp="1"/>
          </p:cNvSpPr>
          <p:nvPr>
            <p:ph idx="1"/>
          </p:nvPr>
        </p:nvSpPr>
        <p:spPr/>
        <p:txBody>
          <a:bodyPr/>
          <a:lstStyle/>
          <a:p>
            <a:pPr marL="0" indent="0">
              <a:buNone/>
            </a:pPr>
            <a:r>
              <a:rPr lang="en-US" sz="1400" b="1" dirty="0" err="1">
                <a:solidFill>
                  <a:srgbClr val="000000"/>
                </a:solidFill>
                <a:latin typeface="Open Sans" panose="020B0606030504020204" pitchFamily="34" charset="0"/>
              </a:rPr>
              <a:t>Domstolens</a:t>
            </a:r>
            <a:r>
              <a:rPr lang="en-US" sz="1400" b="1" dirty="0">
                <a:solidFill>
                  <a:srgbClr val="000000"/>
                </a:solidFill>
                <a:latin typeface="Open Sans" panose="020B0606030504020204" pitchFamily="34" charset="0"/>
              </a:rPr>
              <a:t> </a:t>
            </a:r>
            <a:r>
              <a:rPr lang="en-US" sz="1400" b="1" dirty="0" err="1">
                <a:solidFill>
                  <a:srgbClr val="000000"/>
                </a:solidFill>
                <a:latin typeface="Open Sans" panose="020B0606030504020204" pitchFamily="34" charset="0"/>
              </a:rPr>
              <a:t>konklusjon</a:t>
            </a:r>
            <a:r>
              <a:rPr lang="en-US" sz="1400" b="1" dirty="0">
                <a:solidFill>
                  <a:srgbClr val="000000"/>
                </a:solidFill>
                <a:latin typeface="Open Sans" panose="020B0606030504020204" pitchFamily="34" charset="0"/>
              </a:rPr>
              <a:t>, </a:t>
            </a:r>
            <a:r>
              <a:rPr lang="en-US" sz="1400" b="1" dirty="0" err="1">
                <a:solidFill>
                  <a:srgbClr val="000000"/>
                </a:solidFill>
                <a:latin typeface="Open Sans" panose="020B0606030504020204" pitchFamily="34" charset="0"/>
              </a:rPr>
              <a:t>avsnitt</a:t>
            </a:r>
            <a:r>
              <a:rPr lang="en-US" sz="1400" b="1" dirty="0">
                <a:solidFill>
                  <a:srgbClr val="000000"/>
                </a:solidFill>
                <a:latin typeface="Open Sans" panose="020B0606030504020204" pitchFamily="34" charset="0"/>
              </a:rPr>
              <a:t> 59:</a:t>
            </a:r>
          </a:p>
          <a:p>
            <a:pPr marL="0" indent="0">
              <a:buNone/>
            </a:pPr>
            <a:endParaRPr lang="en-US" sz="1000" dirty="0">
              <a:solidFill>
                <a:srgbClr val="000000"/>
              </a:solidFill>
              <a:latin typeface="Open Sans" panose="020B0606030504020204" pitchFamily="34" charset="0"/>
            </a:endParaRPr>
          </a:p>
          <a:p>
            <a:pPr marL="0" indent="0">
              <a:buNone/>
            </a:pPr>
            <a:r>
              <a:rPr lang="da-DK" sz="1200" b="0" i="0" u="none" strike="noStrike" dirty="0">
                <a:solidFill>
                  <a:srgbClr val="006699"/>
                </a:solidFill>
                <a:effectLst/>
                <a:latin typeface="Open Sans" panose="020B0606030504020204" pitchFamily="34" charset="0"/>
              </a:rPr>
              <a:t>59</a:t>
            </a:r>
            <a:r>
              <a:rPr lang="da-DK" sz="1200" b="0" i="0" dirty="0">
                <a:solidFill>
                  <a:srgbClr val="000000"/>
                </a:solidFill>
                <a:effectLst/>
                <a:latin typeface="Open Sans" panose="020B0606030504020204" pitchFamily="34" charset="0"/>
              </a:rPr>
              <a:t>      Det følger af samtlige ovenstående betragtninger, at det forelagte spørgsmål skal besvares med, at artikel 20 TEUF, sammenholdt med chartrets artikel 7, skal fortolkes således, at den </a:t>
            </a:r>
            <a:r>
              <a:rPr lang="da-DK" sz="1200" b="0" i="0" dirty="0">
                <a:solidFill>
                  <a:srgbClr val="000000"/>
                </a:solidFill>
                <a:effectLst/>
                <a:highlight>
                  <a:srgbClr val="FFFF00"/>
                </a:highlight>
                <a:latin typeface="Open Sans" panose="020B0606030504020204" pitchFamily="34" charset="0"/>
              </a:rPr>
              <a:t>ikke er til hinder for en medlemsstats ordning, hvorefter denne medlemsstats statsborgere, der er født uden for medlemsstaten, aldrig har boet i medlemsstaten og heller ikke har opholdt sig dér under forhold, der tyder på en reel tilknytning til denne medlemsstat, ex lege fortaber deres statsborgerskab i medlemsstaten ved det fyldte 22.</a:t>
            </a:r>
            <a:r>
              <a:rPr lang="da-DK" sz="1200" b="0" i="0" dirty="0">
                <a:solidFill>
                  <a:srgbClr val="000000"/>
                </a:solidFill>
                <a:effectLst/>
                <a:latin typeface="Open Sans" panose="020B0606030504020204" pitchFamily="34" charset="0"/>
              </a:rPr>
              <a:t> år, hvilket for personer, der ikke også er statsborgere i en anden medlemsstat, medfører fortabelse af deres status som unionsborger og de dertil knyttede rettigheder, </a:t>
            </a:r>
            <a:r>
              <a:rPr lang="da-DK" sz="1200" b="0" i="0" dirty="0">
                <a:solidFill>
                  <a:srgbClr val="000000"/>
                </a:solidFill>
                <a:effectLst/>
                <a:highlight>
                  <a:srgbClr val="FFFF00"/>
                </a:highlight>
                <a:latin typeface="Open Sans" panose="020B0606030504020204" pitchFamily="34" charset="0"/>
              </a:rPr>
              <a:t>forudsat at de berørte personer har mulighed for inden for en rimelig frist at indgive en ansøgning om bevarelse eller generhvervelse af statsborgerskabet, som gør det muligt for de kompetente myndigheder at foretage en prøvelse af proportionaliteten af følgerne af fortabelsen af dette statsborgerskab i forhold til EU-retten og i givet fald at indrømme en bevarelse eller generhvervelse ex tunc af statsborgerskabet</a:t>
            </a:r>
            <a:r>
              <a:rPr lang="da-DK" sz="1200" b="0" i="0" dirty="0">
                <a:solidFill>
                  <a:srgbClr val="000000"/>
                </a:solidFill>
                <a:effectLst/>
                <a:latin typeface="Open Sans" panose="020B0606030504020204" pitchFamily="34" charset="0"/>
              </a:rPr>
              <a:t>. En sådan frist skal i en rimelig periode strække sig ud over den dato, hvor den berørte person når denne alder, og den kan først begynde at løbe, hvis disse myndigheder behørigt har underrettet denne person om fortabelsen af dennes statsborgerskab eller om den nært forestående fortabelse heraf og om denne persons ret til inden for denne frist at ansøge om bevarelse eller generhvervelse af dette statsborgerskab. I modsat fald skal de nævnte myndigheder kunne foretage en sådan prøvelse som et bispørgsmål i forbindelse med den berørte persons ansøgning om et rejsedokument eller ethvert andet dokument, der bekræfter vedkommendes statsborgerskab.</a:t>
            </a:r>
            <a:endParaRPr lang="nb-NO" sz="1200" dirty="0"/>
          </a:p>
        </p:txBody>
      </p:sp>
      <p:sp>
        <p:nvSpPr>
          <p:cNvPr id="4" name="Plassholder for dato 3">
            <a:extLst>
              <a:ext uri="{FF2B5EF4-FFF2-40B4-BE49-F238E27FC236}">
                <a16:creationId xmlns:a16="http://schemas.microsoft.com/office/drawing/2014/main" id="{E81BA348-1803-9742-4C6A-05D7A9647D94}"/>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ED3F2C08-E6AF-2637-D96C-8F27AD235D12}"/>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3232609A-63E2-BABF-1492-2E78E0D076BE}"/>
              </a:ext>
            </a:extLst>
          </p:cNvPr>
          <p:cNvSpPr>
            <a:spLocks noGrp="1"/>
          </p:cNvSpPr>
          <p:nvPr>
            <p:ph type="sldNum" sz="quarter" idx="12"/>
          </p:nvPr>
        </p:nvSpPr>
        <p:spPr/>
        <p:txBody>
          <a:bodyPr/>
          <a:lstStyle/>
          <a:p>
            <a:pPr>
              <a:defRPr/>
            </a:pPr>
            <a:fld id="{D9CAF9A1-4DE5-0A45-B83C-18B0A47232C3}" type="slidenum">
              <a:rPr lang="en-US" smtClean="0"/>
              <a:pPr>
                <a:defRPr/>
              </a:pPr>
              <a:t>40</a:t>
            </a:fld>
            <a:endParaRPr lang="en-US"/>
          </a:p>
        </p:txBody>
      </p:sp>
    </p:spTree>
    <p:extLst>
      <p:ext uri="{BB962C8B-B14F-4D97-AF65-F5344CB8AC3E}">
        <p14:creationId xmlns:p14="http://schemas.microsoft.com/office/powerpoint/2010/main" val="3484992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D6E078-2E03-4246-A964-29802628E981}"/>
              </a:ext>
            </a:extLst>
          </p:cNvPr>
          <p:cNvSpPr>
            <a:spLocks noGrp="1"/>
          </p:cNvSpPr>
          <p:nvPr>
            <p:ph type="title"/>
          </p:nvPr>
        </p:nvSpPr>
        <p:spPr/>
        <p:txBody>
          <a:bodyPr/>
          <a:lstStyle/>
          <a:p>
            <a:r>
              <a:rPr lang="nb-NO" dirty="0"/>
              <a:t>Kan tap som følge av fravær fra riket være i strid med reglene om fri bevegelighet?</a:t>
            </a:r>
          </a:p>
        </p:txBody>
      </p:sp>
      <p:sp>
        <p:nvSpPr>
          <p:cNvPr id="3" name="Plassholder for innhold 2">
            <a:extLst>
              <a:ext uri="{FF2B5EF4-FFF2-40B4-BE49-F238E27FC236}">
                <a16:creationId xmlns:a16="http://schemas.microsoft.com/office/drawing/2014/main" id="{A5A7ADD5-E619-629D-DA5A-FE858E0DB880}"/>
              </a:ext>
            </a:extLst>
          </p:cNvPr>
          <p:cNvSpPr>
            <a:spLocks noGrp="1"/>
          </p:cNvSpPr>
          <p:nvPr>
            <p:ph idx="1"/>
          </p:nvPr>
        </p:nvSpPr>
        <p:spPr>
          <a:xfrm>
            <a:off x="539552" y="2133600"/>
            <a:ext cx="7696200" cy="4114800"/>
          </a:xfrm>
        </p:spPr>
        <p:txBody>
          <a:bodyPr/>
          <a:lstStyle/>
          <a:p>
            <a:pPr marL="0" marR="0" lvl="0" indent="0" algn="l" defTabSz="914400" rtl="0" eaLnBrk="1" fontAlgn="base" latinLnBrk="0" hangingPunct="1">
              <a:lnSpc>
                <a:spcPct val="100000"/>
              </a:lnSpc>
              <a:spcBef>
                <a:spcPct val="20000"/>
              </a:spcBef>
              <a:spcAft>
                <a:spcPct val="0"/>
              </a:spcAft>
              <a:buClrTx/>
              <a:buSzTx/>
              <a:buNone/>
              <a:tabLst/>
              <a:defRPr/>
            </a:pPr>
            <a:r>
              <a:rPr kumimoji="0" lang="nb-NO" sz="2000" b="0" i="0" u="none" strike="noStrike" kern="0" cap="none" spc="0" normalizeH="0" baseline="0" noProof="0" dirty="0">
                <a:ln>
                  <a:noFill/>
                </a:ln>
                <a:solidFill>
                  <a:srgbClr val="000000"/>
                </a:solidFill>
                <a:effectLst/>
                <a:uLnTx/>
                <a:uFillTx/>
                <a:latin typeface="Arial"/>
                <a:ea typeface="ヒラギノ角ゴ Pro W3"/>
              </a:rPr>
              <a:t>Generaladvokaten tar opp problemstillingen i sin rådgivende uttalelse til domstolen, se avsnitt 60-61 </a:t>
            </a:r>
          </a:p>
          <a:p>
            <a:pPr marL="0" marR="0" lvl="0" indent="0" algn="l" defTabSz="914400" rtl="0" eaLnBrk="1" fontAlgn="base" latinLnBrk="0" hangingPunct="1">
              <a:lnSpc>
                <a:spcPct val="100000"/>
              </a:lnSpc>
              <a:spcBef>
                <a:spcPct val="20000"/>
              </a:spcBef>
              <a:spcAft>
                <a:spcPct val="0"/>
              </a:spcAft>
              <a:buClrTx/>
              <a:buSzTx/>
              <a:buNone/>
              <a:tabLst/>
              <a:defRPr/>
            </a:pPr>
            <a:endParaRPr lang="en-US" sz="1800" dirty="0">
              <a:solidFill>
                <a:srgbClr val="000000"/>
              </a:solidFill>
              <a:latin typeface="Open Sans" panose="020B0606030504020204" pitchFamily="34" charset="0"/>
            </a:endParaRPr>
          </a:p>
          <a:p>
            <a:pPr marL="0" marR="0" lvl="0" indent="0" algn="l" defTabSz="914400" rtl="0" eaLnBrk="1" fontAlgn="base" latinLnBrk="0" hangingPunct="1">
              <a:lnSpc>
                <a:spcPct val="100000"/>
              </a:lnSpc>
              <a:spcBef>
                <a:spcPct val="20000"/>
              </a:spcBef>
              <a:spcAft>
                <a:spcPct val="0"/>
              </a:spcAft>
              <a:buClrTx/>
              <a:buSzTx/>
              <a:buNone/>
              <a:tabLst/>
              <a:defRPr/>
            </a:pPr>
            <a:r>
              <a:rPr lang="en-US" sz="1800" dirty="0">
                <a:solidFill>
                  <a:srgbClr val="000000"/>
                </a:solidFill>
                <a:latin typeface="Open Sans" panose="020B0606030504020204" pitchFamily="34" charset="0"/>
              </a:rPr>
              <a:t>“Th</a:t>
            </a:r>
            <a:r>
              <a:rPr lang="en-US" sz="1800" b="0" i="0" dirty="0">
                <a:solidFill>
                  <a:srgbClr val="000000"/>
                </a:solidFill>
                <a:effectLst/>
                <a:latin typeface="Open Sans" panose="020B0606030504020204" pitchFamily="34" charset="0"/>
              </a:rPr>
              <a:t>at said, I must make reference, for the sake of completeness, to an important issue raised by the Commission in its written observations and debated at the hearing in response to a question put by the Court, which goes beyond the matter before the referring court. </a:t>
            </a:r>
            <a:r>
              <a:rPr lang="en-US" sz="1800" b="0" i="0" dirty="0">
                <a:solidFill>
                  <a:srgbClr val="000000"/>
                </a:solidFill>
                <a:effectLst/>
                <a:highlight>
                  <a:srgbClr val="FFFF00"/>
                </a:highlight>
                <a:latin typeface="Open Sans" panose="020B0606030504020204" pitchFamily="34" charset="0"/>
              </a:rPr>
              <a:t>That issue is whether a ground for the loss of nationality which is based on the fact that a Danish national lives outside Denmark and makes no distinction between living in the European Union and living in a non-member State may be regarded as a legitimate ground under EU law where that loss entails the loss of citizenship of the European Union</a:t>
            </a:r>
          </a:p>
          <a:p>
            <a:pPr marL="0" marR="0" lvl="0" indent="0" algn="l" defTabSz="914400" rtl="0" eaLnBrk="1" fontAlgn="base" latinLnBrk="0" hangingPunct="1">
              <a:lnSpc>
                <a:spcPct val="100000"/>
              </a:lnSpc>
              <a:spcBef>
                <a:spcPct val="20000"/>
              </a:spcBef>
              <a:spcAft>
                <a:spcPct val="0"/>
              </a:spcAft>
              <a:buClrTx/>
              <a:buSzTx/>
              <a:buNone/>
              <a:tabLst/>
              <a:defRPr/>
            </a:pPr>
            <a:endParaRPr kumimoji="0" lang="en-US" sz="11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endParaRPr>
          </a:p>
          <a:p>
            <a:pPr marL="0" marR="0" lvl="0" indent="0" algn="l" defTabSz="914400" rtl="0" eaLnBrk="1" fontAlgn="base" latinLnBrk="0" hangingPunct="1">
              <a:lnSpc>
                <a:spcPct val="100000"/>
              </a:lnSpc>
              <a:spcBef>
                <a:spcPct val="20000"/>
              </a:spcBef>
              <a:spcAft>
                <a:spcPct val="0"/>
              </a:spcAft>
              <a:buClrTx/>
              <a:buSzTx/>
              <a:buNone/>
              <a:tabLst/>
              <a:defRPr/>
            </a:pPr>
            <a:endParaRPr kumimoji="0" lang="nb-NO" sz="1000" b="0" i="0" u="none" strike="noStrike" kern="0" cap="none" spc="0" normalizeH="0" baseline="0" noProof="0" dirty="0">
              <a:ln>
                <a:noFill/>
              </a:ln>
              <a:solidFill>
                <a:srgbClr val="000000"/>
              </a:solidFill>
              <a:effectLst/>
              <a:highlight>
                <a:srgbClr val="FFFF00"/>
              </a:highlight>
              <a:uLnTx/>
              <a:uFillTx/>
              <a:latin typeface="Arial"/>
              <a:ea typeface="ヒラギノ角ゴ Pro W3"/>
            </a:endParaRPr>
          </a:p>
        </p:txBody>
      </p:sp>
      <p:sp>
        <p:nvSpPr>
          <p:cNvPr id="4" name="Plassholder for dato 3">
            <a:extLst>
              <a:ext uri="{FF2B5EF4-FFF2-40B4-BE49-F238E27FC236}">
                <a16:creationId xmlns:a16="http://schemas.microsoft.com/office/drawing/2014/main" id="{BEBB5463-515E-902E-72BD-C78AAE2EBA4F}"/>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9DC10ADA-4FFF-4182-BF2B-4173CD1CF4BF}"/>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2C477A96-4459-8C39-01D9-BEEE6AB3E035}"/>
              </a:ext>
            </a:extLst>
          </p:cNvPr>
          <p:cNvSpPr>
            <a:spLocks noGrp="1"/>
          </p:cNvSpPr>
          <p:nvPr>
            <p:ph type="sldNum" sz="quarter" idx="12"/>
          </p:nvPr>
        </p:nvSpPr>
        <p:spPr/>
        <p:txBody>
          <a:bodyPr/>
          <a:lstStyle/>
          <a:p>
            <a:pPr>
              <a:defRPr/>
            </a:pPr>
            <a:fld id="{D9CAF9A1-4DE5-0A45-B83C-18B0A47232C3}" type="slidenum">
              <a:rPr lang="en-US" smtClean="0"/>
              <a:pPr>
                <a:defRPr/>
              </a:pPr>
              <a:t>41</a:t>
            </a:fld>
            <a:endParaRPr lang="en-US"/>
          </a:p>
        </p:txBody>
      </p:sp>
    </p:spTree>
    <p:extLst>
      <p:ext uri="{BB962C8B-B14F-4D97-AF65-F5344CB8AC3E}">
        <p14:creationId xmlns:p14="http://schemas.microsoft.com/office/powerpoint/2010/main" val="16427870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218FEDD-814A-3819-8C9D-7F33E0467C94}"/>
              </a:ext>
            </a:extLst>
          </p:cNvPr>
          <p:cNvSpPr>
            <a:spLocks noGrp="1"/>
          </p:cNvSpPr>
          <p:nvPr>
            <p:ph type="title"/>
          </p:nvPr>
        </p:nvSpPr>
        <p:spPr/>
        <p:txBody>
          <a:bodyPr/>
          <a:lstStyle/>
          <a:p>
            <a:r>
              <a:rPr lang="nb-NO" dirty="0"/>
              <a:t>Kan tap være problematisk </a:t>
            </a:r>
            <a:r>
              <a:rPr lang="nb-NO" dirty="0" err="1"/>
              <a:t>mtp</a:t>
            </a:r>
            <a:r>
              <a:rPr lang="nb-NO" dirty="0"/>
              <a:t>. fri bevegelighet?</a:t>
            </a:r>
          </a:p>
        </p:txBody>
      </p:sp>
      <p:sp>
        <p:nvSpPr>
          <p:cNvPr id="3" name="Plassholder for innhold 2">
            <a:extLst>
              <a:ext uri="{FF2B5EF4-FFF2-40B4-BE49-F238E27FC236}">
                <a16:creationId xmlns:a16="http://schemas.microsoft.com/office/drawing/2014/main" id="{CA955E64-0F5D-F1B2-0387-846FE5811769}"/>
              </a:ext>
            </a:extLst>
          </p:cNvPr>
          <p:cNvSpPr>
            <a:spLocks noGrp="1"/>
          </p:cNvSpPr>
          <p:nvPr>
            <p:ph idx="1"/>
          </p:nvPr>
        </p:nvSpPr>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“The application of such a residence criterion would mean, as the Commission rightly pointed out in its written and oral observations, that a Danish national in possession of the nationality of a non-member State and born in another Member State to a Danish father or mother </a:t>
            </a:r>
            <a:r>
              <a:rPr kumimoji="0" lang="en-US" sz="14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having exercised his or her right of free movement under Article 21 TFEU would thereby lose his or her Danish nationality by operation of law and, therefore, his or her citizenship of the European Union if, upon reaching the age of 22</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he or she fulfils the cumulative conditions laid down in the first sentence of Paragraph 8(1) of the Law on nationality and does not qualify for the derogation provided for in the second sentence of Paragraph 8(1) of that law. </a:t>
            </a:r>
            <a:r>
              <a:rPr kumimoji="0" lang="en-US" sz="14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Put another way, the exercise of the rights attached to his or her parents’ citizenship of the European Union would paradoxically result in that person losing all the rights attached to his or her citizenship of the European Union</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400" b="0" i="0" u="none" strike="noStrike" kern="0" cap="none" spc="0" normalizeH="0" baseline="0" noProof="0" dirty="0">
                <a:ln>
                  <a:noFill/>
                </a:ln>
                <a:solidFill>
                  <a:srgbClr val="006699"/>
                </a:solidFill>
                <a:effectLst/>
                <a:uLnTx/>
                <a:uFillTx/>
                <a:latin typeface="Open Sans" panose="020B0606030504020204" pitchFamily="34" charset="0"/>
                <a:ea typeface="ヒラギノ角ゴ Pro W3"/>
                <a:hlinkClick r:id="rId2"/>
              </a:rPr>
              <a:t>53</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Furthermore, that loss would also occur where that person, born in another Member State, exercises, </a:t>
            </a:r>
            <a:r>
              <a:rPr kumimoji="0" lang="en-US" sz="14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between the age of 18 and 22, his or her right of free movement and residence, inter alia, to work or reside in another Member State”</a:t>
            </a:r>
          </a:p>
          <a:p>
            <a:pPr marL="17145" marR="0" lvl="0" indent="0" algn="just" defTabSz="914400" rtl="0" eaLnBrk="1" fontAlgn="base" latinLnBrk="0" hangingPunct="1">
              <a:lnSpc>
                <a:spcPct val="100000"/>
              </a:lnSpc>
              <a:spcBef>
                <a:spcPct val="20000"/>
              </a:spcBef>
              <a:spcAft>
                <a:spcPts val="120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endParaRPr>
          </a:p>
          <a:p>
            <a:pPr marL="17145" marR="0" lvl="0" indent="0" algn="just" defTabSz="914400" rtl="0" eaLnBrk="1" fontAlgn="base" latinLnBrk="0" hangingPunct="1">
              <a:lnSpc>
                <a:spcPct val="100000"/>
              </a:lnSpc>
              <a:spcBef>
                <a:spcPct val="20000"/>
              </a:spcBef>
              <a:spcAft>
                <a:spcPts val="120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“Next, it should be borne in mind that, as regards citizens of the European Union who were born in the host Member State and </a:t>
            </a:r>
            <a:r>
              <a:rPr kumimoji="0" lang="en-US" sz="14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have never made use of their right of freedom of movement, the Court has previously held that such citizens are entitled to rely on Article 21(1) TFEU and the measures adopted to give it effect</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400" b="0" i="0" u="none" strike="noStrike" kern="0" cap="none" spc="0" normalizeH="0" baseline="0" noProof="0" dirty="0">
                <a:ln>
                  <a:noFill/>
                </a:ln>
                <a:solidFill>
                  <a:srgbClr val="006699"/>
                </a:solidFill>
                <a:effectLst/>
                <a:uLnTx/>
                <a:uFillTx/>
                <a:latin typeface="Open Sans" panose="020B0606030504020204" pitchFamily="34" charset="0"/>
                <a:ea typeface="ヒラギノ角ゴ Pro W3"/>
                <a:hlinkClick r:id="rId3"/>
              </a:rPr>
              <a:t>58</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a:t>
            </a:r>
          </a:p>
          <a:p>
            <a:endParaRPr lang="nb-NO" dirty="0"/>
          </a:p>
        </p:txBody>
      </p:sp>
      <p:sp>
        <p:nvSpPr>
          <p:cNvPr id="4" name="Plassholder for dato 3">
            <a:extLst>
              <a:ext uri="{FF2B5EF4-FFF2-40B4-BE49-F238E27FC236}">
                <a16:creationId xmlns:a16="http://schemas.microsoft.com/office/drawing/2014/main" id="{1F03FBD8-200E-11AC-2ED0-8E3CA09B77F4}"/>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13CA82A1-0613-9090-935A-6EB749FA4BCD}"/>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872FC891-7025-F76E-30B6-490EFF11AD17}"/>
              </a:ext>
            </a:extLst>
          </p:cNvPr>
          <p:cNvSpPr>
            <a:spLocks noGrp="1"/>
          </p:cNvSpPr>
          <p:nvPr>
            <p:ph type="sldNum" sz="quarter" idx="12"/>
          </p:nvPr>
        </p:nvSpPr>
        <p:spPr/>
        <p:txBody>
          <a:bodyPr/>
          <a:lstStyle/>
          <a:p>
            <a:pPr>
              <a:defRPr/>
            </a:pPr>
            <a:fld id="{D9CAF9A1-4DE5-0A45-B83C-18B0A47232C3}" type="slidenum">
              <a:rPr lang="en-US" smtClean="0"/>
              <a:pPr>
                <a:defRPr/>
              </a:pPr>
              <a:t>42</a:t>
            </a:fld>
            <a:endParaRPr lang="en-US"/>
          </a:p>
        </p:txBody>
      </p:sp>
    </p:spTree>
    <p:extLst>
      <p:ext uri="{BB962C8B-B14F-4D97-AF65-F5344CB8AC3E}">
        <p14:creationId xmlns:p14="http://schemas.microsoft.com/office/powerpoint/2010/main" val="30327206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CEBEFE-4D6E-8BDB-0ECB-F8E23BBF1D95}"/>
              </a:ext>
            </a:extLst>
          </p:cNvPr>
          <p:cNvSpPr>
            <a:spLocks noGrp="1"/>
          </p:cNvSpPr>
          <p:nvPr>
            <p:ph type="title"/>
          </p:nvPr>
        </p:nvSpPr>
        <p:spPr/>
        <p:txBody>
          <a:bodyPr/>
          <a:lstStyle/>
          <a:p>
            <a:r>
              <a:rPr lang="nb-NO" dirty="0"/>
              <a:t>Forholdet til fri bevegelighet </a:t>
            </a:r>
          </a:p>
        </p:txBody>
      </p:sp>
      <p:sp>
        <p:nvSpPr>
          <p:cNvPr id="3" name="Plassholder for innhold 2">
            <a:extLst>
              <a:ext uri="{FF2B5EF4-FFF2-40B4-BE49-F238E27FC236}">
                <a16:creationId xmlns:a16="http://schemas.microsoft.com/office/drawing/2014/main" id="{A387F695-1769-986A-24D8-0C58F352015B}"/>
              </a:ext>
            </a:extLst>
          </p:cNvPr>
          <p:cNvSpPr>
            <a:spLocks noGrp="1"/>
          </p:cNvSpPr>
          <p:nvPr>
            <p:ph idx="1"/>
          </p:nvPr>
        </p:nvSpPr>
        <p:spPr/>
        <p:txBody>
          <a:bodyPr/>
          <a:lstStyle/>
          <a:p>
            <a:pPr marL="17145" marR="0" lvl="0" indent="0" algn="just" defTabSz="914400" rtl="0" eaLnBrk="1" fontAlgn="base" latinLnBrk="0" hangingPunct="1">
              <a:lnSpc>
                <a:spcPct val="100000"/>
              </a:lnSpc>
              <a:spcBef>
                <a:spcPct val="20000"/>
              </a:spcBef>
              <a:spcAft>
                <a:spcPts val="120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“Finally, it seems clear to me that a criterion which </a:t>
            </a:r>
            <a:r>
              <a:rPr kumimoji="0" lang="en-US" sz="16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does not distinguish, with regard to the loss of nationality upon reaching the age of 22 causing the person concerned to lose his or her citizenship of the European Union, between living or residing in a non-member State and living or residing in a Member State </a:t>
            </a:r>
            <a:r>
              <a:rPr kumimoji="0" lang="en-US" sz="1600" b="1"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clearly amounts to a restriction on the right to move freely and reside in the territory of the Member States, which may deter Danish nationals from exercising that right</a:t>
            </a:r>
            <a:r>
              <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600" b="0" i="0" u="none" strike="noStrike" kern="0" cap="none" spc="0" normalizeH="0" baseline="0" noProof="0" dirty="0">
                <a:ln>
                  <a:noFill/>
                </a:ln>
                <a:solidFill>
                  <a:srgbClr val="006699"/>
                </a:solidFill>
                <a:effectLst/>
                <a:uLnTx/>
                <a:uFillTx/>
                <a:latin typeface="Open Sans" panose="020B0606030504020204" pitchFamily="34" charset="0"/>
                <a:ea typeface="ヒラギノ角ゴ Pro W3"/>
                <a:hlinkClick r:id="rId2"/>
              </a:rPr>
              <a:t>59</a:t>
            </a:r>
            <a:r>
              <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I should point out, in that respect, that </a:t>
            </a:r>
            <a:r>
              <a:rPr kumimoji="0" lang="en-US" sz="1600" b="0"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I do not see how such a restriction on the right of free movement and residence of citizens of the European Union could be regarded as proportionate</a:t>
            </a:r>
            <a:r>
              <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In my view, the fact that a citizen of the European Union may lose his or her nationality because he or she has taken up residence in a Member State other than his or her Member State of nationality </a:t>
            </a:r>
            <a:r>
              <a:rPr kumimoji="0" lang="en-US" sz="1600" b="1" i="0" u="none" strike="noStrike" kern="0" cap="none" spc="0" normalizeH="0" baseline="0" noProof="0" dirty="0">
                <a:ln>
                  <a:noFill/>
                </a:ln>
                <a:solidFill>
                  <a:srgbClr val="000000"/>
                </a:solidFill>
                <a:effectLst/>
                <a:highlight>
                  <a:srgbClr val="FFFF00"/>
                </a:highlight>
                <a:uLnTx/>
                <a:uFillTx/>
                <a:latin typeface="Open Sans" panose="020B0606030504020204" pitchFamily="34" charset="0"/>
                <a:ea typeface="ヒラギノ角ゴ Pro W3"/>
              </a:rPr>
              <a:t>disproportionately restricts that citizen’s right of free movement and residence</a:t>
            </a:r>
            <a:r>
              <a:rPr kumimoji="0" lang="en-US" sz="1600" b="1"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As the Commission rightly pointed out at the hearing, living and residing in the territory of the European Union should not be regarded as a severing of the genuine link between a citizen of the European Union and his or her Member State of origin.</a:t>
            </a:r>
          </a:p>
          <a:p>
            <a:endParaRPr lang="nb-NO" dirty="0"/>
          </a:p>
        </p:txBody>
      </p:sp>
      <p:sp>
        <p:nvSpPr>
          <p:cNvPr id="4" name="Plassholder for dato 3">
            <a:extLst>
              <a:ext uri="{FF2B5EF4-FFF2-40B4-BE49-F238E27FC236}">
                <a16:creationId xmlns:a16="http://schemas.microsoft.com/office/drawing/2014/main" id="{A94C537C-8F7E-85B5-CB5F-EBEFF5CAA494}"/>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D877D64F-3C09-7DA8-6C03-2E15AC14BCB2}"/>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A31385CC-10DA-297D-9EC6-693135DCD2F4}"/>
              </a:ext>
            </a:extLst>
          </p:cNvPr>
          <p:cNvSpPr>
            <a:spLocks noGrp="1"/>
          </p:cNvSpPr>
          <p:nvPr>
            <p:ph type="sldNum" sz="quarter" idx="12"/>
          </p:nvPr>
        </p:nvSpPr>
        <p:spPr/>
        <p:txBody>
          <a:bodyPr/>
          <a:lstStyle/>
          <a:p>
            <a:pPr>
              <a:defRPr/>
            </a:pPr>
            <a:fld id="{D9CAF9A1-4DE5-0A45-B83C-18B0A47232C3}" type="slidenum">
              <a:rPr lang="en-US" smtClean="0"/>
              <a:pPr>
                <a:defRPr/>
              </a:pPr>
              <a:t>43</a:t>
            </a:fld>
            <a:endParaRPr lang="en-US"/>
          </a:p>
        </p:txBody>
      </p:sp>
    </p:spTree>
    <p:extLst>
      <p:ext uri="{BB962C8B-B14F-4D97-AF65-F5344CB8AC3E}">
        <p14:creationId xmlns:p14="http://schemas.microsoft.com/office/powerpoint/2010/main" val="41828230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BD2B96F-BD73-C912-80E0-17B5CA9A90CF}"/>
              </a:ext>
            </a:extLst>
          </p:cNvPr>
          <p:cNvSpPr>
            <a:spLocks noGrp="1"/>
          </p:cNvSpPr>
          <p:nvPr>
            <p:ph type="title"/>
          </p:nvPr>
        </p:nvSpPr>
        <p:spPr/>
        <p:txBody>
          <a:bodyPr/>
          <a:lstStyle/>
          <a:p>
            <a:r>
              <a:rPr lang="nb-NO" dirty="0"/>
              <a:t>Forholdet til fri bevegelighet?</a:t>
            </a:r>
          </a:p>
        </p:txBody>
      </p:sp>
      <p:sp>
        <p:nvSpPr>
          <p:cNvPr id="3" name="Plassholder for innhold 2">
            <a:extLst>
              <a:ext uri="{FF2B5EF4-FFF2-40B4-BE49-F238E27FC236}">
                <a16:creationId xmlns:a16="http://schemas.microsoft.com/office/drawing/2014/main" id="{5799AC44-B272-72E2-8E04-4326BCE70709}"/>
              </a:ext>
            </a:extLst>
          </p:cNvPr>
          <p:cNvSpPr>
            <a:spLocks noGrp="1"/>
          </p:cNvSpPr>
          <p:nvPr>
            <p:ph idx="1"/>
          </p:nvPr>
        </p:nvSpPr>
        <p:spPr/>
        <p:txBody>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nb-NO" sz="2800" b="0" i="0" u="none" strike="noStrike" kern="0" cap="none" spc="0" normalizeH="0" baseline="0" noProof="0" dirty="0">
                <a:ln>
                  <a:noFill/>
                </a:ln>
                <a:solidFill>
                  <a:srgbClr val="000000"/>
                </a:solidFill>
                <a:effectLst/>
                <a:uLnTx/>
                <a:uFillTx/>
                <a:latin typeface="Arial"/>
                <a:ea typeface="ヒラギノ角ゴ Pro W3"/>
              </a:rPr>
              <a:t>Domstolen tar ikke stilling til spørsmålet</a:t>
            </a:r>
          </a:p>
          <a:p>
            <a:pPr marL="360045" indent="-342265" algn="just">
              <a:spcAft>
                <a:spcPts val="1200"/>
              </a:spcAft>
            </a:pPr>
            <a:r>
              <a:rPr kumimoji="0" lang="nb-NO" sz="1100" b="0" i="0" u="none" strike="noStrike" kern="0" cap="none" spc="0" normalizeH="0" baseline="0" noProof="0" dirty="0">
                <a:ln>
                  <a:noFill/>
                </a:ln>
                <a:solidFill>
                  <a:srgbClr val="000000"/>
                </a:solidFill>
                <a:effectLst/>
                <a:uLnTx/>
                <a:uFillTx/>
                <a:latin typeface="Arial"/>
                <a:ea typeface="ヒラギノ角ゴ Pro W3"/>
              </a:rPr>
              <a:t>«</a:t>
            </a:r>
            <a:r>
              <a:rPr kumimoji="0" lang="en-US" sz="11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rPr>
              <a:t> </a:t>
            </a:r>
            <a:r>
              <a:rPr lang="da-DK" sz="1100" b="0" i="0" u="none" strike="noStrike" dirty="0">
                <a:solidFill>
                  <a:srgbClr val="006699"/>
                </a:solidFill>
                <a:effectLst/>
                <a:latin typeface="Open Sans" panose="020B0606030504020204" pitchFamily="34" charset="0"/>
              </a:rPr>
              <a:t> 36</a:t>
            </a:r>
            <a:r>
              <a:rPr lang="da-DK" sz="1100" b="0" i="0" dirty="0">
                <a:solidFill>
                  <a:srgbClr val="000000"/>
                </a:solidFill>
                <a:effectLst/>
                <a:latin typeface="Open Sans" panose="020B0606030504020204" pitchFamily="34" charset="0"/>
              </a:rPr>
              <a:t>      Det er med henblik på den foreliggende sag </a:t>
            </a:r>
            <a:r>
              <a:rPr lang="da-DK" sz="1100" b="0" i="0" dirty="0">
                <a:solidFill>
                  <a:srgbClr val="000000"/>
                </a:solidFill>
                <a:effectLst/>
                <a:highlight>
                  <a:srgbClr val="FFFF00"/>
                </a:highlight>
                <a:latin typeface="Open Sans" panose="020B0606030504020204" pitchFamily="34" charset="0"/>
              </a:rPr>
              <a:t>ufornødent at undersøge lovligheden af sådanne kriterier</a:t>
            </a:r>
            <a:r>
              <a:rPr lang="da-DK" sz="1100" b="0" i="0" dirty="0">
                <a:solidFill>
                  <a:srgbClr val="000000"/>
                </a:solidFill>
                <a:effectLst/>
                <a:latin typeface="Open Sans" panose="020B0606030504020204" pitchFamily="34" charset="0"/>
              </a:rPr>
              <a:t>, for så vidt som de med henblik på den nævnte vurdering ikke sondrer mellem den berørte persons fødested, bopæl eller ophold i en medlemsstat og denne persons fødested, bopæl eller ophold i et tredjeland. Som det fremgår af anmodningen om præjudiciel afgørelse, har X i det foreliggende tilfælde nemlig ikke fremlagt nogen oplysninger, der kan godtgøre, at hun med undtagelse af nogle uger havde boet eller opholdt sig i en medlemsstat inden sit fyldte 22. år.</a:t>
            </a:r>
          </a:p>
          <a:p>
            <a:pPr marL="360045" indent="-342265" algn="just">
              <a:spcAft>
                <a:spcPts val="1200"/>
              </a:spcAft>
            </a:pPr>
            <a:r>
              <a:rPr lang="da-DK" sz="1100" b="0" i="0" u="none" strike="noStrike" dirty="0">
                <a:solidFill>
                  <a:srgbClr val="006699"/>
                </a:solidFill>
                <a:effectLst/>
                <a:latin typeface="Open Sans" panose="020B0606030504020204" pitchFamily="34" charset="0"/>
              </a:rPr>
              <a:t>37</a:t>
            </a:r>
            <a:r>
              <a:rPr lang="da-DK" sz="1100" b="0" i="0" dirty="0">
                <a:solidFill>
                  <a:srgbClr val="000000"/>
                </a:solidFill>
                <a:effectLst/>
                <a:latin typeface="Open Sans" panose="020B0606030504020204" pitchFamily="34" charset="0"/>
              </a:rPr>
              <a:t>      Under disse omstændigheder er EU-retten principielt ikke til hinder for, at en medlemsstat i situationer som dem, der er omhandlet i indfødsretslovens § 8, stk. 1, ud fra almene hensyn fastsætter fortabelse af statsborgerskab, selv om det for den pågældende person indebærer, at vedkommende mister sin status som unionsborger</a:t>
            </a:r>
            <a:r>
              <a:rPr lang="da-DK" sz="1100" b="0" i="0" dirty="0">
                <a:solidFill>
                  <a:srgbClr val="000000"/>
                </a:solidFill>
                <a:effectLst/>
                <a:highlight>
                  <a:srgbClr val="FFFF00"/>
                </a:highlight>
                <a:latin typeface="Open Sans" panose="020B0606030504020204" pitchFamily="34" charset="0"/>
              </a:rPr>
              <a:t>”</a:t>
            </a:r>
            <a:endParaRPr kumimoji="0" lang="nb-NO"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endParaRPr>
          </a:p>
          <a:p>
            <a:pPr marL="0" marR="0" lvl="0" indent="0" algn="l" defTabSz="914400" rtl="0" eaLnBrk="1" fontAlgn="base" latinLnBrk="0" hangingPunct="1">
              <a:lnSpc>
                <a:spcPct val="100000"/>
              </a:lnSpc>
              <a:spcBef>
                <a:spcPct val="20000"/>
              </a:spcBef>
              <a:spcAft>
                <a:spcPct val="0"/>
              </a:spcAft>
              <a:buClrTx/>
              <a:buSzTx/>
              <a:buNone/>
              <a:tabLst/>
              <a:defRPr/>
            </a:pPr>
            <a:r>
              <a:rPr lang="nb-NO" sz="1200" dirty="0">
                <a:solidFill>
                  <a:srgbClr val="FF0000"/>
                </a:solidFill>
                <a:latin typeface="Open Sans" panose="020B0606030504020204" pitchFamily="34" charset="0"/>
                <a:ea typeface="ヒラギノ角ゴ Pro W3"/>
              </a:rPr>
              <a:t>Spørsmål som kan oppstå</a:t>
            </a:r>
            <a:r>
              <a:rPr lang="nb-NO" sz="1200" dirty="0">
                <a:solidFill>
                  <a:srgbClr val="000000"/>
                </a:solidFill>
                <a:latin typeface="Open Sans" panose="020B0606030504020204" pitchFamily="34" charset="0"/>
                <a:ea typeface="ヒラギノ角ゴ Pro W3"/>
              </a:rPr>
              <a:t>: </a:t>
            </a:r>
          </a:p>
          <a:p>
            <a:pPr marL="0" marR="0" lvl="0" indent="0" algn="l" defTabSz="914400" rtl="0" eaLnBrk="1" fontAlgn="base" latinLnBrk="0" hangingPunct="1">
              <a:lnSpc>
                <a:spcPct val="100000"/>
              </a:lnSpc>
              <a:spcBef>
                <a:spcPct val="20000"/>
              </a:spcBef>
              <a:spcAft>
                <a:spcPct val="0"/>
              </a:spcAft>
              <a:buClrTx/>
              <a:buSzTx/>
              <a:buNone/>
              <a:tabLst/>
              <a:defRPr/>
            </a:pPr>
            <a:endParaRPr kumimoji="0" lang="nb-NO" sz="1200" b="0" i="0" u="none" strike="noStrike" kern="0" cap="none" spc="0" normalizeH="0" baseline="0" noProof="0" dirty="0">
              <a:ln>
                <a:noFill/>
              </a:ln>
              <a:solidFill>
                <a:srgbClr val="000000"/>
              </a:solidFill>
              <a:effectLst/>
              <a:uLnTx/>
              <a:uFillTx/>
              <a:latin typeface="Open Sans" panose="020B0606030504020204" pitchFamily="34" charset="0"/>
              <a:ea typeface="ヒラギノ角ゴ Pro W3"/>
            </a:endParaRPr>
          </a:p>
          <a:p>
            <a:pPr marL="228600" marR="0" lvl="0" indent="-228600" algn="l" defTabSz="914400" rtl="0" eaLnBrk="1" fontAlgn="base" latinLnBrk="0" hangingPunct="1">
              <a:lnSpc>
                <a:spcPct val="100000"/>
              </a:lnSpc>
              <a:spcBef>
                <a:spcPct val="20000"/>
              </a:spcBef>
              <a:spcAft>
                <a:spcPct val="0"/>
              </a:spcAft>
              <a:buClrTx/>
              <a:buSzTx/>
              <a:buAutoNum type="arabicPeriod"/>
              <a:tabLst/>
              <a:defRPr/>
            </a:pPr>
            <a:r>
              <a:rPr lang="nb-NO" sz="1200" dirty="0">
                <a:solidFill>
                  <a:srgbClr val="000000"/>
                </a:solidFill>
                <a:latin typeface="Open Sans" panose="020B0606030504020204" pitchFamily="34" charset="0"/>
                <a:ea typeface="ヒラギノ角ゴ Pro W3"/>
              </a:rPr>
              <a:t>Er en slik regel  som den danske § 8 problematisk </a:t>
            </a:r>
            <a:r>
              <a:rPr lang="nb-NO" sz="1200" dirty="0" err="1">
                <a:solidFill>
                  <a:srgbClr val="000000"/>
                </a:solidFill>
                <a:latin typeface="Open Sans" panose="020B0606030504020204" pitchFamily="34" charset="0"/>
                <a:ea typeface="ヒラギノ角ゴ Pro W3"/>
              </a:rPr>
              <a:t>mtp</a:t>
            </a:r>
            <a:r>
              <a:rPr lang="nb-NO" sz="1200" dirty="0">
                <a:solidFill>
                  <a:srgbClr val="000000"/>
                </a:solidFill>
                <a:latin typeface="Open Sans" panose="020B0606030504020204" pitchFamily="34" charset="0"/>
                <a:ea typeface="ヒラギノ角ゴ Pro W3"/>
              </a:rPr>
              <a:t>. reglene om fri bevegelighet? Utgjør det en restriksjon som må rettferdiggjøres? </a:t>
            </a:r>
          </a:p>
          <a:p>
            <a:pPr marL="228600" marR="0" lvl="0" indent="-228600" algn="l" defTabSz="914400" rtl="0" eaLnBrk="1" fontAlgn="base" latinLnBrk="0" hangingPunct="1">
              <a:lnSpc>
                <a:spcPct val="100000"/>
              </a:lnSpc>
              <a:spcBef>
                <a:spcPct val="20000"/>
              </a:spcBef>
              <a:spcAft>
                <a:spcPct val="0"/>
              </a:spcAft>
              <a:buClrTx/>
              <a:buSzTx/>
              <a:buAutoNum type="arabicPeriod"/>
              <a:tabLst/>
              <a:defRPr/>
            </a:pPr>
            <a:r>
              <a:rPr lang="nb-NO" sz="1200" dirty="0">
                <a:solidFill>
                  <a:srgbClr val="000000"/>
                </a:solidFill>
                <a:latin typeface="Open Sans" panose="020B0606030504020204" pitchFamily="34" charset="0"/>
                <a:ea typeface="ヒラギノ角ゴ Pro W3"/>
              </a:rPr>
              <a:t>Vil en restriksjon i så fall være lovlig? Hva med medlemstatens kompetanse til å fastsette egne regler om erverv og tap av statsborgerskap?</a:t>
            </a:r>
          </a:p>
          <a:p>
            <a:pPr marL="228600" marR="0" lvl="0" indent="-228600" algn="l" defTabSz="914400" rtl="0" eaLnBrk="1" fontAlgn="base" latinLnBrk="0" hangingPunct="1">
              <a:lnSpc>
                <a:spcPct val="100000"/>
              </a:lnSpc>
              <a:spcBef>
                <a:spcPct val="20000"/>
              </a:spcBef>
              <a:spcAft>
                <a:spcPct val="0"/>
              </a:spcAft>
              <a:buClrTx/>
              <a:buSzTx/>
              <a:buAutoNum type="arabicPeriod"/>
              <a:tabLst/>
              <a:defRPr/>
            </a:pPr>
            <a:r>
              <a:rPr lang="nb-NO" sz="1200" dirty="0">
                <a:solidFill>
                  <a:srgbClr val="000000"/>
                </a:solidFill>
                <a:latin typeface="Open Sans" panose="020B0606030504020204" pitchFamily="34" charset="0"/>
                <a:ea typeface="ヒラギノ角ゴ Pro W3"/>
              </a:rPr>
              <a:t>2. Er det bare opphold utenfor EU som kan rettferdiggjøre tap av statsborgerskap som følge av fravær fra riket? </a:t>
            </a:r>
          </a:p>
          <a:p>
            <a:pPr marL="0" marR="0" lvl="0" indent="0" algn="l" defTabSz="914400" rtl="0" eaLnBrk="1" fontAlgn="base" latinLnBrk="0" hangingPunct="1">
              <a:lnSpc>
                <a:spcPct val="100000"/>
              </a:lnSpc>
              <a:spcBef>
                <a:spcPct val="20000"/>
              </a:spcBef>
              <a:spcAft>
                <a:spcPct val="0"/>
              </a:spcAft>
              <a:buClrTx/>
              <a:buSzTx/>
              <a:buNone/>
              <a:tabLst/>
              <a:defRPr/>
            </a:pPr>
            <a:r>
              <a:rPr lang="nb-NO" sz="1200" dirty="0">
                <a:solidFill>
                  <a:srgbClr val="000000"/>
                </a:solidFill>
                <a:latin typeface="Open Sans" panose="020B0606030504020204" pitchFamily="34" charset="0"/>
                <a:ea typeface="ヒラギノ角ゴ Pro W3"/>
              </a:rPr>
              <a:t>Begrunnelsen; TFEU art. 21 eller unionsborgerdirektivet? Hvilken betydning for EØS?</a:t>
            </a:r>
          </a:p>
          <a:p>
            <a:pPr marL="0" marR="0" lvl="0" indent="0" algn="l" defTabSz="914400" rtl="0" eaLnBrk="1" fontAlgn="base" latinLnBrk="0" hangingPunct="1">
              <a:lnSpc>
                <a:spcPct val="100000"/>
              </a:lnSpc>
              <a:spcBef>
                <a:spcPct val="20000"/>
              </a:spcBef>
              <a:spcAft>
                <a:spcPct val="0"/>
              </a:spcAft>
              <a:buClrTx/>
              <a:buSzTx/>
              <a:buNone/>
              <a:tabLst/>
              <a:defRPr/>
            </a:pPr>
            <a:r>
              <a:rPr lang="nb-NO" sz="1200" dirty="0">
                <a:solidFill>
                  <a:srgbClr val="000000"/>
                </a:solidFill>
                <a:latin typeface="Open Sans" panose="020B0606030504020204" pitchFamily="34" charset="0"/>
                <a:ea typeface="ヒラギノ角ゴ Pro W3"/>
              </a:rPr>
              <a:t>Hva med nasjonalstatenes kompetanse her?</a:t>
            </a:r>
          </a:p>
        </p:txBody>
      </p:sp>
      <p:sp>
        <p:nvSpPr>
          <p:cNvPr id="4" name="Plassholder for dato 3">
            <a:extLst>
              <a:ext uri="{FF2B5EF4-FFF2-40B4-BE49-F238E27FC236}">
                <a16:creationId xmlns:a16="http://schemas.microsoft.com/office/drawing/2014/main" id="{B266AB78-0D48-9C70-2AAB-DE677EE73500}"/>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31DDCA8D-23BC-ACF2-61F3-2DD5E73F4EBD}"/>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1F4A11BA-9BEE-EADA-2BD0-A76FC51EFDB8}"/>
              </a:ext>
            </a:extLst>
          </p:cNvPr>
          <p:cNvSpPr>
            <a:spLocks noGrp="1"/>
          </p:cNvSpPr>
          <p:nvPr>
            <p:ph type="sldNum" sz="quarter" idx="12"/>
          </p:nvPr>
        </p:nvSpPr>
        <p:spPr/>
        <p:txBody>
          <a:bodyPr/>
          <a:lstStyle/>
          <a:p>
            <a:pPr>
              <a:defRPr/>
            </a:pPr>
            <a:fld id="{D9CAF9A1-4DE5-0A45-B83C-18B0A47232C3}" type="slidenum">
              <a:rPr lang="en-US" smtClean="0"/>
              <a:pPr>
                <a:defRPr/>
              </a:pPr>
              <a:t>44</a:t>
            </a:fld>
            <a:endParaRPr lang="en-US"/>
          </a:p>
        </p:txBody>
      </p:sp>
    </p:spTree>
    <p:extLst>
      <p:ext uri="{BB962C8B-B14F-4D97-AF65-F5344CB8AC3E}">
        <p14:creationId xmlns:p14="http://schemas.microsoft.com/office/powerpoint/2010/main" val="27577964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123DF3-1C6E-C968-12F3-58EF7AB897D6}"/>
              </a:ext>
            </a:extLst>
          </p:cNvPr>
          <p:cNvSpPr>
            <a:spLocks noGrp="1"/>
          </p:cNvSpPr>
          <p:nvPr>
            <p:ph type="title"/>
          </p:nvPr>
        </p:nvSpPr>
        <p:spPr/>
        <p:txBody>
          <a:bodyPr/>
          <a:lstStyle/>
          <a:p>
            <a:r>
              <a:rPr lang="nb-NO" dirty="0"/>
              <a:t>Norsk statsborgerlov § 24</a:t>
            </a:r>
          </a:p>
        </p:txBody>
      </p:sp>
      <p:sp>
        <p:nvSpPr>
          <p:cNvPr id="3" name="Plassholder for innhold 2">
            <a:extLst>
              <a:ext uri="{FF2B5EF4-FFF2-40B4-BE49-F238E27FC236}">
                <a16:creationId xmlns:a16="http://schemas.microsoft.com/office/drawing/2014/main" id="{DCBD7F81-C9FC-F8DE-AF6C-0DEDEA32A711}"/>
              </a:ext>
            </a:extLst>
          </p:cNvPr>
          <p:cNvSpPr>
            <a:spLocks noGrp="1"/>
          </p:cNvSpPr>
          <p:nvPr>
            <p:ph idx="1"/>
          </p:nvPr>
        </p:nvSpPr>
        <p:spPr/>
        <p:txBody>
          <a:bodyPr/>
          <a:lstStyle/>
          <a:p>
            <a:r>
              <a:rPr lang="nb-NO" sz="2000" dirty="0"/>
              <a:t>Den norske loven i motsetning til den danske, inneholder en regel om proporsjonalitet:</a:t>
            </a:r>
          </a:p>
          <a:p>
            <a:pPr marL="0" indent="0" algn="l">
              <a:buNone/>
            </a:pPr>
            <a:r>
              <a:rPr lang="nb-NO" sz="1200" dirty="0"/>
              <a:t>«</a:t>
            </a:r>
            <a:r>
              <a:rPr lang="nb-NO" sz="1200" b="0" i="0" dirty="0">
                <a:solidFill>
                  <a:srgbClr val="333333"/>
                </a:solidFill>
                <a:effectLst/>
                <a:latin typeface="Helvetica Neue"/>
              </a:rPr>
              <a:t>Den som ervervet norsk statsborgerskap ved fødselen, men som ikke har vært bosatt i til sammen </a:t>
            </a:r>
            <a:r>
              <a:rPr lang="nb-NO" sz="1200" b="0" i="0" dirty="0">
                <a:solidFill>
                  <a:srgbClr val="333333"/>
                </a:solidFill>
                <a:effectLst/>
                <a:highlight>
                  <a:srgbClr val="FFFF00"/>
                </a:highlight>
                <a:latin typeface="Helvetica Neue"/>
              </a:rPr>
              <a:t>to år i Norge eller til sammen syv år i Norge og andre nordiske land</a:t>
            </a:r>
            <a:r>
              <a:rPr lang="nb-NO" sz="1200" b="0" i="0" dirty="0">
                <a:solidFill>
                  <a:srgbClr val="333333"/>
                </a:solidFill>
                <a:effectLst/>
                <a:latin typeface="Helvetica Neue"/>
              </a:rPr>
              <a:t>, taper sitt norske statsborgerskap når vedkommende fyller 22 år.</a:t>
            </a:r>
          </a:p>
          <a:p>
            <a:pPr marL="0" indent="0" algn="l">
              <a:buNone/>
            </a:pPr>
            <a:endParaRPr lang="nb-NO" sz="1200" b="0" i="0" dirty="0">
              <a:solidFill>
                <a:srgbClr val="333333"/>
              </a:solidFill>
              <a:effectLst/>
              <a:latin typeface="Helvetica Neue"/>
            </a:endParaRPr>
          </a:p>
          <a:p>
            <a:pPr marL="0" indent="0" algn="l">
              <a:buNone/>
            </a:pPr>
            <a:r>
              <a:rPr lang="nb-NO" sz="1200" b="0" i="0" dirty="0">
                <a:solidFill>
                  <a:srgbClr val="333333"/>
                </a:solidFill>
                <a:effectLst/>
                <a:latin typeface="Helvetica Neue"/>
              </a:rPr>
              <a:t>Den som ellers ville tape sitt norske statsborgerskap etter første ledd, </a:t>
            </a:r>
            <a:r>
              <a:rPr lang="nb-NO" sz="1200" b="0" i="0" dirty="0">
                <a:solidFill>
                  <a:srgbClr val="333333"/>
                </a:solidFill>
                <a:effectLst/>
                <a:highlight>
                  <a:srgbClr val="FFFF00"/>
                </a:highlight>
                <a:latin typeface="Helvetica Neue"/>
              </a:rPr>
              <a:t>kan etter søknad</a:t>
            </a:r>
            <a:r>
              <a:rPr lang="nb-NO" sz="1200" b="0" i="0" dirty="0">
                <a:solidFill>
                  <a:srgbClr val="333333"/>
                </a:solidFill>
                <a:effectLst/>
                <a:latin typeface="Helvetica Neue"/>
              </a:rPr>
              <a:t> få rett til å beholde det såfremt søkeren har </a:t>
            </a:r>
            <a:r>
              <a:rPr lang="nb-NO" sz="1200" b="0" i="0" dirty="0">
                <a:solidFill>
                  <a:srgbClr val="333333"/>
                </a:solidFill>
                <a:effectLst/>
                <a:highlight>
                  <a:srgbClr val="FFFF00"/>
                </a:highlight>
                <a:latin typeface="Helvetica Neue"/>
              </a:rPr>
              <a:t>tilstrekkelig tilknytning til Norge</a:t>
            </a:r>
            <a:r>
              <a:rPr lang="nb-NO" sz="1200" b="0" i="0" dirty="0">
                <a:solidFill>
                  <a:srgbClr val="333333"/>
                </a:solidFill>
                <a:effectLst/>
                <a:latin typeface="Helvetica Neue"/>
              </a:rPr>
              <a:t>. Søknad om det må fremmes </a:t>
            </a:r>
            <a:r>
              <a:rPr lang="nb-NO" sz="1200" b="0" i="0" dirty="0">
                <a:solidFill>
                  <a:srgbClr val="333333"/>
                </a:solidFill>
                <a:effectLst/>
                <a:highlight>
                  <a:srgbClr val="FFFF00"/>
                </a:highlight>
                <a:latin typeface="Helvetica Neue"/>
              </a:rPr>
              <a:t>innen vedkommende fyller 22 år.</a:t>
            </a:r>
          </a:p>
          <a:p>
            <a:pPr marL="0" indent="0" algn="l">
              <a:buNone/>
            </a:pPr>
            <a:endParaRPr lang="nb-NO" sz="1200" b="0" i="0" dirty="0">
              <a:solidFill>
                <a:srgbClr val="333333"/>
              </a:solidFill>
              <a:effectLst/>
              <a:latin typeface="Helvetica Neue"/>
            </a:endParaRPr>
          </a:p>
          <a:p>
            <a:pPr marL="0" indent="0" algn="l">
              <a:buNone/>
            </a:pPr>
            <a:r>
              <a:rPr lang="nb-NO" sz="1200" b="0" i="0" dirty="0">
                <a:solidFill>
                  <a:srgbClr val="333333"/>
                </a:solidFill>
                <a:effectLst/>
                <a:latin typeface="Helvetica Neue"/>
              </a:rPr>
              <a:t>En søknad kan tas under behandling selv om den er fremsatt for sent, dersom søkeren ikke er vesentlig å bebreide for dette, eller det ville være </a:t>
            </a:r>
            <a:r>
              <a:rPr lang="nb-NO" sz="1200" b="0" i="0" dirty="0">
                <a:solidFill>
                  <a:srgbClr val="333333"/>
                </a:solidFill>
                <a:effectLst/>
                <a:highlight>
                  <a:srgbClr val="FFFF00"/>
                </a:highlight>
                <a:latin typeface="Helvetica Neue"/>
              </a:rPr>
              <a:t>urimelig at statsborgerskapet tapes på grunn av forsømmelsen</a:t>
            </a:r>
            <a:r>
              <a:rPr lang="nb-NO" sz="1200" b="0" i="0" dirty="0">
                <a:solidFill>
                  <a:srgbClr val="333333"/>
                </a:solidFill>
                <a:effectLst/>
                <a:latin typeface="Helvetica Neue"/>
              </a:rPr>
              <a:t>.</a:t>
            </a:r>
          </a:p>
          <a:p>
            <a:pPr marL="0" indent="0" algn="l">
              <a:buNone/>
            </a:pPr>
            <a:endParaRPr lang="nb-NO" sz="1200" b="0" i="0" dirty="0">
              <a:solidFill>
                <a:srgbClr val="333333"/>
              </a:solidFill>
              <a:effectLst/>
              <a:latin typeface="Helvetica Neue"/>
            </a:endParaRPr>
          </a:p>
          <a:p>
            <a:pPr marL="0" indent="0" algn="l">
              <a:buNone/>
            </a:pPr>
            <a:r>
              <a:rPr lang="nb-NO" sz="1200" b="0" i="0" dirty="0">
                <a:solidFill>
                  <a:srgbClr val="333333"/>
                </a:solidFill>
                <a:effectLst/>
                <a:latin typeface="Helvetica Neue"/>
              </a:rPr>
              <a:t>Taper noen sitt norske statsborgerskap etter denne paragraf, taper også </a:t>
            </a:r>
            <a:r>
              <a:rPr lang="nb-NO" sz="1200" b="0" i="0" dirty="0" err="1">
                <a:solidFill>
                  <a:srgbClr val="333333"/>
                </a:solidFill>
                <a:effectLst/>
                <a:latin typeface="Helvetica Neue"/>
              </a:rPr>
              <a:t>vedkommendes</a:t>
            </a:r>
            <a:r>
              <a:rPr lang="nb-NO" sz="1200" b="0" i="0" dirty="0">
                <a:solidFill>
                  <a:srgbClr val="333333"/>
                </a:solidFill>
                <a:effectLst/>
                <a:latin typeface="Helvetica Neue"/>
              </a:rPr>
              <a:t> barn statsborgerskapet. Det gjelder likevel ikke dersom en av foreldrene fortsatt er norsk, eller barnet selv fyller vilkårene i første ledd for å beholde statsborgerskapet.</a:t>
            </a:r>
          </a:p>
          <a:p>
            <a:pPr marL="0" indent="0" algn="l">
              <a:buNone/>
            </a:pPr>
            <a:endParaRPr lang="nb-NO" sz="1200" b="0" i="0" dirty="0">
              <a:solidFill>
                <a:srgbClr val="333333"/>
              </a:solidFill>
              <a:effectLst/>
              <a:latin typeface="Helvetica Neue"/>
            </a:endParaRPr>
          </a:p>
          <a:p>
            <a:pPr marL="0" indent="0" algn="l">
              <a:buNone/>
            </a:pPr>
            <a:r>
              <a:rPr lang="nb-NO" sz="1200" b="0" i="0" dirty="0">
                <a:solidFill>
                  <a:srgbClr val="333333"/>
                </a:solidFill>
                <a:effectLst/>
                <a:latin typeface="Helvetica Neue"/>
              </a:rPr>
              <a:t>Tap av statsborgerskap etter denne paragraf inntrer ikke dersom vedkommende dermed blir statsløs.</a:t>
            </a:r>
          </a:p>
          <a:p>
            <a:pPr marL="0" indent="0" algn="l">
              <a:buNone/>
            </a:pPr>
            <a:endParaRPr lang="nb-NO" sz="1200" b="0" i="0" dirty="0">
              <a:solidFill>
                <a:srgbClr val="333333"/>
              </a:solidFill>
              <a:effectLst/>
              <a:latin typeface="Helvetica Neue"/>
            </a:endParaRPr>
          </a:p>
          <a:p>
            <a:pPr marL="0" indent="0" algn="l">
              <a:buNone/>
            </a:pPr>
            <a:r>
              <a:rPr lang="nb-NO" sz="1200" b="0" i="0" dirty="0">
                <a:solidFill>
                  <a:srgbClr val="333333"/>
                </a:solidFill>
                <a:effectLst/>
                <a:latin typeface="Helvetica Neue"/>
              </a:rPr>
              <a:t>Kongen kan i forskrift gi nærmere regler om vilkårene for å beholde norsk statsborgerskap etter paragrafen her»</a:t>
            </a:r>
          </a:p>
        </p:txBody>
      </p:sp>
      <p:sp>
        <p:nvSpPr>
          <p:cNvPr id="4" name="Plassholder for dato 3">
            <a:extLst>
              <a:ext uri="{FF2B5EF4-FFF2-40B4-BE49-F238E27FC236}">
                <a16:creationId xmlns:a16="http://schemas.microsoft.com/office/drawing/2014/main" id="{1B67910E-7C51-BEFE-3A11-EED2C8A88BDA}"/>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2A159CED-10BE-BB24-56A4-790A86D6BF29}"/>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7BF804C2-FE82-87B7-2EB6-B598F5C2941E}"/>
              </a:ext>
            </a:extLst>
          </p:cNvPr>
          <p:cNvSpPr>
            <a:spLocks noGrp="1"/>
          </p:cNvSpPr>
          <p:nvPr>
            <p:ph type="sldNum" sz="quarter" idx="12"/>
          </p:nvPr>
        </p:nvSpPr>
        <p:spPr/>
        <p:txBody>
          <a:bodyPr/>
          <a:lstStyle/>
          <a:p>
            <a:pPr>
              <a:defRPr/>
            </a:pPr>
            <a:fld id="{D9CAF9A1-4DE5-0A45-B83C-18B0A47232C3}" type="slidenum">
              <a:rPr lang="en-US" smtClean="0"/>
              <a:pPr>
                <a:defRPr/>
              </a:pPr>
              <a:t>45</a:t>
            </a:fld>
            <a:endParaRPr lang="en-US"/>
          </a:p>
        </p:txBody>
      </p:sp>
    </p:spTree>
    <p:extLst>
      <p:ext uri="{BB962C8B-B14F-4D97-AF65-F5344CB8AC3E}">
        <p14:creationId xmlns:p14="http://schemas.microsoft.com/office/powerpoint/2010/main" val="39742307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5CA08FA-C81C-97C8-9295-D15D3B5F98E5}"/>
              </a:ext>
            </a:extLst>
          </p:cNvPr>
          <p:cNvSpPr>
            <a:spLocks noGrp="1"/>
          </p:cNvSpPr>
          <p:nvPr>
            <p:ph type="title"/>
          </p:nvPr>
        </p:nvSpPr>
        <p:spPr/>
        <p:txBody>
          <a:bodyPr/>
          <a:lstStyle/>
          <a:p>
            <a:r>
              <a:rPr lang="nb-NO" dirty="0"/>
              <a:t>Problematisk?</a:t>
            </a:r>
          </a:p>
        </p:txBody>
      </p:sp>
      <p:sp>
        <p:nvSpPr>
          <p:cNvPr id="3" name="Plassholder for innhold 2">
            <a:extLst>
              <a:ext uri="{FF2B5EF4-FFF2-40B4-BE49-F238E27FC236}">
                <a16:creationId xmlns:a16="http://schemas.microsoft.com/office/drawing/2014/main" id="{82319D03-E127-69CB-C12D-57C1214B81BA}"/>
              </a:ext>
            </a:extLst>
          </p:cNvPr>
          <p:cNvSpPr>
            <a:spLocks noGrp="1"/>
          </p:cNvSpPr>
          <p:nvPr>
            <p:ph idx="1"/>
          </p:nvPr>
        </p:nvSpPr>
        <p:spPr/>
        <p:txBody>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nb-NO" dirty="0">
                <a:solidFill>
                  <a:srgbClr val="000000"/>
                </a:solidFill>
                <a:latin typeface="Arial"/>
                <a:ea typeface="ヒラギノ角ゴ Pro W3"/>
              </a:rPr>
              <a:t>Bosetting</a:t>
            </a:r>
            <a:r>
              <a:rPr kumimoji="0" lang="nb-NO" sz="2800" b="0" i="0" u="none" strike="noStrike" kern="0" cap="none" spc="0" normalizeH="0" baseline="0" noProof="0" dirty="0">
                <a:ln>
                  <a:noFill/>
                </a:ln>
                <a:solidFill>
                  <a:srgbClr val="000000"/>
                </a:solidFill>
                <a:effectLst/>
                <a:uLnTx/>
                <a:uFillTx/>
                <a:latin typeface="Arial"/>
                <a:ea typeface="ヒラギノ角ゴ Pro W3"/>
              </a:rPr>
              <a:t> i et annet EU-land fører til tap av det norske statsborgerskapet dersom personen ikke har tilknytning til Norge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nb-NO" sz="2800" b="0" i="0" u="none" strike="noStrike" kern="0" cap="none" spc="0" normalizeH="0" baseline="0" noProof="0" dirty="0">
                <a:ln>
                  <a:noFill/>
                </a:ln>
                <a:solidFill>
                  <a:srgbClr val="000000"/>
                </a:solidFill>
                <a:effectLst/>
                <a:uLnTx/>
                <a:uFillTx/>
                <a:latin typeface="Arial"/>
                <a:ea typeface="ヒラギノ角ゴ Pro W3"/>
              </a:rPr>
              <a:t>Positiv forskjellsbehandling for land i Norden basert på en nordisk avtale. Problematisk?</a:t>
            </a:r>
          </a:p>
          <a:p>
            <a:pPr marL="0" marR="0" lvl="0" indent="0" algn="l" defTabSz="914400" rtl="0" eaLnBrk="1" fontAlgn="base" latinLnBrk="0" hangingPunct="1">
              <a:lnSpc>
                <a:spcPct val="100000"/>
              </a:lnSpc>
              <a:spcBef>
                <a:spcPct val="20000"/>
              </a:spcBef>
              <a:spcAft>
                <a:spcPct val="0"/>
              </a:spcAft>
              <a:buClrTx/>
              <a:buSzTx/>
              <a:buNone/>
              <a:tabLst/>
              <a:defRPr/>
            </a:pPr>
            <a:r>
              <a:rPr lang="nb-NO" dirty="0">
                <a:solidFill>
                  <a:srgbClr val="000000"/>
                </a:solidFill>
                <a:latin typeface="Arial"/>
                <a:ea typeface="ヒラギノ角ゴ Pro W3"/>
              </a:rPr>
              <a:t>Har EØS-retten overhodet betydning, her?</a:t>
            </a:r>
            <a:endParaRPr kumimoji="0" lang="nb-NO" sz="2800" b="0" i="0" u="none" strike="noStrike" kern="0" cap="none" spc="0" normalizeH="0" baseline="0" noProof="0" dirty="0">
              <a:ln>
                <a:noFill/>
              </a:ln>
              <a:solidFill>
                <a:srgbClr val="000000"/>
              </a:solidFill>
              <a:effectLst/>
              <a:uLnTx/>
              <a:uFillTx/>
              <a:latin typeface="Arial"/>
              <a:ea typeface="ヒラギノ角ゴ Pro W3"/>
            </a:endParaRPr>
          </a:p>
          <a:p>
            <a:pPr marL="0" marR="0" lvl="0" indent="0" algn="l" defTabSz="914400" rtl="0" eaLnBrk="1" fontAlgn="base" latinLnBrk="0" hangingPunct="1">
              <a:lnSpc>
                <a:spcPct val="100000"/>
              </a:lnSpc>
              <a:spcBef>
                <a:spcPct val="20000"/>
              </a:spcBef>
              <a:spcAft>
                <a:spcPct val="0"/>
              </a:spcAft>
              <a:buClrTx/>
              <a:buSzTx/>
              <a:buNone/>
              <a:tabLst/>
              <a:defRPr/>
            </a:pPr>
            <a:r>
              <a:rPr kumimoji="0" lang="nb-NO" sz="2800" b="0" i="0" u="none" strike="noStrike" kern="0" cap="none" spc="0" normalizeH="0" baseline="0" noProof="0" dirty="0">
                <a:ln>
                  <a:noFill/>
                </a:ln>
                <a:solidFill>
                  <a:srgbClr val="000000"/>
                </a:solidFill>
                <a:effectLst/>
                <a:uLnTx/>
                <a:uFillTx/>
                <a:latin typeface="Arial"/>
                <a:ea typeface="ヒラギノ角ゴ Pro W3"/>
              </a:rPr>
              <a:t>Fri bevegelighet; gjelder også i EØS og er omfattet av unionsborgerdirektivet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nb-NO" sz="2800" b="0" i="0" u="none" strike="noStrike" kern="0" cap="none" spc="0" normalizeH="0" baseline="0" noProof="0" dirty="0">
                <a:ln>
                  <a:noFill/>
                </a:ln>
                <a:solidFill>
                  <a:srgbClr val="000000"/>
                </a:solidFill>
                <a:effectLst/>
                <a:uLnTx/>
                <a:uFillTx/>
                <a:latin typeface="Arial"/>
                <a:ea typeface="ヒラギノ角ゴ Pro W3"/>
              </a:rPr>
              <a:t>Men unionsborgerskapet er ikke en del av EØS?</a:t>
            </a:r>
            <a:endParaRPr lang="nb-NO" dirty="0"/>
          </a:p>
        </p:txBody>
      </p:sp>
      <p:sp>
        <p:nvSpPr>
          <p:cNvPr id="4" name="Plassholder for dato 3">
            <a:extLst>
              <a:ext uri="{FF2B5EF4-FFF2-40B4-BE49-F238E27FC236}">
                <a16:creationId xmlns:a16="http://schemas.microsoft.com/office/drawing/2014/main" id="{C8EED3AB-4C10-11CA-018F-FC5F5634C870}"/>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68BE5AFD-40C1-E34C-618A-5E2DCDCE436F}"/>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D6A8F0A6-92FC-81ED-9224-37C8F8E681F5}"/>
              </a:ext>
            </a:extLst>
          </p:cNvPr>
          <p:cNvSpPr>
            <a:spLocks noGrp="1"/>
          </p:cNvSpPr>
          <p:nvPr>
            <p:ph type="sldNum" sz="quarter" idx="12"/>
          </p:nvPr>
        </p:nvSpPr>
        <p:spPr/>
        <p:txBody>
          <a:bodyPr/>
          <a:lstStyle/>
          <a:p>
            <a:pPr>
              <a:defRPr/>
            </a:pPr>
            <a:fld id="{D9CAF9A1-4DE5-0A45-B83C-18B0A47232C3}" type="slidenum">
              <a:rPr lang="en-US" smtClean="0"/>
              <a:pPr>
                <a:defRPr/>
              </a:pPr>
              <a:t>46</a:t>
            </a:fld>
            <a:endParaRPr lang="en-US"/>
          </a:p>
        </p:txBody>
      </p:sp>
    </p:spTree>
    <p:extLst>
      <p:ext uri="{BB962C8B-B14F-4D97-AF65-F5344CB8AC3E}">
        <p14:creationId xmlns:p14="http://schemas.microsoft.com/office/powerpoint/2010/main" val="25027577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819F7C5-58DC-1F9B-117F-03DA38F456DB}"/>
              </a:ext>
            </a:extLst>
          </p:cNvPr>
          <p:cNvSpPr>
            <a:spLocks noGrp="1"/>
          </p:cNvSpPr>
          <p:nvPr>
            <p:ph type="title"/>
          </p:nvPr>
        </p:nvSpPr>
        <p:spPr/>
        <p:txBody>
          <a:bodyPr/>
          <a:lstStyle/>
          <a:p>
            <a:r>
              <a:rPr lang="nb-NO" dirty="0"/>
              <a:t>Tror ikke vi rekker lenger…</a:t>
            </a:r>
          </a:p>
        </p:txBody>
      </p:sp>
      <p:sp>
        <p:nvSpPr>
          <p:cNvPr id="3" name="Plassholder for innhold 2">
            <a:extLst>
              <a:ext uri="{FF2B5EF4-FFF2-40B4-BE49-F238E27FC236}">
                <a16:creationId xmlns:a16="http://schemas.microsoft.com/office/drawing/2014/main" id="{91AB48A3-AB17-EAE7-D019-6621D03C7B94}"/>
              </a:ext>
            </a:extLst>
          </p:cNvPr>
          <p:cNvSpPr>
            <a:spLocks noGrp="1"/>
          </p:cNvSpPr>
          <p:nvPr>
            <p:ph idx="1"/>
          </p:nvPr>
        </p:nvSpPr>
        <p:spPr/>
        <p:txBody>
          <a:bodyPr/>
          <a:lstStyle/>
          <a:p>
            <a:r>
              <a:rPr lang="nb-NO" dirty="0"/>
              <a:t>Men diskuterer gjerne unionsborgerskapets betydning for </a:t>
            </a:r>
            <a:r>
              <a:rPr lang="nb-NO" dirty="0" err="1"/>
              <a:t>oppholdsretten</a:t>
            </a:r>
            <a:r>
              <a:rPr lang="nb-NO" dirty="0"/>
              <a:t>/forbudet mot utvisning og utviklingen etter </a:t>
            </a:r>
            <a:r>
              <a:rPr lang="nb-NO" dirty="0" err="1"/>
              <a:t>Rt</a:t>
            </a:r>
            <a:r>
              <a:rPr lang="nb-NO" dirty="0"/>
              <a:t>. 2015 s. 93 (Maria). </a:t>
            </a:r>
          </a:p>
          <a:p>
            <a:r>
              <a:rPr lang="nb-NO" dirty="0"/>
              <a:t>Kan Maria opprettholdes i dag?</a:t>
            </a:r>
          </a:p>
        </p:txBody>
      </p:sp>
      <p:sp>
        <p:nvSpPr>
          <p:cNvPr id="4" name="Plassholder for dato 3">
            <a:extLst>
              <a:ext uri="{FF2B5EF4-FFF2-40B4-BE49-F238E27FC236}">
                <a16:creationId xmlns:a16="http://schemas.microsoft.com/office/drawing/2014/main" id="{2034F85B-C641-E9AE-E454-0857BAC85ADB}"/>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ADC331CC-5C42-8A72-5A67-27AC59881E5F}"/>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BF03F27B-DFC6-ABBE-F9C0-9E802BFF914D}"/>
              </a:ext>
            </a:extLst>
          </p:cNvPr>
          <p:cNvSpPr>
            <a:spLocks noGrp="1"/>
          </p:cNvSpPr>
          <p:nvPr>
            <p:ph type="sldNum" sz="quarter" idx="12"/>
          </p:nvPr>
        </p:nvSpPr>
        <p:spPr/>
        <p:txBody>
          <a:bodyPr/>
          <a:lstStyle/>
          <a:p>
            <a:pPr>
              <a:defRPr/>
            </a:pPr>
            <a:fld id="{D9CAF9A1-4DE5-0A45-B83C-18B0A47232C3}" type="slidenum">
              <a:rPr lang="en-US" smtClean="0"/>
              <a:pPr>
                <a:defRPr/>
              </a:pPr>
              <a:t>47</a:t>
            </a:fld>
            <a:endParaRPr lang="en-US"/>
          </a:p>
        </p:txBody>
      </p:sp>
    </p:spTree>
    <p:extLst>
      <p:ext uri="{BB962C8B-B14F-4D97-AF65-F5344CB8AC3E}">
        <p14:creationId xmlns:p14="http://schemas.microsoft.com/office/powerpoint/2010/main" val="8748765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6376F4F-98A8-E6B9-05C5-32CFFADDEFDA}"/>
              </a:ext>
            </a:extLst>
          </p:cNvPr>
          <p:cNvSpPr>
            <a:spLocks noGrp="1"/>
          </p:cNvSpPr>
          <p:nvPr>
            <p:ph type="title"/>
          </p:nvPr>
        </p:nvSpPr>
        <p:spPr/>
        <p:txBody>
          <a:bodyPr/>
          <a:lstStyle/>
          <a:p>
            <a:r>
              <a:rPr lang="nb-NO" dirty="0"/>
              <a:t>Rett til opphold – Del III </a:t>
            </a:r>
          </a:p>
        </p:txBody>
      </p:sp>
      <p:sp>
        <p:nvSpPr>
          <p:cNvPr id="3" name="Plassholder for innhold 2">
            <a:extLst>
              <a:ext uri="{FF2B5EF4-FFF2-40B4-BE49-F238E27FC236}">
                <a16:creationId xmlns:a16="http://schemas.microsoft.com/office/drawing/2014/main" id="{A11BB1C0-7859-2AD8-053B-26232FF64C00}"/>
              </a:ext>
            </a:extLst>
          </p:cNvPr>
          <p:cNvSpPr>
            <a:spLocks noGrp="1"/>
          </p:cNvSpPr>
          <p:nvPr>
            <p:ph idx="1"/>
          </p:nvPr>
        </p:nvSpPr>
        <p:spPr/>
        <p:txBody>
          <a:bodyPr/>
          <a:lstStyle/>
          <a:p>
            <a:pPr marL="0" indent="0">
              <a:buNone/>
            </a:pPr>
            <a:r>
              <a:rPr lang="nb-NO" dirty="0"/>
              <a:t>Nå; litt om materielle statsborgerrettigheter og forholdet til Unionsborgerskapet </a:t>
            </a:r>
          </a:p>
          <a:p>
            <a:pPr marL="0" indent="0">
              <a:buNone/>
            </a:pPr>
            <a:endParaRPr lang="nb-NO" dirty="0"/>
          </a:p>
        </p:txBody>
      </p:sp>
      <p:sp>
        <p:nvSpPr>
          <p:cNvPr id="4" name="Plassholder for dato 3">
            <a:extLst>
              <a:ext uri="{FF2B5EF4-FFF2-40B4-BE49-F238E27FC236}">
                <a16:creationId xmlns:a16="http://schemas.microsoft.com/office/drawing/2014/main" id="{949971BE-F965-2102-41B8-FB00C5ED2397}"/>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0B6F8D81-A4E0-B9E5-E438-548709F502B0}"/>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8A392760-7B06-B5CA-ECE4-F153333B2974}"/>
              </a:ext>
            </a:extLst>
          </p:cNvPr>
          <p:cNvSpPr>
            <a:spLocks noGrp="1"/>
          </p:cNvSpPr>
          <p:nvPr>
            <p:ph type="sldNum" sz="quarter" idx="12"/>
          </p:nvPr>
        </p:nvSpPr>
        <p:spPr/>
        <p:txBody>
          <a:bodyPr/>
          <a:lstStyle/>
          <a:p>
            <a:pPr>
              <a:defRPr/>
            </a:pPr>
            <a:fld id="{D9CAF9A1-4DE5-0A45-B83C-18B0A47232C3}" type="slidenum">
              <a:rPr lang="en-US" smtClean="0"/>
              <a:pPr>
                <a:defRPr/>
              </a:pPr>
              <a:t>48</a:t>
            </a:fld>
            <a:endParaRPr lang="en-US"/>
          </a:p>
        </p:txBody>
      </p:sp>
      <p:pic>
        <p:nvPicPr>
          <p:cNvPr id="7" name="Bilde 6">
            <a:extLst>
              <a:ext uri="{FF2B5EF4-FFF2-40B4-BE49-F238E27FC236}">
                <a16:creationId xmlns:a16="http://schemas.microsoft.com/office/drawing/2014/main" id="{7F4E0698-EE2F-8D76-BF0A-7E355B17DBF3}"/>
              </a:ext>
            </a:extLst>
          </p:cNvPr>
          <p:cNvPicPr>
            <a:picLocks noChangeAspect="1"/>
          </p:cNvPicPr>
          <p:nvPr/>
        </p:nvPicPr>
        <p:blipFill>
          <a:blip r:embed="rId2"/>
          <a:stretch>
            <a:fillRect/>
          </a:stretch>
        </p:blipFill>
        <p:spPr>
          <a:xfrm>
            <a:off x="990600" y="3284984"/>
            <a:ext cx="2228850" cy="2057400"/>
          </a:xfrm>
          <a:prstGeom prst="rect">
            <a:avLst/>
          </a:prstGeom>
        </p:spPr>
      </p:pic>
      <p:pic>
        <p:nvPicPr>
          <p:cNvPr id="8" name="Bilde 7">
            <a:extLst>
              <a:ext uri="{FF2B5EF4-FFF2-40B4-BE49-F238E27FC236}">
                <a16:creationId xmlns:a16="http://schemas.microsoft.com/office/drawing/2014/main" id="{B430DE27-3007-60CA-FBBC-CF2D29351013}"/>
              </a:ext>
            </a:extLst>
          </p:cNvPr>
          <p:cNvPicPr>
            <a:picLocks noChangeAspect="1"/>
          </p:cNvPicPr>
          <p:nvPr/>
        </p:nvPicPr>
        <p:blipFill>
          <a:blip r:embed="rId3"/>
          <a:stretch>
            <a:fillRect/>
          </a:stretch>
        </p:blipFill>
        <p:spPr>
          <a:xfrm>
            <a:off x="4283968" y="3534916"/>
            <a:ext cx="2619375" cy="1752600"/>
          </a:xfrm>
          <a:prstGeom prst="rect">
            <a:avLst/>
          </a:prstGeom>
        </p:spPr>
      </p:pic>
    </p:spTree>
    <p:extLst>
      <p:ext uri="{BB962C8B-B14F-4D97-AF65-F5344CB8AC3E}">
        <p14:creationId xmlns:p14="http://schemas.microsoft.com/office/powerpoint/2010/main" val="22256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1614A95-73A5-F1DA-6404-77EA0BA2D26C}"/>
              </a:ext>
            </a:extLst>
          </p:cNvPr>
          <p:cNvSpPr>
            <a:spLocks noGrp="1"/>
          </p:cNvSpPr>
          <p:nvPr>
            <p:ph type="title"/>
          </p:nvPr>
        </p:nvSpPr>
        <p:spPr/>
        <p:txBody>
          <a:bodyPr/>
          <a:lstStyle/>
          <a:p>
            <a:r>
              <a:rPr lang="nb-NO" dirty="0"/>
              <a:t>Det norske statsborgerskapet </a:t>
            </a:r>
          </a:p>
        </p:txBody>
      </p:sp>
      <p:sp>
        <p:nvSpPr>
          <p:cNvPr id="3" name="Plassholder for innhold 2">
            <a:extLst>
              <a:ext uri="{FF2B5EF4-FFF2-40B4-BE49-F238E27FC236}">
                <a16:creationId xmlns:a16="http://schemas.microsoft.com/office/drawing/2014/main" id="{AF3E3D28-E9CE-6182-F66C-48CA13A3A538}"/>
              </a:ext>
            </a:extLst>
          </p:cNvPr>
          <p:cNvSpPr>
            <a:spLocks noGrp="1"/>
          </p:cNvSpPr>
          <p:nvPr>
            <p:ph idx="1"/>
          </p:nvPr>
        </p:nvSpPr>
        <p:spPr>
          <a:xfrm>
            <a:off x="990599" y="1628800"/>
            <a:ext cx="5531957" cy="4968552"/>
          </a:xfrm>
        </p:spPr>
        <p:txBody>
          <a:bodyPr/>
          <a:lstStyle/>
          <a:p>
            <a:r>
              <a:rPr lang="nb-NO" sz="1200" dirty="0">
                <a:latin typeface="Calibri" panose="020F0502020204030204" pitchFamily="34" charset="0"/>
                <a:cs typeface="Calibri" panose="020F0502020204030204" pitchFamily="34" charset="0"/>
              </a:rPr>
              <a:t>Hva er statsborgerskap?</a:t>
            </a:r>
          </a:p>
          <a:p>
            <a:r>
              <a:rPr lang="nb-NO" sz="1200" dirty="0">
                <a:latin typeface="Calibri" panose="020F0502020204030204" pitchFamily="34" charset="0"/>
                <a:cs typeface="Calibri" panose="020F0502020204030204" pitchFamily="34" charset="0"/>
              </a:rPr>
              <a:t>Ingen entydig definisjon; rettslig, sosial og identitetsskapende aspekt </a:t>
            </a:r>
          </a:p>
          <a:p>
            <a:r>
              <a:rPr lang="nb-NO" sz="1200" dirty="0" err="1">
                <a:latin typeface="Calibri" panose="020F0502020204030204" pitchFamily="34" charset="0"/>
                <a:cs typeface="Calibri" panose="020F0502020204030204" pitchFamily="34" charset="0"/>
              </a:rPr>
              <a:t>Rt</a:t>
            </a:r>
            <a:r>
              <a:rPr lang="nb-NO" sz="1200" dirty="0">
                <a:latin typeface="Calibri" panose="020F0502020204030204" pitchFamily="34" charset="0"/>
                <a:cs typeface="Calibri" panose="020F0502020204030204" pitchFamily="34" charset="0"/>
              </a:rPr>
              <a:t>. 2015 s. 93 (Maria) avsnitt 96:</a:t>
            </a:r>
          </a:p>
          <a:p>
            <a:pPr marL="0" indent="0">
              <a:buNone/>
            </a:pPr>
            <a:r>
              <a:rPr lang="nb-NO" sz="1200" dirty="0">
                <a:latin typeface="Calibri" panose="020F0502020204030204" pitchFamily="34" charset="0"/>
                <a:cs typeface="Calibri" panose="020F0502020204030204" pitchFamily="34" charset="0"/>
              </a:rPr>
              <a:t>«</a:t>
            </a:r>
            <a:r>
              <a:rPr lang="nb-NO" sz="1200" b="0" i="0" dirty="0">
                <a:solidFill>
                  <a:srgbClr val="333333"/>
                </a:solidFill>
                <a:effectLst/>
                <a:latin typeface="Calibri" panose="020F0502020204030204" pitchFamily="34" charset="0"/>
                <a:cs typeface="Calibri" panose="020F0502020204030204" pitchFamily="34" charset="0"/>
              </a:rPr>
              <a:t>Et norsk statsborgerskap er ikke bare en formalitet. Kommunalkomiteen fremhever i </a:t>
            </a:r>
            <a:r>
              <a:rPr lang="nb-NO" sz="1200" b="0" i="0" u="none" strike="noStrike" dirty="0">
                <a:solidFill>
                  <a:srgbClr val="DB142C"/>
                </a:solidFill>
                <a:effectLst/>
                <a:latin typeface="Calibri" panose="020F0502020204030204" pitchFamily="34" charset="0"/>
                <a:cs typeface="Calibri" panose="020F0502020204030204" pitchFamily="34" charset="0"/>
                <a:hlinkClick r:id="rId3"/>
              </a:rPr>
              <a:t>Innst.O.nr.86 (2004–2005)</a:t>
            </a:r>
            <a:r>
              <a:rPr lang="nb-NO" sz="1200" b="0" i="0" dirty="0">
                <a:solidFill>
                  <a:srgbClr val="333333"/>
                </a:solidFill>
                <a:effectLst/>
                <a:latin typeface="Calibri" panose="020F0502020204030204" pitchFamily="34" charset="0"/>
                <a:cs typeface="Calibri" panose="020F0502020204030204" pitchFamily="34" charset="0"/>
              </a:rPr>
              <a:t> om statsborgerloven, punkt 2.2 at «norsk statsborgerskap har en viktig symbolsk betydning ved at det markerer en tilhørighet til det norske samfunnet og dets grunnleggende verdier». Komiteen viser også til at «statsborgerskapet gir viktige rettigheter 	og plikter som har betydning for innbyggernes deltakelse i det norske samfunnet». </a:t>
            </a:r>
            <a:r>
              <a:rPr lang="nb-NO" sz="1200" b="0" i="0" dirty="0">
                <a:solidFill>
                  <a:srgbClr val="333333"/>
                </a:solidFill>
                <a:effectLst/>
                <a:highlight>
                  <a:srgbClr val="FFFF00"/>
                </a:highlight>
                <a:latin typeface="Calibri" panose="020F0502020204030204" pitchFamily="34" charset="0"/>
                <a:cs typeface="Calibri" panose="020F0502020204030204" pitchFamily="34" charset="0"/>
              </a:rPr>
              <a:t>Statsborgerskap utgjør, etter mitt syn, et grunnleggende rettslig, sosialt og psykologisk bånd, som kan være av avgjørende betydning for et menneskes identitet og utvikling gjennom hele livet, fra fødsel til død</a:t>
            </a:r>
            <a:r>
              <a:rPr lang="nb-NO" sz="1200" b="0" i="0" dirty="0">
                <a:solidFill>
                  <a:srgbClr val="333333"/>
                </a:solidFill>
                <a:effectLst/>
                <a:latin typeface="Calibri" panose="020F0502020204030204" pitchFamily="34" charset="0"/>
                <a:cs typeface="Calibri" panose="020F0502020204030204" pitchFamily="34" charset="0"/>
              </a:rPr>
              <a:t>»</a:t>
            </a:r>
            <a:endParaRPr lang="nb-NO" sz="1200" dirty="0">
              <a:latin typeface="Calibri" panose="020F0502020204030204" pitchFamily="34" charset="0"/>
              <a:cs typeface="Calibri" panose="020F0502020204030204" pitchFamily="34" charset="0"/>
            </a:endParaRPr>
          </a:p>
          <a:p>
            <a:pPr>
              <a:buFont typeface="Arial" panose="020B0604020202020204" pitchFamily="34" charset="0"/>
              <a:buChar char="•"/>
            </a:pPr>
            <a:r>
              <a:rPr lang="nb-NO" sz="1200" dirty="0">
                <a:latin typeface="Calibri" panose="020F0502020204030204" pitchFamily="34" charset="0"/>
                <a:cs typeface="Calibri" panose="020F0502020204030204" pitchFamily="34" charset="0"/>
              </a:rPr>
              <a:t>Utgjør et rettslig bånd mellom stat og individ og en formalisert, juridisk tilknytning mellom stat og borger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nb-NO" sz="12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Med statsborgerskapet inntreffer visse rettsvirkninger for individet overfor staten.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nb-NO" sz="1200" dirty="0">
                <a:solidFill>
                  <a:srgbClr val="000000"/>
                </a:solidFill>
                <a:latin typeface="Calibri" panose="020F0502020204030204" pitchFamily="34" charset="0"/>
                <a:ea typeface="ヒラギノ角ゴ Pro W3"/>
                <a:cs typeface="Calibri" panose="020F0502020204030204" pitchFamily="34" charset="0"/>
              </a:rPr>
              <a:t>Finnes «statsborgerrettigheter»? Høyesteretts uttalelse i </a:t>
            </a:r>
            <a:r>
              <a:rPr lang="nb-NO" sz="1200" dirty="0" err="1">
                <a:solidFill>
                  <a:srgbClr val="000000"/>
                </a:solidFill>
                <a:latin typeface="Calibri" panose="020F0502020204030204" pitchFamily="34" charset="0"/>
                <a:ea typeface="ヒラギノ角ゴ Pro W3"/>
                <a:cs typeface="Calibri" panose="020F0502020204030204" pitchFamily="34" charset="0"/>
              </a:rPr>
              <a:t>Rt</a:t>
            </a:r>
            <a:r>
              <a:rPr lang="nb-NO" sz="1200" dirty="0">
                <a:solidFill>
                  <a:srgbClr val="000000"/>
                </a:solidFill>
                <a:latin typeface="Calibri" panose="020F0502020204030204" pitchFamily="34" charset="0"/>
                <a:ea typeface="ヒラギノ角ゴ Pro W3"/>
                <a:cs typeface="Calibri" panose="020F0502020204030204" pitchFamily="34" charset="0"/>
              </a:rPr>
              <a:t>. 2015 s. 93 (Maria) avsnitt 50 synes å forutsette det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nb-NO" sz="1200" dirty="0">
                <a:solidFill>
                  <a:srgbClr val="000000"/>
                </a:solidFill>
                <a:latin typeface="Calibri" panose="020F0502020204030204" pitchFamily="34" charset="0"/>
                <a:ea typeface="ヒラギノ角ゴ Pro W3"/>
                <a:cs typeface="Calibri" panose="020F0502020204030204" pitchFamily="34" charset="0"/>
              </a:rPr>
              <a:t>Ikke enighet om hva som eventuelt utgjør «statsborgerrettigheter»; men retten til innreise, </a:t>
            </a:r>
            <a:r>
              <a:rPr lang="nb-NO" sz="1200" dirty="0" err="1">
                <a:solidFill>
                  <a:srgbClr val="000000"/>
                </a:solidFill>
                <a:latin typeface="Calibri" panose="020F0502020204030204" pitchFamily="34" charset="0"/>
                <a:ea typeface="ヒラギノ角ゴ Pro W3"/>
                <a:cs typeface="Calibri" panose="020F0502020204030204" pitchFamily="34" charset="0"/>
              </a:rPr>
              <a:t>oppholdsretten</a:t>
            </a:r>
            <a:r>
              <a:rPr lang="nb-NO" sz="1200" dirty="0">
                <a:solidFill>
                  <a:srgbClr val="000000"/>
                </a:solidFill>
                <a:latin typeface="Calibri" panose="020F0502020204030204" pitchFamily="34" charset="0"/>
                <a:ea typeface="ヒラギノ角ゴ Pro W3"/>
                <a:cs typeface="Calibri" panose="020F0502020204030204" pitchFamily="34" charset="0"/>
              </a:rPr>
              <a:t>/forbudet mot utvisning, diplomatisk beskyttelse og stemmeretten – synes å være av størst betydning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nb-NO" sz="12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Hvilke rettigheter som følger av statsborgerskapet følger av spredt lovgivning; Grunnlov, nasjonal lov og internasjonale konvensjoner </a:t>
            </a:r>
          </a:p>
          <a:p>
            <a:pPr>
              <a:buFont typeface="Arial" panose="020B0604020202020204" pitchFamily="34" charset="0"/>
              <a:buChar char="•"/>
            </a:pPr>
            <a:endParaRPr lang="nb-NO" sz="1200" dirty="0"/>
          </a:p>
          <a:p>
            <a:pPr marL="0" indent="0">
              <a:buNone/>
            </a:pPr>
            <a:endParaRPr lang="nb-NO" sz="1200" dirty="0"/>
          </a:p>
        </p:txBody>
      </p:sp>
      <p:sp>
        <p:nvSpPr>
          <p:cNvPr id="4" name="Plassholder for dato 3">
            <a:extLst>
              <a:ext uri="{FF2B5EF4-FFF2-40B4-BE49-F238E27FC236}">
                <a16:creationId xmlns:a16="http://schemas.microsoft.com/office/drawing/2014/main" id="{2BB3B4EE-E820-9D84-9A0C-7C1044383F7A}"/>
              </a:ext>
            </a:extLst>
          </p:cNvPr>
          <p:cNvSpPr>
            <a:spLocks noGrp="1"/>
          </p:cNvSpPr>
          <p:nvPr>
            <p:ph type="dt" sz="half" idx="10"/>
          </p:nvPr>
        </p:nvSpPr>
        <p:spPr>
          <a:xfrm flipV="1">
            <a:off x="990600" y="6705599"/>
            <a:ext cx="1905000" cy="45719"/>
          </a:xfrm>
        </p:spPr>
        <p:txBody>
          <a:bodyPr/>
          <a:lstStyle/>
          <a:p>
            <a:pPr>
              <a:defRPr/>
            </a:pPr>
            <a:endParaRPr lang="nb-NO" dirty="0"/>
          </a:p>
        </p:txBody>
      </p:sp>
      <p:sp>
        <p:nvSpPr>
          <p:cNvPr id="5" name="Plassholder for bunntekst 4">
            <a:extLst>
              <a:ext uri="{FF2B5EF4-FFF2-40B4-BE49-F238E27FC236}">
                <a16:creationId xmlns:a16="http://schemas.microsoft.com/office/drawing/2014/main" id="{26608064-5FA4-2C00-1973-9B90FFBB9BD0}"/>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7B1D1E5A-B1D0-CBBF-F482-001E8D32AE7A}"/>
              </a:ext>
            </a:extLst>
          </p:cNvPr>
          <p:cNvSpPr>
            <a:spLocks noGrp="1"/>
          </p:cNvSpPr>
          <p:nvPr>
            <p:ph type="sldNum" sz="quarter" idx="12"/>
          </p:nvPr>
        </p:nvSpPr>
        <p:spPr/>
        <p:txBody>
          <a:bodyPr/>
          <a:lstStyle/>
          <a:p>
            <a:pPr>
              <a:defRPr/>
            </a:pPr>
            <a:fld id="{D9CAF9A1-4DE5-0A45-B83C-18B0A47232C3}" type="slidenum">
              <a:rPr lang="en-US" smtClean="0"/>
              <a:pPr>
                <a:defRPr/>
              </a:pPr>
              <a:t>4</a:t>
            </a:fld>
            <a:endParaRPr lang="en-US" dirty="0"/>
          </a:p>
        </p:txBody>
      </p:sp>
      <p:pic>
        <p:nvPicPr>
          <p:cNvPr id="7" name="Bilde 6">
            <a:extLst>
              <a:ext uri="{FF2B5EF4-FFF2-40B4-BE49-F238E27FC236}">
                <a16:creationId xmlns:a16="http://schemas.microsoft.com/office/drawing/2014/main" id="{B255FBFE-5751-677B-128D-529AD6F3CD39}"/>
              </a:ext>
            </a:extLst>
          </p:cNvPr>
          <p:cNvPicPr>
            <a:picLocks noChangeAspect="1"/>
          </p:cNvPicPr>
          <p:nvPr/>
        </p:nvPicPr>
        <p:blipFill>
          <a:blip r:embed="rId4"/>
          <a:stretch>
            <a:fillRect/>
          </a:stretch>
        </p:blipFill>
        <p:spPr>
          <a:xfrm>
            <a:off x="6674957" y="1658303"/>
            <a:ext cx="2347286" cy="1611052"/>
          </a:xfrm>
          <a:prstGeom prst="rect">
            <a:avLst/>
          </a:prstGeom>
        </p:spPr>
      </p:pic>
    </p:spTree>
    <p:extLst>
      <p:ext uri="{BB962C8B-B14F-4D97-AF65-F5344CB8AC3E}">
        <p14:creationId xmlns:p14="http://schemas.microsoft.com/office/powerpoint/2010/main" val="32637922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38CA416-608C-4D96-DA3F-BE2AFD028501}"/>
              </a:ext>
            </a:extLst>
          </p:cNvPr>
          <p:cNvSpPr>
            <a:spLocks noGrp="1"/>
          </p:cNvSpPr>
          <p:nvPr>
            <p:ph type="title"/>
          </p:nvPr>
        </p:nvSpPr>
        <p:spPr/>
        <p:txBody>
          <a:bodyPr/>
          <a:lstStyle/>
          <a:p>
            <a:r>
              <a:rPr lang="nb-NO" dirty="0"/>
              <a:t>Unionsborgerskap og forholdet til </a:t>
            </a:r>
            <a:r>
              <a:rPr lang="nb-NO" dirty="0" err="1"/>
              <a:t>oppholdsretten</a:t>
            </a:r>
            <a:r>
              <a:rPr lang="nb-NO" dirty="0"/>
              <a:t>/forbudet mot utvisning som en statsborgerrettighet </a:t>
            </a:r>
          </a:p>
        </p:txBody>
      </p:sp>
      <p:sp>
        <p:nvSpPr>
          <p:cNvPr id="3" name="Plassholder for innhold 2">
            <a:extLst>
              <a:ext uri="{FF2B5EF4-FFF2-40B4-BE49-F238E27FC236}">
                <a16:creationId xmlns:a16="http://schemas.microsoft.com/office/drawing/2014/main" id="{A6A6997E-D5C5-184D-476C-FB3560FB2311}"/>
              </a:ext>
            </a:extLst>
          </p:cNvPr>
          <p:cNvSpPr>
            <a:spLocks noGrp="1"/>
          </p:cNvSpPr>
          <p:nvPr>
            <p:ph idx="1"/>
          </p:nvPr>
        </p:nvSpPr>
        <p:spPr/>
        <p:txBody>
          <a:bodyPr/>
          <a:lstStyle/>
          <a:p>
            <a:endParaRPr lang="nb-NO" sz="2400" dirty="0"/>
          </a:p>
          <a:p>
            <a:r>
              <a:rPr lang="nb-NO" sz="2400" dirty="0"/>
              <a:t>Retten til å forbli i riket man er statsborger i og til ikke å bli utvist fra riket, er en grunnleggende statsborgerrettighet</a:t>
            </a:r>
          </a:p>
          <a:p>
            <a:r>
              <a:rPr lang="nb-NO" sz="2400" dirty="0"/>
              <a:t>Hva er tilfellet hvis barnet er norsk statsborger, mor eller far er tredjelandsborger og </a:t>
            </a:r>
            <a:r>
              <a:rPr lang="nb-NO" sz="2400" dirty="0" err="1"/>
              <a:t>foreldren</a:t>
            </a:r>
            <a:r>
              <a:rPr lang="nb-NO" sz="2400" dirty="0"/>
              <a:t>(e) blir besluttet utvist, uten at fri bevegelighet har blitt benyttet?</a:t>
            </a:r>
          </a:p>
          <a:p>
            <a:r>
              <a:rPr lang="nb-NO" sz="2400" dirty="0"/>
              <a:t>Kan dette være i strid med barnets statsborgerrettigheter? Hva med unionsborgerretten her?</a:t>
            </a:r>
          </a:p>
          <a:p>
            <a:pPr marL="0" indent="0">
              <a:buNone/>
            </a:pPr>
            <a:endParaRPr lang="nb-NO" dirty="0"/>
          </a:p>
        </p:txBody>
      </p:sp>
      <p:sp>
        <p:nvSpPr>
          <p:cNvPr id="4" name="Plassholder for dato 3">
            <a:extLst>
              <a:ext uri="{FF2B5EF4-FFF2-40B4-BE49-F238E27FC236}">
                <a16:creationId xmlns:a16="http://schemas.microsoft.com/office/drawing/2014/main" id="{7C470934-2905-B18C-6CA8-7318FE5E3853}"/>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87B46F08-8420-4FA7-1865-B9A6B1FD7821}"/>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101FA9E8-A6B8-E756-5416-E07A1BD30BC4}"/>
              </a:ext>
            </a:extLst>
          </p:cNvPr>
          <p:cNvSpPr>
            <a:spLocks noGrp="1"/>
          </p:cNvSpPr>
          <p:nvPr>
            <p:ph type="sldNum" sz="quarter" idx="12"/>
          </p:nvPr>
        </p:nvSpPr>
        <p:spPr/>
        <p:txBody>
          <a:bodyPr/>
          <a:lstStyle/>
          <a:p>
            <a:pPr>
              <a:defRPr/>
            </a:pPr>
            <a:fld id="{D9CAF9A1-4DE5-0A45-B83C-18B0A47232C3}" type="slidenum">
              <a:rPr lang="en-US" smtClean="0"/>
              <a:pPr>
                <a:defRPr/>
              </a:pPr>
              <a:t>49</a:t>
            </a:fld>
            <a:endParaRPr lang="en-US"/>
          </a:p>
        </p:txBody>
      </p:sp>
    </p:spTree>
    <p:extLst>
      <p:ext uri="{BB962C8B-B14F-4D97-AF65-F5344CB8AC3E}">
        <p14:creationId xmlns:p14="http://schemas.microsoft.com/office/powerpoint/2010/main" val="11878146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C577723-2039-3624-3B7F-8728AEFB54BF}"/>
              </a:ext>
            </a:extLst>
          </p:cNvPr>
          <p:cNvSpPr>
            <a:spLocks noGrp="1"/>
          </p:cNvSpPr>
          <p:nvPr>
            <p:ph type="title"/>
          </p:nvPr>
        </p:nvSpPr>
        <p:spPr/>
        <p:txBody>
          <a:bodyPr/>
          <a:lstStyle/>
          <a:p>
            <a:r>
              <a:rPr lang="nb-NO" dirty="0"/>
              <a:t>Praksis fra EU-domstolen </a:t>
            </a:r>
          </a:p>
        </p:txBody>
      </p:sp>
      <p:sp>
        <p:nvSpPr>
          <p:cNvPr id="3" name="Plassholder for innhold 2">
            <a:extLst>
              <a:ext uri="{FF2B5EF4-FFF2-40B4-BE49-F238E27FC236}">
                <a16:creationId xmlns:a16="http://schemas.microsoft.com/office/drawing/2014/main" id="{2BC990EF-07D1-A559-096C-551121B192F6}"/>
              </a:ext>
            </a:extLst>
          </p:cNvPr>
          <p:cNvSpPr>
            <a:spLocks noGrp="1"/>
          </p:cNvSpPr>
          <p:nvPr>
            <p:ph idx="1"/>
          </p:nvPr>
        </p:nvSpPr>
        <p:spPr/>
        <p:txBody>
          <a:bodyPr/>
          <a:lstStyle/>
          <a:p>
            <a:r>
              <a:rPr lang="nb-NO" dirty="0"/>
              <a:t>C-34/09 </a:t>
            </a:r>
            <a:r>
              <a:rPr lang="nb-NO" dirty="0" err="1"/>
              <a:t>Zambrano</a:t>
            </a:r>
            <a:endParaRPr lang="nb-NO" dirty="0"/>
          </a:p>
          <a:p>
            <a:r>
              <a:rPr lang="nb-NO" dirty="0"/>
              <a:t>C-434/09 Shirley McCarthy v. </a:t>
            </a:r>
            <a:r>
              <a:rPr lang="nb-NO" dirty="0" err="1"/>
              <a:t>Secretary</a:t>
            </a:r>
            <a:r>
              <a:rPr lang="nb-NO" dirty="0"/>
              <a:t> </a:t>
            </a:r>
            <a:r>
              <a:rPr lang="nb-NO" dirty="0" err="1"/>
              <a:t>of</a:t>
            </a:r>
            <a:r>
              <a:rPr lang="nb-NO" dirty="0"/>
              <a:t> State for </a:t>
            </a:r>
            <a:r>
              <a:rPr lang="nb-NO" dirty="0" err="1"/>
              <a:t>the</a:t>
            </a:r>
            <a:r>
              <a:rPr lang="nb-NO" dirty="0"/>
              <a:t> Home Department</a:t>
            </a:r>
          </a:p>
          <a:p>
            <a:r>
              <a:rPr lang="nb-NO" dirty="0"/>
              <a:t>C-256/11 </a:t>
            </a:r>
            <a:r>
              <a:rPr lang="nb-NO" dirty="0" err="1"/>
              <a:t>Dereci</a:t>
            </a:r>
            <a:r>
              <a:rPr lang="nb-NO" dirty="0"/>
              <a:t> </a:t>
            </a:r>
          </a:p>
          <a:p>
            <a:r>
              <a:rPr lang="nb-NO" dirty="0"/>
              <a:t>C-356/11 O and S </a:t>
            </a:r>
          </a:p>
          <a:p>
            <a:r>
              <a:rPr lang="nb-NO" dirty="0"/>
              <a:t>C-86/12 </a:t>
            </a:r>
            <a:r>
              <a:rPr lang="nb-NO" dirty="0" err="1"/>
              <a:t>Alkopa</a:t>
            </a:r>
            <a:endParaRPr lang="nb-NO" dirty="0"/>
          </a:p>
          <a:p>
            <a:r>
              <a:rPr lang="nb-NO" dirty="0"/>
              <a:t>C-165/14 </a:t>
            </a:r>
            <a:r>
              <a:rPr lang="nb-NO" dirty="0" err="1"/>
              <a:t>Rendon</a:t>
            </a:r>
            <a:r>
              <a:rPr lang="nb-NO" dirty="0"/>
              <a:t> Marin</a:t>
            </a:r>
          </a:p>
          <a:p>
            <a:r>
              <a:rPr lang="nb-NO" dirty="0"/>
              <a:t>C-133/15 </a:t>
            </a:r>
            <a:r>
              <a:rPr lang="nb-NO" dirty="0" err="1"/>
              <a:t>Chavez-Vilchez</a:t>
            </a:r>
            <a:endParaRPr lang="nb-NO" dirty="0"/>
          </a:p>
          <a:p>
            <a:r>
              <a:rPr lang="nb-NO" dirty="0"/>
              <a:t>Hva er essensen i disse avgjørelsene = interne situasjoner? </a:t>
            </a:r>
          </a:p>
          <a:p>
            <a:pPr marL="0" indent="0">
              <a:buNone/>
            </a:pPr>
            <a:endParaRPr lang="nb-NO" dirty="0"/>
          </a:p>
          <a:p>
            <a:pPr marL="0" indent="0">
              <a:buNone/>
            </a:pPr>
            <a:endParaRPr lang="nb-NO" dirty="0"/>
          </a:p>
        </p:txBody>
      </p:sp>
      <p:sp>
        <p:nvSpPr>
          <p:cNvPr id="4" name="Plassholder for dato 3">
            <a:extLst>
              <a:ext uri="{FF2B5EF4-FFF2-40B4-BE49-F238E27FC236}">
                <a16:creationId xmlns:a16="http://schemas.microsoft.com/office/drawing/2014/main" id="{A0C9B952-DDCE-CED7-4B14-47E28FFC1DC8}"/>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BA048E5C-E919-B9B7-A92A-94B9450D0740}"/>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E3AA337D-D6DD-04E4-F47B-6A9A5C74ACFC}"/>
              </a:ext>
            </a:extLst>
          </p:cNvPr>
          <p:cNvSpPr>
            <a:spLocks noGrp="1"/>
          </p:cNvSpPr>
          <p:nvPr>
            <p:ph type="sldNum" sz="quarter" idx="12"/>
          </p:nvPr>
        </p:nvSpPr>
        <p:spPr/>
        <p:txBody>
          <a:bodyPr/>
          <a:lstStyle/>
          <a:p>
            <a:pPr>
              <a:defRPr/>
            </a:pPr>
            <a:fld id="{D9CAF9A1-4DE5-0A45-B83C-18B0A47232C3}" type="slidenum">
              <a:rPr lang="en-US" smtClean="0"/>
              <a:pPr>
                <a:defRPr/>
              </a:pPr>
              <a:t>50</a:t>
            </a:fld>
            <a:endParaRPr lang="en-US"/>
          </a:p>
        </p:txBody>
      </p:sp>
    </p:spTree>
    <p:extLst>
      <p:ext uri="{BB962C8B-B14F-4D97-AF65-F5344CB8AC3E}">
        <p14:creationId xmlns:p14="http://schemas.microsoft.com/office/powerpoint/2010/main" val="34711501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E58D888-332C-0795-8728-7FC6919C2F4E}"/>
              </a:ext>
            </a:extLst>
          </p:cNvPr>
          <p:cNvSpPr>
            <a:spLocks noGrp="1"/>
          </p:cNvSpPr>
          <p:nvPr>
            <p:ph type="title"/>
          </p:nvPr>
        </p:nvSpPr>
        <p:spPr/>
        <p:txBody>
          <a:bodyPr/>
          <a:lstStyle/>
          <a:p>
            <a:r>
              <a:rPr lang="nb-NO" dirty="0"/>
              <a:t>Betydning i EØS?</a:t>
            </a:r>
          </a:p>
        </p:txBody>
      </p:sp>
      <p:sp>
        <p:nvSpPr>
          <p:cNvPr id="3" name="Plassholder for innhold 2">
            <a:extLst>
              <a:ext uri="{FF2B5EF4-FFF2-40B4-BE49-F238E27FC236}">
                <a16:creationId xmlns:a16="http://schemas.microsoft.com/office/drawing/2014/main" id="{8F328DC0-249E-22AD-4B6F-7FF963357389}"/>
              </a:ext>
            </a:extLst>
          </p:cNvPr>
          <p:cNvSpPr>
            <a:spLocks noGrp="1"/>
          </p:cNvSpPr>
          <p:nvPr>
            <p:ph idx="1"/>
          </p:nvPr>
        </p:nvSpPr>
        <p:spPr/>
        <p:txBody>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nb-NO" sz="2800" b="0" i="0" u="none" strike="noStrike" kern="0" cap="none" spc="0" normalizeH="0" baseline="0" noProof="0" dirty="0">
                <a:ln>
                  <a:noFill/>
                </a:ln>
                <a:solidFill>
                  <a:srgbClr val="000000"/>
                </a:solidFill>
                <a:effectLst/>
                <a:uLnTx/>
                <a:uFillTx/>
                <a:latin typeface="Arial"/>
                <a:ea typeface="ヒラギノ角ゴ Pro W3"/>
              </a:rPr>
              <a:t>Kan dette få betydning i EØS?</a:t>
            </a:r>
          </a:p>
          <a:p>
            <a:pPr marL="0" marR="0" lvl="0" indent="0" algn="l" defTabSz="914400" rtl="0" eaLnBrk="1" fontAlgn="base" latinLnBrk="0" hangingPunct="1">
              <a:lnSpc>
                <a:spcPct val="100000"/>
              </a:lnSpc>
              <a:spcBef>
                <a:spcPct val="20000"/>
              </a:spcBef>
              <a:spcAft>
                <a:spcPct val="0"/>
              </a:spcAft>
              <a:buClrTx/>
              <a:buSzTx/>
              <a:buNone/>
              <a:tabLst/>
              <a:defRPr/>
            </a:pPr>
            <a:r>
              <a:rPr kumimoji="0" lang="nb-NO" sz="2800" b="0" i="0" u="none" strike="noStrike" kern="0" cap="none" spc="0" normalizeH="0" baseline="0" noProof="0" dirty="0">
                <a:ln>
                  <a:noFill/>
                </a:ln>
                <a:solidFill>
                  <a:srgbClr val="000000"/>
                </a:solidFill>
                <a:effectLst/>
                <a:uLnTx/>
                <a:uFillTx/>
                <a:latin typeface="Arial"/>
                <a:ea typeface="ヒラギノ角ゴ Pro W3"/>
              </a:rPr>
              <a:t>Unionsborgerskap utenfor EØS. Innvandring utenfor EØS. Intern situasjon; ikke fri bevegelighet. Får ikke betydning?</a:t>
            </a:r>
          </a:p>
          <a:p>
            <a:pPr>
              <a:defRPr/>
            </a:pPr>
            <a:r>
              <a:rPr lang="nb-NO" sz="1600" dirty="0">
                <a:solidFill>
                  <a:srgbClr val="333333"/>
                </a:solidFill>
                <a:latin typeface="Helvetica Neue"/>
                <a:ea typeface="ヒラギノ角ゴ Pro W3"/>
              </a:rPr>
              <a:t>Christian Franklin (2015) «Rights </a:t>
            </a:r>
            <a:r>
              <a:rPr lang="nb-NO" sz="1600" dirty="0" err="1">
                <a:solidFill>
                  <a:srgbClr val="333333"/>
                </a:solidFill>
                <a:latin typeface="Helvetica Neue"/>
                <a:ea typeface="ヒラギノ角ゴ Pro W3"/>
              </a:rPr>
              <a:t>of</a:t>
            </a:r>
            <a:r>
              <a:rPr lang="nb-NO" sz="1600" dirty="0">
                <a:solidFill>
                  <a:srgbClr val="333333"/>
                </a:solidFill>
                <a:latin typeface="Helvetica Neue"/>
                <a:ea typeface="ヒラギノ角ゴ Pro W3"/>
              </a:rPr>
              <a:t> Third-country Nationals under EU Association Agreements» på s. 135 om </a:t>
            </a:r>
            <a:r>
              <a:rPr lang="nb-NO" sz="1600" dirty="0" err="1">
                <a:solidFill>
                  <a:srgbClr val="333333"/>
                </a:solidFill>
                <a:latin typeface="Helvetica Neue"/>
                <a:ea typeface="ヒラギノ角ゴ Pro W3"/>
              </a:rPr>
              <a:t>Zambrano</a:t>
            </a:r>
            <a:r>
              <a:rPr lang="nb-NO" sz="1600" dirty="0">
                <a:solidFill>
                  <a:srgbClr val="333333"/>
                </a:solidFill>
                <a:latin typeface="Helvetica Neue"/>
                <a:ea typeface="ヒラギノ角ゴ Pro W3"/>
              </a:rPr>
              <a:t> (før Maria i HR). </a:t>
            </a:r>
          </a:p>
          <a:p>
            <a:pPr marL="0" indent="0">
              <a:buNone/>
              <a:defRPr/>
            </a:pPr>
            <a:r>
              <a:rPr lang="nb-NO" sz="1600" dirty="0">
                <a:solidFill>
                  <a:srgbClr val="333333"/>
                </a:solidFill>
                <a:latin typeface="Helvetica Neue"/>
                <a:ea typeface="ヒラギノ角ゴ Pro W3"/>
              </a:rPr>
              <a:t>«</a:t>
            </a:r>
            <a:r>
              <a:rPr lang="en-US" sz="1100" dirty="0">
                <a:solidFill>
                  <a:srgbClr val="333333"/>
                </a:solidFill>
                <a:latin typeface="Helvetica Neue"/>
                <a:ea typeface="ヒラギノ角ゴ Pro W3"/>
              </a:rPr>
              <a:t>I</a:t>
            </a:r>
            <a:r>
              <a:rPr lang="en-US" sz="1100" dirty="0"/>
              <a:t>ts direct relevance in an EEA context nevertheless seems highly doubtful. As we recall, the ECJ based its decision on rights flowing from the very status of EU Citizenship set out in art. 20 TFEU, not on the rights of free movement arising from art. 21 TFEU and/or the Citizenship Directive. And as mentioned previously, there is no provision in the EEA Agreement corresponding to art. 20 TFEU.”</a:t>
            </a:r>
            <a:endParaRPr kumimoji="0" lang="nb-NO" sz="1600" b="0" i="0" u="none" strike="noStrike" kern="0" cap="none" spc="0" normalizeH="0" baseline="0" noProof="0" dirty="0">
              <a:ln>
                <a:noFill/>
              </a:ln>
              <a:solidFill>
                <a:srgbClr val="333333"/>
              </a:solidFill>
              <a:effectLst/>
              <a:uLnTx/>
              <a:uFillTx/>
              <a:latin typeface="Helvetica Neue"/>
              <a:ea typeface="ヒラギノ角ゴ Pro W3"/>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nb-NO" sz="2800" b="0" i="0" u="none" strike="noStrike" kern="0" cap="none" spc="0" normalizeH="0" baseline="0" noProof="0" dirty="0">
                <a:ln>
                  <a:noFill/>
                </a:ln>
                <a:solidFill>
                  <a:srgbClr val="000000"/>
                </a:solidFill>
                <a:effectLst/>
                <a:uLnTx/>
                <a:uFillTx/>
                <a:latin typeface="Arial"/>
                <a:ea typeface="ヒラギノ角ゴ Pro W3"/>
              </a:rPr>
              <a:t>HR i </a:t>
            </a:r>
            <a:r>
              <a:rPr kumimoji="0" lang="nb-NO" sz="2800" b="0" i="0" u="none" strike="noStrike" kern="0" cap="none" spc="0" normalizeH="0" baseline="0" noProof="0" dirty="0" err="1">
                <a:ln>
                  <a:noFill/>
                </a:ln>
                <a:solidFill>
                  <a:srgbClr val="000000"/>
                </a:solidFill>
                <a:effectLst/>
                <a:uLnTx/>
                <a:uFillTx/>
                <a:latin typeface="Arial"/>
                <a:ea typeface="ヒラギノ角ゴ Pro W3"/>
              </a:rPr>
              <a:t>Rt</a:t>
            </a:r>
            <a:r>
              <a:rPr kumimoji="0" lang="nb-NO" sz="2800" b="0" i="0" u="none" strike="noStrike" kern="0" cap="none" spc="0" normalizeH="0" baseline="0" noProof="0" dirty="0">
                <a:ln>
                  <a:noFill/>
                </a:ln>
                <a:solidFill>
                  <a:srgbClr val="000000"/>
                </a:solidFill>
                <a:effectLst/>
                <a:uLnTx/>
                <a:uFillTx/>
                <a:latin typeface="Arial"/>
                <a:ea typeface="ヒラギノ角ゴ Pro W3"/>
              </a:rPr>
              <a:t>. 2015 s. 93 (Maria) avsnitt 51:</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100" b="0" i="0" u="none" strike="noStrike" kern="0" cap="none" spc="0" normalizeH="0" baseline="0" noProof="0" dirty="0">
                <a:ln>
                  <a:noFill/>
                </a:ln>
                <a:solidFill>
                  <a:srgbClr val="000000"/>
                </a:solidFill>
                <a:effectLst/>
                <a:uLnTx/>
                <a:uFillTx/>
                <a:latin typeface="Arial"/>
                <a:ea typeface="ヒラギノ角ゴ Pro W3"/>
              </a:rPr>
              <a:t>«</a:t>
            </a:r>
            <a:r>
              <a:rPr kumimoji="0" lang="nb-NO" sz="1100" b="0" i="0" u="none" strike="noStrike" kern="0" cap="none" spc="0" normalizeH="0" baseline="0" noProof="0" dirty="0">
                <a:ln>
                  <a:noFill/>
                </a:ln>
                <a:solidFill>
                  <a:srgbClr val="333333"/>
                </a:solidFill>
                <a:effectLst/>
                <a:uLnTx/>
                <a:uFillTx/>
                <a:latin typeface="Helvetica Neue"/>
                <a:ea typeface="ヒラギノ角ゴ Pro W3"/>
              </a:rPr>
              <a:t>EU-domstolens praksis knyttet til Traktaten om den europeiske unions funksjonsmåte (TEUF) artikkel 20 og 21 om unionsborgerskap er interessant og ganske vidtrekkende. Jeg viser spesielt til EU-domstolens dom 8. mars 2011 i sak </a:t>
            </a:r>
            <a:r>
              <a:rPr kumimoji="0" lang="nb-NO" sz="1100" b="0" i="0" u="none" strike="noStrike" kern="0" cap="none" spc="0" normalizeH="0" baseline="0" noProof="0" dirty="0">
                <a:ln>
                  <a:noFill/>
                </a:ln>
                <a:solidFill>
                  <a:srgbClr val="DB142C"/>
                </a:solidFill>
                <a:effectLst/>
                <a:uLnTx/>
                <a:uFillTx/>
                <a:latin typeface="Helvetica Neue"/>
                <a:ea typeface="ヒラギノ角ゴ Pro W3"/>
                <a:hlinkClick r:id="rId3"/>
              </a:rPr>
              <a:t>C-34/09</a:t>
            </a:r>
            <a:r>
              <a:rPr kumimoji="0" lang="nb-NO" sz="1100" b="0" i="0" u="none" strike="noStrike" kern="0" cap="none" spc="0" normalizeH="0" baseline="0" noProof="0" dirty="0">
                <a:ln>
                  <a:noFill/>
                </a:ln>
                <a:solidFill>
                  <a:srgbClr val="333333"/>
                </a:solidFill>
                <a:effectLst/>
                <a:uLnTx/>
                <a:uFillTx/>
                <a:latin typeface="Helvetica Neue"/>
                <a:ea typeface="ヒラギノ角ゴ Pro W3"/>
              </a:rPr>
              <a:t>, </a:t>
            </a:r>
            <a:r>
              <a:rPr kumimoji="0" lang="nb-NO" sz="1100" b="0" i="1" u="none" strike="noStrike" kern="0" cap="none" spc="0" normalizeH="0" baseline="0" noProof="0" dirty="0" err="1">
                <a:ln>
                  <a:noFill/>
                </a:ln>
                <a:solidFill>
                  <a:srgbClr val="333333"/>
                </a:solidFill>
                <a:effectLst/>
                <a:uLnTx/>
                <a:uFillTx/>
                <a:latin typeface="Helvetica Neue"/>
                <a:ea typeface="ヒラギノ角ゴ Pro W3"/>
              </a:rPr>
              <a:t>Zambrano</a:t>
            </a:r>
            <a:r>
              <a:rPr kumimoji="0" lang="nb-NO" sz="1100" b="0" i="0" u="none" strike="noStrike" kern="0" cap="none" spc="0" normalizeH="0" baseline="0" noProof="0" dirty="0">
                <a:ln>
                  <a:noFill/>
                </a:ln>
                <a:solidFill>
                  <a:srgbClr val="333333"/>
                </a:solidFill>
                <a:effectLst/>
                <a:uLnTx/>
                <a:uFillTx/>
                <a:latin typeface="Helvetica Neue"/>
                <a:ea typeface="ヒラギノ角ゴ Pro W3"/>
              </a:rPr>
              <a:t> avsnitt 36-45 og dom 10. oktober 2013 i sak </a:t>
            </a:r>
            <a:r>
              <a:rPr kumimoji="0" lang="nb-NO" sz="1100" b="0" i="0" u="none" strike="noStrike" kern="0" cap="none" spc="0" normalizeH="0" baseline="0" noProof="0" dirty="0">
                <a:ln>
                  <a:noFill/>
                </a:ln>
                <a:solidFill>
                  <a:srgbClr val="DB142C"/>
                </a:solidFill>
                <a:effectLst/>
                <a:uLnTx/>
                <a:uFillTx/>
                <a:latin typeface="Helvetica Neue"/>
                <a:ea typeface="ヒラギノ角ゴ Pro W3"/>
                <a:hlinkClick r:id="rId4"/>
              </a:rPr>
              <a:t>C-86/12</a:t>
            </a:r>
            <a:r>
              <a:rPr kumimoji="0" lang="nb-NO" sz="1100" b="0" i="0" u="none" strike="noStrike" kern="0" cap="none" spc="0" normalizeH="0" baseline="0" noProof="0" dirty="0">
                <a:ln>
                  <a:noFill/>
                </a:ln>
                <a:solidFill>
                  <a:srgbClr val="333333"/>
                </a:solidFill>
                <a:effectLst/>
                <a:uLnTx/>
                <a:uFillTx/>
                <a:latin typeface="Helvetica Neue"/>
                <a:ea typeface="ヒラギノ角ゴ Pro W3"/>
              </a:rPr>
              <a:t>, </a:t>
            </a:r>
            <a:r>
              <a:rPr kumimoji="0" lang="nb-NO" sz="1100" b="0" i="1" u="none" strike="noStrike" kern="0" cap="none" spc="0" normalizeH="0" baseline="0" noProof="0" dirty="0" err="1">
                <a:ln>
                  <a:noFill/>
                </a:ln>
                <a:solidFill>
                  <a:srgbClr val="333333"/>
                </a:solidFill>
                <a:effectLst/>
                <a:uLnTx/>
                <a:uFillTx/>
                <a:latin typeface="Helvetica Neue"/>
                <a:ea typeface="ヒラギノ角ゴ Pro W3"/>
              </a:rPr>
              <a:t>Alokpa</a:t>
            </a:r>
            <a:r>
              <a:rPr kumimoji="0" lang="nb-NO" sz="1100" b="0" i="1" u="none" strike="noStrike" kern="0" cap="none" spc="0" normalizeH="0" baseline="0" noProof="0" dirty="0">
                <a:ln>
                  <a:noFill/>
                </a:ln>
                <a:solidFill>
                  <a:srgbClr val="333333"/>
                </a:solidFill>
                <a:effectLst/>
                <a:uLnTx/>
                <a:uFillTx/>
                <a:latin typeface="Helvetica Neue"/>
                <a:ea typeface="ヒラギノ角ゴ Pro W3"/>
              </a:rPr>
              <a:t> mfl</a:t>
            </a:r>
            <a:r>
              <a:rPr kumimoji="0" lang="nb-NO" sz="1100" b="0" i="0" u="none" strike="noStrike" kern="0" cap="none" spc="0" normalizeH="0" baseline="0" noProof="0" dirty="0">
                <a:ln>
                  <a:noFill/>
                </a:ln>
                <a:solidFill>
                  <a:srgbClr val="333333"/>
                </a:solidFill>
                <a:effectLst/>
                <a:uLnTx/>
                <a:uFillTx/>
                <a:latin typeface="Helvetica Neue"/>
                <a:ea typeface="ヒラギノ角ゴ Pro W3"/>
              </a:rPr>
              <a:t>. avsnitt 20-37. Men jeg er enig med staten i at denne rettspraksisen fra EU-domstolen ikke har virkning for EØS-statsborgere»</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nb-NO" sz="1100" b="0" i="0" u="none" strike="noStrike" kern="0" cap="none" spc="0" normalizeH="0" baseline="0" noProof="0" dirty="0">
              <a:ln>
                <a:noFill/>
              </a:ln>
              <a:solidFill>
                <a:srgbClr val="333333"/>
              </a:solidFill>
              <a:effectLst/>
              <a:uLnTx/>
              <a:uFillTx/>
              <a:latin typeface="Helvetica Neue"/>
              <a:ea typeface="ヒラギノ角ゴ Pro W3"/>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nb-NO" sz="1100" b="0" i="0" u="none" strike="noStrike" kern="0" cap="none" spc="0" normalizeH="0" baseline="0" noProof="0" dirty="0">
              <a:ln>
                <a:noFill/>
              </a:ln>
              <a:solidFill>
                <a:srgbClr val="333333"/>
              </a:solidFill>
              <a:effectLst/>
              <a:uLnTx/>
              <a:uFillTx/>
              <a:latin typeface="Helvetica Neue"/>
              <a:ea typeface="ヒラギノ角ゴ Pro W3"/>
            </a:endParaRPr>
          </a:p>
          <a:p>
            <a:pPr marL="0" indent="0">
              <a:buNone/>
            </a:pPr>
            <a:endParaRPr lang="nb-NO" dirty="0"/>
          </a:p>
        </p:txBody>
      </p:sp>
      <p:sp>
        <p:nvSpPr>
          <p:cNvPr id="4" name="Plassholder for dato 3">
            <a:extLst>
              <a:ext uri="{FF2B5EF4-FFF2-40B4-BE49-F238E27FC236}">
                <a16:creationId xmlns:a16="http://schemas.microsoft.com/office/drawing/2014/main" id="{324997D6-3125-638D-7503-3CE40EB28E37}"/>
              </a:ext>
            </a:extLst>
          </p:cNvPr>
          <p:cNvSpPr>
            <a:spLocks noGrp="1"/>
          </p:cNvSpPr>
          <p:nvPr>
            <p:ph type="dt" sz="half" idx="10"/>
          </p:nvPr>
        </p:nvSpPr>
        <p:spPr/>
        <p:txBody>
          <a:bodyPr/>
          <a:lstStyle/>
          <a:p>
            <a:pPr>
              <a:defRPr/>
            </a:pPr>
            <a:endParaRPr lang="nb-NO" dirty="0"/>
          </a:p>
        </p:txBody>
      </p:sp>
      <p:sp>
        <p:nvSpPr>
          <p:cNvPr id="5" name="Plassholder for bunntekst 4">
            <a:extLst>
              <a:ext uri="{FF2B5EF4-FFF2-40B4-BE49-F238E27FC236}">
                <a16:creationId xmlns:a16="http://schemas.microsoft.com/office/drawing/2014/main" id="{F4D78C06-BD1E-41C6-4E28-0947B9A82F4D}"/>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2DD0206C-63E7-0258-902B-B611CC6C3061}"/>
              </a:ext>
            </a:extLst>
          </p:cNvPr>
          <p:cNvSpPr>
            <a:spLocks noGrp="1"/>
          </p:cNvSpPr>
          <p:nvPr>
            <p:ph type="sldNum" sz="quarter" idx="12"/>
          </p:nvPr>
        </p:nvSpPr>
        <p:spPr/>
        <p:txBody>
          <a:bodyPr/>
          <a:lstStyle/>
          <a:p>
            <a:pPr>
              <a:defRPr/>
            </a:pPr>
            <a:fld id="{D9CAF9A1-4DE5-0A45-B83C-18B0A47232C3}" type="slidenum">
              <a:rPr lang="en-US" smtClean="0"/>
              <a:pPr>
                <a:defRPr/>
              </a:pPr>
              <a:t>51</a:t>
            </a:fld>
            <a:endParaRPr lang="en-US"/>
          </a:p>
        </p:txBody>
      </p:sp>
    </p:spTree>
    <p:extLst>
      <p:ext uri="{BB962C8B-B14F-4D97-AF65-F5344CB8AC3E}">
        <p14:creationId xmlns:p14="http://schemas.microsoft.com/office/powerpoint/2010/main" val="19001164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CF2681C-85E8-D702-19D2-53239264C44B}"/>
              </a:ext>
            </a:extLst>
          </p:cNvPr>
          <p:cNvSpPr>
            <a:spLocks noGrp="1"/>
          </p:cNvSpPr>
          <p:nvPr>
            <p:ph type="title"/>
          </p:nvPr>
        </p:nvSpPr>
        <p:spPr/>
        <p:txBody>
          <a:bodyPr/>
          <a:lstStyle/>
          <a:p>
            <a:r>
              <a:rPr lang="nb-NO" dirty="0"/>
              <a:t>Endrer </a:t>
            </a:r>
            <a:r>
              <a:rPr lang="nb-NO" dirty="0" err="1"/>
              <a:t>Jabbi</a:t>
            </a:r>
            <a:r>
              <a:rPr lang="nb-NO" dirty="0"/>
              <a:t> og </a:t>
            </a:r>
            <a:r>
              <a:rPr lang="nb-NO" dirty="0" err="1"/>
              <a:t>Cambpell</a:t>
            </a:r>
            <a:r>
              <a:rPr lang="nb-NO" dirty="0"/>
              <a:t> på dette? </a:t>
            </a:r>
          </a:p>
        </p:txBody>
      </p:sp>
      <p:sp>
        <p:nvSpPr>
          <p:cNvPr id="3" name="Plassholder for innhold 2">
            <a:extLst>
              <a:ext uri="{FF2B5EF4-FFF2-40B4-BE49-F238E27FC236}">
                <a16:creationId xmlns:a16="http://schemas.microsoft.com/office/drawing/2014/main" id="{466731CA-254F-D852-856D-E2B30CECDA9A}"/>
              </a:ext>
            </a:extLst>
          </p:cNvPr>
          <p:cNvSpPr>
            <a:spLocks noGrp="1"/>
          </p:cNvSpPr>
          <p:nvPr>
            <p:ph idx="1"/>
          </p:nvPr>
        </p:nvSpPr>
        <p:spPr/>
        <p:txBody>
          <a:bodyPr/>
          <a:lstStyle/>
          <a:p>
            <a:r>
              <a:rPr lang="nb-NO" sz="1400" dirty="0"/>
              <a:t>E- </a:t>
            </a:r>
            <a:r>
              <a:rPr lang="nb-NO" sz="1400" dirty="0" err="1"/>
              <a:t>Jabbi</a:t>
            </a:r>
            <a:endParaRPr lang="nb-NO" sz="1400" dirty="0"/>
          </a:p>
          <a:p>
            <a:r>
              <a:rPr lang="nb-NO" sz="1400" dirty="0"/>
              <a:t>E-Campbell</a:t>
            </a:r>
          </a:p>
          <a:p>
            <a:r>
              <a:rPr lang="nb-NO" sz="1400" dirty="0"/>
              <a:t>C-897/19 PPU Ruska </a:t>
            </a:r>
            <a:r>
              <a:rPr lang="nb-NO" sz="1400" dirty="0" err="1"/>
              <a:t>Federeacija</a:t>
            </a:r>
            <a:r>
              <a:rPr lang="nb-NO" sz="1400" dirty="0"/>
              <a:t> v. I.N «</a:t>
            </a:r>
            <a:r>
              <a:rPr lang="nb-NO" sz="1400" dirty="0" err="1"/>
              <a:t>special</a:t>
            </a:r>
            <a:r>
              <a:rPr lang="nb-NO" sz="1400" dirty="0"/>
              <a:t> </a:t>
            </a:r>
            <a:r>
              <a:rPr lang="nb-NO" sz="1400" dirty="0" err="1"/>
              <a:t>relationship</a:t>
            </a:r>
            <a:r>
              <a:rPr lang="nb-NO" sz="1400" dirty="0"/>
              <a:t>» </a:t>
            </a:r>
          </a:p>
          <a:p>
            <a:r>
              <a:rPr lang="nb-NO" sz="1400" b="1" dirty="0"/>
              <a:t>Homogenitet i resultat </a:t>
            </a:r>
            <a:r>
              <a:rPr lang="nb-NO" sz="1400" dirty="0"/>
              <a:t>vektlagt av EFTA-domstolen</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400" b="0" i="1" u="none" strike="noStrike" kern="0" cap="none" spc="0" normalizeH="0" baseline="0" noProof="0" dirty="0">
                <a:ln>
                  <a:noFill/>
                </a:ln>
                <a:solidFill>
                  <a:srgbClr val="333333"/>
                </a:solidFill>
                <a:effectLst/>
                <a:uLnTx/>
                <a:uFillTx/>
                <a:latin typeface="Helvetica Neue"/>
                <a:ea typeface="ヒラギノ角ゴ Pro W3"/>
              </a:rPr>
              <a:t>Arnesen, Kolstad, </a:t>
            </a:r>
            <a:r>
              <a:rPr kumimoji="0" lang="nb-NO" sz="1400" b="0" i="1" u="none" strike="noStrike" kern="0" cap="none" spc="0" normalizeH="0" baseline="0" noProof="0" dirty="0" err="1">
                <a:ln>
                  <a:noFill/>
                </a:ln>
                <a:solidFill>
                  <a:srgbClr val="333333"/>
                </a:solidFill>
                <a:effectLst/>
                <a:uLnTx/>
                <a:uFillTx/>
                <a:latin typeface="Helvetica Neue"/>
                <a:ea typeface="ヒラギノ角ゴ Pro W3"/>
              </a:rPr>
              <a:t>Hjelmeng</a:t>
            </a:r>
            <a:r>
              <a:rPr kumimoji="0" lang="nb-NO" sz="1400" b="0" i="1" u="none" strike="noStrike" kern="0" cap="none" spc="0" normalizeH="0" baseline="0" noProof="0" dirty="0">
                <a:ln>
                  <a:noFill/>
                </a:ln>
                <a:solidFill>
                  <a:srgbClr val="333333"/>
                </a:solidFill>
                <a:effectLst/>
                <a:uLnTx/>
                <a:uFillTx/>
                <a:latin typeface="Helvetica Neue"/>
                <a:ea typeface="ヒラギノ角ゴ Pro W3"/>
              </a:rPr>
              <a:t> og Hammersvik </a:t>
            </a:r>
            <a:r>
              <a:rPr kumimoji="0" lang="nb-NO" sz="1400" b="0" i="0" u="none" strike="noStrike" kern="0" cap="none" spc="0" normalizeH="0" baseline="0" noProof="0" dirty="0">
                <a:ln>
                  <a:noFill/>
                </a:ln>
                <a:solidFill>
                  <a:srgbClr val="333333"/>
                </a:solidFill>
                <a:effectLst/>
                <a:uLnTx/>
                <a:uFillTx/>
                <a:latin typeface="Helvetica Neue"/>
                <a:ea typeface="ヒラギノ角ゴ Pro W3"/>
              </a:rPr>
              <a:t>i </a:t>
            </a:r>
            <a:r>
              <a:rPr kumimoji="0" lang="nb-NO" sz="1400" b="1" i="0" u="none" strike="noStrike" kern="0" cap="none" spc="0" normalizeH="0" baseline="0" noProof="0" dirty="0">
                <a:ln>
                  <a:noFill/>
                </a:ln>
                <a:solidFill>
                  <a:srgbClr val="333333"/>
                </a:solidFill>
                <a:effectLst/>
                <a:uLnTx/>
                <a:uFillTx/>
                <a:latin typeface="Helvetica Neue"/>
                <a:ea typeface="ヒラギノ角ゴ Pro W3"/>
              </a:rPr>
              <a:t>«Oversikt over EØS-retten</a:t>
            </a:r>
            <a:r>
              <a:rPr kumimoji="0" lang="nb-NO" sz="1400" b="0" i="0" u="none" strike="noStrike" kern="0" cap="none" spc="0" normalizeH="0" baseline="0" noProof="0" dirty="0">
                <a:ln>
                  <a:noFill/>
                </a:ln>
                <a:solidFill>
                  <a:srgbClr val="333333"/>
                </a:solidFill>
                <a:effectLst/>
                <a:uLnTx/>
                <a:uFillTx/>
                <a:latin typeface="Helvetica Neue"/>
                <a:ea typeface="ヒラギノ角ゴ Pro W3"/>
              </a:rPr>
              <a:t>» (2022) stiller spørsmål ved om dette kan opprettholdes i dag på s. 189 </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400" b="0" i="0" u="none" strike="noStrike" kern="0" cap="none" spc="0" normalizeH="0" baseline="0" noProof="0" dirty="0">
                <a:ln>
                  <a:noFill/>
                </a:ln>
                <a:solidFill>
                  <a:srgbClr val="333333"/>
                </a:solidFill>
                <a:effectLst/>
                <a:uLnTx/>
                <a:uFillTx/>
                <a:latin typeface="Helvetica Neue"/>
                <a:ea typeface="ヒラギノ角ゴ Pro W3"/>
              </a:rPr>
              <a:t>«Avgjørelsen er imidlertid eldre enn EFTA-domstolens avgjørelser i E-28/15 </a:t>
            </a:r>
            <a:r>
              <a:rPr kumimoji="0" lang="nb-NO" sz="1400" b="0" i="1" u="none" strike="noStrike" kern="0" cap="none" spc="0" normalizeH="0" baseline="0" noProof="0" dirty="0" err="1">
                <a:ln>
                  <a:noFill/>
                </a:ln>
                <a:solidFill>
                  <a:srgbClr val="333333"/>
                </a:solidFill>
                <a:effectLst/>
                <a:uLnTx/>
                <a:uFillTx/>
                <a:latin typeface="Helvetica Neue"/>
                <a:ea typeface="ヒラギノ角ゴ Pro W3"/>
              </a:rPr>
              <a:t>Jabbi</a:t>
            </a:r>
            <a:r>
              <a:rPr kumimoji="0" lang="nb-NO" sz="1400" b="0" i="1" u="none" strike="noStrike" kern="0" cap="none" spc="0" normalizeH="0" baseline="0" noProof="0" dirty="0">
                <a:ln>
                  <a:noFill/>
                </a:ln>
                <a:solidFill>
                  <a:srgbClr val="333333"/>
                </a:solidFill>
                <a:effectLst/>
                <a:uLnTx/>
                <a:uFillTx/>
                <a:latin typeface="Helvetica Neue"/>
                <a:ea typeface="ヒラギノ角ゴ Pro W3"/>
              </a:rPr>
              <a:t> </a:t>
            </a:r>
            <a:r>
              <a:rPr kumimoji="0" lang="nb-NO" sz="1400" b="0" i="0" u="none" strike="noStrike" kern="0" cap="none" spc="0" normalizeH="0" baseline="0" noProof="0" dirty="0">
                <a:ln>
                  <a:noFill/>
                </a:ln>
                <a:solidFill>
                  <a:srgbClr val="333333"/>
                </a:solidFill>
                <a:effectLst/>
                <a:uLnTx/>
                <a:uFillTx/>
                <a:latin typeface="Helvetica Neue"/>
                <a:ea typeface="ヒラギノ角ゴ Pro W3"/>
              </a:rPr>
              <a:t>og E-4/19 </a:t>
            </a:r>
            <a:r>
              <a:rPr kumimoji="0" lang="nb-NO" sz="1400" b="0" i="1" u="none" strike="noStrike" kern="0" cap="none" spc="0" normalizeH="0" baseline="0" noProof="0" dirty="0">
                <a:ln>
                  <a:noFill/>
                </a:ln>
                <a:solidFill>
                  <a:srgbClr val="333333"/>
                </a:solidFill>
                <a:effectLst/>
                <a:uLnTx/>
                <a:uFillTx/>
                <a:latin typeface="Helvetica Neue"/>
                <a:ea typeface="ヒラギノ角ゴ Pro W3"/>
              </a:rPr>
              <a:t>Campbell. </a:t>
            </a:r>
            <a:r>
              <a:rPr kumimoji="0" lang="nb-NO" sz="1400" b="0" i="0" u="none" strike="noStrike" kern="0" cap="none" spc="0" normalizeH="0" baseline="0" noProof="0" dirty="0">
                <a:ln>
                  <a:noFill/>
                </a:ln>
                <a:solidFill>
                  <a:srgbClr val="333333"/>
                </a:solidFill>
                <a:effectLst/>
                <a:uLnTx/>
                <a:uFillTx/>
                <a:latin typeface="Helvetica Neue"/>
                <a:ea typeface="ヒラギノ角ゴ Pro W3"/>
              </a:rPr>
              <a:t>Dette, sett i sammenheng med at Høyesterett gjentatte ganger har understreket at norske domstoler normalt må følge EFTA-domstolens uttalelser og bare kan fravike dem der det foreligger «gode og tungtveiende grunner», </a:t>
            </a:r>
            <a:r>
              <a:rPr kumimoji="0" lang="nb-NO" sz="1400" b="0" i="0" u="none" strike="noStrike" kern="0" cap="none" spc="0" normalizeH="0" baseline="0" noProof="0" dirty="0">
                <a:ln>
                  <a:noFill/>
                </a:ln>
                <a:solidFill>
                  <a:srgbClr val="333333"/>
                </a:solidFill>
                <a:effectLst/>
                <a:highlight>
                  <a:srgbClr val="FFFF00"/>
                </a:highlight>
                <a:uLnTx/>
                <a:uFillTx/>
                <a:latin typeface="Helvetica Neue"/>
                <a:ea typeface="ヒラギノ角ゴ Pro W3"/>
              </a:rPr>
              <a:t>kan tilsi at dette spørsmålet er mer åpent i dag enn da dom og kjennelse i </a:t>
            </a:r>
            <a:r>
              <a:rPr kumimoji="0" lang="nb-NO" sz="1400" b="0" i="0" u="none" strike="noStrike" kern="0" cap="none" spc="0" normalizeH="0" baseline="0" noProof="0" dirty="0" err="1">
                <a:ln>
                  <a:noFill/>
                </a:ln>
                <a:solidFill>
                  <a:srgbClr val="333333"/>
                </a:solidFill>
                <a:effectLst/>
                <a:highlight>
                  <a:srgbClr val="FFFF00"/>
                </a:highlight>
                <a:uLnTx/>
                <a:uFillTx/>
                <a:latin typeface="Helvetica Neue"/>
                <a:ea typeface="ヒラギノ角ゴ Pro W3"/>
              </a:rPr>
              <a:t>Rt</a:t>
            </a:r>
            <a:r>
              <a:rPr kumimoji="0" lang="nb-NO" sz="1400" b="0" i="0" u="none" strike="noStrike" kern="0" cap="none" spc="0" normalizeH="0" baseline="0" noProof="0" dirty="0">
                <a:ln>
                  <a:noFill/>
                </a:ln>
                <a:solidFill>
                  <a:srgbClr val="333333"/>
                </a:solidFill>
                <a:effectLst/>
                <a:highlight>
                  <a:srgbClr val="FFFF00"/>
                </a:highlight>
                <a:uLnTx/>
                <a:uFillTx/>
                <a:latin typeface="Helvetica Neue"/>
                <a:ea typeface="ヒラギノ角ゴ Pro W3"/>
              </a:rPr>
              <a:t>. 2015 s. 93</a:t>
            </a:r>
            <a:r>
              <a:rPr kumimoji="0" lang="nb-NO" sz="1400" b="0" i="1" u="none" strike="noStrike" kern="0" cap="none" spc="0" normalizeH="0" baseline="0" noProof="0" dirty="0">
                <a:ln>
                  <a:noFill/>
                </a:ln>
                <a:solidFill>
                  <a:srgbClr val="333333"/>
                </a:solidFill>
                <a:effectLst/>
                <a:highlight>
                  <a:srgbClr val="FFFF00"/>
                </a:highlight>
                <a:uLnTx/>
                <a:uFillTx/>
                <a:latin typeface="Helvetica Neue"/>
                <a:ea typeface="ヒラギノ角ゴ Pro W3"/>
              </a:rPr>
              <a:t> Maria </a:t>
            </a:r>
            <a:r>
              <a:rPr kumimoji="0" lang="nb-NO" sz="1400" b="0" i="0" u="none" strike="noStrike" kern="0" cap="none" spc="0" normalizeH="0" baseline="0" noProof="0" dirty="0">
                <a:ln>
                  <a:noFill/>
                </a:ln>
                <a:solidFill>
                  <a:srgbClr val="333333"/>
                </a:solidFill>
                <a:effectLst/>
                <a:highlight>
                  <a:srgbClr val="FFFF00"/>
                </a:highlight>
                <a:uLnTx/>
                <a:uFillTx/>
                <a:latin typeface="Helvetica Neue"/>
                <a:ea typeface="ヒラギノ角ゴ Pro W3"/>
              </a:rPr>
              <a:t>ble avsagt». </a:t>
            </a:r>
          </a:p>
          <a:p>
            <a:pPr marL="0" indent="0">
              <a:buNone/>
              <a:defRPr/>
            </a:pPr>
            <a:r>
              <a:rPr lang="nb-NO" sz="1400" i="1" dirty="0">
                <a:solidFill>
                  <a:srgbClr val="333333"/>
                </a:solidFill>
                <a:latin typeface="Helvetica Neue"/>
                <a:ea typeface="ヒラギノ角ゴ Pro W3"/>
              </a:rPr>
              <a:t>Haukland Fredriksen og Franklin </a:t>
            </a:r>
            <a:r>
              <a:rPr lang="nb-NO" sz="1400" dirty="0">
                <a:solidFill>
                  <a:srgbClr val="333333"/>
                </a:solidFill>
                <a:latin typeface="Helvetica Neue"/>
                <a:ea typeface="ヒラギノ角ゴ Pro W3"/>
              </a:rPr>
              <a:t>(2022) «</a:t>
            </a:r>
            <a:r>
              <a:rPr lang="nb-NO" sz="1400" b="1" dirty="0" err="1">
                <a:solidFill>
                  <a:srgbClr val="333333"/>
                </a:solidFill>
                <a:latin typeface="Helvetica Neue"/>
                <a:ea typeface="ヒラギノ角ゴ Pro W3"/>
              </a:rPr>
              <a:t>Differentiated</a:t>
            </a:r>
            <a:r>
              <a:rPr lang="nb-NO" sz="1400" b="1" dirty="0">
                <a:solidFill>
                  <a:srgbClr val="333333"/>
                </a:solidFill>
                <a:latin typeface="Helvetica Neue"/>
                <a:ea typeface="ヒラギノ角ゴ Pro W3"/>
              </a:rPr>
              <a:t> </a:t>
            </a:r>
            <a:r>
              <a:rPr lang="nb-NO" sz="1400" b="1" dirty="0" err="1">
                <a:solidFill>
                  <a:srgbClr val="333333"/>
                </a:solidFill>
                <a:latin typeface="Helvetica Neue"/>
                <a:ea typeface="ヒラギノ角ゴ Pro W3"/>
              </a:rPr>
              <a:t>citizenship</a:t>
            </a:r>
            <a:r>
              <a:rPr lang="nb-NO" sz="1400" b="1" dirty="0">
                <a:solidFill>
                  <a:srgbClr val="333333"/>
                </a:solidFill>
                <a:latin typeface="Helvetica Neue"/>
                <a:ea typeface="ヒラギノ角ゴ Pro W3"/>
              </a:rPr>
              <a:t> in </a:t>
            </a:r>
            <a:r>
              <a:rPr lang="nb-NO" sz="1400" b="1" dirty="0" err="1">
                <a:solidFill>
                  <a:srgbClr val="333333"/>
                </a:solidFill>
                <a:latin typeface="Helvetica Neue"/>
                <a:ea typeface="ヒラギノ角ゴ Pro W3"/>
              </a:rPr>
              <a:t>the</a:t>
            </a:r>
            <a:r>
              <a:rPr lang="nb-NO" sz="1400" b="1" dirty="0">
                <a:solidFill>
                  <a:srgbClr val="333333"/>
                </a:solidFill>
                <a:latin typeface="Helvetica Neue"/>
                <a:ea typeface="ヒラギノ角ゴ Pro W3"/>
              </a:rPr>
              <a:t> European </a:t>
            </a:r>
            <a:r>
              <a:rPr lang="nb-NO" sz="1400" b="1" dirty="0" err="1">
                <a:solidFill>
                  <a:srgbClr val="333333"/>
                </a:solidFill>
                <a:latin typeface="Helvetica Neue"/>
                <a:ea typeface="ヒラギノ角ゴ Pro W3"/>
              </a:rPr>
              <a:t>Economic</a:t>
            </a:r>
            <a:r>
              <a:rPr lang="nb-NO" sz="1400" b="1" dirty="0">
                <a:solidFill>
                  <a:srgbClr val="333333"/>
                </a:solidFill>
                <a:latin typeface="Helvetica Neue"/>
                <a:ea typeface="ヒラギノ角ゴ Pro W3"/>
              </a:rPr>
              <a:t> Area»</a:t>
            </a:r>
            <a:r>
              <a:rPr lang="nb-NO" sz="1400" dirty="0">
                <a:solidFill>
                  <a:srgbClr val="333333"/>
                </a:solidFill>
                <a:latin typeface="Helvetica Neue"/>
                <a:ea typeface="ヒラギノ角ゴ Pro W3"/>
              </a:rPr>
              <a:t>, s. 315 om omtalen av Maria-dommen:</a:t>
            </a:r>
          </a:p>
          <a:p>
            <a:pPr marL="0" indent="0">
              <a:buNone/>
              <a:defRPr/>
            </a:pPr>
            <a:r>
              <a:rPr lang="nb-NO" sz="1400" dirty="0">
                <a:solidFill>
                  <a:srgbClr val="333333"/>
                </a:solidFill>
                <a:latin typeface="Helvetica Neue"/>
                <a:ea typeface="ヒラギノ角ゴ Pro W3"/>
              </a:rPr>
              <a:t>«</a:t>
            </a:r>
            <a:r>
              <a:rPr lang="en-US" sz="1050" dirty="0"/>
              <a:t>Looking at the EEA dimension of the case, the Supreme Court’s obiter indication </a:t>
            </a:r>
            <a:r>
              <a:rPr lang="en-US" sz="1050" dirty="0">
                <a:highlight>
                  <a:srgbClr val="FFFF00"/>
                </a:highlight>
              </a:rPr>
              <a:t>that actual physical movement must take place in order to trigger rights under the Citizenship Directive sits rather poorly with the very liberal approach taken by the ECJ in other parts of its case-</a:t>
            </a:r>
            <a:r>
              <a:rPr lang="en-US" sz="1050" dirty="0" err="1">
                <a:highlight>
                  <a:srgbClr val="FFFF00"/>
                </a:highlight>
              </a:rPr>
              <a:t>law</a:t>
            </a:r>
            <a:r>
              <a:rPr lang="en-US" sz="1050" dirty="0" err="1"/>
              <a:t>.The</a:t>
            </a:r>
            <a:r>
              <a:rPr lang="en-US" sz="1050" dirty="0"/>
              <a:t> EEA-relevance of the ECJ’s approach in such cases is likely to come under closer scrutiny in a related (yet slightly different) ongoing case, concerning children’s residence rights under EEA law.”</a:t>
            </a:r>
          </a:p>
          <a:p>
            <a:pPr>
              <a:defRPr/>
            </a:pPr>
            <a:r>
              <a:rPr lang="en-US" sz="1200" dirty="0" err="1">
                <a:solidFill>
                  <a:srgbClr val="333333"/>
                </a:solidFill>
                <a:latin typeface="Helvetica Neue"/>
                <a:ea typeface="ヒラギノ角ゴ Pro W3"/>
              </a:rPr>
              <a:t>Saken</a:t>
            </a:r>
            <a:r>
              <a:rPr lang="en-US" sz="1200" dirty="0">
                <a:solidFill>
                  <a:srgbClr val="333333"/>
                </a:solidFill>
                <a:latin typeface="Helvetica Neue"/>
                <a:ea typeface="ヒラギノ角ゴ Pro W3"/>
              </a:rPr>
              <a:t> de </a:t>
            </a:r>
            <a:r>
              <a:rPr lang="en-US" sz="1200" dirty="0" err="1">
                <a:solidFill>
                  <a:srgbClr val="333333"/>
                </a:solidFill>
                <a:latin typeface="Helvetica Neue"/>
                <a:ea typeface="ヒラギノ角ゴ Pro W3"/>
              </a:rPr>
              <a:t>refererte</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til</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ble</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ikke</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avgjort</a:t>
            </a:r>
            <a:r>
              <a:rPr lang="en-US" sz="1200" dirty="0">
                <a:solidFill>
                  <a:srgbClr val="333333"/>
                </a:solidFill>
                <a:latin typeface="Helvetica Neue"/>
                <a:ea typeface="ヒラギノ角ゴ Pro W3"/>
              </a:rPr>
              <a:t> av EFTA-</a:t>
            </a:r>
            <a:r>
              <a:rPr lang="en-US" sz="1200" dirty="0" err="1">
                <a:solidFill>
                  <a:srgbClr val="333333"/>
                </a:solidFill>
                <a:latin typeface="Helvetica Neue"/>
                <a:ea typeface="ヒラギノ角ゴ Pro W3"/>
              </a:rPr>
              <a:t>domstolen</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på</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dette</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grunnlaget</a:t>
            </a:r>
            <a:r>
              <a:rPr lang="en-US" sz="1200" dirty="0">
                <a:solidFill>
                  <a:srgbClr val="333333"/>
                </a:solidFill>
                <a:latin typeface="Helvetica Neue"/>
                <a:ea typeface="ヒラギノ角ゴ Pro W3"/>
              </a:rPr>
              <a:t> (E-16/20), men </a:t>
            </a:r>
            <a:r>
              <a:rPr lang="en-US" sz="1200" dirty="0" err="1">
                <a:solidFill>
                  <a:srgbClr val="333333"/>
                </a:solidFill>
                <a:latin typeface="Helvetica Neue"/>
                <a:ea typeface="ヒラギノ角ゴ Pro W3"/>
              </a:rPr>
              <a:t>på</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forordning</a:t>
            </a:r>
            <a:r>
              <a:rPr lang="en-US" sz="1200" dirty="0">
                <a:solidFill>
                  <a:srgbClr val="333333"/>
                </a:solidFill>
                <a:latin typeface="Helvetica Neue"/>
                <a:ea typeface="ヒラギノ角ゴ Pro W3"/>
              </a:rPr>
              <a:t> 492/2011 </a:t>
            </a:r>
            <a:r>
              <a:rPr lang="en-US" sz="1200" dirty="0" err="1">
                <a:solidFill>
                  <a:srgbClr val="333333"/>
                </a:solidFill>
                <a:latin typeface="Helvetica Neue"/>
                <a:ea typeface="ヒラギノ角ゴ Pro W3"/>
              </a:rPr>
              <a:t>artikkel</a:t>
            </a:r>
            <a:r>
              <a:rPr lang="en-US" sz="1200" dirty="0">
                <a:solidFill>
                  <a:srgbClr val="333333"/>
                </a:solidFill>
                <a:latin typeface="Helvetica Neue"/>
                <a:ea typeface="ヒラギノ角ゴ Pro W3"/>
              </a:rPr>
              <a:t> 10. </a:t>
            </a:r>
            <a:r>
              <a:rPr lang="en-US" sz="1200" dirty="0" err="1">
                <a:solidFill>
                  <a:srgbClr val="333333"/>
                </a:solidFill>
                <a:latin typeface="Helvetica Neue"/>
                <a:ea typeface="ヒラギノ角ゴ Pro W3"/>
              </a:rPr>
              <a:t>Fikk</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derfor</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ikke</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noe</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prinsipielt</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svar</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på</a:t>
            </a:r>
            <a:r>
              <a:rPr lang="en-US" sz="1200" dirty="0">
                <a:solidFill>
                  <a:srgbClr val="333333"/>
                </a:solidFill>
                <a:latin typeface="Helvetica Neue"/>
                <a:ea typeface="ヒラギノ角ゴ Pro W3"/>
              </a:rPr>
              <a:t> </a:t>
            </a:r>
            <a:r>
              <a:rPr lang="en-US" sz="1200" dirty="0" err="1">
                <a:solidFill>
                  <a:srgbClr val="333333"/>
                </a:solidFill>
                <a:latin typeface="Helvetica Neue"/>
                <a:ea typeface="ヒラギノ角ゴ Pro W3"/>
              </a:rPr>
              <a:t>spørsmålet</a:t>
            </a:r>
            <a:r>
              <a:rPr lang="en-US" sz="1200" dirty="0">
                <a:solidFill>
                  <a:srgbClr val="333333"/>
                </a:solidFill>
                <a:latin typeface="Helvetica Neue"/>
                <a:ea typeface="ヒラギノ角ゴ Pro W3"/>
              </a:rPr>
              <a:t>.</a:t>
            </a:r>
            <a:endParaRPr lang="nb-NO" sz="1200" dirty="0">
              <a:solidFill>
                <a:srgbClr val="333333"/>
              </a:solidFill>
              <a:latin typeface="Helvetica Neue"/>
              <a:ea typeface="ヒラギノ角ゴ Pro W3"/>
            </a:endParaRPr>
          </a:p>
          <a:p>
            <a:pPr>
              <a:defRPr/>
            </a:pPr>
            <a:endParaRPr kumimoji="0" lang="nb-NO" sz="1400" b="0" i="0" u="none" strike="noStrike" kern="0" cap="none" spc="0" normalizeH="0" baseline="0" noProof="0" dirty="0">
              <a:ln>
                <a:noFill/>
              </a:ln>
              <a:solidFill>
                <a:srgbClr val="000000"/>
              </a:solidFill>
              <a:effectLst/>
              <a:uLnTx/>
              <a:uFillTx/>
              <a:latin typeface="Arial"/>
              <a:ea typeface="ヒラギノ角ゴ Pro W3"/>
            </a:endParaRPr>
          </a:p>
          <a:p>
            <a:pPr marL="0" indent="0">
              <a:buNone/>
            </a:pPr>
            <a:endParaRPr lang="nb-NO" sz="1400" dirty="0"/>
          </a:p>
          <a:p>
            <a:pPr marL="0" indent="0">
              <a:buNone/>
            </a:pPr>
            <a:endParaRPr lang="nb-NO" dirty="0"/>
          </a:p>
        </p:txBody>
      </p:sp>
      <p:sp>
        <p:nvSpPr>
          <p:cNvPr id="4" name="Plassholder for dato 3">
            <a:extLst>
              <a:ext uri="{FF2B5EF4-FFF2-40B4-BE49-F238E27FC236}">
                <a16:creationId xmlns:a16="http://schemas.microsoft.com/office/drawing/2014/main" id="{9517D67D-B0E9-9C93-8ED1-81671F4BCCB6}"/>
              </a:ext>
            </a:extLst>
          </p:cNvPr>
          <p:cNvSpPr>
            <a:spLocks noGrp="1"/>
          </p:cNvSpPr>
          <p:nvPr>
            <p:ph type="dt" sz="half" idx="10"/>
          </p:nvPr>
        </p:nvSpPr>
        <p:spPr/>
        <p:txBody>
          <a:bodyPr/>
          <a:lstStyle/>
          <a:p>
            <a:pPr>
              <a:defRPr/>
            </a:pPr>
            <a:endParaRPr lang="nb-NO" dirty="0"/>
          </a:p>
        </p:txBody>
      </p:sp>
      <p:sp>
        <p:nvSpPr>
          <p:cNvPr id="5" name="Plassholder for bunntekst 4">
            <a:extLst>
              <a:ext uri="{FF2B5EF4-FFF2-40B4-BE49-F238E27FC236}">
                <a16:creationId xmlns:a16="http://schemas.microsoft.com/office/drawing/2014/main" id="{DC90E6CF-4367-D160-1FEC-B53ABF7985EC}"/>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54783E07-79FB-31CC-00AE-A85E8E73C00F}"/>
              </a:ext>
            </a:extLst>
          </p:cNvPr>
          <p:cNvSpPr>
            <a:spLocks noGrp="1"/>
          </p:cNvSpPr>
          <p:nvPr>
            <p:ph type="sldNum" sz="quarter" idx="12"/>
          </p:nvPr>
        </p:nvSpPr>
        <p:spPr/>
        <p:txBody>
          <a:bodyPr/>
          <a:lstStyle/>
          <a:p>
            <a:pPr>
              <a:defRPr/>
            </a:pPr>
            <a:fld id="{D9CAF9A1-4DE5-0A45-B83C-18B0A47232C3}" type="slidenum">
              <a:rPr lang="en-US" smtClean="0"/>
              <a:pPr>
                <a:defRPr/>
              </a:pPr>
              <a:t>52</a:t>
            </a:fld>
            <a:endParaRPr lang="en-US"/>
          </a:p>
        </p:txBody>
      </p:sp>
    </p:spTree>
    <p:extLst>
      <p:ext uri="{BB962C8B-B14F-4D97-AF65-F5344CB8AC3E}">
        <p14:creationId xmlns:p14="http://schemas.microsoft.com/office/powerpoint/2010/main" val="38725170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512147-4C30-6ABD-21A7-8A780AE06E3A}"/>
              </a:ext>
            </a:extLst>
          </p:cNvPr>
          <p:cNvSpPr>
            <a:spLocks noGrp="1"/>
          </p:cNvSpPr>
          <p:nvPr>
            <p:ph type="title"/>
          </p:nvPr>
        </p:nvSpPr>
        <p:spPr/>
        <p:txBody>
          <a:bodyPr/>
          <a:lstStyle/>
          <a:p>
            <a:r>
              <a:rPr lang="nb-NO" dirty="0"/>
              <a:t>Hva nå?</a:t>
            </a:r>
          </a:p>
        </p:txBody>
      </p:sp>
      <p:sp>
        <p:nvSpPr>
          <p:cNvPr id="3" name="Plassholder for innhold 2">
            <a:extLst>
              <a:ext uri="{FF2B5EF4-FFF2-40B4-BE49-F238E27FC236}">
                <a16:creationId xmlns:a16="http://schemas.microsoft.com/office/drawing/2014/main" id="{C345F707-F7A2-DB12-28F9-76246F1C6679}"/>
              </a:ext>
            </a:extLst>
          </p:cNvPr>
          <p:cNvSpPr>
            <a:spLocks noGrp="1"/>
          </p:cNvSpPr>
          <p:nvPr>
            <p:ph idx="1"/>
          </p:nvPr>
        </p:nvSpPr>
        <p:spPr/>
        <p:txBody>
          <a:bodyPr/>
          <a:lstStyle/>
          <a:p>
            <a:r>
              <a:rPr lang="nb-NO" dirty="0"/>
              <a:t>Hvordan skal dette nå forstås i lys av GA uttalelse i Nordic-info saken, avsnitt 46 med kanskje et «spark til siden» til EFTA-domstolen?</a:t>
            </a:r>
          </a:p>
          <a:p>
            <a:r>
              <a:rPr lang="nb-NO" dirty="0"/>
              <a:t>Vil EFTA-domstolen fortsette med homogenitetsvurdering etter resultat?</a:t>
            </a:r>
          </a:p>
          <a:p>
            <a:r>
              <a:rPr lang="nb-NO" dirty="0"/>
              <a:t>Hvor langt rekker </a:t>
            </a:r>
            <a:r>
              <a:rPr lang="nb-NO" dirty="0" err="1"/>
              <a:t>Jabbi</a:t>
            </a:r>
            <a:r>
              <a:rPr lang="nb-NO" dirty="0"/>
              <a:t> og Campbell? Også situasjoner uten fri bevegelighet?</a:t>
            </a:r>
          </a:p>
          <a:p>
            <a:r>
              <a:rPr lang="nb-NO" dirty="0"/>
              <a:t>Passiv tjenestefrihet hvis tredjelandsborger har vært en tur til Spania?</a:t>
            </a:r>
          </a:p>
        </p:txBody>
      </p:sp>
      <p:sp>
        <p:nvSpPr>
          <p:cNvPr id="4" name="Plassholder for dato 3">
            <a:extLst>
              <a:ext uri="{FF2B5EF4-FFF2-40B4-BE49-F238E27FC236}">
                <a16:creationId xmlns:a16="http://schemas.microsoft.com/office/drawing/2014/main" id="{8CC4013F-81AB-92AD-7966-9ABA07BFBF83}"/>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5D0A2FD7-A61C-7A6E-306A-07660D7A1DA1}"/>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C5013776-E62F-75E6-04C2-9EFABF08AAE6}"/>
              </a:ext>
            </a:extLst>
          </p:cNvPr>
          <p:cNvSpPr>
            <a:spLocks noGrp="1"/>
          </p:cNvSpPr>
          <p:nvPr>
            <p:ph type="sldNum" sz="quarter" idx="12"/>
          </p:nvPr>
        </p:nvSpPr>
        <p:spPr/>
        <p:txBody>
          <a:bodyPr/>
          <a:lstStyle/>
          <a:p>
            <a:pPr>
              <a:defRPr/>
            </a:pPr>
            <a:fld id="{D9CAF9A1-4DE5-0A45-B83C-18B0A47232C3}" type="slidenum">
              <a:rPr lang="en-US" smtClean="0"/>
              <a:pPr>
                <a:defRPr/>
              </a:pPr>
              <a:t>53</a:t>
            </a:fld>
            <a:endParaRPr lang="en-US"/>
          </a:p>
        </p:txBody>
      </p:sp>
    </p:spTree>
    <p:extLst>
      <p:ext uri="{BB962C8B-B14F-4D97-AF65-F5344CB8AC3E}">
        <p14:creationId xmlns:p14="http://schemas.microsoft.com/office/powerpoint/2010/main" val="5927907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4C64878-477A-2B1E-C063-5762FD02930E}"/>
              </a:ext>
            </a:extLst>
          </p:cNvPr>
          <p:cNvSpPr>
            <a:spLocks noGrp="1"/>
          </p:cNvSpPr>
          <p:nvPr>
            <p:ph type="title"/>
          </p:nvPr>
        </p:nvSpPr>
        <p:spPr/>
        <p:txBody>
          <a:bodyPr/>
          <a:lstStyle/>
          <a:p>
            <a:r>
              <a:rPr lang="nb-NO" dirty="0"/>
              <a:t>Konklusjon</a:t>
            </a:r>
          </a:p>
        </p:txBody>
      </p:sp>
      <p:sp>
        <p:nvSpPr>
          <p:cNvPr id="3" name="Plassholder for innhold 2">
            <a:extLst>
              <a:ext uri="{FF2B5EF4-FFF2-40B4-BE49-F238E27FC236}">
                <a16:creationId xmlns:a16="http://schemas.microsoft.com/office/drawing/2014/main" id="{23699453-FCF5-91DB-39C4-B8EEF6DDBB27}"/>
              </a:ext>
            </a:extLst>
          </p:cNvPr>
          <p:cNvSpPr>
            <a:spLocks noGrp="1"/>
          </p:cNvSpPr>
          <p:nvPr>
            <p:ph idx="1"/>
          </p:nvPr>
        </p:nvSpPr>
        <p:spPr/>
        <p:txBody>
          <a:bodyPr/>
          <a:lstStyle/>
          <a:p>
            <a:r>
              <a:rPr lang="nb-NO" sz="1800" dirty="0"/>
              <a:t>Selv om utgangspunktet var at ikke unionsborgerskapet skulle påvirke nasjonale statsborgerregler om erverv og tap av statsborgerskap viser praksis fra EU-domstolen at domstolen har oppstilt krav om proporsjonalitet og krav til «</a:t>
            </a:r>
            <a:r>
              <a:rPr lang="nb-NO" sz="1800" dirty="0" err="1"/>
              <a:t>judicial</a:t>
            </a:r>
            <a:r>
              <a:rPr lang="nb-NO" sz="1800" dirty="0"/>
              <a:t> </a:t>
            </a:r>
            <a:r>
              <a:rPr lang="nb-NO" sz="1800" dirty="0" err="1"/>
              <a:t>review</a:t>
            </a:r>
            <a:r>
              <a:rPr lang="nb-NO" sz="1800" dirty="0"/>
              <a:t>»</a:t>
            </a:r>
          </a:p>
          <a:p>
            <a:r>
              <a:rPr lang="nb-NO" sz="1800" dirty="0"/>
              <a:t>Uklart om avgjørelsene kan ha noe betydning i EØS; kanskje fri bevegelighet</a:t>
            </a:r>
          </a:p>
          <a:p>
            <a:r>
              <a:rPr lang="nb-NO" sz="1800" dirty="0"/>
              <a:t>Unionsborgerskapet; påvirker også tolkningen av materielle rettigheter som tidligere var klare «statsborgerrettigheter»; rett til opphold post </a:t>
            </a:r>
            <a:r>
              <a:rPr lang="nb-NO" sz="1800" dirty="0" err="1"/>
              <a:t>Zambrano</a:t>
            </a:r>
            <a:endParaRPr lang="nb-NO" sz="1800" dirty="0"/>
          </a:p>
          <a:p>
            <a:r>
              <a:rPr lang="nb-NO" sz="1800" dirty="0"/>
              <a:t>Uklart om EU-domstolens praksis basert utelukkende på TFEU art. 20-21 kan gjelde i EØS basert på prinsippet om homogenitet. </a:t>
            </a:r>
            <a:br>
              <a:rPr lang="nb-NO" sz="1800" dirty="0"/>
            </a:br>
            <a:endParaRPr lang="nb-NO" sz="1800" dirty="0"/>
          </a:p>
        </p:txBody>
      </p:sp>
      <p:sp>
        <p:nvSpPr>
          <p:cNvPr id="4" name="Plassholder for dato 3">
            <a:extLst>
              <a:ext uri="{FF2B5EF4-FFF2-40B4-BE49-F238E27FC236}">
                <a16:creationId xmlns:a16="http://schemas.microsoft.com/office/drawing/2014/main" id="{E2D588CC-86A6-7AB7-083A-B3C9AF9954A6}"/>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A9111620-D8F0-CE8B-F39B-0DE46C8E869E}"/>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8CE37DFC-2D49-F049-B14C-3959E85E441F}"/>
              </a:ext>
            </a:extLst>
          </p:cNvPr>
          <p:cNvSpPr>
            <a:spLocks noGrp="1"/>
          </p:cNvSpPr>
          <p:nvPr>
            <p:ph type="sldNum" sz="quarter" idx="12"/>
          </p:nvPr>
        </p:nvSpPr>
        <p:spPr/>
        <p:txBody>
          <a:bodyPr/>
          <a:lstStyle/>
          <a:p>
            <a:pPr>
              <a:defRPr/>
            </a:pPr>
            <a:fld id="{D9CAF9A1-4DE5-0A45-B83C-18B0A47232C3}" type="slidenum">
              <a:rPr lang="en-US" smtClean="0"/>
              <a:pPr>
                <a:defRPr/>
              </a:pPr>
              <a:t>54</a:t>
            </a:fld>
            <a:endParaRPr lang="en-US"/>
          </a:p>
        </p:txBody>
      </p:sp>
      <p:pic>
        <p:nvPicPr>
          <p:cNvPr id="7" name="Bilde 6">
            <a:extLst>
              <a:ext uri="{FF2B5EF4-FFF2-40B4-BE49-F238E27FC236}">
                <a16:creationId xmlns:a16="http://schemas.microsoft.com/office/drawing/2014/main" id="{54E6ED29-D727-53BD-7CCB-1F07DB9433B6}"/>
              </a:ext>
            </a:extLst>
          </p:cNvPr>
          <p:cNvPicPr>
            <a:picLocks noChangeAspect="1"/>
          </p:cNvPicPr>
          <p:nvPr/>
        </p:nvPicPr>
        <p:blipFill>
          <a:blip r:embed="rId2"/>
          <a:stretch>
            <a:fillRect/>
          </a:stretch>
        </p:blipFill>
        <p:spPr>
          <a:xfrm>
            <a:off x="4653442" y="25331"/>
            <a:ext cx="3492624" cy="1955869"/>
          </a:xfrm>
          <a:prstGeom prst="rect">
            <a:avLst/>
          </a:prstGeom>
        </p:spPr>
      </p:pic>
    </p:spTree>
    <p:extLst>
      <p:ext uri="{BB962C8B-B14F-4D97-AF65-F5344CB8AC3E}">
        <p14:creationId xmlns:p14="http://schemas.microsoft.com/office/powerpoint/2010/main" val="26314128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B82DAD-C726-E809-4927-491DC58D1FAE}"/>
              </a:ext>
            </a:extLst>
          </p:cNvPr>
          <p:cNvSpPr>
            <a:spLocks noGrp="1"/>
          </p:cNvSpPr>
          <p:nvPr>
            <p:ph type="title"/>
          </p:nvPr>
        </p:nvSpPr>
        <p:spPr/>
        <p:txBody>
          <a:bodyPr/>
          <a:lstStyle/>
          <a:p>
            <a:r>
              <a:rPr lang="nb-NO" dirty="0"/>
              <a:t>For videre diskusjon…</a:t>
            </a:r>
            <a:br>
              <a:rPr lang="nb-NO" dirty="0"/>
            </a:br>
            <a:r>
              <a:rPr lang="nb-NO" dirty="0"/>
              <a:t>Hva med nasjonale regler om erverv?</a:t>
            </a:r>
          </a:p>
        </p:txBody>
      </p:sp>
      <p:sp>
        <p:nvSpPr>
          <p:cNvPr id="3" name="Plassholder for innhold 2">
            <a:extLst>
              <a:ext uri="{FF2B5EF4-FFF2-40B4-BE49-F238E27FC236}">
                <a16:creationId xmlns:a16="http://schemas.microsoft.com/office/drawing/2014/main" id="{D0A6DC41-10E9-E075-DE52-365EBB3AC509}"/>
              </a:ext>
            </a:extLst>
          </p:cNvPr>
          <p:cNvSpPr>
            <a:spLocks noGrp="1"/>
          </p:cNvSpPr>
          <p:nvPr>
            <p:ph idx="1"/>
          </p:nvPr>
        </p:nvSpPr>
        <p:spPr/>
        <p:txBody>
          <a:bodyPr/>
          <a:lstStyle/>
          <a:p>
            <a:r>
              <a:rPr lang="nb-NO" sz="1600" dirty="0"/>
              <a:t>Potensielt </a:t>
            </a:r>
            <a:r>
              <a:rPr lang="nb-NO" sz="1600" dirty="0" err="1"/>
              <a:t>traktatsbruddssøksmål</a:t>
            </a:r>
            <a:r>
              <a:rPr lang="nb-NO" sz="1600" dirty="0"/>
              <a:t> mot Malta? «Golden </a:t>
            </a:r>
            <a:r>
              <a:rPr lang="nb-NO" sz="1600" dirty="0" err="1"/>
              <a:t>passport</a:t>
            </a:r>
            <a:r>
              <a:rPr lang="nb-NO" sz="1600" dirty="0"/>
              <a:t> </a:t>
            </a:r>
            <a:r>
              <a:rPr lang="nb-NO" sz="1600" dirty="0" err="1"/>
              <a:t>schemes</a:t>
            </a:r>
            <a:r>
              <a:rPr lang="nb-NO" sz="1600" dirty="0"/>
              <a:t>»  </a:t>
            </a:r>
            <a:r>
              <a:rPr lang="nb-NO" sz="1600" dirty="0">
                <a:hlinkClick r:id="rId2"/>
              </a:rPr>
              <a:t>https://ec.europa.eu/commission/presscorner/detail/en/IP_22_2068</a:t>
            </a:r>
            <a:endParaRPr lang="nb-NO" sz="1600" dirty="0"/>
          </a:p>
          <a:p>
            <a:pPr marL="0" indent="0">
              <a:buNone/>
            </a:pPr>
            <a:r>
              <a:rPr lang="nb-NO" sz="1600" dirty="0"/>
              <a:t>«The</a:t>
            </a:r>
            <a:r>
              <a:rPr lang="en-US" sz="1600" b="0" i="0" dirty="0">
                <a:solidFill>
                  <a:srgbClr val="000000"/>
                </a:solidFill>
                <a:effectLst/>
                <a:latin typeface="Arial" panose="020B0604020202020204" pitchFamily="34" charset="0"/>
              </a:rPr>
              <a:t> Commission considers that the granting of EU citizenship in return for pre-determined payments or investments, without any genuine link to the Member State concerned, is in breach of EU law.”</a:t>
            </a:r>
          </a:p>
          <a:p>
            <a:pPr marL="0" indent="0">
              <a:buNone/>
            </a:pPr>
            <a:r>
              <a:rPr lang="en-US" sz="1600" dirty="0">
                <a:solidFill>
                  <a:srgbClr val="000000"/>
                </a:solidFill>
                <a:latin typeface="Arial" panose="020B0604020202020204" pitchFamily="34" charset="0"/>
              </a:rPr>
              <a:t>“</a:t>
            </a:r>
            <a:r>
              <a:rPr lang="en-US" sz="1600" b="0" i="0" dirty="0">
                <a:solidFill>
                  <a:srgbClr val="000000"/>
                </a:solidFill>
                <a:effectLst/>
                <a:latin typeface="Arial" panose="020B0604020202020204" pitchFamily="34" charset="0"/>
              </a:rPr>
              <a:t>The Commission considers that such a scheme is in breach of the principle of sincere cooperation (</a:t>
            </a:r>
            <a:r>
              <a:rPr lang="en-US" sz="1600" b="0" i="0" dirty="0">
                <a:solidFill>
                  <a:srgbClr val="004494"/>
                </a:solidFill>
                <a:effectLst/>
                <a:latin typeface="Arial" panose="020B0604020202020204" pitchFamily="34" charset="0"/>
                <a:hlinkClick r:id="rId3"/>
              </a:rPr>
              <a:t>Article 4(3) TEU</a:t>
            </a:r>
            <a:r>
              <a:rPr lang="en-US" sz="1600" b="0" i="0" dirty="0">
                <a:solidFill>
                  <a:srgbClr val="000000"/>
                </a:solidFill>
                <a:effectLst/>
                <a:latin typeface="Arial" panose="020B0604020202020204" pitchFamily="34" charset="0"/>
              </a:rPr>
              <a:t>) and infringes the very status of citizenship of the Union as laid down in the Treaties (</a:t>
            </a:r>
            <a:r>
              <a:rPr lang="en-US" sz="1600" b="0" i="0" dirty="0">
                <a:solidFill>
                  <a:srgbClr val="004494"/>
                </a:solidFill>
                <a:effectLst/>
                <a:latin typeface="Arial" panose="020B0604020202020204" pitchFamily="34" charset="0"/>
                <a:hlinkClick r:id="rId4"/>
              </a:rPr>
              <a:t>Article 20 TFEU</a:t>
            </a:r>
            <a:r>
              <a:rPr lang="en-US" sz="1600" b="0" i="0" dirty="0">
                <a:solidFill>
                  <a:srgbClr val="000000"/>
                </a:solidFill>
                <a:effectLst/>
                <a:latin typeface="Arial" panose="020B0604020202020204" pitchFamily="34" charset="0"/>
              </a:rPr>
              <a:t>). Therefore, the Commission has decided to send Malta a reasoned opinion today.”</a:t>
            </a:r>
            <a:endParaRPr lang="nb-NO" sz="1600" dirty="0"/>
          </a:p>
          <a:p>
            <a:r>
              <a:rPr lang="nb-NO" sz="1600" dirty="0"/>
              <a:t>Er det tilstrekkelig grunnlag i artikkel 4 TEU? Hva med utgangspunktet om gjensidig annerkjennelse, som også gjelder på statsborgerrettens område?</a:t>
            </a:r>
          </a:p>
          <a:p>
            <a:r>
              <a:rPr lang="nb-NO" sz="1600" dirty="0"/>
              <a:t>Kan ICJ avgjørelse i </a:t>
            </a:r>
            <a:r>
              <a:rPr lang="nb-NO" sz="1600" dirty="0" err="1"/>
              <a:t>Nottebohm</a:t>
            </a:r>
            <a:r>
              <a:rPr lang="nb-NO" sz="1600" dirty="0"/>
              <a:t>-saken om «genuine-link» få renessanse?</a:t>
            </a:r>
          </a:p>
          <a:p>
            <a:r>
              <a:rPr lang="nb-NO" sz="1600" dirty="0"/>
              <a:t>Vil en avgjørelse om begrensninger i adgangen til erverv ha betydning i EØS?</a:t>
            </a:r>
          </a:p>
          <a:p>
            <a:r>
              <a:rPr lang="nb-NO" sz="1600" dirty="0"/>
              <a:t>Kanskje; Kommisjonen argumenterer for at unionsborgerskapet gir borgerne fri bevegelighet i hele EU. Vil ha betydning også i EØS</a:t>
            </a:r>
          </a:p>
          <a:p>
            <a:r>
              <a:rPr lang="nb-NO" sz="1600" dirty="0"/>
              <a:t>Sikkerhetsaspektet også gjeldende i en EØS-kontekst </a:t>
            </a:r>
          </a:p>
          <a:p>
            <a:r>
              <a:rPr lang="nb-NO" sz="1600" dirty="0"/>
              <a:t>Men; usikkert hvilket rettslig grunnlag kommisjonen har for søksmålet; kritisert blant flere </a:t>
            </a:r>
          </a:p>
          <a:p>
            <a:pPr marL="0" indent="0">
              <a:buNone/>
            </a:pPr>
            <a:endParaRPr lang="nb-NO" dirty="0"/>
          </a:p>
        </p:txBody>
      </p:sp>
      <p:sp>
        <p:nvSpPr>
          <p:cNvPr id="4" name="Plassholder for dato 3">
            <a:extLst>
              <a:ext uri="{FF2B5EF4-FFF2-40B4-BE49-F238E27FC236}">
                <a16:creationId xmlns:a16="http://schemas.microsoft.com/office/drawing/2014/main" id="{55849E7A-B615-3E0F-B0DD-647FD677AC5F}"/>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FD8E3038-018D-8E48-34AD-B376F55DDFA9}"/>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84A7EEE4-DE06-0147-B51A-5ED68A733B75}"/>
              </a:ext>
            </a:extLst>
          </p:cNvPr>
          <p:cNvSpPr>
            <a:spLocks noGrp="1"/>
          </p:cNvSpPr>
          <p:nvPr>
            <p:ph type="sldNum" sz="quarter" idx="12"/>
          </p:nvPr>
        </p:nvSpPr>
        <p:spPr/>
        <p:txBody>
          <a:bodyPr/>
          <a:lstStyle/>
          <a:p>
            <a:pPr>
              <a:defRPr/>
            </a:pPr>
            <a:fld id="{D9CAF9A1-4DE5-0A45-B83C-18B0A47232C3}" type="slidenum">
              <a:rPr lang="en-US" smtClean="0"/>
              <a:pPr>
                <a:defRPr/>
              </a:pPr>
              <a:t>55</a:t>
            </a:fld>
            <a:endParaRPr lang="en-US"/>
          </a:p>
        </p:txBody>
      </p:sp>
    </p:spTree>
    <p:extLst>
      <p:ext uri="{BB962C8B-B14F-4D97-AF65-F5344CB8AC3E}">
        <p14:creationId xmlns:p14="http://schemas.microsoft.com/office/powerpoint/2010/main" val="41149299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4128BE5-392E-69E4-1A1F-F5C01E9910AE}"/>
              </a:ext>
            </a:extLst>
          </p:cNvPr>
          <p:cNvSpPr>
            <a:spLocks noGrp="1"/>
          </p:cNvSpPr>
          <p:nvPr>
            <p:ph type="title"/>
          </p:nvPr>
        </p:nvSpPr>
        <p:spPr/>
        <p:txBody>
          <a:bodyPr/>
          <a:lstStyle/>
          <a:p>
            <a:r>
              <a:rPr lang="nb-NO" dirty="0"/>
              <a:t>Hvis vi rekker; en praktikum om statsborgerloven § 14 </a:t>
            </a:r>
          </a:p>
        </p:txBody>
      </p:sp>
      <p:sp>
        <p:nvSpPr>
          <p:cNvPr id="3" name="Plassholder for innhold 2">
            <a:extLst>
              <a:ext uri="{FF2B5EF4-FFF2-40B4-BE49-F238E27FC236}">
                <a16:creationId xmlns:a16="http://schemas.microsoft.com/office/drawing/2014/main" id="{4DEBDB60-B652-75CA-6C6D-81F69394A6E9}"/>
              </a:ext>
            </a:extLst>
          </p:cNvPr>
          <p:cNvSpPr>
            <a:spLocks noGrp="1"/>
          </p:cNvSpPr>
          <p:nvPr>
            <p:ph idx="1"/>
          </p:nvPr>
        </p:nvSpPr>
        <p:spPr>
          <a:xfrm>
            <a:off x="990600" y="1628800"/>
            <a:ext cx="7696200" cy="4114800"/>
          </a:xfrm>
        </p:spPr>
        <p:txBody>
          <a:bodyPr/>
          <a:lstStyle/>
          <a:p>
            <a:pPr marR="0" lvl="0" algn="l" defTabSz="914400" rtl="0" eaLnBrk="1" fontAlgn="base" latinLnBrk="0" hangingPunct="1">
              <a:lnSpc>
                <a:spcPct val="100000"/>
              </a:lnSpc>
              <a:spcBef>
                <a:spcPct val="20000"/>
              </a:spcBef>
              <a:spcAft>
                <a:spcPct val="0"/>
              </a:spcAft>
              <a:buClrTx/>
              <a:buSzTx/>
              <a:buFontTx/>
              <a:buChar char="-"/>
              <a:tabLst/>
              <a:defRPr/>
            </a:pPr>
            <a:r>
              <a:rPr lang="nb-NO" sz="900" dirty="0">
                <a:solidFill>
                  <a:srgbClr val="000000"/>
                </a:solidFill>
                <a:latin typeface="Arial"/>
                <a:ea typeface="ヒラギノ角ゴ Pro W3"/>
              </a:rPr>
              <a:t>Krav om oppholdstid for å få statsborgerskap for søkere som omfattes av EØS-avtalen eller EFTA-konvensjonen i statsborgerloven § 14 </a:t>
            </a:r>
          </a:p>
          <a:p>
            <a:pPr marL="0" marR="0" lvl="0" indent="0" algn="l" defTabSz="914400" rtl="0" eaLnBrk="1" fontAlgn="base" latinLnBrk="0" hangingPunct="1">
              <a:lnSpc>
                <a:spcPct val="100000"/>
              </a:lnSpc>
              <a:spcBef>
                <a:spcPct val="20000"/>
              </a:spcBef>
              <a:spcAft>
                <a:spcPct val="0"/>
              </a:spcAft>
              <a:buClrTx/>
              <a:buSzTx/>
              <a:buNone/>
              <a:tabLst/>
              <a:defRPr/>
            </a:pPr>
            <a:endParaRPr lang="nb-NO" sz="1200" dirty="0">
              <a:solidFill>
                <a:srgbClr val="000000"/>
              </a:solidFill>
              <a:latin typeface="Arial"/>
              <a:ea typeface="ヒラギノ角ゴ Pro W3"/>
            </a:endParaRPr>
          </a:p>
          <a:p>
            <a:pPr marL="0" marR="0" lvl="0" indent="0" algn="l" defTabSz="914400" rtl="0" eaLnBrk="1" fontAlgn="base" latinLnBrk="0" hangingPunct="1">
              <a:lnSpc>
                <a:spcPct val="100000"/>
              </a:lnSpc>
              <a:spcBef>
                <a:spcPct val="20000"/>
              </a:spcBef>
              <a:spcAft>
                <a:spcPct val="0"/>
              </a:spcAft>
              <a:buClrTx/>
              <a:buSzTx/>
              <a:buNone/>
              <a:tabLst/>
              <a:defRPr/>
            </a:pPr>
            <a:r>
              <a:rPr lang="nb-NO" sz="1200" dirty="0">
                <a:solidFill>
                  <a:srgbClr val="000000"/>
                </a:solidFill>
                <a:latin typeface="Arial"/>
                <a:ea typeface="ヒラギノ角ゴ Pro W3"/>
              </a:rPr>
              <a:t>«</a:t>
            </a:r>
            <a:r>
              <a:rPr lang="nb-NO" sz="1200" b="0" i="0" dirty="0">
                <a:solidFill>
                  <a:srgbClr val="333333"/>
                </a:solidFill>
                <a:effectLst/>
                <a:latin typeface="Helvetica Neue"/>
              </a:rPr>
              <a:t>For søker som har </a:t>
            </a:r>
            <a:r>
              <a:rPr lang="nb-NO" sz="1200" b="0" i="0" dirty="0" err="1">
                <a:solidFill>
                  <a:srgbClr val="333333"/>
                </a:solidFill>
                <a:effectLst/>
                <a:latin typeface="Helvetica Neue"/>
              </a:rPr>
              <a:t>oppholdsrett</a:t>
            </a:r>
            <a:r>
              <a:rPr lang="nb-NO" sz="1200" b="0" i="0" dirty="0">
                <a:solidFill>
                  <a:srgbClr val="333333"/>
                </a:solidFill>
                <a:effectLst/>
                <a:latin typeface="Helvetica Neue"/>
              </a:rPr>
              <a:t> etter </a:t>
            </a:r>
            <a:r>
              <a:rPr lang="nb-NO" sz="1200" b="0" i="0" u="none" strike="noStrike" dirty="0">
                <a:solidFill>
                  <a:srgbClr val="DB142C"/>
                </a:solidFill>
                <a:effectLst/>
                <a:latin typeface="Helvetica Neue"/>
                <a:hlinkClick r:id="rId2"/>
              </a:rPr>
              <a:t>utlendingsloven kapittel 13</a:t>
            </a:r>
            <a:r>
              <a:rPr lang="nb-NO" sz="1200" b="0" i="0" dirty="0">
                <a:solidFill>
                  <a:srgbClr val="333333"/>
                </a:solidFill>
                <a:effectLst/>
                <a:latin typeface="Helvetica Neue"/>
              </a:rPr>
              <a:t> om særlige regler for utlendinger som omfattes av Avtale om Det europeiske økonomiske samarbeidsområde (EØS) og Konvensjon om opprettelse av Det europeiske Frihandelsforbund (EFTA-konvensjonen), gjelder ikke vilkåret i </a:t>
            </a:r>
            <a:r>
              <a:rPr lang="nb-NO" sz="1200" b="0" i="0" u="none" strike="noStrike" dirty="0">
                <a:solidFill>
                  <a:srgbClr val="DB142C"/>
                </a:solidFill>
                <a:effectLst/>
                <a:latin typeface="Helvetica Neue"/>
                <a:hlinkClick r:id="rId3"/>
              </a:rPr>
              <a:t>§ 7</a:t>
            </a:r>
            <a:r>
              <a:rPr lang="nb-NO" sz="1200" b="0" i="0" dirty="0">
                <a:solidFill>
                  <a:srgbClr val="333333"/>
                </a:solidFill>
                <a:effectLst/>
                <a:latin typeface="Helvetica Neue"/>
              </a:rPr>
              <a:t> første ledd bokstav d. Søkeren må </a:t>
            </a:r>
            <a:r>
              <a:rPr lang="nb-NO" sz="1200" b="0" i="0" dirty="0">
                <a:solidFill>
                  <a:srgbClr val="333333"/>
                </a:solidFill>
                <a:effectLst/>
                <a:highlight>
                  <a:srgbClr val="FFFF00"/>
                </a:highlight>
                <a:latin typeface="Helvetica Neue"/>
              </a:rPr>
              <a:t>likevel ha oppholdt seg i riket de siste tre årene med </a:t>
            </a:r>
            <a:r>
              <a:rPr lang="nb-NO" sz="1200" b="0" i="0" dirty="0" err="1">
                <a:solidFill>
                  <a:srgbClr val="333333"/>
                </a:solidFill>
                <a:effectLst/>
                <a:highlight>
                  <a:srgbClr val="FFFF00"/>
                </a:highlight>
                <a:latin typeface="Helvetica Neue"/>
              </a:rPr>
              <a:t>oppholdsrett</a:t>
            </a:r>
            <a:r>
              <a:rPr lang="nb-NO" sz="1200" b="0" i="0" dirty="0">
                <a:solidFill>
                  <a:srgbClr val="333333"/>
                </a:solidFill>
                <a:effectLst/>
                <a:highlight>
                  <a:srgbClr val="FFFF00"/>
                </a:highlight>
                <a:latin typeface="Helvetica Neue"/>
              </a:rPr>
              <a:t> i medhold av </a:t>
            </a:r>
            <a:r>
              <a:rPr lang="nb-NO" sz="1200" b="0" i="0" u="none" strike="noStrike" dirty="0">
                <a:solidFill>
                  <a:srgbClr val="DB142C"/>
                </a:solidFill>
                <a:effectLst/>
                <a:highlight>
                  <a:srgbClr val="FFFF00"/>
                </a:highlight>
                <a:latin typeface="Helvetica Neue"/>
                <a:hlinkClick r:id="rId4"/>
              </a:rPr>
              <a:t>utlendingsloven §§ 112</a:t>
            </a:r>
            <a:r>
              <a:rPr lang="nb-NO" sz="1200" b="0" i="0" dirty="0">
                <a:solidFill>
                  <a:srgbClr val="333333"/>
                </a:solidFill>
                <a:effectLst/>
                <a:highlight>
                  <a:srgbClr val="FFFF00"/>
                </a:highlight>
                <a:latin typeface="Helvetica Neue"/>
              </a:rPr>
              <a:t> til </a:t>
            </a:r>
            <a:r>
              <a:rPr lang="nb-NO" sz="1200" b="0" i="0" u="none" strike="noStrike" dirty="0">
                <a:solidFill>
                  <a:srgbClr val="DB142C"/>
                </a:solidFill>
                <a:effectLst/>
                <a:highlight>
                  <a:srgbClr val="FFFF00"/>
                </a:highlight>
                <a:latin typeface="Helvetica Neue"/>
                <a:hlinkClick r:id="rId5"/>
              </a:rPr>
              <a:t>116</a:t>
            </a:r>
            <a:r>
              <a:rPr lang="nb-NO" sz="1200" b="0" i="0" u="none" strike="noStrike" dirty="0">
                <a:solidFill>
                  <a:srgbClr val="DB142C"/>
                </a:solidFill>
                <a:effectLst/>
                <a:latin typeface="Helvetica Neue"/>
              </a:rPr>
              <a:t>»</a:t>
            </a:r>
            <a:endParaRPr lang="nb-NO" sz="1200" dirty="0">
              <a:solidFill>
                <a:srgbClr val="000000"/>
              </a:solidFill>
              <a:latin typeface="Arial"/>
              <a:ea typeface="ヒラギノ角ゴ Pro W3"/>
            </a:endParaRPr>
          </a:p>
          <a:p>
            <a:pPr marL="0" marR="0" lvl="0" indent="0" algn="l" defTabSz="914400" rtl="0" eaLnBrk="1" fontAlgn="base" latinLnBrk="0" hangingPunct="1">
              <a:lnSpc>
                <a:spcPct val="100000"/>
              </a:lnSpc>
              <a:spcBef>
                <a:spcPct val="20000"/>
              </a:spcBef>
              <a:spcAft>
                <a:spcPct val="0"/>
              </a:spcAft>
              <a:buClrTx/>
              <a:buSzTx/>
              <a:buNone/>
              <a:tabLst/>
              <a:defRPr/>
            </a:pPr>
            <a:endParaRPr lang="nb-NO" sz="1200" dirty="0">
              <a:solidFill>
                <a:srgbClr val="000000"/>
              </a:solidFill>
              <a:latin typeface="Arial"/>
              <a:ea typeface="ヒラギノ角ゴ Pro W3"/>
            </a:endParaRPr>
          </a:p>
          <a:p>
            <a:pPr marR="0" lvl="0" algn="l" defTabSz="914400" rtl="0" eaLnBrk="1" fontAlgn="base" latinLnBrk="0" hangingPunct="1">
              <a:lnSpc>
                <a:spcPct val="100000"/>
              </a:lnSpc>
              <a:spcBef>
                <a:spcPct val="20000"/>
              </a:spcBef>
              <a:spcAft>
                <a:spcPct val="0"/>
              </a:spcAft>
              <a:buClrTx/>
              <a:buSzTx/>
              <a:buFontTx/>
              <a:buChar char="-"/>
              <a:tabLst/>
              <a:defRPr/>
            </a:pPr>
            <a:r>
              <a:rPr lang="nb-NO" sz="1200" dirty="0">
                <a:solidFill>
                  <a:srgbClr val="000000"/>
                </a:solidFill>
                <a:latin typeface="Arial"/>
                <a:ea typeface="ヒラギノ角ゴ Pro W3"/>
              </a:rPr>
              <a:t>Kravet om permanent oppholdstillatelse etter utlendingsloven gjelder ikke jf. henvisningen til § 7 d jf. utlendingsloven § 62 </a:t>
            </a:r>
          </a:p>
          <a:p>
            <a:pPr marR="0" lvl="0" algn="l" defTabSz="914400" rtl="0" eaLnBrk="1" fontAlgn="base" latinLnBrk="0" hangingPunct="1">
              <a:lnSpc>
                <a:spcPct val="100000"/>
              </a:lnSpc>
              <a:spcBef>
                <a:spcPct val="20000"/>
              </a:spcBef>
              <a:spcAft>
                <a:spcPct val="0"/>
              </a:spcAft>
              <a:buClrTx/>
              <a:buSzTx/>
              <a:buFontTx/>
              <a:buChar char="-"/>
              <a:tabLst/>
              <a:defRPr/>
            </a:pPr>
            <a:r>
              <a:rPr lang="nb-NO" sz="1200" dirty="0">
                <a:solidFill>
                  <a:srgbClr val="000000"/>
                </a:solidFill>
                <a:latin typeface="Arial"/>
                <a:ea typeface="ヒラギノ角ゴ Pro W3"/>
              </a:rPr>
              <a:t>Men må ha </a:t>
            </a:r>
            <a:r>
              <a:rPr lang="nb-NO" sz="1200" dirty="0" err="1">
                <a:solidFill>
                  <a:srgbClr val="000000"/>
                </a:solidFill>
                <a:latin typeface="Arial"/>
                <a:ea typeface="ヒラギノ角ゴ Pro W3"/>
              </a:rPr>
              <a:t>oppholdsrett</a:t>
            </a:r>
            <a:r>
              <a:rPr lang="nb-NO" sz="1200" dirty="0">
                <a:solidFill>
                  <a:srgbClr val="000000"/>
                </a:solidFill>
                <a:latin typeface="Arial"/>
                <a:ea typeface="ヒラギノ角ゴ Pro W3"/>
              </a:rPr>
              <a:t> etter utlendingsloven § 112-116 (kodifisering av unionsborgerdirektivet) artikkel 7, 16, 17, 18.</a:t>
            </a:r>
          </a:p>
          <a:p>
            <a:pPr marL="0" marR="0" lvl="0" indent="0" algn="l" defTabSz="914400" rtl="0" eaLnBrk="1" fontAlgn="base" latinLnBrk="0" hangingPunct="1">
              <a:lnSpc>
                <a:spcPct val="100000"/>
              </a:lnSpc>
              <a:spcBef>
                <a:spcPct val="20000"/>
              </a:spcBef>
              <a:spcAft>
                <a:spcPct val="0"/>
              </a:spcAft>
              <a:buClrTx/>
              <a:buSzTx/>
              <a:buNone/>
              <a:tabLst/>
              <a:defRPr/>
            </a:pPr>
            <a:endParaRPr lang="nb-NO" sz="1200" dirty="0">
              <a:solidFill>
                <a:srgbClr val="000000"/>
              </a:solidFill>
              <a:latin typeface="Arial"/>
              <a:ea typeface="ヒラギノ角ゴ Pro W3"/>
            </a:endParaRPr>
          </a:p>
          <a:p>
            <a:pPr marL="0" marR="0" lvl="0" indent="0" algn="l" defTabSz="914400" rtl="0" eaLnBrk="1" fontAlgn="base" latinLnBrk="0" hangingPunct="1">
              <a:lnSpc>
                <a:spcPct val="100000"/>
              </a:lnSpc>
              <a:spcBef>
                <a:spcPct val="20000"/>
              </a:spcBef>
              <a:spcAft>
                <a:spcPct val="0"/>
              </a:spcAft>
              <a:buClrTx/>
              <a:buSzTx/>
              <a:buNone/>
              <a:tabLst/>
              <a:defRPr/>
            </a:pPr>
            <a:r>
              <a:rPr lang="nb-NO" sz="1200" dirty="0">
                <a:solidFill>
                  <a:srgbClr val="000000"/>
                </a:solidFill>
                <a:latin typeface="Arial"/>
                <a:ea typeface="ヒラギノ角ゴ Pro W3"/>
              </a:rPr>
              <a:t>Ordlyden «må ha oppholdt seg i riket» og «</a:t>
            </a:r>
            <a:r>
              <a:rPr lang="nb-NO" sz="1200" dirty="0" err="1">
                <a:solidFill>
                  <a:srgbClr val="000000"/>
                </a:solidFill>
                <a:latin typeface="Arial"/>
                <a:ea typeface="ヒラギノ角ゴ Pro W3"/>
              </a:rPr>
              <a:t>oppholdsrett</a:t>
            </a:r>
            <a:r>
              <a:rPr lang="nb-NO" sz="1200" dirty="0">
                <a:solidFill>
                  <a:srgbClr val="000000"/>
                </a:solidFill>
                <a:latin typeface="Arial"/>
                <a:ea typeface="ヒラギノ角ゴ Pro W3"/>
              </a:rPr>
              <a:t> i medhold av utlendingsloven». Oppholdt seg de tre siste årene med </a:t>
            </a:r>
            <a:r>
              <a:rPr lang="nb-NO" sz="1200" dirty="0" err="1">
                <a:solidFill>
                  <a:srgbClr val="000000"/>
                </a:solidFill>
                <a:latin typeface="Arial"/>
                <a:ea typeface="ヒラギノ角ゴ Pro W3"/>
              </a:rPr>
              <a:t>oppholdsrett</a:t>
            </a:r>
            <a:r>
              <a:rPr lang="nb-NO" sz="1200" dirty="0">
                <a:solidFill>
                  <a:srgbClr val="000000"/>
                </a:solidFill>
                <a:latin typeface="Arial"/>
                <a:ea typeface="ヒラギノ角ゴ Pro W3"/>
              </a:rPr>
              <a:t>. Hva vi </a:t>
            </a:r>
            <a:r>
              <a:rPr lang="nb-NO" sz="1200" dirty="0" err="1">
                <a:solidFill>
                  <a:srgbClr val="000000"/>
                </a:solidFill>
                <a:latin typeface="Arial"/>
                <a:ea typeface="ヒラギノ角ゴ Pro W3"/>
              </a:rPr>
              <a:t>oppholdsretten</a:t>
            </a:r>
            <a:r>
              <a:rPr lang="nb-NO" sz="1200" dirty="0">
                <a:solidFill>
                  <a:srgbClr val="000000"/>
                </a:solidFill>
                <a:latin typeface="Arial"/>
                <a:ea typeface="ヒラギノ角ゴ Pro W3"/>
              </a:rPr>
              <a:t> er oppfylt – men ikke «opphold» sammenhengende slik det tolkes i statsborgerforskriften?</a:t>
            </a:r>
          </a:p>
          <a:p>
            <a:pPr marL="0" marR="0" lvl="0" indent="0" algn="l" defTabSz="914400" rtl="0" eaLnBrk="1" fontAlgn="base" latinLnBrk="0" hangingPunct="1">
              <a:lnSpc>
                <a:spcPct val="100000"/>
              </a:lnSpc>
              <a:spcBef>
                <a:spcPct val="20000"/>
              </a:spcBef>
              <a:spcAft>
                <a:spcPct val="0"/>
              </a:spcAft>
              <a:buClrTx/>
              <a:buSzTx/>
              <a:buNone/>
              <a:tabLst/>
              <a:defRPr/>
            </a:pPr>
            <a:endParaRPr lang="nb-NO" sz="1200" dirty="0">
              <a:solidFill>
                <a:srgbClr val="000000"/>
              </a:solidFill>
              <a:latin typeface="Arial"/>
              <a:ea typeface="ヒラギノ角ゴ Pro W3"/>
            </a:endParaRPr>
          </a:p>
          <a:p>
            <a:pPr marL="0" marR="0" lvl="0" indent="0" algn="l" defTabSz="914400" rtl="0" eaLnBrk="1" fontAlgn="base" latinLnBrk="0" hangingPunct="1">
              <a:lnSpc>
                <a:spcPct val="100000"/>
              </a:lnSpc>
              <a:spcBef>
                <a:spcPct val="20000"/>
              </a:spcBef>
              <a:spcAft>
                <a:spcPct val="0"/>
              </a:spcAft>
              <a:buClrTx/>
              <a:buSzTx/>
              <a:buNone/>
              <a:tabLst/>
              <a:defRPr/>
            </a:pPr>
            <a:r>
              <a:rPr lang="nb-NO" sz="1200" dirty="0">
                <a:solidFill>
                  <a:srgbClr val="000000"/>
                </a:solidFill>
                <a:latin typeface="Arial"/>
                <a:ea typeface="ヒラギノ角ゴ Pro W3"/>
              </a:rPr>
              <a:t>Utlendingsloven § 116 gir varig </a:t>
            </a:r>
            <a:r>
              <a:rPr lang="nb-NO" sz="1200" dirty="0" err="1">
                <a:solidFill>
                  <a:srgbClr val="000000"/>
                </a:solidFill>
                <a:latin typeface="Arial"/>
                <a:ea typeface="ヒラギノ角ゴ Pro W3"/>
              </a:rPr>
              <a:t>oppholdsrett</a:t>
            </a:r>
            <a:r>
              <a:rPr lang="nb-NO" sz="1200" dirty="0">
                <a:solidFill>
                  <a:srgbClr val="000000"/>
                </a:solidFill>
                <a:latin typeface="Arial"/>
                <a:ea typeface="ヒラギノ角ゴ Pro W3"/>
              </a:rPr>
              <a:t> til EØS-borgere etter 5 års sammenhengende opphold – tillater 6 </a:t>
            </a:r>
            <a:r>
              <a:rPr lang="nb-NO" sz="1200" dirty="0" err="1">
                <a:solidFill>
                  <a:srgbClr val="000000"/>
                </a:solidFill>
                <a:latin typeface="Arial"/>
                <a:ea typeface="ヒラギノ角ゴ Pro W3"/>
              </a:rPr>
              <a:t>mnd</a:t>
            </a:r>
            <a:r>
              <a:rPr lang="nb-NO" sz="1200" dirty="0">
                <a:solidFill>
                  <a:srgbClr val="000000"/>
                </a:solidFill>
                <a:latin typeface="Arial"/>
                <a:ea typeface="ヒラギノ角ゴ Pro W3"/>
              </a:rPr>
              <a:t> utenfor riket jf. unionsborgerdirektivet artikkel 16 nr.3.</a:t>
            </a:r>
          </a:p>
          <a:p>
            <a:pPr marL="0" marR="0" lvl="0" indent="0" algn="l" defTabSz="914400" rtl="0" eaLnBrk="1" fontAlgn="base" latinLnBrk="0" hangingPunct="1">
              <a:lnSpc>
                <a:spcPct val="100000"/>
              </a:lnSpc>
              <a:spcBef>
                <a:spcPct val="20000"/>
              </a:spcBef>
              <a:spcAft>
                <a:spcPct val="0"/>
              </a:spcAft>
              <a:buClrTx/>
              <a:buSzTx/>
              <a:buNone/>
              <a:tabLst/>
              <a:defRPr/>
            </a:pPr>
            <a:endParaRPr lang="nb-NO" sz="1200" dirty="0">
              <a:solidFill>
                <a:srgbClr val="000000"/>
              </a:solidFill>
              <a:latin typeface="Arial"/>
              <a:ea typeface="ヒラギノ角ゴ Pro W3"/>
            </a:endParaRPr>
          </a:p>
          <a:p>
            <a:pPr marL="0" marR="0" lvl="0" indent="0" algn="l" defTabSz="914400" rtl="0" eaLnBrk="1" fontAlgn="base" latinLnBrk="0" hangingPunct="1">
              <a:lnSpc>
                <a:spcPct val="100000"/>
              </a:lnSpc>
              <a:spcBef>
                <a:spcPct val="20000"/>
              </a:spcBef>
              <a:spcAft>
                <a:spcPct val="0"/>
              </a:spcAft>
              <a:buClrTx/>
              <a:buSzTx/>
              <a:buNone/>
              <a:tabLst/>
              <a:defRPr/>
            </a:pPr>
            <a:r>
              <a:rPr lang="nb-NO" sz="1200" dirty="0">
                <a:solidFill>
                  <a:srgbClr val="000000"/>
                </a:solidFill>
                <a:latin typeface="Arial"/>
                <a:ea typeface="ヒラギノ角ゴ Pro W3"/>
              </a:rPr>
              <a:t>Forarbeidene til statsborgerloven tolker kravet til opphold som at vedkommende må ha bodd i Norge de siste tre årene uten å ha reist ut mer enn to måneder om gangen. Opphold mer enn to måneder trekkes hele oppholdet fra. jf. statsborgerforskriften § 3-4. </a:t>
            </a:r>
          </a:p>
          <a:p>
            <a:pPr marL="0" marR="0" lvl="0" indent="0" algn="l" defTabSz="914400" rtl="0" eaLnBrk="1" fontAlgn="base" latinLnBrk="0" hangingPunct="1">
              <a:lnSpc>
                <a:spcPct val="100000"/>
              </a:lnSpc>
              <a:spcBef>
                <a:spcPct val="20000"/>
              </a:spcBef>
              <a:spcAft>
                <a:spcPct val="0"/>
              </a:spcAft>
              <a:buClrTx/>
              <a:buSzTx/>
              <a:buNone/>
              <a:tabLst/>
              <a:defRPr/>
            </a:pPr>
            <a:endParaRPr lang="nb-NO" sz="900" dirty="0">
              <a:solidFill>
                <a:srgbClr val="000000"/>
              </a:solidFill>
              <a:latin typeface="Arial"/>
              <a:ea typeface="ヒラギノ角ゴ Pro W3"/>
            </a:endParaRPr>
          </a:p>
          <a:p>
            <a:pPr marL="0" marR="0" lvl="0" indent="0" algn="l" defTabSz="914400" rtl="0" eaLnBrk="1" fontAlgn="base" latinLnBrk="0" hangingPunct="1">
              <a:lnSpc>
                <a:spcPct val="100000"/>
              </a:lnSpc>
              <a:spcBef>
                <a:spcPct val="20000"/>
              </a:spcBef>
              <a:spcAft>
                <a:spcPct val="0"/>
              </a:spcAft>
              <a:buClrTx/>
              <a:buSzTx/>
              <a:buNone/>
              <a:tabLst/>
              <a:defRPr/>
            </a:pPr>
            <a:endParaRPr lang="nb-NO" sz="1400" dirty="0">
              <a:solidFill>
                <a:srgbClr val="000000"/>
              </a:solidFill>
              <a:latin typeface="Arial"/>
              <a:ea typeface="ヒラギノ角ゴ Pro W3"/>
            </a:endParaRPr>
          </a:p>
          <a:p>
            <a:pPr marL="0" marR="0" lvl="0" indent="0" algn="l" defTabSz="914400" rtl="0" eaLnBrk="1" fontAlgn="base" latinLnBrk="0" hangingPunct="1">
              <a:lnSpc>
                <a:spcPct val="100000"/>
              </a:lnSpc>
              <a:spcBef>
                <a:spcPct val="20000"/>
              </a:spcBef>
              <a:spcAft>
                <a:spcPct val="0"/>
              </a:spcAft>
              <a:buClrTx/>
              <a:buSzTx/>
              <a:buNone/>
              <a:tabLst/>
              <a:defRPr/>
            </a:pPr>
            <a:r>
              <a:rPr lang="nb-NO" sz="1400" dirty="0">
                <a:solidFill>
                  <a:srgbClr val="000000"/>
                </a:solidFill>
                <a:latin typeface="Arial"/>
                <a:ea typeface="ヒラギノ角ゴ Pro W3"/>
              </a:rPr>
              <a:t> </a:t>
            </a:r>
          </a:p>
        </p:txBody>
      </p:sp>
      <p:sp>
        <p:nvSpPr>
          <p:cNvPr id="4" name="Plassholder for dato 3">
            <a:extLst>
              <a:ext uri="{FF2B5EF4-FFF2-40B4-BE49-F238E27FC236}">
                <a16:creationId xmlns:a16="http://schemas.microsoft.com/office/drawing/2014/main" id="{66552349-FDC4-AE50-9519-724470A2A491}"/>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C74D57ED-55AB-375F-9023-2B5CDD878F08}"/>
              </a:ext>
            </a:extLst>
          </p:cNvPr>
          <p:cNvSpPr>
            <a:spLocks noGrp="1"/>
          </p:cNvSpPr>
          <p:nvPr>
            <p:ph type="ftr" sz="quarter" idx="11"/>
          </p:nvPr>
        </p:nvSpPr>
        <p:spPr/>
        <p:txBody>
          <a:bodyPr/>
          <a:lstStyle/>
          <a:p>
            <a:pPr>
              <a:defRPr/>
            </a:pPr>
            <a:endParaRPr lang="en-US" dirty="0"/>
          </a:p>
        </p:txBody>
      </p:sp>
      <p:sp>
        <p:nvSpPr>
          <p:cNvPr id="6" name="Plassholder for lysbildenummer 5">
            <a:extLst>
              <a:ext uri="{FF2B5EF4-FFF2-40B4-BE49-F238E27FC236}">
                <a16:creationId xmlns:a16="http://schemas.microsoft.com/office/drawing/2014/main" id="{28FAD1AA-4623-A457-677D-A629FE2F8855}"/>
              </a:ext>
            </a:extLst>
          </p:cNvPr>
          <p:cNvSpPr>
            <a:spLocks noGrp="1"/>
          </p:cNvSpPr>
          <p:nvPr>
            <p:ph type="sldNum" sz="quarter" idx="12"/>
          </p:nvPr>
        </p:nvSpPr>
        <p:spPr/>
        <p:txBody>
          <a:bodyPr/>
          <a:lstStyle/>
          <a:p>
            <a:pPr>
              <a:defRPr/>
            </a:pPr>
            <a:fld id="{D9CAF9A1-4DE5-0A45-B83C-18B0A47232C3}" type="slidenum">
              <a:rPr lang="en-US" smtClean="0"/>
              <a:pPr>
                <a:defRPr/>
              </a:pPr>
              <a:t>56</a:t>
            </a:fld>
            <a:endParaRPr lang="en-US"/>
          </a:p>
        </p:txBody>
      </p:sp>
    </p:spTree>
    <p:extLst>
      <p:ext uri="{BB962C8B-B14F-4D97-AF65-F5344CB8AC3E}">
        <p14:creationId xmlns:p14="http://schemas.microsoft.com/office/powerpoint/2010/main" val="11601755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CEB9BB8-9FF7-48F8-90C8-2E396D8C38A1}"/>
              </a:ext>
            </a:extLst>
          </p:cNvPr>
          <p:cNvSpPr>
            <a:spLocks noGrp="1"/>
          </p:cNvSpPr>
          <p:nvPr>
            <p:ph type="title"/>
          </p:nvPr>
        </p:nvSpPr>
        <p:spPr/>
        <p:txBody>
          <a:bodyPr/>
          <a:lstStyle/>
          <a:p>
            <a:r>
              <a:rPr lang="nb-NO" dirty="0"/>
              <a:t>Praktikum </a:t>
            </a:r>
          </a:p>
        </p:txBody>
      </p:sp>
      <p:sp>
        <p:nvSpPr>
          <p:cNvPr id="3" name="Plassholder for innhold 2">
            <a:extLst>
              <a:ext uri="{FF2B5EF4-FFF2-40B4-BE49-F238E27FC236}">
                <a16:creationId xmlns:a16="http://schemas.microsoft.com/office/drawing/2014/main" id="{5FE446B5-68E0-E6EB-77E0-D1D76C9993DC}"/>
              </a:ext>
            </a:extLst>
          </p:cNvPr>
          <p:cNvSpPr>
            <a:spLocks noGrp="1"/>
          </p:cNvSpPr>
          <p:nvPr>
            <p:ph idx="1"/>
          </p:nvPr>
        </p:nvSpPr>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600" b="0" i="0" u="none" strike="noStrike" kern="0" cap="none" spc="0" normalizeH="0" baseline="0" noProof="0" dirty="0">
                <a:ln>
                  <a:noFill/>
                </a:ln>
                <a:solidFill>
                  <a:srgbClr val="000000"/>
                </a:solidFill>
                <a:effectLst/>
                <a:uLnTx/>
                <a:uFillTx/>
                <a:latin typeface="Arial"/>
                <a:ea typeface="ヒラギノ角ゴ Pro W3"/>
              </a:rPr>
              <a:t>Se for deg; en tysk EØS-borger har bodd i Norge i 10 år. Bor i Norge med utgangspunkt i EØS-reglene, fått varig </a:t>
            </a:r>
            <a:r>
              <a:rPr kumimoji="0" lang="nb-NO" sz="1600" b="0" i="0" u="none" strike="noStrike" kern="0" cap="none" spc="0" normalizeH="0" baseline="0" noProof="0" dirty="0" err="1">
                <a:ln>
                  <a:noFill/>
                </a:ln>
                <a:solidFill>
                  <a:srgbClr val="000000"/>
                </a:solidFill>
                <a:effectLst/>
                <a:uLnTx/>
                <a:uFillTx/>
                <a:latin typeface="Arial"/>
                <a:ea typeface="ヒラギノ角ゴ Pro W3"/>
              </a:rPr>
              <a:t>oppholdsrett</a:t>
            </a:r>
            <a:r>
              <a:rPr kumimoji="0" lang="nb-NO" sz="1600" b="0" i="0" u="none" strike="noStrike" kern="0" cap="none" spc="0" normalizeH="0" baseline="0" noProof="0" dirty="0">
                <a:ln>
                  <a:noFill/>
                </a:ln>
                <a:solidFill>
                  <a:srgbClr val="000000"/>
                </a:solidFill>
                <a:effectLst/>
                <a:uLnTx/>
                <a:uFillTx/>
                <a:latin typeface="Arial"/>
                <a:ea typeface="ヒラギノ角ゴ Pro W3"/>
              </a:rPr>
              <a:t> jf.  </a:t>
            </a:r>
            <a:r>
              <a:rPr kumimoji="0" lang="nb-NO" sz="1600" b="0" i="0" u="none" strike="noStrike" kern="0" cap="none" spc="0" normalizeH="0" baseline="0" noProof="0" dirty="0" err="1">
                <a:ln>
                  <a:noFill/>
                </a:ln>
                <a:solidFill>
                  <a:srgbClr val="000000"/>
                </a:solidFill>
                <a:effectLst/>
                <a:uLnTx/>
                <a:uFillTx/>
                <a:latin typeface="Arial"/>
                <a:ea typeface="ヒラギノ角ゴ Pro W3"/>
              </a:rPr>
              <a:t>Utl</a:t>
            </a:r>
            <a:r>
              <a:rPr kumimoji="0" lang="nb-NO" sz="1600" b="0" i="0" u="none" strike="noStrike" kern="0" cap="none" spc="0" normalizeH="0" baseline="0" noProof="0" dirty="0">
                <a:ln>
                  <a:noFill/>
                </a:ln>
                <a:solidFill>
                  <a:srgbClr val="000000"/>
                </a:solidFill>
                <a:effectLst/>
                <a:uLnTx/>
                <a:uFillTx/>
                <a:latin typeface="Arial"/>
                <a:ea typeface="ヒラギノ角ゴ Pro W3"/>
              </a:rPr>
              <a:t>.§ 115. I perioden på tre år før hen søker statsborgerskap i Norge har hen vært 5 måneder utenfor riket. Hen søker om statsborgerskap i Norge. Hen får avslag fra UDI med begrunnelse i at vedkommende har vært borte i mer enn 2 </a:t>
            </a:r>
            <a:r>
              <a:rPr kumimoji="0" lang="nb-NO" sz="1600" b="0" i="0" u="none" strike="noStrike" kern="0" cap="none" spc="0" normalizeH="0" baseline="0" noProof="0" dirty="0" err="1">
                <a:ln>
                  <a:noFill/>
                </a:ln>
                <a:solidFill>
                  <a:srgbClr val="000000"/>
                </a:solidFill>
                <a:effectLst/>
                <a:uLnTx/>
                <a:uFillTx/>
                <a:latin typeface="Arial"/>
                <a:ea typeface="ヒラギノ角ゴ Pro W3"/>
              </a:rPr>
              <a:t>mnd</a:t>
            </a:r>
            <a:r>
              <a:rPr kumimoji="0" lang="nb-NO" sz="1600" b="0" i="0" u="none" strike="noStrike" kern="0" cap="none" spc="0" normalizeH="0" baseline="0" noProof="0" dirty="0">
                <a:ln>
                  <a:noFill/>
                </a:ln>
                <a:solidFill>
                  <a:srgbClr val="000000"/>
                </a:solidFill>
                <a:effectLst/>
                <a:uLnTx/>
                <a:uFillTx/>
                <a:latin typeface="Arial"/>
                <a:ea typeface="ヒラギノ角ゴ Pro W3"/>
              </a:rPr>
              <a:t> de siste tre årene, og ikke oppfyller kravet om tre års opphold forut for søknaden om statsborgerskap. Hen har «</a:t>
            </a:r>
            <a:r>
              <a:rPr kumimoji="0" lang="nb-NO" sz="1600" b="0" i="0" u="none" strike="noStrike" kern="0" cap="none" spc="0" normalizeH="0" baseline="0" noProof="0" dirty="0" err="1">
                <a:ln>
                  <a:noFill/>
                </a:ln>
                <a:solidFill>
                  <a:srgbClr val="000000"/>
                </a:solidFill>
                <a:effectLst/>
                <a:uLnTx/>
                <a:uFillTx/>
                <a:latin typeface="Arial"/>
                <a:ea typeface="ヒラギノ角ゴ Pro W3"/>
              </a:rPr>
              <a:t>oppholdsrett</a:t>
            </a:r>
            <a:r>
              <a:rPr kumimoji="0" lang="nb-NO" sz="1600" b="0" i="0" u="none" strike="noStrike" kern="0" cap="none" spc="0" normalizeH="0" baseline="0" noProof="0" dirty="0">
                <a:ln>
                  <a:noFill/>
                </a:ln>
                <a:solidFill>
                  <a:srgbClr val="000000"/>
                </a:solidFill>
                <a:effectLst/>
                <a:uLnTx/>
                <a:uFillTx/>
                <a:latin typeface="Arial"/>
                <a:ea typeface="ヒラギノ角ゴ Pro W3"/>
              </a:rPr>
              <a:t>» etter direktivet og </a:t>
            </a:r>
            <a:r>
              <a:rPr kumimoji="0" lang="nb-NO" sz="1600" b="0" i="0" u="none" strike="noStrike" kern="0" cap="none" spc="0" normalizeH="0" baseline="0" noProof="0" dirty="0" err="1">
                <a:ln>
                  <a:noFill/>
                </a:ln>
                <a:solidFill>
                  <a:srgbClr val="000000"/>
                </a:solidFill>
                <a:effectLst/>
                <a:uLnTx/>
                <a:uFillTx/>
                <a:latin typeface="Arial"/>
                <a:ea typeface="ヒラギノ角ゴ Pro W3"/>
              </a:rPr>
              <a:t>utl</a:t>
            </a:r>
            <a:r>
              <a:rPr kumimoji="0" lang="nb-NO" sz="1600" b="0" i="0" u="none" strike="noStrike" kern="0" cap="none" spc="0" normalizeH="0" baseline="0" noProof="0" dirty="0">
                <a:ln>
                  <a:noFill/>
                </a:ln>
                <a:solidFill>
                  <a:srgbClr val="000000"/>
                </a:solidFill>
                <a:effectLst/>
                <a:uLnTx/>
                <a:uFillTx/>
                <a:latin typeface="Arial"/>
                <a:ea typeface="ヒラギノ角ゴ Pro W3"/>
              </a:rPr>
              <a:t>. § 112 – 115.</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nb-NO" sz="1600" b="0" i="0" u="none" strike="noStrike" kern="0" cap="none" spc="0" normalizeH="0" baseline="0" noProof="0" dirty="0">
              <a:ln>
                <a:noFill/>
              </a:ln>
              <a:solidFill>
                <a:srgbClr val="000000"/>
              </a:solidFill>
              <a:effectLst/>
              <a:uLnTx/>
              <a:uFillTx/>
              <a:latin typeface="Arial"/>
              <a:ea typeface="ヒラギノ角ゴ Pro W3"/>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600" b="0" i="0" u="none" strike="noStrike" kern="0" cap="none" spc="0" normalizeH="0" baseline="0" noProof="0" dirty="0">
                <a:ln>
                  <a:noFill/>
                </a:ln>
                <a:solidFill>
                  <a:srgbClr val="000000"/>
                </a:solidFill>
                <a:effectLst/>
                <a:uLnTx/>
                <a:uFillTx/>
                <a:latin typeface="Arial"/>
                <a:ea typeface="ヒラギノ角ゴ Pro W3"/>
              </a:rPr>
              <a:t>Har EØS-retten betydning for kravet om «opphold» i bestemmelsen, når det gjelder vilkår for statsborgerskap – som er utenfor EØS/EU?</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600" b="0" i="0" u="none" strike="noStrike" kern="0" cap="none" spc="0" normalizeH="0" baseline="0" noProof="0" dirty="0">
                <a:ln>
                  <a:noFill/>
                </a:ln>
                <a:solidFill>
                  <a:srgbClr val="000000"/>
                </a:solidFill>
                <a:effectLst/>
                <a:uLnTx/>
                <a:uFillTx/>
                <a:latin typeface="Arial"/>
                <a:ea typeface="ヒラギノ角ゴ Pro W3"/>
              </a:rPr>
              <a:t>Virker begrensende for fri bevegelighet for EØS-borgere med krav om tre års opphold direkte før søknad uten mulighet for lenger fravær enn to måneder som går utover direktivets ordlyd.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nb-NO" sz="1600" b="0" i="0" u="none" strike="noStrike" kern="0" cap="none" spc="0" normalizeH="0" baseline="0" noProof="0" dirty="0">
              <a:ln>
                <a:noFill/>
              </a:ln>
              <a:solidFill>
                <a:srgbClr val="000000"/>
              </a:solidFill>
              <a:effectLst/>
              <a:uLnTx/>
              <a:uFillTx/>
              <a:latin typeface="Arial"/>
              <a:ea typeface="ヒラギノ角ゴ Pro W3"/>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600" b="0" i="0" u="none" strike="noStrike" kern="0" cap="none" spc="0" normalizeH="0" baseline="0" noProof="0" dirty="0">
                <a:ln>
                  <a:noFill/>
                </a:ln>
                <a:solidFill>
                  <a:srgbClr val="000000"/>
                </a:solidFill>
                <a:effectLst/>
                <a:uLnTx/>
                <a:uFillTx/>
                <a:latin typeface="Arial"/>
                <a:ea typeface="ヒラギノ角ゴ Pro W3"/>
              </a:rPr>
              <a:t>Restriksjon på fri bevegelighet? I så fall; etter hvilke prinsipper? Direktivet? Passiv tjenestefrihet?</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600" b="0" i="0" u="none" strike="noStrike" kern="0" cap="none" spc="0" normalizeH="0" baseline="0" noProof="0" dirty="0">
                <a:ln>
                  <a:noFill/>
                </a:ln>
                <a:solidFill>
                  <a:srgbClr val="000000"/>
                </a:solidFill>
                <a:effectLst/>
                <a:uLnTx/>
                <a:uFillTx/>
                <a:latin typeface="Arial"/>
                <a:ea typeface="ヒラギノ角ゴ Pro W3"/>
              </a:rPr>
              <a:t>I det hele tatt betydning i EØS?</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nb-NO" sz="1400" b="0" i="0" u="none" strike="noStrike" kern="0" cap="none" spc="0" normalizeH="0" baseline="0" noProof="0" dirty="0">
              <a:ln>
                <a:noFill/>
              </a:ln>
              <a:solidFill>
                <a:srgbClr val="000000"/>
              </a:solidFill>
              <a:effectLst/>
              <a:uLnTx/>
              <a:uFillTx/>
              <a:latin typeface="Arial"/>
              <a:ea typeface="ヒラギノ角ゴ Pro W3"/>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nb-NO" sz="1400" b="0" i="0" u="none" strike="noStrike" kern="0" cap="none" spc="0" normalizeH="0" baseline="0" noProof="0" dirty="0">
                <a:ln>
                  <a:noFill/>
                </a:ln>
                <a:solidFill>
                  <a:srgbClr val="000000"/>
                </a:solidFill>
                <a:effectLst/>
                <a:uLnTx/>
                <a:uFillTx/>
                <a:latin typeface="Arial"/>
                <a:ea typeface="ヒラギノ角ゴ Pro W3"/>
              </a:rPr>
              <a:t> </a:t>
            </a:r>
          </a:p>
          <a:p>
            <a:endParaRPr lang="nb-NO" dirty="0"/>
          </a:p>
        </p:txBody>
      </p:sp>
      <p:sp>
        <p:nvSpPr>
          <p:cNvPr id="4" name="Plassholder for dato 3">
            <a:extLst>
              <a:ext uri="{FF2B5EF4-FFF2-40B4-BE49-F238E27FC236}">
                <a16:creationId xmlns:a16="http://schemas.microsoft.com/office/drawing/2014/main" id="{EFAFCF37-FB34-74EC-7D19-CDBBC371F1FF}"/>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A7EC3F69-2D74-7B41-DFF2-42C0DB574623}"/>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0793323D-CB31-B8C3-52E4-BBCFDF0C9E65}"/>
              </a:ext>
            </a:extLst>
          </p:cNvPr>
          <p:cNvSpPr>
            <a:spLocks noGrp="1"/>
          </p:cNvSpPr>
          <p:nvPr>
            <p:ph type="sldNum" sz="quarter" idx="12"/>
          </p:nvPr>
        </p:nvSpPr>
        <p:spPr/>
        <p:txBody>
          <a:bodyPr/>
          <a:lstStyle/>
          <a:p>
            <a:pPr>
              <a:defRPr/>
            </a:pPr>
            <a:fld id="{D9CAF9A1-4DE5-0A45-B83C-18B0A47232C3}" type="slidenum">
              <a:rPr lang="en-US" smtClean="0"/>
              <a:pPr>
                <a:defRPr/>
              </a:pPr>
              <a:t>57</a:t>
            </a:fld>
            <a:endParaRPr lang="en-US"/>
          </a:p>
        </p:txBody>
      </p:sp>
    </p:spTree>
    <p:extLst>
      <p:ext uri="{BB962C8B-B14F-4D97-AF65-F5344CB8AC3E}">
        <p14:creationId xmlns:p14="http://schemas.microsoft.com/office/powerpoint/2010/main" val="833206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9CE3568-1124-BC54-03D5-557A9F491755}"/>
              </a:ext>
            </a:extLst>
          </p:cNvPr>
          <p:cNvSpPr>
            <a:spLocks noGrp="1"/>
          </p:cNvSpPr>
          <p:nvPr>
            <p:ph type="title"/>
          </p:nvPr>
        </p:nvSpPr>
        <p:spPr/>
        <p:txBody>
          <a:bodyPr/>
          <a:lstStyle/>
          <a:p>
            <a:r>
              <a:rPr lang="nb-NO" dirty="0"/>
              <a:t>Det norske statsborgerskapet </a:t>
            </a:r>
          </a:p>
        </p:txBody>
      </p:sp>
      <p:sp>
        <p:nvSpPr>
          <p:cNvPr id="3" name="Plassholder for innhold 2">
            <a:extLst>
              <a:ext uri="{FF2B5EF4-FFF2-40B4-BE49-F238E27FC236}">
                <a16:creationId xmlns:a16="http://schemas.microsoft.com/office/drawing/2014/main" id="{9EE5BFC7-D0A4-0BCE-27B9-D52E10F9B94D}"/>
              </a:ext>
            </a:extLst>
          </p:cNvPr>
          <p:cNvSpPr>
            <a:spLocks noGrp="1"/>
          </p:cNvSpPr>
          <p:nvPr>
            <p:ph idx="1"/>
          </p:nvPr>
        </p:nvSpPr>
        <p:spPr/>
        <p:txBody>
          <a:body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I Norge reguleres reglene om erverv og tap av norsk statsborgerskap av statsborgerloven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Hvem som er statens «egne» borgere anses som grunnleggende med tanke på folkestyre og statens suverenitet – Grl. § 49 jf. § 50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nb-NO" sz="1400" b="0" i="0" u="none" strike="noStrike" kern="0" cap="none" spc="0" normalizeH="0" baseline="0" noProof="0" dirty="0">
                <a:ln>
                  <a:noFill/>
                </a:ln>
                <a:solidFill>
                  <a:srgbClr val="000000"/>
                </a:solidFill>
                <a:effectLst/>
                <a:uLnTx/>
                <a:uFillTx/>
                <a:latin typeface="Calibri" panose="020F0502020204030204" pitchFamily="34" charset="0"/>
                <a:ea typeface="ヒラギノ角ゴ Pro W3"/>
                <a:cs typeface="Calibri" panose="020F0502020204030204" pitchFamily="34" charset="0"/>
              </a:rPr>
              <a:t>Fordi statsborgerskapet er en grunnleggende del av folkestyret er utgangspunktet at statene selv avgjøre hvem som er statsborgere uten hinder av folkeretten.</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nb-NO" sz="1400" dirty="0">
                <a:solidFill>
                  <a:srgbClr val="000000"/>
                </a:solidFill>
                <a:latin typeface="Calibri" panose="020F0502020204030204" pitchFamily="34" charset="0"/>
                <a:ea typeface="ヒラギノ角ゴ Pro W3"/>
                <a:cs typeface="Calibri" panose="020F0502020204030204" pitchFamily="34" charset="0"/>
              </a:rPr>
              <a:t>Prinsippet kommer til utrykk i flere internasjonale konvensjoner; blant annet Europarådskonvensjonen om statsborgerskap av 1997 artikkel 3 nr.1 og 2, FNs konvensjon om statsborgerskap av 1930 artikkel 1 og 2.</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nb-NO" sz="1400" dirty="0">
                <a:solidFill>
                  <a:srgbClr val="000000"/>
                </a:solidFill>
                <a:latin typeface="Calibri" panose="020F0502020204030204" pitchFamily="34" charset="0"/>
                <a:ea typeface="ヒラギノ角ゴ Pro W3"/>
                <a:cs typeface="Calibri" panose="020F0502020204030204" pitchFamily="34" charset="0"/>
              </a:rPr>
              <a:t>Mer utførlige regler om begrensninger om tap av statsborgerskap i blant annet Europarådskonvensjonen om statsborgerskap av 1997 artikkel 4 og 7 som oppstiller visse begrensninger i nasjonalstatens lovgivning om tap</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nb-NO" sz="1400" dirty="0">
                <a:solidFill>
                  <a:srgbClr val="000000"/>
                </a:solidFill>
                <a:latin typeface="Calibri" panose="020F0502020204030204" pitchFamily="34" charset="0"/>
                <a:ea typeface="ヒラギノ角ゴ Pro W3"/>
                <a:cs typeface="Calibri" panose="020F0502020204030204" pitchFamily="34" charset="0"/>
              </a:rPr>
              <a:t>I den norske statsborgerloven: Statsborgerskapet oppnås gjennom tilknytning til foreldrenes blodsbånd (</a:t>
            </a:r>
            <a:r>
              <a:rPr lang="nb-NO" sz="1400" dirty="0" err="1">
                <a:solidFill>
                  <a:srgbClr val="000000"/>
                </a:solidFill>
                <a:latin typeface="Calibri" panose="020F0502020204030204" pitchFamily="34" charset="0"/>
                <a:ea typeface="ヒラギノ角ゴ Pro W3"/>
                <a:cs typeface="Calibri" panose="020F0502020204030204" pitchFamily="34" charset="0"/>
              </a:rPr>
              <a:t>ius</a:t>
            </a:r>
            <a:r>
              <a:rPr lang="nb-NO" sz="1400" dirty="0">
                <a:solidFill>
                  <a:srgbClr val="000000"/>
                </a:solidFill>
                <a:latin typeface="Calibri" panose="020F0502020204030204" pitchFamily="34" charset="0"/>
                <a:ea typeface="ヒラギノ角ゴ Pro W3"/>
                <a:cs typeface="Calibri" panose="020F0502020204030204" pitchFamily="34" charset="0"/>
              </a:rPr>
              <a:t> </a:t>
            </a:r>
            <a:r>
              <a:rPr lang="nb-NO" sz="1400" dirty="0" err="1">
                <a:solidFill>
                  <a:srgbClr val="000000"/>
                </a:solidFill>
                <a:latin typeface="Calibri" panose="020F0502020204030204" pitchFamily="34" charset="0"/>
                <a:ea typeface="ヒラギノ角ゴ Pro W3"/>
                <a:cs typeface="Calibri" panose="020F0502020204030204" pitchFamily="34" charset="0"/>
              </a:rPr>
              <a:t>sanguinis</a:t>
            </a:r>
            <a:r>
              <a:rPr lang="nb-NO" sz="1400" dirty="0">
                <a:solidFill>
                  <a:srgbClr val="000000"/>
                </a:solidFill>
                <a:latin typeface="Calibri" panose="020F0502020204030204" pitchFamily="34" charset="0"/>
                <a:ea typeface="ヒラギノ角ゴ Pro W3"/>
                <a:cs typeface="Calibri" panose="020F0502020204030204" pitchFamily="34" charset="0"/>
              </a:rPr>
              <a:t> </a:t>
            </a:r>
            <a:r>
              <a:rPr lang="nb-NO" sz="1400" dirty="0" err="1">
                <a:solidFill>
                  <a:srgbClr val="000000"/>
                </a:solidFill>
                <a:latin typeface="Calibri" panose="020F0502020204030204" pitchFamily="34" charset="0"/>
                <a:ea typeface="ヒラギノ角ゴ Pro W3"/>
                <a:cs typeface="Calibri" panose="020F0502020204030204" pitchFamily="34" charset="0"/>
              </a:rPr>
              <a:t>prinisppet</a:t>
            </a:r>
            <a:r>
              <a:rPr lang="nb-NO" sz="1400" dirty="0">
                <a:solidFill>
                  <a:srgbClr val="000000"/>
                </a:solidFill>
                <a:latin typeface="Calibri" panose="020F0502020204030204" pitchFamily="34" charset="0"/>
                <a:ea typeface="ヒラギノ角ゴ Pro W3"/>
                <a:cs typeface="Calibri" panose="020F0502020204030204" pitchFamily="34" charset="0"/>
              </a:rPr>
              <a:t>) § 4, ved søknad (kapittel 3, med særskilte regler for nordiske borgere og søkere som omfattes av EØS-avtalen eller EFTA-konvensjonen) eller ved melding i henhold til særskilt nordisk avtale (kapittel 4).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nb-NO" sz="1400" dirty="0">
                <a:solidFill>
                  <a:srgbClr val="000000"/>
                </a:solidFill>
                <a:latin typeface="Calibri" panose="020F0502020204030204" pitchFamily="34" charset="0"/>
                <a:ea typeface="ヒラギノ角ゴ Pro W3"/>
                <a:cs typeface="Calibri" panose="020F0502020204030204" pitchFamily="34" charset="0"/>
              </a:rPr>
              <a:t>Tap av statsborgerskap reguleres i kapittel 5. Skilles mellom tap ved fravær fra riket, tap etter søknad, tilbakekall, tap som følge av straffbare handlinger og tap av hensyn til grunnleggende nasjonale interesser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nb-NO" sz="1200" b="0" i="0" u="none" strike="noStrike" kern="0" cap="none" spc="0" normalizeH="0" baseline="0" noProof="0" dirty="0">
              <a:ln>
                <a:noFill/>
              </a:ln>
              <a:solidFill>
                <a:srgbClr val="000000"/>
              </a:solidFill>
              <a:effectLst/>
              <a:uLnTx/>
              <a:uFillTx/>
              <a:latin typeface="Arial"/>
              <a:ea typeface="ヒラギノ角ゴ Pro W3"/>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nb-NO" sz="1200" b="0" i="0" u="none" strike="noStrike" kern="0" cap="none" spc="0" normalizeH="0" baseline="0" noProof="0" dirty="0">
              <a:ln>
                <a:noFill/>
              </a:ln>
              <a:solidFill>
                <a:srgbClr val="000000"/>
              </a:solidFill>
              <a:effectLst/>
              <a:uLnTx/>
              <a:uFillTx/>
              <a:latin typeface="Arial"/>
              <a:ea typeface="ヒラギノ角ゴ Pro W3"/>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nb-NO" sz="1200" b="0" i="0" u="none" strike="noStrike" kern="0" cap="none" spc="0" normalizeH="0" baseline="0" noProof="0" dirty="0">
              <a:ln>
                <a:noFill/>
              </a:ln>
              <a:solidFill>
                <a:srgbClr val="000000"/>
              </a:solidFill>
              <a:effectLst/>
              <a:uLnTx/>
              <a:uFillTx/>
              <a:latin typeface="Arial"/>
              <a:ea typeface="ヒラギノ角ゴ Pro W3"/>
            </a:endParaRPr>
          </a:p>
          <a:p>
            <a:endParaRPr lang="nb-NO" dirty="0"/>
          </a:p>
        </p:txBody>
      </p:sp>
      <p:sp>
        <p:nvSpPr>
          <p:cNvPr id="4" name="Plassholder for dato 3">
            <a:extLst>
              <a:ext uri="{FF2B5EF4-FFF2-40B4-BE49-F238E27FC236}">
                <a16:creationId xmlns:a16="http://schemas.microsoft.com/office/drawing/2014/main" id="{9D4C574B-5663-B5B2-6BC8-394522F5513C}"/>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CE2782E3-17CD-3F0C-5ADA-1C37DC06E0E7}"/>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60B644FE-23EF-2556-46D6-FC21FF0D5C44}"/>
              </a:ext>
            </a:extLst>
          </p:cNvPr>
          <p:cNvSpPr>
            <a:spLocks noGrp="1"/>
          </p:cNvSpPr>
          <p:nvPr>
            <p:ph type="sldNum" sz="quarter" idx="12"/>
          </p:nvPr>
        </p:nvSpPr>
        <p:spPr/>
        <p:txBody>
          <a:bodyPr/>
          <a:lstStyle/>
          <a:p>
            <a:pPr>
              <a:defRPr/>
            </a:pPr>
            <a:fld id="{D9CAF9A1-4DE5-0A45-B83C-18B0A47232C3}" type="slidenum">
              <a:rPr lang="en-US" smtClean="0"/>
              <a:pPr>
                <a:defRPr/>
              </a:pPr>
              <a:t>5</a:t>
            </a:fld>
            <a:endParaRPr lang="en-US"/>
          </a:p>
        </p:txBody>
      </p:sp>
      <p:pic>
        <p:nvPicPr>
          <p:cNvPr id="7" name="Bilde 6">
            <a:extLst>
              <a:ext uri="{FF2B5EF4-FFF2-40B4-BE49-F238E27FC236}">
                <a16:creationId xmlns:a16="http://schemas.microsoft.com/office/drawing/2014/main" id="{5CC169D3-7D80-5953-D97A-9ADBEB57ADAE}"/>
              </a:ext>
            </a:extLst>
          </p:cNvPr>
          <p:cNvPicPr>
            <a:picLocks noChangeAspect="1"/>
          </p:cNvPicPr>
          <p:nvPr/>
        </p:nvPicPr>
        <p:blipFill>
          <a:blip r:embed="rId2"/>
          <a:stretch>
            <a:fillRect/>
          </a:stretch>
        </p:blipFill>
        <p:spPr>
          <a:xfrm>
            <a:off x="6660232" y="108505"/>
            <a:ext cx="2300286" cy="1202085"/>
          </a:xfrm>
          <a:prstGeom prst="rect">
            <a:avLst/>
          </a:prstGeom>
        </p:spPr>
      </p:pic>
    </p:spTree>
    <p:extLst>
      <p:ext uri="{BB962C8B-B14F-4D97-AF65-F5344CB8AC3E}">
        <p14:creationId xmlns:p14="http://schemas.microsoft.com/office/powerpoint/2010/main" val="302599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B9E09EF-DFBE-CE8F-C86A-71CE66CCDF68}"/>
              </a:ext>
            </a:extLst>
          </p:cNvPr>
          <p:cNvSpPr>
            <a:spLocks noGrp="1"/>
          </p:cNvSpPr>
          <p:nvPr>
            <p:ph type="title"/>
          </p:nvPr>
        </p:nvSpPr>
        <p:spPr/>
        <p:txBody>
          <a:bodyPr/>
          <a:lstStyle/>
          <a:p>
            <a:r>
              <a:rPr lang="nb-NO" dirty="0"/>
              <a:t>Unionsborgerskapet </a:t>
            </a:r>
          </a:p>
        </p:txBody>
      </p:sp>
      <p:sp>
        <p:nvSpPr>
          <p:cNvPr id="3" name="Plassholder for innhold 2">
            <a:extLst>
              <a:ext uri="{FF2B5EF4-FFF2-40B4-BE49-F238E27FC236}">
                <a16:creationId xmlns:a16="http://schemas.microsoft.com/office/drawing/2014/main" id="{27B7980C-DFF8-42A8-3ED4-41285346BED6}"/>
              </a:ext>
            </a:extLst>
          </p:cNvPr>
          <p:cNvSpPr>
            <a:spLocks noGrp="1"/>
          </p:cNvSpPr>
          <p:nvPr>
            <p:ph idx="1"/>
          </p:nvPr>
        </p:nvSpPr>
        <p:spPr/>
        <p:txBody>
          <a:bodyPr/>
          <a:lstStyle/>
          <a:p>
            <a:r>
              <a:rPr lang="nb-NO" sz="2400" dirty="0">
                <a:latin typeface="Calibri" panose="020F0502020204030204" pitchFamily="34" charset="0"/>
                <a:cs typeface="Calibri" panose="020F0502020204030204" pitchFamily="34" charset="0"/>
              </a:rPr>
              <a:t>EUs unionsborgerskap ble innført i Maastricht-traktaten 7. februar 1992</a:t>
            </a:r>
          </a:p>
          <a:p>
            <a:r>
              <a:rPr lang="nb-NO" sz="2400" dirty="0">
                <a:latin typeface="Calibri" panose="020F0502020204030204" pitchFamily="34" charset="0"/>
                <a:cs typeface="Calibri" panose="020F0502020204030204" pitchFamily="34" charset="0"/>
              </a:rPr>
              <a:t>Formålet var i utgangspunktet å styrke EU som et selvstendig supranasjonalt organ og å styrke borgernes følelse av tilhørighet til unionen, samt å innvilge politiske rettigheter</a:t>
            </a:r>
          </a:p>
          <a:p>
            <a:r>
              <a:rPr lang="nb-NO" sz="2400" dirty="0">
                <a:latin typeface="Calibri" panose="020F0502020204030204" pitchFamily="34" charset="0"/>
                <a:cs typeface="Calibri" panose="020F0502020204030204" pitchFamily="34" charset="0"/>
              </a:rPr>
              <a:t>Oppretter en form for «statsborgerskap» i EU</a:t>
            </a:r>
          </a:p>
          <a:p>
            <a:r>
              <a:rPr lang="nb-NO" sz="2400" dirty="0">
                <a:latin typeface="Calibri" panose="020F0502020204030204" pitchFamily="34" charset="0"/>
                <a:cs typeface="Calibri" panose="020F0502020204030204" pitchFamily="34" charset="0"/>
              </a:rPr>
              <a:t>EU-domstolen har i flere avgjørelser uttalt at unionsborgerskapet utgjør «A fundamental status </a:t>
            </a:r>
            <a:r>
              <a:rPr lang="nb-NO" sz="2400" dirty="0" err="1">
                <a:latin typeface="Calibri" panose="020F0502020204030204" pitchFamily="34" charset="0"/>
                <a:cs typeface="Calibri" panose="020F0502020204030204" pitchFamily="34" charset="0"/>
              </a:rPr>
              <a:t>of</a:t>
            </a:r>
            <a:r>
              <a:rPr lang="nb-NO" sz="2400" dirty="0">
                <a:latin typeface="Calibri" panose="020F0502020204030204" pitchFamily="34" charset="0"/>
                <a:cs typeface="Calibri" panose="020F0502020204030204" pitchFamily="34" charset="0"/>
              </a:rPr>
              <a:t> </a:t>
            </a:r>
            <a:r>
              <a:rPr lang="nb-NO" sz="2400" dirty="0" err="1">
                <a:latin typeface="Calibri" panose="020F0502020204030204" pitchFamily="34" charset="0"/>
                <a:cs typeface="Calibri" panose="020F0502020204030204" pitchFamily="34" charset="0"/>
              </a:rPr>
              <a:t>nationals</a:t>
            </a:r>
            <a:r>
              <a:rPr lang="nb-NO" sz="2400" dirty="0">
                <a:latin typeface="Calibri" panose="020F0502020204030204" pitchFamily="34" charset="0"/>
                <a:cs typeface="Calibri" panose="020F0502020204030204" pitchFamily="34" charset="0"/>
              </a:rPr>
              <a:t> </a:t>
            </a:r>
            <a:r>
              <a:rPr lang="nb-NO" sz="2400" dirty="0" err="1">
                <a:latin typeface="Calibri" panose="020F0502020204030204" pitchFamily="34" charset="0"/>
                <a:cs typeface="Calibri" panose="020F0502020204030204" pitchFamily="34" charset="0"/>
              </a:rPr>
              <a:t>of</a:t>
            </a:r>
            <a:r>
              <a:rPr lang="nb-NO" sz="2400" dirty="0">
                <a:latin typeface="Calibri" panose="020F0502020204030204" pitchFamily="34" charset="0"/>
                <a:cs typeface="Calibri" panose="020F0502020204030204" pitchFamily="34" charset="0"/>
              </a:rPr>
              <a:t> </a:t>
            </a:r>
            <a:r>
              <a:rPr lang="nb-NO" sz="2400" dirty="0" err="1">
                <a:latin typeface="Calibri" panose="020F0502020204030204" pitchFamily="34" charset="0"/>
                <a:cs typeface="Calibri" panose="020F0502020204030204" pitchFamily="34" charset="0"/>
              </a:rPr>
              <a:t>the</a:t>
            </a:r>
            <a:r>
              <a:rPr lang="nb-NO" sz="2400" dirty="0">
                <a:latin typeface="Calibri" panose="020F0502020204030204" pitchFamily="34" charset="0"/>
                <a:cs typeface="Calibri" panose="020F0502020204030204" pitchFamily="34" charset="0"/>
              </a:rPr>
              <a:t> </a:t>
            </a:r>
            <a:r>
              <a:rPr lang="nb-NO" sz="2400" dirty="0" err="1">
                <a:latin typeface="Calibri" panose="020F0502020204030204" pitchFamily="34" charset="0"/>
                <a:cs typeface="Calibri" panose="020F0502020204030204" pitchFamily="34" charset="0"/>
              </a:rPr>
              <a:t>Member</a:t>
            </a:r>
            <a:r>
              <a:rPr lang="nb-NO" sz="2400" dirty="0">
                <a:latin typeface="Calibri" panose="020F0502020204030204" pitchFamily="34" charset="0"/>
                <a:cs typeface="Calibri" panose="020F0502020204030204" pitchFamily="34" charset="0"/>
              </a:rPr>
              <a:t> States», se blant annet C-118/20, C-535/19, C-184/99, </a:t>
            </a:r>
            <a:r>
              <a:rPr lang="nb-NO" sz="2400" dirty="0" err="1">
                <a:latin typeface="Calibri" panose="020F0502020204030204" pitchFamily="34" charset="0"/>
                <a:cs typeface="Calibri" panose="020F0502020204030204" pitchFamily="34" charset="0"/>
              </a:rPr>
              <a:t>Grezelczyk</a:t>
            </a:r>
            <a:r>
              <a:rPr lang="nb-NO" sz="2400" dirty="0">
                <a:latin typeface="Calibri" panose="020F0502020204030204" pitchFamily="34" charset="0"/>
                <a:cs typeface="Calibri" panose="020F0502020204030204" pitchFamily="34" charset="0"/>
              </a:rPr>
              <a:t>)</a:t>
            </a:r>
          </a:p>
          <a:p>
            <a:pPr marL="0" indent="0">
              <a:buNone/>
            </a:pPr>
            <a:endParaRPr lang="nb-NO" sz="2000" dirty="0"/>
          </a:p>
          <a:p>
            <a:pPr marL="0" indent="0">
              <a:buNone/>
            </a:pPr>
            <a:endParaRPr lang="nb-NO" dirty="0"/>
          </a:p>
          <a:p>
            <a:endParaRPr lang="nb-NO" dirty="0"/>
          </a:p>
          <a:p>
            <a:endParaRPr lang="nb-NO" dirty="0"/>
          </a:p>
        </p:txBody>
      </p:sp>
      <p:sp>
        <p:nvSpPr>
          <p:cNvPr id="4" name="Plassholder for dato 3">
            <a:extLst>
              <a:ext uri="{FF2B5EF4-FFF2-40B4-BE49-F238E27FC236}">
                <a16:creationId xmlns:a16="http://schemas.microsoft.com/office/drawing/2014/main" id="{8C9B5AE4-B2BA-F029-D462-4DA48B14ECB5}"/>
              </a:ext>
            </a:extLst>
          </p:cNvPr>
          <p:cNvSpPr>
            <a:spLocks noGrp="1"/>
          </p:cNvSpPr>
          <p:nvPr>
            <p:ph type="dt" sz="half" idx="10"/>
          </p:nvPr>
        </p:nvSpPr>
        <p:spPr/>
        <p:txBody>
          <a:bodyPr/>
          <a:lstStyle/>
          <a:p>
            <a:pPr>
              <a:defRPr/>
            </a:pPr>
            <a:endParaRPr lang="nb-NO" dirty="0"/>
          </a:p>
        </p:txBody>
      </p:sp>
      <p:sp>
        <p:nvSpPr>
          <p:cNvPr id="5" name="Plassholder for bunntekst 4">
            <a:extLst>
              <a:ext uri="{FF2B5EF4-FFF2-40B4-BE49-F238E27FC236}">
                <a16:creationId xmlns:a16="http://schemas.microsoft.com/office/drawing/2014/main" id="{316689BA-D426-C3DA-AAF2-69FBCAA7BD1A}"/>
              </a:ext>
            </a:extLst>
          </p:cNvPr>
          <p:cNvSpPr>
            <a:spLocks noGrp="1"/>
          </p:cNvSpPr>
          <p:nvPr>
            <p:ph type="ftr" sz="quarter" idx="11"/>
          </p:nvPr>
        </p:nvSpPr>
        <p:spPr>
          <a:xfrm flipV="1">
            <a:off x="3048000" y="6705600"/>
            <a:ext cx="4692352" cy="107776"/>
          </a:xfrm>
        </p:spPr>
        <p:txBody>
          <a:bodyPr/>
          <a:lstStyle/>
          <a:p>
            <a:pPr>
              <a:defRPr/>
            </a:pPr>
            <a:endParaRPr lang="en-US" dirty="0"/>
          </a:p>
        </p:txBody>
      </p:sp>
      <p:sp>
        <p:nvSpPr>
          <p:cNvPr id="6" name="Plassholder for lysbildenummer 5">
            <a:extLst>
              <a:ext uri="{FF2B5EF4-FFF2-40B4-BE49-F238E27FC236}">
                <a16:creationId xmlns:a16="http://schemas.microsoft.com/office/drawing/2014/main" id="{F4740F2A-881E-09BF-C6A2-0AE1D926614B}"/>
              </a:ext>
            </a:extLst>
          </p:cNvPr>
          <p:cNvSpPr>
            <a:spLocks noGrp="1"/>
          </p:cNvSpPr>
          <p:nvPr>
            <p:ph type="sldNum" sz="quarter" idx="12"/>
          </p:nvPr>
        </p:nvSpPr>
        <p:spPr/>
        <p:txBody>
          <a:bodyPr/>
          <a:lstStyle/>
          <a:p>
            <a:pPr>
              <a:defRPr/>
            </a:pPr>
            <a:fld id="{D9CAF9A1-4DE5-0A45-B83C-18B0A47232C3}" type="slidenum">
              <a:rPr lang="en-US" smtClean="0"/>
              <a:pPr>
                <a:defRPr/>
              </a:pPr>
              <a:t>6</a:t>
            </a:fld>
            <a:endParaRPr lang="en-US" dirty="0"/>
          </a:p>
        </p:txBody>
      </p:sp>
      <p:pic>
        <p:nvPicPr>
          <p:cNvPr id="7" name="Bilde 6">
            <a:extLst>
              <a:ext uri="{FF2B5EF4-FFF2-40B4-BE49-F238E27FC236}">
                <a16:creationId xmlns:a16="http://schemas.microsoft.com/office/drawing/2014/main" id="{30663DA4-1C04-A08B-1615-DA9273E3DBE9}"/>
              </a:ext>
            </a:extLst>
          </p:cNvPr>
          <p:cNvPicPr>
            <a:picLocks noChangeAspect="1"/>
          </p:cNvPicPr>
          <p:nvPr/>
        </p:nvPicPr>
        <p:blipFill>
          <a:blip r:embed="rId2"/>
          <a:stretch>
            <a:fillRect/>
          </a:stretch>
        </p:blipFill>
        <p:spPr>
          <a:xfrm>
            <a:off x="5540362" y="85079"/>
            <a:ext cx="2619375" cy="1743075"/>
          </a:xfrm>
          <a:prstGeom prst="rect">
            <a:avLst/>
          </a:prstGeom>
        </p:spPr>
      </p:pic>
    </p:spTree>
    <p:extLst>
      <p:ext uri="{BB962C8B-B14F-4D97-AF65-F5344CB8AC3E}">
        <p14:creationId xmlns:p14="http://schemas.microsoft.com/office/powerpoint/2010/main" val="2576207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0043A24-63BF-1493-A0DA-CF3E8989E158}"/>
              </a:ext>
            </a:extLst>
          </p:cNvPr>
          <p:cNvSpPr>
            <a:spLocks noGrp="1"/>
          </p:cNvSpPr>
          <p:nvPr>
            <p:ph type="title"/>
          </p:nvPr>
        </p:nvSpPr>
        <p:spPr/>
        <p:txBody>
          <a:bodyPr/>
          <a:lstStyle/>
          <a:p>
            <a:r>
              <a:rPr lang="nb-NO" dirty="0"/>
              <a:t>Unionsborgerskapet </a:t>
            </a:r>
          </a:p>
        </p:txBody>
      </p:sp>
      <p:sp>
        <p:nvSpPr>
          <p:cNvPr id="3" name="Plassholder for innhold 2">
            <a:extLst>
              <a:ext uri="{FF2B5EF4-FFF2-40B4-BE49-F238E27FC236}">
                <a16:creationId xmlns:a16="http://schemas.microsoft.com/office/drawing/2014/main" id="{353F2006-0041-7348-AFDB-85A010E52589}"/>
              </a:ext>
            </a:extLst>
          </p:cNvPr>
          <p:cNvSpPr>
            <a:spLocks noGrp="1"/>
          </p:cNvSpPr>
          <p:nvPr>
            <p:ph idx="1"/>
          </p:nvPr>
        </p:nvSpPr>
        <p:spPr>
          <a:xfrm>
            <a:off x="990600" y="2132856"/>
            <a:ext cx="4085456" cy="3963144"/>
          </a:xfrm>
        </p:spPr>
        <p:txBody>
          <a:bodyPr/>
          <a:lstStyle/>
          <a:p>
            <a:r>
              <a:rPr lang="nb-NO" sz="1400" dirty="0"/>
              <a:t>TFEU art. 20-21</a:t>
            </a:r>
          </a:p>
          <a:p>
            <a:pPr marL="0" indent="0">
              <a:buNone/>
            </a:pPr>
            <a:r>
              <a:rPr lang="en-US" sz="1000" dirty="0">
                <a:latin typeface="Calibri" panose="020F0502020204030204" pitchFamily="34" charset="0"/>
                <a:cs typeface="Calibri" panose="020F0502020204030204" pitchFamily="34" charset="0"/>
              </a:rPr>
              <a:t>Article 20 </a:t>
            </a:r>
          </a:p>
          <a:p>
            <a:pPr>
              <a:buAutoNum type="arabicPeriod"/>
            </a:pPr>
            <a:r>
              <a:rPr lang="en-US" sz="1000" dirty="0">
                <a:latin typeface="Calibri" panose="020F0502020204030204" pitchFamily="34" charset="0"/>
                <a:cs typeface="Calibri" panose="020F0502020204030204" pitchFamily="34" charset="0"/>
              </a:rPr>
              <a:t>Citizenship of the Union is hereby established. </a:t>
            </a:r>
            <a:r>
              <a:rPr lang="en-US" sz="1000" dirty="0">
                <a:highlight>
                  <a:srgbClr val="FFFF00"/>
                </a:highlight>
                <a:latin typeface="Calibri" panose="020F0502020204030204" pitchFamily="34" charset="0"/>
                <a:cs typeface="Calibri" panose="020F0502020204030204" pitchFamily="34" charset="0"/>
              </a:rPr>
              <a:t>Every person holding the nationality of a Member State shall be a citizen of the Union</a:t>
            </a:r>
            <a:r>
              <a:rPr lang="en-US" sz="1000" dirty="0">
                <a:latin typeface="Calibri" panose="020F0502020204030204" pitchFamily="34" charset="0"/>
                <a:cs typeface="Calibri" panose="020F0502020204030204" pitchFamily="34" charset="0"/>
              </a:rPr>
              <a:t>. Citizenship of the Union </a:t>
            </a:r>
            <a:r>
              <a:rPr lang="en-US" sz="1000" dirty="0">
                <a:highlight>
                  <a:srgbClr val="FFFF00"/>
                </a:highlight>
                <a:latin typeface="Calibri" panose="020F0502020204030204" pitchFamily="34" charset="0"/>
                <a:cs typeface="Calibri" panose="020F0502020204030204" pitchFamily="34" charset="0"/>
              </a:rPr>
              <a:t>shall be additional to </a:t>
            </a:r>
            <a:r>
              <a:rPr lang="en-US" sz="1000" dirty="0">
                <a:latin typeface="Calibri" panose="020F0502020204030204" pitchFamily="34" charset="0"/>
                <a:cs typeface="Calibri" panose="020F0502020204030204" pitchFamily="34" charset="0"/>
              </a:rPr>
              <a:t>and </a:t>
            </a:r>
            <a:r>
              <a:rPr lang="en-US" sz="1000" dirty="0">
                <a:highlight>
                  <a:srgbClr val="FFFF00"/>
                </a:highlight>
                <a:latin typeface="Calibri" panose="020F0502020204030204" pitchFamily="34" charset="0"/>
                <a:cs typeface="Calibri" panose="020F0502020204030204" pitchFamily="34" charset="0"/>
              </a:rPr>
              <a:t>not replace</a:t>
            </a:r>
            <a:r>
              <a:rPr lang="en-US" sz="1000" dirty="0">
                <a:latin typeface="Calibri" panose="020F0502020204030204" pitchFamily="34" charset="0"/>
                <a:cs typeface="Calibri" panose="020F0502020204030204" pitchFamily="34" charset="0"/>
              </a:rPr>
              <a:t> national citizenship.</a:t>
            </a:r>
          </a:p>
          <a:p>
            <a:pPr>
              <a:buAutoNum type="arabicPeriod"/>
            </a:pPr>
            <a:r>
              <a:rPr lang="en-US" sz="1000" dirty="0">
                <a:latin typeface="Calibri" panose="020F0502020204030204" pitchFamily="34" charset="0"/>
                <a:cs typeface="Calibri" panose="020F0502020204030204" pitchFamily="34" charset="0"/>
              </a:rPr>
              <a:t>Citizens of the Union shall enjoy the rights and be subject to the duties provided for in the Treaties. They shall have, inter alia:</a:t>
            </a:r>
            <a:endParaRPr lang="nb-NO" sz="1000" dirty="0">
              <a:latin typeface="Calibri" panose="020F0502020204030204" pitchFamily="34" charset="0"/>
              <a:cs typeface="Calibri" panose="020F0502020204030204" pitchFamily="34" charset="0"/>
            </a:endParaRPr>
          </a:p>
          <a:p>
            <a:pPr marL="228600" indent="-228600">
              <a:buAutoNum type="alphaLcParenBoth"/>
            </a:pPr>
            <a:r>
              <a:rPr lang="en-US" sz="1000" dirty="0">
                <a:latin typeface="Calibri" panose="020F0502020204030204" pitchFamily="34" charset="0"/>
                <a:cs typeface="Calibri" panose="020F0502020204030204" pitchFamily="34" charset="0"/>
              </a:rPr>
              <a:t>the </a:t>
            </a:r>
            <a:r>
              <a:rPr lang="en-US" sz="1000" dirty="0">
                <a:highlight>
                  <a:srgbClr val="FFFF00"/>
                </a:highlight>
                <a:latin typeface="Calibri" panose="020F0502020204030204" pitchFamily="34" charset="0"/>
                <a:cs typeface="Calibri" panose="020F0502020204030204" pitchFamily="34" charset="0"/>
              </a:rPr>
              <a:t>right to move and reside freely within the territory of the Member States;</a:t>
            </a:r>
          </a:p>
          <a:p>
            <a:pPr marL="0" indent="0">
              <a:buNone/>
            </a:pPr>
            <a:r>
              <a:rPr lang="en-US" sz="1000" dirty="0">
                <a:latin typeface="Calibri" panose="020F0502020204030204" pitchFamily="34" charset="0"/>
                <a:cs typeface="Calibri" panose="020F0502020204030204" pitchFamily="34" charset="0"/>
              </a:rPr>
              <a:t>(b) the right to </a:t>
            </a:r>
            <a:r>
              <a:rPr lang="en-US" sz="1000" dirty="0">
                <a:highlight>
                  <a:srgbClr val="FFFF00"/>
                </a:highlight>
                <a:latin typeface="Calibri" panose="020F0502020204030204" pitchFamily="34" charset="0"/>
                <a:cs typeface="Calibri" panose="020F0502020204030204" pitchFamily="34" charset="0"/>
              </a:rPr>
              <a:t>vote and to stand as candidates </a:t>
            </a:r>
            <a:r>
              <a:rPr lang="en-US" sz="1000" dirty="0">
                <a:latin typeface="Calibri" panose="020F0502020204030204" pitchFamily="34" charset="0"/>
                <a:cs typeface="Calibri" panose="020F0502020204030204" pitchFamily="34" charset="0"/>
              </a:rPr>
              <a:t>in elections to the European Parliament and in municipal elections in their Member State of residence, under the same conditions as nationals of that State;</a:t>
            </a:r>
          </a:p>
          <a:p>
            <a:pPr marL="0" indent="0">
              <a:buNone/>
            </a:pPr>
            <a:r>
              <a:rPr lang="en-US" sz="1000" dirty="0">
                <a:latin typeface="Calibri" panose="020F0502020204030204" pitchFamily="34" charset="0"/>
                <a:cs typeface="Calibri" panose="020F0502020204030204" pitchFamily="34" charset="0"/>
              </a:rPr>
              <a:t>(c) the right to enjoy, in the territory of a third country in which the Member State of which they are nationals is not represented, </a:t>
            </a:r>
            <a:r>
              <a:rPr lang="en-US" sz="1000" dirty="0">
                <a:highlight>
                  <a:srgbClr val="FFFF00"/>
                </a:highlight>
                <a:latin typeface="Calibri" panose="020F0502020204030204" pitchFamily="34" charset="0"/>
                <a:cs typeface="Calibri" panose="020F0502020204030204" pitchFamily="34" charset="0"/>
              </a:rPr>
              <a:t>the protection of the diplomatic and consular authorities</a:t>
            </a:r>
            <a:r>
              <a:rPr lang="en-US" sz="1000" dirty="0">
                <a:latin typeface="Calibri" panose="020F0502020204030204" pitchFamily="34" charset="0"/>
                <a:cs typeface="Calibri" panose="020F0502020204030204" pitchFamily="34" charset="0"/>
              </a:rPr>
              <a:t> of any Member State on the same conditions as the nationals of that State;</a:t>
            </a:r>
          </a:p>
          <a:p>
            <a:pPr marL="0" indent="0">
              <a:buNone/>
            </a:pPr>
            <a:r>
              <a:rPr lang="en-US" sz="1000" dirty="0">
                <a:latin typeface="Calibri" panose="020F0502020204030204" pitchFamily="34" charset="0"/>
                <a:cs typeface="Calibri" panose="020F0502020204030204" pitchFamily="34" charset="0"/>
              </a:rPr>
              <a:t>(d) the right </a:t>
            </a:r>
            <a:r>
              <a:rPr lang="en-US" sz="1000" dirty="0">
                <a:highlight>
                  <a:srgbClr val="FFFF00"/>
                </a:highlight>
                <a:latin typeface="Calibri" panose="020F0502020204030204" pitchFamily="34" charset="0"/>
                <a:cs typeface="Calibri" panose="020F0502020204030204" pitchFamily="34" charset="0"/>
              </a:rPr>
              <a:t>to petition the European Parliament</a:t>
            </a:r>
            <a:r>
              <a:rPr lang="en-US" sz="1000" dirty="0">
                <a:latin typeface="Calibri" panose="020F0502020204030204" pitchFamily="34" charset="0"/>
                <a:cs typeface="Calibri" panose="020F0502020204030204" pitchFamily="34" charset="0"/>
              </a:rPr>
              <a:t>, to apply to the European </a:t>
            </a:r>
            <a:r>
              <a:rPr lang="en-US" sz="1000" dirty="0">
                <a:highlight>
                  <a:srgbClr val="FFFF00"/>
                </a:highlight>
                <a:latin typeface="Calibri" panose="020F0502020204030204" pitchFamily="34" charset="0"/>
                <a:cs typeface="Calibri" panose="020F0502020204030204" pitchFamily="34" charset="0"/>
              </a:rPr>
              <a:t>Ombudsman</a:t>
            </a:r>
            <a:r>
              <a:rPr lang="en-US" sz="1000" dirty="0">
                <a:latin typeface="Calibri" panose="020F0502020204030204" pitchFamily="34" charset="0"/>
                <a:cs typeface="Calibri" panose="020F0502020204030204" pitchFamily="34" charset="0"/>
              </a:rPr>
              <a:t>, and to address the institutions and advisory bodies of the Union in any of the Treaty languages and to obtain a reply in the same language.</a:t>
            </a:r>
          </a:p>
          <a:p>
            <a:pPr marL="0" indent="0">
              <a:buNone/>
            </a:pPr>
            <a:r>
              <a:rPr lang="en-US" sz="1000" dirty="0">
                <a:latin typeface="Calibri" panose="020F0502020204030204" pitchFamily="34" charset="0"/>
                <a:cs typeface="Calibri" panose="020F0502020204030204" pitchFamily="34" charset="0"/>
              </a:rPr>
              <a:t>These rights shall be exercised in accordance with the conditions and limits defined by the Treaties and by the measures adopted thereunder.</a:t>
            </a:r>
          </a:p>
          <a:p>
            <a:pPr marL="0" indent="0">
              <a:buNone/>
            </a:pPr>
            <a:r>
              <a:rPr lang="en-US" sz="1000" dirty="0">
                <a:latin typeface="Calibri" panose="020F0502020204030204" pitchFamily="34" charset="0"/>
                <a:cs typeface="Calibri" panose="020F0502020204030204" pitchFamily="34" charset="0"/>
              </a:rPr>
              <a:t>Article 21:</a:t>
            </a:r>
          </a:p>
          <a:p>
            <a:pPr marL="0" indent="0">
              <a:buNone/>
            </a:pPr>
            <a:r>
              <a:rPr lang="en-US" sz="1000" dirty="0">
                <a:latin typeface="Calibri" panose="020F0502020204030204" pitchFamily="34" charset="0"/>
                <a:cs typeface="Calibri" panose="020F0502020204030204" pitchFamily="34" charset="0"/>
              </a:rPr>
              <a:t>1.Every citizen of the Union </a:t>
            </a:r>
            <a:r>
              <a:rPr lang="en-US" sz="1000" dirty="0">
                <a:highlight>
                  <a:srgbClr val="FFFF00"/>
                </a:highlight>
                <a:latin typeface="Calibri" panose="020F0502020204030204" pitchFamily="34" charset="0"/>
                <a:cs typeface="Calibri" panose="020F0502020204030204" pitchFamily="34" charset="0"/>
              </a:rPr>
              <a:t>shall have the right to move and reside freely within the territory of the Member States,</a:t>
            </a:r>
            <a:r>
              <a:rPr lang="en-US" sz="1000" dirty="0">
                <a:latin typeface="Calibri" panose="020F0502020204030204" pitchFamily="34" charset="0"/>
                <a:cs typeface="Calibri" panose="020F0502020204030204" pitchFamily="34" charset="0"/>
              </a:rPr>
              <a:t> subject to the </a:t>
            </a:r>
            <a:r>
              <a:rPr lang="en-US" sz="1000" dirty="0">
                <a:highlight>
                  <a:srgbClr val="FFFF00"/>
                </a:highlight>
                <a:latin typeface="Calibri" panose="020F0502020204030204" pitchFamily="34" charset="0"/>
                <a:cs typeface="Calibri" panose="020F0502020204030204" pitchFamily="34" charset="0"/>
              </a:rPr>
              <a:t>limitations and conditions laid down in the Treaties and by the measures adopted to give them effect.</a:t>
            </a:r>
          </a:p>
          <a:p>
            <a:pPr marL="0" indent="0">
              <a:buNone/>
            </a:pPr>
            <a:endParaRPr lang="en-US" sz="1400" dirty="0"/>
          </a:p>
        </p:txBody>
      </p:sp>
      <p:sp>
        <p:nvSpPr>
          <p:cNvPr id="4" name="Plassholder for dato 3">
            <a:extLst>
              <a:ext uri="{FF2B5EF4-FFF2-40B4-BE49-F238E27FC236}">
                <a16:creationId xmlns:a16="http://schemas.microsoft.com/office/drawing/2014/main" id="{BD3509DC-2457-2EBC-6471-DB31CB56264D}"/>
              </a:ext>
            </a:extLst>
          </p:cNvPr>
          <p:cNvSpPr>
            <a:spLocks noGrp="1"/>
          </p:cNvSpPr>
          <p:nvPr>
            <p:ph type="dt" sz="half" idx="10"/>
          </p:nvPr>
        </p:nvSpPr>
        <p:spPr>
          <a:xfrm>
            <a:off x="990600" y="6659880"/>
            <a:ext cx="1905000" cy="45719"/>
          </a:xfrm>
        </p:spPr>
        <p:txBody>
          <a:bodyPr/>
          <a:lstStyle/>
          <a:p>
            <a:pPr>
              <a:defRPr/>
            </a:pPr>
            <a:endParaRPr lang="nb-NO" dirty="0"/>
          </a:p>
        </p:txBody>
      </p:sp>
      <p:sp>
        <p:nvSpPr>
          <p:cNvPr id="5" name="Plassholder for bunntekst 4">
            <a:extLst>
              <a:ext uri="{FF2B5EF4-FFF2-40B4-BE49-F238E27FC236}">
                <a16:creationId xmlns:a16="http://schemas.microsoft.com/office/drawing/2014/main" id="{6402CB6A-9D2F-27B3-80A7-725E8CCE39A7}"/>
              </a:ext>
            </a:extLst>
          </p:cNvPr>
          <p:cNvSpPr>
            <a:spLocks noGrp="1"/>
          </p:cNvSpPr>
          <p:nvPr>
            <p:ph type="ftr" sz="quarter" idx="11"/>
          </p:nvPr>
        </p:nvSpPr>
        <p:spPr>
          <a:xfrm flipV="1">
            <a:off x="3048000" y="6705599"/>
            <a:ext cx="4800600" cy="45719"/>
          </a:xfrm>
        </p:spPr>
        <p:txBody>
          <a:bodyPr/>
          <a:lstStyle/>
          <a:p>
            <a:pPr>
              <a:defRPr/>
            </a:pPr>
            <a:endParaRPr lang="en-US" dirty="0"/>
          </a:p>
        </p:txBody>
      </p:sp>
      <p:sp>
        <p:nvSpPr>
          <p:cNvPr id="6" name="Plassholder for lysbildenummer 5">
            <a:extLst>
              <a:ext uri="{FF2B5EF4-FFF2-40B4-BE49-F238E27FC236}">
                <a16:creationId xmlns:a16="http://schemas.microsoft.com/office/drawing/2014/main" id="{EE5B7D88-A497-E895-F926-2EC21BDF3354}"/>
              </a:ext>
            </a:extLst>
          </p:cNvPr>
          <p:cNvSpPr>
            <a:spLocks noGrp="1"/>
          </p:cNvSpPr>
          <p:nvPr>
            <p:ph type="sldNum" sz="quarter" idx="12"/>
          </p:nvPr>
        </p:nvSpPr>
        <p:spPr/>
        <p:txBody>
          <a:bodyPr/>
          <a:lstStyle/>
          <a:p>
            <a:pPr>
              <a:defRPr/>
            </a:pPr>
            <a:fld id="{D9CAF9A1-4DE5-0A45-B83C-18B0A47232C3}" type="slidenum">
              <a:rPr lang="en-US" smtClean="0"/>
              <a:pPr>
                <a:defRPr/>
              </a:pPr>
              <a:t>7</a:t>
            </a:fld>
            <a:endParaRPr lang="en-US"/>
          </a:p>
        </p:txBody>
      </p:sp>
      <p:pic>
        <p:nvPicPr>
          <p:cNvPr id="7" name="Bilde 6">
            <a:extLst>
              <a:ext uri="{FF2B5EF4-FFF2-40B4-BE49-F238E27FC236}">
                <a16:creationId xmlns:a16="http://schemas.microsoft.com/office/drawing/2014/main" id="{40579A57-6D4B-2579-B374-26FC30432F0E}"/>
              </a:ext>
            </a:extLst>
          </p:cNvPr>
          <p:cNvPicPr>
            <a:picLocks noChangeAspect="1"/>
          </p:cNvPicPr>
          <p:nvPr/>
        </p:nvPicPr>
        <p:blipFill>
          <a:blip r:embed="rId3"/>
          <a:stretch>
            <a:fillRect/>
          </a:stretch>
        </p:blipFill>
        <p:spPr>
          <a:xfrm>
            <a:off x="5730862" y="355501"/>
            <a:ext cx="2619375" cy="1743075"/>
          </a:xfrm>
          <a:prstGeom prst="rect">
            <a:avLst/>
          </a:prstGeom>
        </p:spPr>
      </p:pic>
      <p:pic>
        <p:nvPicPr>
          <p:cNvPr id="8" name="Bilde 7">
            <a:extLst>
              <a:ext uri="{FF2B5EF4-FFF2-40B4-BE49-F238E27FC236}">
                <a16:creationId xmlns:a16="http://schemas.microsoft.com/office/drawing/2014/main" id="{EF888F1A-18ED-D42E-A0AF-AF7734141C2E}"/>
              </a:ext>
            </a:extLst>
          </p:cNvPr>
          <p:cNvPicPr>
            <a:picLocks noChangeAspect="1"/>
          </p:cNvPicPr>
          <p:nvPr/>
        </p:nvPicPr>
        <p:blipFill>
          <a:blip r:embed="rId4"/>
          <a:stretch>
            <a:fillRect/>
          </a:stretch>
        </p:blipFill>
        <p:spPr>
          <a:xfrm>
            <a:off x="5730862" y="2439938"/>
            <a:ext cx="2628900" cy="1733550"/>
          </a:xfrm>
          <a:prstGeom prst="rect">
            <a:avLst/>
          </a:prstGeom>
        </p:spPr>
      </p:pic>
      <p:pic>
        <p:nvPicPr>
          <p:cNvPr id="9" name="Bilde 8">
            <a:extLst>
              <a:ext uri="{FF2B5EF4-FFF2-40B4-BE49-F238E27FC236}">
                <a16:creationId xmlns:a16="http://schemas.microsoft.com/office/drawing/2014/main" id="{310605FE-3EE2-69B4-6EA8-95C06A04E794}"/>
              </a:ext>
            </a:extLst>
          </p:cNvPr>
          <p:cNvPicPr>
            <a:picLocks noChangeAspect="1"/>
          </p:cNvPicPr>
          <p:nvPr/>
        </p:nvPicPr>
        <p:blipFill>
          <a:blip r:embed="rId5"/>
          <a:stretch>
            <a:fillRect/>
          </a:stretch>
        </p:blipFill>
        <p:spPr>
          <a:xfrm>
            <a:off x="6084168" y="4325888"/>
            <a:ext cx="2143125" cy="2143125"/>
          </a:xfrm>
          <a:prstGeom prst="rect">
            <a:avLst/>
          </a:prstGeom>
        </p:spPr>
      </p:pic>
    </p:spTree>
    <p:extLst>
      <p:ext uri="{BB962C8B-B14F-4D97-AF65-F5344CB8AC3E}">
        <p14:creationId xmlns:p14="http://schemas.microsoft.com/office/powerpoint/2010/main" val="3720097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743FB77-F264-066B-0F8A-33E4A50B4D2B}"/>
              </a:ext>
            </a:extLst>
          </p:cNvPr>
          <p:cNvSpPr>
            <a:spLocks noGrp="1"/>
          </p:cNvSpPr>
          <p:nvPr>
            <p:ph type="title"/>
          </p:nvPr>
        </p:nvSpPr>
        <p:spPr/>
        <p:txBody>
          <a:bodyPr/>
          <a:lstStyle/>
          <a:p>
            <a:r>
              <a:rPr lang="nb-NO" dirty="0"/>
              <a:t>Unionsborgerskapet </a:t>
            </a:r>
          </a:p>
        </p:txBody>
      </p:sp>
      <p:sp>
        <p:nvSpPr>
          <p:cNvPr id="3" name="Plassholder for innhold 2">
            <a:extLst>
              <a:ext uri="{FF2B5EF4-FFF2-40B4-BE49-F238E27FC236}">
                <a16:creationId xmlns:a16="http://schemas.microsoft.com/office/drawing/2014/main" id="{D5DE83E5-5F8C-2A45-15BE-9119056A32C7}"/>
              </a:ext>
            </a:extLst>
          </p:cNvPr>
          <p:cNvSpPr>
            <a:spLocks noGrp="1"/>
          </p:cNvSpPr>
          <p:nvPr>
            <p:ph idx="1"/>
          </p:nvPr>
        </p:nvSpPr>
        <p:spPr/>
        <p:txBody>
          <a:bodyPr/>
          <a:lstStyle/>
          <a:p>
            <a:r>
              <a:rPr lang="nb-NO" dirty="0">
                <a:latin typeface="Calibri" panose="020F0502020204030204" pitchFamily="34" charset="0"/>
                <a:cs typeface="Calibri" panose="020F0502020204030204" pitchFamily="34" charset="0"/>
              </a:rPr>
              <a:t>Mer enn fri bevegelighet – selv om fri bevegelighet kanskje utgjør kjernen</a:t>
            </a:r>
          </a:p>
          <a:p>
            <a:pPr marL="0" indent="0">
              <a:buNone/>
            </a:pPr>
            <a:r>
              <a:rPr lang="nb-NO" dirty="0">
                <a:latin typeface="Calibri" panose="020F0502020204030204" pitchFamily="34" charset="0"/>
                <a:cs typeface="Calibri" panose="020F0502020204030204" pitchFamily="34" charset="0"/>
              </a:rPr>
              <a:t>GA </a:t>
            </a:r>
            <a:r>
              <a:rPr lang="nb-NO" dirty="0" err="1">
                <a:latin typeface="Calibri" panose="020F0502020204030204" pitchFamily="34" charset="0"/>
                <a:cs typeface="Calibri" panose="020F0502020204030204" pitchFamily="34" charset="0"/>
              </a:rPr>
              <a:t>Maduro</a:t>
            </a:r>
            <a:r>
              <a:rPr lang="nb-NO" dirty="0">
                <a:latin typeface="Calibri" panose="020F0502020204030204" pitchFamily="34" charset="0"/>
                <a:cs typeface="Calibri" panose="020F0502020204030204" pitchFamily="34" charset="0"/>
              </a:rPr>
              <a:t> i C-135/08 </a:t>
            </a:r>
            <a:r>
              <a:rPr lang="nb-NO" dirty="0" err="1">
                <a:latin typeface="Calibri" panose="020F0502020204030204" pitchFamily="34" charset="0"/>
                <a:cs typeface="Calibri" panose="020F0502020204030204" pitchFamily="34" charset="0"/>
              </a:rPr>
              <a:t>Rottmann</a:t>
            </a:r>
            <a:r>
              <a:rPr lang="nb-NO" dirty="0">
                <a:latin typeface="Calibri" panose="020F0502020204030204" pitchFamily="34" charset="0"/>
                <a:cs typeface="Calibri" panose="020F0502020204030204" pitchFamily="34" charset="0"/>
              </a:rPr>
              <a:t>, avsnitt 23:</a:t>
            </a:r>
          </a:p>
          <a:p>
            <a:pPr marL="0" indent="0">
              <a:buNone/>
            </a:pPr>
            <a:endParaRPr lang="nb-NO" dirty="0">
              <a:latin typeface="Calibri" panose="020F0502020204030204" pitchFamily="34" charset="0"/>
              <a:cs typeface="Calibri" panose="020F0502020204030204" pitchFamily="34" charset="0"/>
            </a:endParaRPr>
          </a:p>
          <a:p>
            <a:pPr marL="0" indent="0">
              <a:buNone/>
            </a:pPr>
            <a:r>
              <a:rPr lang="nb-NO" sz="1400" dirty="0">
                <a:latin typeface="Calibri" panose="020F0502020204030204" pitchFamily="34" charset="0"/>
                <a:cs typeface="Calibri" panose="020F0502020204030204" pitchFamily="34" charset="0"/>
              </a:rPr>
              <a:t>«</a:t>
            </a:r>
            <a:r>
              <a:rPr lang="en-US" sz="1400" b="0" i="0" dirty="0">
                <a:solidFill>
                  <a:srgbClr val="000000"/>
                </a:solidFill>
                <a:effectLst/>
                <a:latin typeface="Calibri" panose="020F0502020204030204" pitchFamily="34" charset="0"/>
                <a:cs typeface="Calibri" panose="020F0502020204030204" pitchFamily="34" charset="0"/>
              </a:rPr>
              <a:t>European citizenship is </a:t>
            </a:r>
            <a:r>
              <a:rPr lang="en-US" sz="1400" b="0" i="0" dirty="0">
                <a:solidFill>
                  <a:srgbClr val="000000"/>
                </a:solidFill>
                <a:effectLst/>
                <a:highlight>
                  <a:srgbClr val="FFFF00"/>
                </a:highlight>
                <a:latin typeface="Calibri" panose="020F0502020204030204" pitchFamily="34" charset="0"/>
                <a:cs typeface="Calibri" panose="020F0502020204030204" pitchFamily="34" charset="0"/>
              </a:rPr>
              <a:t>more than a body of rights </a:t>
            </a:r>
            <a:r>
              <a:rPr lang="en-US" sz="1400" b="0" i="0" dirty="0">
                <a:solidFill>
                  <a:srgbClr val="000000"/>
                </a:solidFill>
                <a:effectLst/>
                <a:latin typeface="Calibri" panose="020F0502020204030204" pitchFamily="34" charset="0"/>
                <a:cs typeface="Calibri" panose="020F0502020204030204" pitchFamily="34" charset="0"/>
              </a:rPr>
              <a:t>which, in themselves, could be granted even to those who do not possess it. </a:t>
            </a:r>
            <a:r>
              <a:rPr lang="en-US" sz="1400" b="0" i="0" dirty="0">
                <a:solidFill>
                  <a:srgbClr val="000000"/>
                </a:solidFill>
                <a:effectLst/>
                <a:highlight>
                  <a:srgbClr val="FFFF00"/>
                </a:highlight>
                <a:latin typeface="Calibri" panose="020F0502020204030204" pitchFamily="34" charset="0"/>
                <a:cs typeface="Calibri" panose="020F0502020204030204" pitchFamily="34" charset="0"/>
              </a:rPr>
              <a:t>It presupposes the existence of a political relationship between European citizens</a:t>
            </a:r>
            <a:r>
              <a:rPr lang="en-US" sz="1400" b="0" i="0" dirty="0">
                <a:solidFill>
                  <a:srgbClr val="000000"/>
                </a:solidFill>
                <a:effectLst/>
                <a:latin typeface="Calibri" panose="020F0502020204030204" pitchFamily="34" charset="0"/>
                <a:cs typeface="Calibri" panose="020F0502020204030204" pitchFamily="34" charset="0"/>
              </a:rPr>
              <a:t>, although it is not a relationship of belonging to a people. On the contrary, that political relationship unites the peoples of Europe. It is based on their mutual commitment to open their respective bodies politic to other European citizens and to construct a new form of civic and political allegiance on a European scale</a:t>
            </a:r>
            <a:r>
              <a:rPr lang="en-US" sz="1400" b="0" i="0" dirty="0">
                <a:solidFill>
                  <a:srgbClr val="000000"/>
                </a:solidFill>
                <a:effectLst/>
                <a:highlight>
                  <a:srgbClr val="FFFF00"/>
                </a:highlight>
                <a:latin typeface="Calibri" panose="020F0502020204030204" pitchFamily="34" charset="0"/>
                <a:cs typeface="Calibri" panose="020F0502020204030204" pitchFamily="34" charset="0"/>
              </a:rPr>
              <a:t>. It does not require the existence of a people, but is founded on the existence of a European political area from which rights and duties emerge. ”</a:t>
            </a:r>
            <a:endParaRPr lang="nb-NO" sz="1400" dirty="0">
              <a:highlight>
                <a:srgbClr val="FFFF00"/>
              </a:highlight>
              <a:latin typeface="Calibri" panose="020F0502020204030204" pitchFamily="34" charset="0"/>
              <a:cs typeface="Calibri" panose="020F0502020204030204" pitchFamily="34" charset="0"/>
            </a:endParaRPr>
          </a:p>
        </p:txBody>
      </p:sp>
      <p:sp>
        <p:nvSpPr>
          <p:cNvPr id="4" name="Plassholder for dato 3">
            <a:extLst>
              <a:ext uri="{FF2B5EF4-FFF2-40B4-BE49-F238E27FC236}">
                <a16:creationId xmlns:a16="http://schemas.microsoft.com/office/drawing/2014/main" id="{54FC56E7-C5EB-A0B1-67B0-67FE3E85EF35}"/>
              </a:ext>
            </a:extLst>
          </p:cNvPr>
          <p:cNvSpPr>
            <a:spLocks noGrp="1"/>
          </p:cNvSpPr>
          <p:nvPr>
            <p:ph type="dt" sz="half" idx="10"/>
          </p:nvPr>
        </p:nvSpPr>
        <p:spPr/>
        <p:txBody>
          <a:bodyPr/>
          <a:lstStyle/>
          <a:p>
            <a:pPr>
              <a:defRPr/>
            </a:pPr>
            <a:endParaRPr lang="nb-NO"/>
          </a:p>
        </p:txBody>
      </p:sp>
      <p:sp>
        <p:nvSpPr>
          <p:cNvPr id="5" name="Plassholder for bunntekst 4">
            <a:extLst>
              <a:ext uri="{FF2B5EF4-FFF2-40B4-BE49-F238E27FC236}">
                <a16:creationId xmlns:a16="http://schemas.microsoft.com/office/drawing/2014/main" id="{814C6495-C7FD-2F08-AD25-F8E223763036}"/>
              </a:ext>
            </a:extLst>
          </p:cNvPr>
          <p:cNvSpPr>
            <a:spLocks noGrp="1"/>
          </p:cNvSpPr>
          <p:nvPr>
            <p:ph type="ftr" sz="quarter" idx="11"/>
          </p:nvPr>
        </p:nvSpPr>
        <p:spPr/>
        <p:txBody>
          <a:bodyPr/>
          <a:lstStyle/>
          <a:p>
            <a:pPr>
              <a:defRPr/>
            </a:pPr>
            <a:endParaRPr lang="en-US"/>
          </a:p>
        </p:txBody>
      </p:sp>
      <p:sp>
        <p:nvSpPr>
          <p:cNvPr id="6" name="Plassholder for lysbildenummer 5">
            <a:extLst>
              <a:ext uri="{FF2B5EF4-FFF2-40B4-BE49-F238E27FC236}">
                <a16:creationId xmlns:a16="http://schemas.microsoft.com/office/drawing/2014/main" id="{A9E5939C-ECCA-6E66-792C-994572324DFE}"/>
              </a:ext>
            </a:extLst>
          </p:cNvPr>
          <p:cNvSpPr>
            <a:spLocks noGrp="1"/>
          </p:cNvSpPr>
          <p:nvPr>
            <p:ph type="sldNum" sz="quarter" idx="12"/>
          </p:nvPr>
        </p:nvSpPr>
        <p:spPr/>
        <p:txBody>
          <a:bodyPr/>
          <a:lstStyle/>
          <a:p>
            <a:pPr>
              <a:defRPr/>
            </a:pPr>
            <a:fld id="{D9CAF9A1-4DE5-0A45-B83C-18B0A47232C3}" type="slidenum">
              <a:rPr lang="en-US" smtClean="0"/>
              <a:pPr>
                <a:defRPr/>
              </a:pPr>
              <a:t>8</a:t>
            </a:fld>
            <a:endParaRPr lang="en-US"/>
          </a:p>
        </p:txBody>
      </p:sp>
    </p:spTree>
    <p:extLst>
      <p:ext uri="{BB962C8B-B14F-4D97-AF65-F5344CB8AC3E}">
        <p14:creationId xmlns:p14="http://schemas.microsoft.com/office/powerpoint/2010/main" val="3503067698"/>
      </p:ext>
    </p:extLst>
  </p:cSld>
  <p:clrMapOvr>
    <a:masterClrMapping/>
  </p:clrMapOvr>
</p:sld>
</file>

<file path=ppt/theme/theme1.xml><?xml version="1.0" encoding="utf-8"?>
<a:theme xmlns:a="http://schemas.openxmlformats.org/drawingml/2006/main" name="jus-ior-soyler-no">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Arial" charset="0"/>
            <a:ea typeface="ヒラギノ角ゴ Pro W3" charset="-128"/>
            <a:cs typeface="ヒラギノ角ゴ Pro W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Arial" charset="0"/>
            <a:ea typeface="ヒラギノ角ゴ Pro W3" charset="-128"/>
            <a:cs typeface="ヒラギノ角ゴ Pro W3"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sjon unionsborgerskap og norsk statsborgerskap UiB 11 september 2023 [Lagret automatisk]" id="{7FE0863C-E177-4207-BFB9-1714750B98C2}" vid="{79087AF7-69AB-46B8-96A7-E30532AD51A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Presentasjon unionsborgerskap og norsk statsborgerskap UiB 11 september 2023 [Lagret automatisk]</Template>
  <TotalTime>4277</TotalTime>
  <Words>11657</Words>
  <Application>Microsoft Office PowerPoint</Application>
  <PresentationFormat>Skjermfremvisning (4:3)</PresentationFormat>
  <Paragraphs>510</Paragraphs>
  <Slides>58</Slides>
  <Notes>23</Notes>
  <HiddenSlides>0</HiddenSlides>
  <MMClips>0</MMClips>
  <ScaleCrop>false</ScaleCrop>
  <HeadingPairs>
    <vt:vector size="6" baseType="variant">
      <vt:variant>
        <vt:lpstr>Brukte skrifter</vt:lpstr>
      </vt:variant>
      <vt:variant>
        <vt:i4>8</vt:i4>
      </vt:variant>
      <vt:variant>
        <vt:lpstr>Tema</vt:lpstr>
      </vt:variant>
      <vt:variant>
        <vt:i4>1</vt:i4>
      </vt:variant>
      <vt:variant>
        <vt:lpstr>Lysbildetitler</vt:lpstr>
      </vt:variant>
      <vt:variant>
        <vt:i4>58</vt:i4>
      </vt:variant>
    </vt:vector>
  </HeadingPairs>
  <TitlesOfParts>
    <vt:vector size="67" baseType="lpstr">
      <vt:lpstr>Arial</vt:lpstr>
      <vt:lpstr>Berlingske Serif Text</vt:lpstr>
      <vt:lpstr>Calibri</vt:lpstr>
      <vt:lpstr>GTWalsheim</vt:lpstr>
      <vt:lpstr>Helvetica Neue</vt:lpstr>
      <vt:lpstr>National 2</vt:lpstr>
      <vt:lpstr>Open Sans</vt:lpstr>
      <vt:lpstr>Questa-Regular</vt:lpstr>
      <vt:lpstr>jus-ior-soyler-no</vt:lpstr>
      <vt:lpstr>PowerPoint-presentasjon</vt:lpstr>
      <vt:lpstr>Formålet med presentasjonen og opplegget </vt:lpstr>
      <vt:lpstr>Hva har dette med internasjonal trygderett å gjøre?</vt:lpstr>
      <vt:lpstr>KONTEKSTUELT BAKTEPPE – Definisjoner – Del I </vt:lpstr>
      <vt:lpstr>Det norske statsborgerskapet </vt:lpstr>
      <vt:lpstr>Det norske statsborgerskapet </vt:lpstr>
      <vt:lpstr>Unionsborgerskapet </vt:lpstr>
      <vt:lpstr>Unionsborgerskapet </vt:lpstr>
      <vt:lpstr>Unionsborgerskapet </vt:lpstr>
      <vt:lpstr>Forholdet mellom nasjonalstatenes statsborgerlovgivning og unionsborgerskap</vt:lpstr>
      <vt:lpstr>Unionsborgerskap og EØS? Utgangspunkter: </vt:lpstr>
      <vt:lpstr>Unionsborgerskap og EØS</vt:lpstr>
      <vt:lpstr>Unionsborgerskap og EØS</vt:lpstr>
      <vt:lpstr>EØS-borgerskap?</vt:lpstr>
      <vt:lpstr>Nytt tema – Del II </vt:lpstr>
      <vt:lpstr>EU-retten og tap av statsborgerskap</vt:lpstr>
      <vt:lpstr>Har EU-retten betydning?</vt:lpstr>
      <vt:lpstr>EU-retten og tap av statsborgerskap</vt:lpstr>
      <vt:lpstr>EU-retten og nasjonale statsborgerregler om erverv og tap av statsborgerskap. Har EU-retten betydning?</vt:lpstr>
      <vt:lpstr>Kommer EU-retten til anvendelse?</vt:lpstr>
      <vt:lpstr>Kommer EU-retten til anvendelse?</vt:lpstr>
      <vt:lpstr>Oppsummering </vt:lpstr>
      <vt:lpstr>Hvilke krav stiller så EU-retten til nasjonalstatenes avgjørelser?</vt:lpstr>
      <vt:lpstr>Proporsjonalitetsvurderingen</vt:lpstr>
      <vt:lpstr>Proporsjonalitetsvurderingen</vt:lpstr>
      <vt:lpstr>Hvilke krav stiller EU-retten?</vt:lpstr>
      <vt:lpstr>Hvilke krav stiller EU-retten?</vt:lpstr>
      <vt:lpstr>Domstolens konklusjon i JY-saken:</vt:lpstr>
      <vt:lpstr>Oppsummering av EU-domstolens avgjørelser</vt:lpstr>
      <vt:lpstr>Betydning i EØS? For norske bestemmelser i statsborgerloven?</vt:lpstr>
      <vt:lpstr>Hvordan er det med de norske reglene?</vt:lpstr>
      <vt:lpstr>Unionsborgerskap og nasjonalt statsborgerskap </vt:lpstr>
      <vt:lpstr>C-689/21 </vt:lpstr>
      <vt:lpstr>C-689/21? Østre landsrets spørsmål: </vt:lpstr>
      <vt:lpstr>Hva skjer i Danmark?</vt:lpstr>
      <vt:lpstr>Hva skjer i Danmark?</vt:lpstr>
      <vt:lpstr>Puh! </vt:lpstr>
      <vt:lpstr>Avgjørelse fra EU-domstolen 5. september 2023 </vt:lpstr>
      <vt:lpstr>EU-domstolens begrunnelse i C-689/21</vt:lpstr>
      <vt:lpstr>Domstolens begrunnelse </vt:lpstr>
      <vt:lpstr>Domstolens begrunelse</vt:lpstr>
      <vt:lpstr>Kan tap som følge av fravær fra riket være i strid med reglene om fri bevegelighet?</vt:lpstr>
      <vt:lpstr>Kan tap være problematisk mtp. fri bevegelighet?</vt:lpstr>
      <vt:lpstr>Forholdet til fri bevegelighet </vt:lpstr>
      <vt:lpstr>Forholdet til fri bevegelighet?</vt:lpstr>
      <vt:lpstr>Norsk statsborgerlov § 24</vt:lpstr>
      <vt:lpstr>Problematisk?</vt:lpstr>
      <vt:lpstr>Tror ikke vi rekker lenger…</vt:lpstr>
      <vt:lpstr>Rett til opphold – Del III </vt:lpstr>
      <vt:lpstr>Unionsborgerskap og forholdet til oppholdsretten/forbudet mot utvisning som en statsborgerrettighet </vt:lpstr>
      <vt:lpstr>Praksis fra EU-domstolen </vt:lpstr>
      <vt:lpstr>Betydning i EØS?</vt:lpstr>
      <vt:lpstr>Endrer Jabbi og Cambpell på dette? </vt:lpstr>
      <vt:lpstr>Hva nå?</vt:lpstr>
      <vt:lpstr>Konklusjon</vt:lpstr>
      <vt:lpstr>For videre diskusjon… Hva med nasjonale regler om erverv?</vt:lpstr>
      <vt:lpstr>Hvis vi rekker; en praktikum om statsborgerloven § 14 </vt:lpstr>
      <vt:lpstr>Praktikum </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Lucy Isabelle Klæboe Furuholmen</dc:creator>
  <cp:lastModifiedBy>Lucy Isabelle Klæboe Furuholmen</cp:lastModifiedBy>
  <cp:revision>1</cp:revision>
  <dcterms:created xsi:type="dcterms:W3CDTF">2023-09-14T13:37:47Z</dcterms:created>
  <dcterms:modified xsi:type="dcterms:W3CDTF">2023-09-18T06:52:23Z</dcterms:modified>
</cp:coreProperties>
</file>