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6" r:id="rId5"/>
    <p:sldMasterId id="2147483662" r:id="rId6"/>
    <p:sldMasterId id="2147483668" r:id="rId7"/>
  </p:sldMasterIdLst>
  <p:handoutMasterIdLst>
    <p:handoutMasterId r:id="rId23"/>
  </p:handoutMasterIdLst>
  <p:sldIdLst>
    <p:sldId id="256" r:id="rId8"/>
    <p:sldId id="258" r:id="rId9"/>
    <p:sldId id="259" r:id="rId10"/>
    <p:sldId id="257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1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6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2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764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50899-3D14-4A38-B0C5-4D2CF77B5B8A}" type="datetimeFigureOut">
              <a:rPr lang="nb-NO" smtClean="0"/>
              <a:t>14.09.2023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35F46-3402-4F9A-A575-76C8BB429A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4814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1054464" y="1118585"/>
            <a:ext cx="6012000" cy="1811813"/>
          </a:xfrm>
        </p:spPr>
        <p:txBody>
          <a:bodyPr lIns="0" anchor="b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 dokumentet settes 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4464" y="2942591"/>
            <a:ext cx="6012000" cy="1126695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800" i="1">
                <a:solidFill>
                  <a:schemeClr val="bg1"/>
                </a:solidFill>
              </a:defRPr>
            </a:lvl3pPr>
            <a:lvl4pPr marL="1371600" indent="0">
              <a:buNone/>
              <a:defRPr sz="1800" i="1">
                <a:solidFill>
                  <a:schemeClr val="bg1"/>
                </a:solidFill>
              </a:defRPr>
            </a:lvl4pPr>
            <a:lvl5pPr marL="1828800" indent="0">
              <a:buNone/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Her kommer en utdypning eller undertittel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464" y="4208016"/>
            <a:ext cx="6012000" cy="1454784"/>
          </a:xfrm>
        </p:spPr>
        <p:txBody>
          <a:bodyPr lIns="0" anchor="b"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Forfatters Navn og Etternavn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4464" y="5674992"/>
            <a:ext cx="6012000" cy="746878"/>
          </a:xfrm>
        </p:spPr>
        <p:txBody>
          <a:bodyPr lIns="0" tIns="0">
            <a:noAutofit/>
          </a:bodyPr>
          <a:lstStyle>
            <a:lvl1pPr marL="0" indent="0">
              <a:buNone/>
              <a:defRPr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noProof="0" dirty="0"/>
              <a:t>Eventuelle adresser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7448550" y="0"/>
            <a:ext cx="4743450" cy="6858000"/>
          </a:xfrm>
          <a:custGeom>
            <a:avLst/>
            <a:gdLst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3557588 w 4743450"/>
              <a:gd name="connsiteY3" fmla="*/ 6858000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2825687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3450" h="6858000">
                <a:moveTo>
                  <a:pt x="0" y="6858000"/>
                </a:moveTo>
                <a:lnTo>
                  <a:pt x="2825687" y="0"/>
                </a:lnTo>
                <a:lnTo>
                  <a:pt x="4743450" y="0"/>
                </a:lnTo>
                <a:cubicBezTo>
                  <a:pt x="4742371" y="2283968"/>
                  <a:pt x="4741291" y="4567936"/>
                  <a:pt x="4740212" y="6851904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bildeikon hvis du vil legge til bilde</a:t>
            </a:r>
          </a:p>
        </p:txBody>
      </p:sp>
    </p:spTree>
    <p:extLst>
      <p:ext uri="{BB962C8B-B14F-4D97-AF65-F5344CB8AC3E}">
        <p14:creationId xmlns:p14="http://schemas.microsoft.com/office/powerpoint/2010/main" val="61589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90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7"/>
          <p:cNvSpPr>
            <a:spLocks noGrp="1"/>
          </p:cNvSpPr>
          <p:nvPr>
            <p:ph type="title" hasCustomPrompt="1"/>
          </p:nvPr>
        </p:nvSpPr>
        <p:spPr>
          <a:xfrm>
            <a:off x="1054464" y="1118585"/>
            <a:ext cx="6012000" cy="1811813"/>
          </a:xfrm>
        </p:spPr>
        <p:txBody>
          <a:bodyPr lIns="0" anchor="b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 dokumentet settes her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4464" y="2942591"/>
            <a:ext cx="6012000" cy="1126695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800" i="1">
                <a:solidFill>
                  <a:schemeClr val="bg1"/>
                </a:solidFill>
              </a:defRPr>
            </a:lvl3pPr>
            <a:lvl4pPr marL="1371600" indent="0">
              <a:buNone/>
              <a:defRPr sz="1800" i="1">
                <a:solidFill>
                  <a:schemeClr val="bg1"/>
                </a:solidFill>
              </a:defRPr>
            </a:lvl4pPr>
            <a:lvl5pPr marL="1828800" indent="0">
              <a:buNone/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Her kommer en utdypning eller undertittel</a:t>
            </a:r>
          </a:p>
        </p:txBody>
      </p:sp>
      <p:sp>
        <p:nvSpPr>
          <p:cNvPr id="2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464" y="4208016"/>
            <a:ext cx="6012000" cy="1454784"/>
          </a:xfrm>
        </p:spPr>
        <p:txBody>
          <a:bodyPr lIns="0" anchor="b"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Forfatters Navn og Etternavn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4464" y="5674992"/>
            <a:ext cx="6012000" cy="746878"/>
          </a:xfrm>
        </p:spPr>
        <p:txBody>
          <a:bodyPr lIns="0" tIns="0">
            <a:noAutofit/>
          </a:bodyPr>
          <a:lstStyle>
            <a:lvl1pPr marL="0" indent="0">
              <a:buNone/>
              <a:defRPr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noProof="0" dirty="0"/>
              <a:t>Eventuelle adresser</a:t>
            </a:r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7448550" y="0"/>
            <a:ext cx="4743450" cy="6858000"/>
          </a:xfrm>
          <a:custGeom>
            <a:avLst/>
            <a:gdLst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3557588 w 4743450"/>
              <a:gd name="connsiteY3" fmla="*/ 6858000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2825687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3450" h="6858000">
                <a:moveTo>
                  <a:pt x="0" y="6858000"/>
                </a:moveTo>
                <a:lnTo>
                  <a:pt x="2825687" y="0"/>
                </a:lnTo>
                <a:lnTo>
                  <a:pt x="4743450" y="0"/>
                </a:lnTo>
                <a:cubicBezTo>
                  <a:pt x="4742371" y="2283968"/>
                  <a:pt x="4741291" y="4567936"/>
                  <a:pt x="4740212" y="6851904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bildeikon hvis du vil legge til bilde</a:t>
            </a:r>
          </a:p>
        </p:txBody>
      </p:sp>
    </p:spTree>
    <p:extLst>
      <p:ext uri="{BB962C8B-B14F-4D97-AF65-F5344CB8AC3E}">
        <p14:creationId xmlns:p14="http://schemas.microsoft.com/office/powerpoint/2010/main" val="1334680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08140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709082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4270224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46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itle 7"/>
          <p:cNvSpPr>
            <a:spLocks noGrp="1"/>
          </p:cNvSpPr>
          <p:nvPr>
            <p:ph type="title" hasCustomPrompt="1"/>
          </p:nvPr>
        </p:nvSpPr>
        <p:spPr>
          <a:xfrm>
            <a:off x="1054464" y="1118585"/>
            <a:ext cx="6012000" cy="1811813"/>
          </a:xfrm>
        </p:spPr>
        <p:txBody>
          <a:bodyPr lIns="0" anchor="b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 dokumentet settes her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4464" y="2942591"/>
            <a:ext cx="6012000" cy="1126695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800" i="1">
                <a:solidFill>
                  <a:schemeClr val="bg1"/>
                </a:solidFill>
              </a:defRPr>
            </a:lvl3pPr>
            <a:lvl4pPr marL="1371600" indent="0">
              <a:buNone/>
              <a:defRPr sz="1800" i="1">
                <a:solidFill>
                  <a:schemeClr val="bg1"/>
                </a:solidFill>
              </a:defRPr>
            </a:lvl4pPr>
            <a:lvl5pPr marL="1828800" indent="0">
              <a:buNone/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Her kommer en utdypning eller undertittel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464" y="4208016"/>
            <a:ext cx="6012000" cy="1454784"/>
          </a:xfrm>
        </p:spPr>
        <p:txBody>
          <a:bodyPr lIns="0" anchor="b"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Forfatters Navn og Etternavn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4464" y="5674992"/>
            <a:ext cx="6012000" cy="746878"/>
          </a:xfrm>
        </p:spPr>
        <p:txBody>
          <a:bodyPr lIns="0" tIns="0">
            <a:noAutofit/>
          </a:bodyPr>
          <a:lstStyle>
            <a:lvl1pPr marL="0" indent="0">
              <a:buNone/>
              <a:defRPr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noProof="0" dirty="0"/>
              <a:t>Eventuelle adresser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7448550" y="0"/>
            <a:ext cx="4743450" cy="6858000"/>
          </a:xfrm>
          <a:custGeom>
            <a:avLst/>
            <a:gdLst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3557588 w 4743450"/>
              <a:gd name="connsiteY3" fmla="*/ 6858000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2825687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3450" h="6858000">
                <a:moveTo>
                  <a:pt x="0" y="6858000"/>
                </a:moveTo>
                <a:lnTo>
                  <a:pt x="2825687" y="0"/>
                </a:lnTo>
                <a:lnTo>
                  <a:pt x="4743450" y="0"/>
                </a:lnTo>
                <a:cubicBezTo>
                  <a:pt x="4742371" y="2283968"/>
                  <a:pt x="4741291" y="4567936"/>
                  <a:pt x="4740212" y="6851904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bildeikon hvis du vil legge til bilde</a:t>
            </a:r>
          </a:p>
        </p:txBody>
      </p:sp>
    </p:spTree>
    <p:extLst>
      <p:ext uri="{BB962C8B-B14F-4D97-AF65-F5344CB8AC3E}">
        <p14:creationId xmlns:p14="http://schemas.microsoft.com/office/powerpoint/2010/main" val="2108539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9955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84416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257349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6777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66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067876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418764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34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itle 7"/>
          <p:cNvSpPr>
            <a:spLocks noGrp="1"/>
          </p:cNvSpPr>
          <p:nvPr>
            <p:ph type="title" hasCustomPrompt="1"/>
          </p:nvPr>
        </p:nvSpPr>
        <p:spPr>
          <a:xfrm>
            <a:off x="1054464" y="1118585"/>
            <a:ext cx="6012000" cy="1811813"/>
          </a:xfrm>
        </p:spPr>
        <p:txBody>
          <a:bodyPr lIns="0" anchor="b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Tittel dokumentet settes her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4464" y="2942591"/>
            <a:ext cx="6012000" cy="1126695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800" i="1">
                <a:solidFill>
                  <a:schemeClr val="bg1"/>
                </a:solidFill>
              </a:defRPr>
            </a:lvl3pPr>
            <a:lvl4pPr marL="1371600" indent="0">
              <a:buNone/>
              <a:defRPr sz="1800" i="1">
                <a:solidFill>
                  <a:schemeClr val="bg1"/>
                </a:solidFill>
              </a:defRPr>
            </a:lvl4pPr>
            <a:lvl5pPr marL="1828800" indent="0">
              <a:buNone/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Her kommer en utdypning eller undertittel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464" y="4208016"/>
            <a:ext cx="6012000" cy="1454784"/>
          </a:xfrm>
        </p:spPr>
        <p:txBody>
          <a:bodyPr lIns="0" anchor="b"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Forfatters Navn og Etternavn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4464" y="5674992"/>
            <a:ext cx="6012000" cy="746878"/>
          </a:xfrm>
        </p:spPr>
        <p:txBody>
          <a:bodyPr lIns="0" tIns="0">
            <a:noAutofit/>
          </a:bodyPr>
          <a:lstStyle>
            <a:lvl1pPr marL="0" indent="0">
              <a:buNone/>
              <a:defRPr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noProof="0" dirty="0"/>
              <a:t>Eventuelle adresser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7448550" y="0"/>
            <a:ext cx="4743450" cy="6858000"/>
          </a:xfrm>
          <a:custGeom>
            <a:avLst/>
            <a:gdLst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3557588 w 4743450"/>
              <a:gd name="connsiteY3" fmla="*/ 6858000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2825687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3450" h="6858000">
                <a:moveTo>
                  <a:pt x="0" y="6858000"/>
                </a:moveTo>
                <a:lnTo>
                  <a:pt x="2825687" y="0"/>
                </a:lnTo>
                <a:lnTo>
                  <a:pt x="4743450" y="0"/>
                </a:lnTo>
                <a:cubicBezTo>
                  <a:pt x="4742371" y="2283968"/>
                  <a:pt x="4741291" y="4567936"/>
                  <a:pt x="4740212" y="6851904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bildeikon hvis du vil legge til bilde</a:t>
            </a:r>
          </a:p>
        </p:txBody>
      </p:sp>
    </p:spTree>
    <p:extLst>
      <p:ext uri="{BB962C8B-B14F-4D97-AF65-F5344CB8AC3E}">
        <p14:creationId xmlns:p14="http://schemas.microsoft.com/office/powerpoint/2010/main" val="226782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5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76181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1075264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6DEE-ECD7-4857-92A6-90269DFA2DF5}" type="datetimeFigureOut">
              <a:rPr lang="nb-NO" smtClean="0"/>
              <a:t>14.09.2023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94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6DEE-ECD7-4857-92A6-90269DFA2DF5}" type="datetimeFigureOut">
              <a:rPr lang="nb-NO" smtClean="0"/>
              <a:t>14.09.2023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761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6DEE-ECD7-4857-92A6-90269DFA2DF5}" type="datetimeFigureOut">
              <a:rPr lang="nb-NO" smtClean="0"/>
              <a:t>14.09.2023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861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en tittel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dirty="0"/>
              <a:t>Klikk for å legge til tekst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6DEE-ECD7-4857-92A6-90269DFA2DF5}" type="datetimeFigureOut">
              <a:rPr lang="nb-NO" smtClean="0"/>
              <a:t>14.09.2023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254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92" y="1605913"/>
            <a:ext cx="7490673" cy="2352502"/>
          </a:xfrm>
        </p:spPr>
        <p:txBody>
          <a:bodyPr>
            <a:noAutofit/>
          </a:bodyPr>
          <a:lstStyle/>
          <a:p>
            <a:pPr algn="ctr"/>
            <a:r>
              <a:rPr lang="nb-NO" sz="4000" b="1" dirty="0"/>
              <a:t>Legalitetsprinsippet, straff og rettssikkerhetsutfordringer </a:t>
            </a:r>
            <a:br>
              <a:rPr lang="nb-NO" sz="4000" b="1" dirty="0"/>
            </a:br>
            <a:r>
              <a:rPr lang="nb-NO" sz="4000" b="1" dirty="0"/>
              <a:t>på trygderettens område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652829" y="4092690"/>
            <a:ext cx="6012000" cy="1454784"/>
          </a:xfrm>
        </p:spPr>
        <p:txBody>
          <a:bodyPr>
            <a:normAutofit/>
          </a:bodyPr>
          <a:lstStyle/>
          <a:p>
            <a:pPr algn="ctr"/>
            <a:r>
              <a:rPr lang="nb-NO" sz="2000" dirty="0"/>
              <a:t>Martin Hennig, førsteamanuensis</a:t>
            </a:r>
          </a:p>
          <a:p>
            <a:pPr algn="ctr"/>
            <a:r>
              <a:rPr lang="nb-NO" sz="2000" dirty="0"/>
              <a:t>Det juridiske fakultet, UiT</a:t>
            </a:r>
          </a:p>
        </p:txBody>
      </p:sp>
    </p:spTree>
    <p:extLst>
      <p:ext uri="{BB962C8B-B14F-4D97-AF65-F5344CB8AC3E}">
        <p14:creationId xmlns:p14="http://schemas.microsoft.com/office/powerpoint/2010/main" val="278597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D8ABA-4FAC-1747-B5FD-B83B44A5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Arbeidsavklaringspenger </a:t>
            </a:r>
            <a:r>
              <a:rPr lang="nb-NO" i="1" dirty="0"/>
              <a:t>v.</a:t>
            </a:r>
            <a:r>
              <a:rPr lang="nb-NO" dirty="0"/>
              <a:t> dagpenger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D5704-1AF7-2D41-A84E-79EA45690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Arbeidsavklaringspenger, 2021, HR-2021-1453-S</a:t>
            </a:r>
          </a:p>
          <a:p>
            <a:pPr lvl="1"/>
            <a:r>
              <a:rPr lang="nb-NO" dirty="0"/>
              <a:t>EØS-retten </a:t>
            </a:r>
            <a:r>
              <a:rPr lang="nb-NO" b="1" dirty="0"/>
              <a:t>tilsidesetter</a:t>
            </a:r>
            <a:r>
              <a:rPr lang="nb-NO" dirty="0"/>
              <a:t> </a:t>
            </a:r>
            <a:r>
              <a:rPr lang="nb-NO" dirty="0" err="1"/>
              <a:t>oppholdskravet</a:t>
            </a:r>
            <a:r>
              <a:rPr lang="nb-NO" dirty="0"/>
              <a:t> i folketrygdloven</a:t>
            </a:r>
          </a:p>
          <a:p>
            <a:pPr lvl="1"/>
            <a:r>
              <a:rPr lang="nb-NO" dirty="0"/>
              <a:t>Dette kan utledes av EØS-avtalen artikkel 36 (retten til å motta tjenester) og etter en (tidligere omstridt) ordlydsfortolkning av EUs trygdeforordning 883/2004 artikkel 21</a:t>
            </a:r>
          </a:p>
          <a:p>
            <a:r>
              <a:rPr lang="nb-NO" dirty="0"/>
              <a:t>Dagpenger, 2023, HR-2023-301-A </a:t>
            </a:r>
          </a:p>
          <a:p>
            <a:r>
              <a:rPr lang="nb-NO" dirty="0"/>
              <a:t>EØS-retten </a:t>
            </a:r>
            <a:r>
              <a:rPr lang="nb-NO" b="1" dirty="0"/>
              <a:t>tilsidesetter ikke</a:t>
            </a:r>
            <a:r>
              <a:rPr lang="nb-NO" dirty="0"/>
              <a:t> </a:t>
            </a:r>
            <a:r>
              <a:rPr lang="nb-NO" dirty="0" err="1"/>
              <a:t>oppholdskravet</a:t>
            </a:r>
            <a:r>
              <a:rPr lang="nb-NO" dirty="0"/>
              <a:t> i folketrygdloven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548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0ED33-5449-6845-9398-6155B3514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Arbeidsavklaringspenger </a:t>
            </a:r>
            <a:r>
              <a:rPr lang="nb-NO" i="1" dirty="0"/>
              <a:t>v.</a:t>
            </a:r>
            <a:r>
              <a:rPr lang="nb-NO" dirty="0"/>
              <a:t> dagpenger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D4E08-0673-8542-AC9D-8DE601C7F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Dagpenger, 2023, HR-2023-301-A forts:</a:t>
            </a:r>
          </a:p>
          <a:p>
            <a:r>
              <a:rPr lang="nb-NO" dirty="0"/>
              <a:t>Kunne rettsutviklingen i dagpengesaken HR-2023-301-A med rimelighet ha blitt forutsett («</a:t>
            </a:r>
            <a:r>
              <a:rPr lang="nb-NO" i="1" dirty="0" err="1"/>
              <a:t>reasonably</a:t>
            </a:r>
            <a:r>
              <a:rPr lang="nb-NO" i="1" dirty="0"/>
              <a:t> have </a:t>
            </a:r>
            <a:r>
              <a:rPr lang="nb-NO" i="1" dirty="0" err="1"/>
              <a:t>been</a:t>
            </a:r>
            <a:r>
              <a:rPr lang="nb-NO" i="1" dirty="0"/>
              <a:t> </a:t>
            </a:r>
            <a:r>
              <a:rPr lang="nb-NO" i="1" dirty="0" err="1"/>
              <a:t>foreseen</a:t>
            </a:r>
            <a:r>
              <a:rPr lang="nb-NO" dirty="0"/>
              <a:t>»)?</a:t>
            </a:r>
          </a:p>
          <a:p>
            <a:r>
              <a:rPr lang="nb-NO" dirty="0"/>
              <a:t>Kunne det </a:t>
            </a:r>
            <a:r>
              <a:rPr lang="nb-NO" i="1" dirty="0"/>
              <a:t>med rimelighet forutsees</a:t>
            </a:r>
            <a:r>
              <a:rPr lang="nb-NO" dirty="0"/>
              <a:t> at den tiltalte </a:t>
            </a:r>
            <a:r>
              <a:rPr lang="nb-NO" i="1" dirty="0"/>
              <a:t>ikke</a:t>
            </a:r>
            <a:r>
              <a:rPr lang="nb-NO" dirty="0"/>
              <a:t> kunne påberope seg reglene om fri bevegelighet i EØS-avtalens hoveddel? </a:t>
            </a:r>
          </a:p>
          <a:p>
            <a:r>
              <a:rPr lang="nb-NO" dirty="0"/>
              <a:t>Kunne det </a:t>
            </a:r>
            <a:r>
              <a:rPr lang="nb-NO" i="1" dirty="0"/>
              <a:t>med rimelighet forutsees</a:t>
            </a:r>
            <a:r>
              <a:rPr lang="nb-NO" dirty="0"/>
              <a:t> at trygdeforordning 883/2004 artikkel 63-65a uttømmende regulerer adgangen til å eksportere trygdeytelser – og avskjærer borgerens grunnleggende rett til å motta tjenester innenfor hele EØS-området (slik som i HR-2021-1453-S)?</a:t>
            </a:r>
          </a:p>
          <a:p>
            <a:r>
              <a:rPr lang="nb-NO" dirty="0"/>
              <a:t>Høyesterett tolker artikkel 63-65a slik at disse bestemmelsene </a:t>
            </a:r>
            <a:r>
              <a:rPr lang="nb-NO" i="1" dirty="0" err="1"/>
              <a:t>totalharmoniserer</a:t>
            </a:r>
            <a:r>
              <a:rPr lang="nb-NO" dirty="0"/>
              <a:t> eksportadgangen for dagpenger – og avskjærer den grunnleggende tjenestefriheten</a:t>
            </a:r>
          </a:p>
          <a:p>
            <a:r>
              <a:rPr lang="nb-NO" dirty="0"/>
              <a:t>Men Trygdeforordning 883/2004 er en </a:t>
            </a:r>
            <a:r>
              <a:rPr lang="nb-NO" dirty="0" err="1"/>
              <a:t>koordineringsakt</a:t>
            </a:r>
            <a:r>
              <a:rPr lang="nb-NO" dirty="0"/>
              <a:t> – ikke en harmoniseringsforordning jf. fortalen:</a:t>
            </a:r>
          </a:p>
          <a:p>
            <a:r>
              <a:rPr lang="nb-NO" dirty="0"/>
              <a:t>«1. Reglene om koordinering av nasjonale trygdeordninger faller innenfor rammen av den frie bevegelighet for personer og bør bidra til å forbedre menneskers levestandard og arbeidsvilkår.»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07301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C6B6-BAFD-4A4A-9045-4CCC08F3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Arbeidsavklaringspenger </a:t>
            </a:r>
            <a:r>
              <a:rPr lang="nb-NO" i="1" dirty="0"/>
              <a:t>v.</a:t>
            </a:r>
            <a:r>
              <a:rPr lang="nb-NO" dirty="0"/>
              <a:t> dagpenger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C7E2B-18DC-3A4C-B06F-3BAA31589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Omstridt tolkning av bestemmelsene om dagpenger i trygdeforordning 883/2004 artikkel 63-65a</a:t>
            </a:r>
          </a:p>
          <a:p>
            <a:r>
              <a:rPr lang="nb-NO" dirty="0"/>
              <a:t>EFTA-domstolen og Høyesteretts flertall – tolker bestemmelsene slik at de avskjærer borgerens rett til å påberope den grunnleggende rett til fri bevegelighet av tjenester</a:t>
            </a:r>
          </a:p>
          <a:p>
            <a:r>
              <a:rPr lang="nb-NO" dirty="0"/>
              <a:t>Uenighet i juridisk teori – Rettskildebildet i EU er annerledes, EU-retten må blant annet tolkes i lys av unionsborgerrettighetene i TEUF artikkel 18-23, EU-domstolens praksis ikke nødvendigvis direkte overførbar til norsk rett</a:t>
            </a:r>
          </a:p>
          <a:p>
            <a:r>
              <a:rPr lang="nb-NO" dirty="0"/>
              <a:t>Høyesterett mindretall (særmerknad) – ingen totalharmonisering – </a:t>
            </a:r>
            <a:r>
              <a:rPr lang="nb-NO" dirty="0" err="1"/>
              <a:t>oppholdskravet</a:t>
            </a:r>
            <a:r>
              <a:rPr lang="nb-NO" dirty="0"/>
              <a:t> utgjorde en restriksjon på tjenestefriheten som kunne begrunnes ut fra legitime formål (sysselsettingspolitikk og kontrollhensyn)</a:t>
            </a:r>
          </a:p>
        </p:txBody>
      </p:sp>
    </p:spTree>
    <p:extLst>
      <p:ext uri="{BB962C8B-B14F-4D97-AF65-F5344CB8AC3E}">
        <p14:creationId xmlns:p14="http://schemas.microsoft.com/office/powerpoint/2010/main" val="1277508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EA4F-FF39-174C-B9A8-1C238C39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582" y="82493"/>
            <a:ext cx="10515600" cy="1325563"/>
          </a:xfrm>
        </p:spPr>
        <p:txBody>
          <a:bodyPr/>
          <a:lstStyle/>
          <a:p>
            <a:r>
              <a:rPr lang="nb-NO" dirty="0"/>
              <a:t>Er legalitetsprinsippets klarhetskrav oppfylt i HR-2023-301-A?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BF712C2-F9BE-FB44-972B-B0BF4D59CF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967146"/>
              </p:ext>
            </p:extLst>
          </p:nvPr>
        </p:nvGraphicFramePr>
        <p:xfrm>
          <a:off x="274320" y="1408056"/>
          <a:ext cx="11504815" cy="4790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706">
                  <a:extLst>
                    <a:ext uri="{9D8B030D-6E8A-4147-A177-3AD203B41FA5}">
                      <a16:colId xmlns:a16="http://schemas.microsoft.com/office/drawing/2014/main" val="1726404743"/>
                    </a:ext>
                  </a:extLst>
                </a:gridCol>
                <a:gridCol w="5744109">
                  <a:extLst>
                    <a:ext uri="{9D8B030D-6E8A-4147-A177-3AD203B41FA5}">
                      <a16:colId xmlns:a16="http://schemas.microsoft.com/office/drawing/2014/main" val="2878549690"/>
                    </a:ext>
                  </a:extLst>
                </a:gridCol>
              </a:tblGrid>
              <a:tr h="600010">
                <a:tc>
                  <a:txBody>
                    <a:bodyPr/>
                    <a:lstStyle/>
                    <a:p>
                      <a:r>
                        <a:rPr lang="nb-NO" sz="2800" i="1" dirty="0"/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800" i="1" dirty="0"/>
                        <a:t>Et contra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332674"/>
                  </a:ext>
                </a:extLst>
              </a:tr>
              <a:tr h="577192">
                <a:tc>
                  <a:txBody>
                    <a:bodyPr/>
                    <a:lstStyle/>
                    <a:p>
                      <a:r>
                        <a:rPr lang="nb-NO" sz="1600" i="1" dirty="0"/>
                        <a:t>Isolert sett </a:t>
                      </a:r>
                      <a:r>
                        <a:rPr lang="nb-NO" sz="1600" dirty="0"/>
                        <a:t>er ordlyden i folketrygdloven § 4-2 og straffelovens bestemmelser klokkeklare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EØS-retten har forrang, jf. EØS-loven § 2, Folketrygdloven og straffeloven må tolkes i lys av EØS-retten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031397"/>
                  </a:ext>
                </a:extLst>
              </a:tr>
              <a:tr h="870909">
                <a:tc>
                  <a:txBody>
                    <a:bodyPr/>
                    <a:lstStyle/>
                    <a:p>
                      <a:r>
                        <a:rPr lang="nb-NO" sz="1600" dirty="0"/>
                        <a:t>Ved å lese de norske bestemmelsene bør enhver trygdemottaker ha forutsetninger for å forstå at utenlandsreiser kan medføre straff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Hvis man leser trygdeforordningen i sin helhet – langt i fra klart at retten til å motta tjenester avskjæres i dagpengetilfellene (men ikke AAP-tilfellene)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436832"/>
                  </a:ext>
                </a:extLst>
              </a:tr>
              <a:tr h="606829">
                <a:tc>
                  <a:txBody>
                    <a:bodyPr/>
                    <a:lstStyle/>
                    <a:p>
                      <a:r>
                        <a:rPr lang="nb-NO" sz="1600" dirty="0"/>
                        <a:t>Bevisst unnlatelse av å innmelde korrekte opplysninger om oppholdssted til Nav - straffbart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Manglende eller uriktig innmelding er ikke påkrevd dersom slik innmelding er i strid med EØS-retten (HR-2021-1453-S)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326673"/>
                  </a:ext>
                </a:extLst>
              </a:tr>
              <a:tr h="1047403">
                <a:tc>
                  <a:txBody>
                    <a:bodyPr/>
                    <a:lstStyle/>
                    <a:p>
                      <a:r>
                        <a:rPr lang="nb-NO" sz="1600" dirty="0"/>
                        <a:t>EMD krever ikke fullstendig språklig klarhet – tillater avklaring av tvilsomme spørsmål i nasjonal rettspraksis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err="1"/>
                        <a:t>EMDs</a:t>
                      </a:r>
                      <a:r>
                        <a:rPr lang="nb-NO" sz="1600" dirty="0"/>
                        <a:t> praksis vedrører forståelsen av enkeltord og uttrykk i nasjonal lov/rett – som tillates utbrodert i nasjonal rettspraksis. HR-2023-301-A gjelder langt mer kompliserte spørsmål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543411"/>
                  </a:ext>
                </a:extLst>
              </a:tr>
              <a:tr h="600010">
                <a:tc>
                  <a:txBody>
                    <a:bodyPr/>
                    <a:lstStyle/>
                    <a:p>
                      <a:r>
                        <a:rPr lang="nb-NO" sz="1600" dirty="0"/>
                        <a:t>Formelt sett var Trygdeforordningen korrekt gjennomført jf. folketrygdloven § 1-3: «</a:t>
                      </a:r>
                      <a:r>
                        <a:rPr lang="nb-NO" sz="1600" i="1" dirty="0"/>
                        <a:t>Kongen kan inngå gjensidige avtaler med andre land om rettigheter og plikter etter loven, og herunder gjøre unntak fra lovens bestemmelser</a:t>
                      </a:r>
                      <a:r>
                        <a:rPr lang="nb-NO" sz="1600" dirty="0"/>
                        <a:t>.»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dirty="0"/>
                        <a:t>Folketrygdloven § 1-3 lyder nå: «</a:t>
                      </a:r>
                      <a:r>
                        <a:rPr lang="nb-NO" sz="1600" i="1" dirty="0"/>
                        <a:t>Loven skal tolkes og anvendes i samsvar med prinsippene om fri bevegelighet og lik behandling slik de kommer til uttrykk i EØS-avtalens hoveddel.</a:t>
                      </a:r>
                      <a:r>
                        <a:rPr lang="nb-NO" sz="1600" dirty="0"/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7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54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33942-B3F8-DB4C-B975-C75273635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legalitetsprinsippets klarhetskrav oppfylt i HR-2023-301-A?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DB03F-69E3-BD49-BC1F-054DA8C67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b="1" dirty="0"/>
              <a:t>Oppsummering og konklusjon</a:t>
            </a:r>
          </a:p>
          <a:p>
            <a:r>
              <a:rPr lang="nb-NO" dirty="0"/>
              <a:t>Høyesterett burde av </a:t>
            </a:r>
            <a:r>
              <a:rPr lang="nb-NO" i="1" dirty="0"/>
              <a:t>eget initiativ</a:t>
            </a:r>
            <a:r>
              <a:rPr lang="nb-NO" dirty="0"/>
              <a:t> ha vurdert om klarhetskravet i Grl. § 96 og EMK artikkel 7 var oppfylt, jf. </a:t>
            </a:r>
            <a:r>
              <a:rPr lang="nb-NO" dirty="0" err="1"/>
              <a:t>strpl</a:t>
            </a:r>
            <a:r>
              <a:rPr lang="nb-NO" dirty="0"/>
              <a:t>. § 342 andre ledd</a:t>
            </a:r>
          </a:p>
          <a:p>
            <a:r>
              <a:rPr lang="nb-NO" dirty="0"/>
              <a:t>De </a:t>
            </a:r>
            <a:r>
              <a:rPr lang="nb-NO" i="1" dirty="0"/>
              <a:t>høyst kompliserte</a:t>
            </a:r>
            <a:r>
              <a:rPr lang="nb-NO" dirty="0"/>
              <a:t> og </a:t>
            </a:r>
            <a:r>
              <a:rPr lang="nb-NO" i="1" dirty="0" err="1"/>
              <a:t>omstride</a:t>
            </a:r>
            <a:r>
              <a:rPr lang="nb-NO" dirty="0"/>
              <a:t> spørsmålene som HR-2023-301-A reiser, etterlater </a:t>
            </a:r>
            <a:r>
              <a:rPr lang="nb-NO" i="1" dirty="0"/>
              <a:t>for stor tvil og uklarhet </a:t>
            </a:r>
            <a:r>
              <a:rPr lang="nb-NO" dirty="0"/>
              <a:t>til at borgere kunne straffes for brudd på </a:t>
            </a:r>
            <a:r>
              <a:rPr lang="nb-NO" dirty="0" err="1"/>
              <a:t>oppholdskravet</a:t>
            </a:r>
            <a:r>
              <a:rPr lang="nb-NO" dirty="0"/>
              <a:t> ved tildeling av dagpenger</a:t>
            </a:r>
          </a:p>
          <a:p>
            <a:r>
              <a:rPr lang="nb-NO" i="1" dirty="0"/>
              <a:t>Per i dag </a:t>
            </a:r>
            <a:r>
              <a:rPr lang="nb-NO" dirty="0"/>
              <a:t>må rettstilstanden vedrørende dagpenger anses avklart - HR-2023-301-A – lovendringer folketrygdloven §§ 1-3 og 4-1a</a:t>
            </a:r>
          </a:p>
          <a:p>
            <a:r>
              <a:rPr lang="nb-NO" dirty="0"/>
              <a:t>Betenkelig at folketrygdloven nå er endret – men at det ble idømt straff i HR-2023-301-A</a:t>
            </a:r>
          </a:p>
          <a:p>
            <a:r>
              <a:rPr lang="nb-NO" dirty="0"/>
              <a:t>Legalitetsprinsippets klarhetskrav – ikke oppfylt i HR-2023-301-A</a:t>
            </a:r>
          </a:p>
          <a:p>
            <a:r>
              <a:rPr lang="nb-NO" dirty="0"/>
              <a:t>Den fremdeles rådende uklarheten og uvissheten omkring EØS-rettens gjennomslagskraft på trygderetten utgjør en rettssikkerhetsrisiko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267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2828" y="4031930"/>
            <a:ext cx="7490673" cy="1245352"/>
          </a:xfrm>
        </p:spPr>
        <p:txBody>
          <a:bodyPr>
            <a:noAutofit/>
          </a:bodyPr>
          <a:lstStyle/>
          <a:p>
            <a:r>
              <a:rPr lang="nb-NO" sz="5400" b="1" dirty="0"/>
              <a:t>Avslutning</a:t>
            </a:r>
            <a:br>
              <a:rPr lang="nb-NO" sz="4000" b="1" dirty="0"/>
            </a:br>
            <a:br>
              <a:rPr lang="nb-NO" sz="4000" b="1" dirty="0"/>
            </a:br>
            <a:r>
              <a:rPr lang="nb-NO" sz="4000" b="1" dirty="0"/>
              <a:t>-Prosjektet videre</a:t>
            </a:r>
            <a:br>
              <a:rPr lang="nb-NO" sz="4000" b="1" dirty="0"/>
            </a:br>
            <a:r>
              <a:rPr lang="nb-NO" sz="4000" b="1" dirty="0"/>
              <a:t>-Arrangement – Oslo 2024/25</a:t>
            </a:r>
            <a:br>
              <a:rPr lang="nb-NO" sz="4000" b="1" dirty="0"/>
            </a:br>
            <a:r>
              <a:rPr lang="nb-NO" sz="4000" b="1" dirty="0"/>
              <a:t>-EURLAW og CENTENOL</a:t>
            </a:r>
            <a:br>
              <a:rPr lang="nb-NO" sz="4000" b="1" dirty="0"/>
            </a:br>
            <a:endParaRPr lang="nb-NO" sz="40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392164" y="4965526"/>
            <a:ext cx="6012000" cy="1454784"/>
          </a:xfrm>
        </p:spPr>
        <p:txBody>
          <a:bodyPr>
            <a:normAutofit/>
          </a:bodyPr>
          <a:lstStyle/>
          <a:p>
            <a:pPr algn="ctr"/>
            <a:r>
              <a:rPr lang="nb-NO" sz="2000" dirty="0"/>
              <a:t>Takk for oppmøtet, på snarlig gjensyn!</a:t>
            </a:r>
          </a:p>
        </p:txBody>
      </p:sp>
    </p:spTree>
    <p:extLst>
      <p:ext uri="{BB962C8B-B14F-4D97-AF65-F5344CB8AC3E}">
        <p14:creationId xmlns:p14="http://schemas.microsoft.com/office/powerpoint/2010/main" val="91443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4081-9887-6141-BE68-1D24FE9FC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Nærmere om problemstillingen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F4246-12ED-2D4D-AE6F-270C185A9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Før «trygdeskandalen» høsten 2019 – liten bevissthet om EØS-rettens betydning for adgangen til eksport av folketrygderettigheter</a:t>
            </a:r>
          </a:p>
          <a:p>
            <a:endParaRPr lang="nb-NO" dirty="0"/>
          </a:p>
          <a:p>
            <a:pPr lvl="1"/>
            <a:r>
              <a:rPr lang="nb-NO" dirty="0"/>
              <a:t>Domstolene	</a:t>
            </a:r>
          </a:p>
          <a:p>
            <a:pPr lvl="2"/>
            <a:r>
              <a:rPr lang="nb-NO" dirty="0"/>
              <a:t>Høyesterett, «Nav-saken» HR-2021-1453-S gjenåpning av HR-2017-560-A </a:t>
            </a:r>
          </a:p>
          <a:p>
            <a:pPr lvl="2"/>
            <a:r>
              <a:rPr lang="nb-NO" dirty="0"/>
              <a:t>Trygderetten – «hederlig unntak»</a:t>
            </a:r>
          </a:p>
          <a:p>
            <a:pPr lvl="1"/>
            <a:r>
              <a:rPr lang="nb-NO" dirty="0"/>
              <a:t>Stat og kommune</a:t>
            </a:r>
          </a:p>
          <a:p>
            <a:pPr lvl="1"/>
            <a:r>
              <a:rPr lang="nb-NO" dirty="0"/>
              <a:t>Juridisk litteratur</a:t>
            </a:r>
          </a:p>
          <a:p>
            <a:pPr lvl="1"/>
            <a:r>
              <a:rPr lang="nb-NO" dirty="0"/>
              <a:t>Den generelle bevissthet blant folk flest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321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046CD-0921-9143-BE9D-68D2DE54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Nærmere om problemstillingen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93FA0-ED72-964E-A05B-AC61F437D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Per 2023 – hel/delvis avklaring vedrørende eksportadgangen for følgende ytelser</a:t>
            </a:r>
          </a:p>
          <a:p>
            <a:pPr lvl="1"/>
            <a:r>
              <a:rPr lang="nb-NO" dirty="0"/>
              <a:t>Dagpenger, 2023</a:t>
            </a:r>
          </a:p>
          <a:p>
            <a:pPr lvl="2"/>
            <a:r>
              <a:rPr lang="nb-NO" dirty="0"/>
              <a:t>Høyesterettsavgjørelse HR-2023-301-A</a:t>
            </a:r>
          </a:p>
          <a:p>
            <a:pPr lvl="2"/>
            <a:r>
              <a:rPr lang="nb-NO" dirty="0"/>
              <a:t>Saken stilt i bero av Borgarting lagmannsrett høsten 2019</a:t>
            </a:r>
          </a:p>
          <a:p>
            <a:pPr lvl="2"/>
            <a:r>
              <a:rPr lang="nb-NO" dirty="0"/>
              <a:t>To andre saker (2021) om dagpenger behandlet av EFTA-domstolen, E-13/20 </a:t>
            </a:r>
            <a:r>
              <a:rPr lang="nb-NO" i="1" dirty="0"/>
              <a:t>O mot Arbeids- og velferdsdirektoratet</a:t>
            </a:r>
            <a:r>
              <a:rPr lang="nb-NO" dirty="0"/>
              <a:t> og E-15/20 </a:t>
            </a:r>
            <a:r>
              <a:rPr lang="nb-NO" i="1" dirty="0"/>
              <a:t>Straffesak mot P</a:t>
            </a:r>
          </a:p>
          <a:p>
            <a:pPr lvl="1"/>
            <a:r>
              <a:rPr lang="nb-NO" dirty="0"/>
              <a:t>Arbeidsavklaringspenger, 2021, HR-2021-1453-S</a:t>
            </a:r>
          </a:p>
          <a:p>
            <a:pPr lvl="1"/>
            <a:r>
              <a:rPr lang="nb-NO" dirty="0"/>
              <a:t>Pleiepenger, 2021, HR-2021-1453-S</a:t>
            </a:r>
          </a:p>
          <a:p>
            <a:pPr lvl="1"/>
            <a:r>
              <a:rPr lang="nb-NO" dirty="0"/>
              <a:t>Sykepenger, 2021, HR-2021-1453-S</a:t>
            </a:r>
          </a:p>
          <a:p>
            <a:pPr lvl="1"/>
            <a:r>
              <a:rPr lang="nb-NO" dirty="0"/>
              <a:t>Familieytelser, NOU 2021:8, tidligere rettspraksis EFTA-domstolen</a:t>
            </a:r>
          </a:p>
        </p:txBody>
      </p:sp>
    </p:spTree>
    <p:extLst>
      <p:ext uri="{BB962C8B-B14F-4D97-AF65-F5344CB8AC3E}">
        <p14:creationId xmlns:p14="http://schemas.microsoft.com/office/powerpoint/2010/main" val="18835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81F51-C1AF-F945-9720-08A0A8D89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Nærmere om problemstillingen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7F2F4-4C7B-AA4F-BCDA-96B6789A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Det vi vet i dag i 2023, er at de fleste av oss i 2019 hadde lite kunnskap om de EØS-rettslige rammene for eksport av </a:t>
            </a:r>
            <a:r>
              <a:rPr lang="nb-NO" dirty="0" err="1"/>
              <a:t>folketrygdeytelser</a:t>
            </a:r>
            <a:endParaRPr lang="nb-NO" dirty="0"/>
          </a:p>
          <a:p>
            <a:r>
              <a:rPr lang="nb-NO" dirty="0"/>
              <a:t>Folketrygdlovens </a:t>
            </a:r>
            <a:r>
              <a:rPr lang="nb-NO" dirty="0" err="1"/>
              <a:t>oppholdskrav</a:t>
            </a:r>
            <a:r>
              <a:rPr lang="nb-NO" dirty="0"/>
              <a:t>	</a:t>
            </a:r>
          </a:p>
          <a:p>
            <a:pPr lvl="1"/>
            <a:r>
              <a:rPr lang="nb-NO" dirty="0"/>
              <a:t>Det var i 2019 uvisst hvilke trygdeytelser som kunne eksporteres </a:t>
            </a:r>
            <a:r>
              <a:rPr lang="nb-NO" i="1" dirty="0"/>
              <a:t>uten straffereaksjon</a:t>
            </a:r>
            <a:r>
              <a:rPr lang="nb-NO" dirty="0"/>
              <a:t> – og hvilke eksport av hvilke trygdeytelser som ville </a:t>
            </a:r>
            <a:r>
              <a:rPr lang="nb-NO" i="1" dirty="0"/>
              <a:t>innebære en straffereaksjon</a:t>
            </a:r>
            <a:r>
              <a:rPr lang="nb-NO" dirty="0"/>
              <a:t> </a:t>
            </a:r>
          </a:p>
          <a:p>
            <a:r>
              <a:rPr lang="nb-NO" dirty="0"/>
              <a:t>Spesifikt fokus – dagpenger:</a:t>
            </a:r>
          </a:p>
          <a:p>
            <a:pPr lvl="1"/>
            <a:r>
              <a:rPr lang="nb-NO" dirty="0"/>
              <a:t>Er straffereaksjon (fengsel) ved eksport av dagpenger innenfor EØS-området forenelig med legalitetsprinsippet?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2825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3B0A-00A5-9249-898D-66FF0933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Legalitetsprinsippet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0E813-6619-AA41-A4F2-351448B0E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Grunnloven § 96 første ledd</a:t>
            </a:r>
          </a:p>
          <a:p>
            <a:pPr lvl="1"/>
            <a:r>
              <a:rPr lang="nb-NO" i="1" dirty="0"/>
              <a:t>«Ingen kan dømmes uten etter lov eller straffes uten etter dom.»</a:t>
            </a:r>
          </a:p>
          <a:p>
            <a:r>
              <a:rPr lang="nb-NO" dirty="0"/>
              <a:t>Grunnloven § 113</a:t>
            </a:r>
          </a:p>
          <a:p>
            <a:pPr lvl="1"/>
            <a:r>
              <a:rPr lang="nb-NO" dirty="0"/>
              <a:t>Myndighetenes inngrep overfor den enkelte må ha grunnlag i lov.</a:t>
            </a:r>
          </a:p>
          <a:p>
            <a:r>
              <a:rPr lang="nb-NO" dirty="0"/>
              <a:t>Den europeiske menneskerettskonvensjon (EMK) artikkel 7, «Ingen straff uten lov»</a:t>
            </a:r>
          </a:p>
          <a:p>
            <a:r>
              <a:rPr lang="nb-NO" dirty="0"/>
              <a:t>Straffeloven § 14. «Krav om lovhjemmel» – grunnvilkår for straffansvar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6656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9449-834D-914A-B185-28EDD617F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Legalitetsprinsippets formål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86F85-2360-B54C-ABCB-9DEE35817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Fremme hensynet til </a:t>
            </a:r>
            <a:r>
              <a:rPr lang="nb-NO" i="1" dirty="0"/>
              <a:t>forutberegnelighet</a:t>
            </a:r>
          </a:p>
          <a:p>
            <a:pPr lvl="1"/>
            <a:r>
              <a:rPr lang="nb-NO" dirty="0"/>
              <a:t>At den nasjonale lovgiver utformer </a:t>
            </a:r>
            <a:r>
              <a:rPr lang="nb-NO" i="1" dirty="0"/>
              <a:t>klare,</a:t>
            </a:r>
            <a:r>
              <a:rPr lang="nb-NO" dirty="0"/>
              <a:t> </a:t>
            </a:r>
            <a:r>
              <a:rPr lang="nb-NO" i="1" dirty="0"/>
              <a:t>forståelige</a:t>
            </a:r>
            <a:r>
              <a:rPr lang="nb-NO" dirty="0"/>
              <a:t> og </a:t>
            </a:r>
            <a:r>
              <a:rPr lang="nb-NO" i="1" dirty="0"/>
              <a:t>presise</a:t>
            </a:r>
            <a:r>
              <a:rPr lang="nb-NO" dirty="0"/>
              <a:t> straffebud, er en forutsetning for at borgeren skal kunne </a:t>
            </a:r>
            <a:r>
              <a:rPr lang="nb-NO" i="1" dirty="0"/>
              <a:t>forutberegne egen rettsstilling</a:t>
            </a:r>
            <a:r>
              <a:rPr lang="nb-NO" dirty="0"/>
              <a:t> og kunne </a:t>
            </a:r>
            <a:r>
              <a:rPr lang="nb-NO" i="1" dirty="0"/>
              <a:t>innrette sin adferd</a:t>
            </a:r>
            <a:r>
              <a:rPr lang="nb-NO" dirty="0"/>
              <a:t> etter gjeldende straffelovgivning.</a:t>
            </a:r>
          </a:p>
          <a:p>
            <a:r>
              <a:rPr lang="nb-NO" dirty="0"/>
              <a:t>Forutsetning om rettskildenes </a:t>
            </a:r>
            <a:r>
              <a:rPr lang="nb-NO" i="1" dirty="0"/>
              <a:t>tilgjengelighet</a:t>
            </a:r>
          </a:p>
          <a:p>
            <a:pPr lvl="1"/>
            <a:r>
              <a:rPr lang="nb-NO" dirty="0"/>
              <a:t>Loven trådt i kraft</a:t>
            </a:r>
          </a:p>
          <a:p>
            <a:pPr lvl="1"/>
            <a:r>
              <a:rPr lang="nb-NO" dirty="0"/>
              <a:t>I tilfelle uklarhet i lov, finnes tilgjengelig for borgerne rettspraksis eller andre rettskilder som avklarer rettstilstanden?</a:t>
            </a:r>
          </a:p>
        </p:txBody>
      </p:sp>
    </p:spTree>
    <p:extLst>
      <p:ext uri="{BB962C8B-B14F-4D97-AF65-F5344CB8AC3E}">
        <p14:creationId xmlns:p14="http://schemas.microsoft.com/office/powerpoint/2010/main" val="328907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2C15-9AC6-FF4F-9192-DE377C941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Klarhetskravets nærmere innhold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89A9B-46D3-FE45-B26B-6157C0C00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Krav til straffebudenes </a:t>
            </a:r>
            <a:r>
              <a:rPr lang="nb-NO" i="1" dirty="0"/>
              <a:t>klare og presise</a:t>
            </a:r>
            <a:r>
              <a:rPr lang="nb-NO" dirty="0"/>
              <a:t> utforming</a:t>
            </a:r>
          </a:p>
          <a:p>
            <a:r>
              <a:rPr lang="nb-NO" dirty="0"/>
              <a:t>Høyesterett, </a:t>
            </a:r>
            <a:r>
              <a:rPr lang="nb-NO" i="1" dirty="0"/>
              <a:t>Hønsehaukdommen</a:t>
            </a:r>
            <a:r>
              <a:rPr lang="nb-NO" dirty="0"/>
              <a:t> Rt-2014-238, </a:t>
            </a:r>
            <a:r>
              <a:rPr lang="nb-NO" dirty="0" err="1"/>
              <a:t>avsn</a:t>
            </a:r>
            <a:r>
              <a:rPr lang="nb-NO" dirty="0"/>
              <a:t>. 16: </a:t>
            </a:r>
          </a:p>
          <a:p>
            <a:pPr lvl="1"/>
            <a:r>
              <a:rPr lang="nb-NO" i="1" dirty="0"/>
              <a:t>«For at hjemmelskravet i EMK artikkel 7 skal være oppfylt, må ... beskrivelsen være så klar at det i de fleste tilfeller ikke er tvil om hvorvidt handlingen omfattes av bestemmelsen, se </a:t>
            </a:r>
            <a:r>
              <a:rPr lang="nb-NO" i="1" dirty="0" err="1"/>
              <a:t>storkammerdom</a:t>
            </a:r>
            <a:r>
              <a:rPr lang="nb-NO" i="1" dirty="0"/>
              <a:t> 15. november 1996 i saken </a:t>
            </a:r>
            <a:r>
              <a:rPr lang="nb-NO" i="1" dirty="0" err="1"/>
              <a:t>Cantoni</a:t>
            </a:r>
            <a:r>
              <a:rPr lang="nb-NO" i="1" dirty="0"/>
              <a:t> mot Frankrike avsnitt 32»</a:t>
            </a:r>
          </a:p>
          <a:p>
            <a:r>
              <a:rPr lang="nb-NO" dirty="0"/>
              <a:t>HR-2023-301-A </a:t>
            </a:r>
            <a:r>
              <a:rPr lang="nb-NO" i="1" dirty="0"/>
              <a:t>Dagpengesaken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Innlevert meldekort til NAV – ikke opplyst om utenlandsopphold</a:t>
            </a:r>
          </a:p>
          <a:p>
            <a:pPr lvl="1"/>
            <a:r>
              <a:rPr lang="nb-NO" dirty="0"/>
              <a:t>I strid med </a:t>
            </a:r>
            <a:r>
              <a:rPr lang="nb-NO" dirty="0" err="1"/>
              <a:t>ftrl</a:t>
            </a:r>
            <a:r>
              <a:rPr lang="nb-NO" dirty="0"/>
              <a:t>. § 4-2 første ledd: «For å ha rett til dagpenger må medlemmet oppholde seg i Norge»</a:t>
            </a:r>
          </a:p>
          <a:p>
            <a:pPr lvl="1"/>
            <a:r>
              <a:rPr lang="nb-NO" dirty="0"/>
              <a:t>Straffbart etter strl. 1902 §§ 271/270 (grovt bedrageri) og § 166 falsk forklaring til offentlig myndighet </a:t>
            </a:r>
          </a:p>
          <a:p>
            <a:pPr lvl="1"/>
            <a:r>
              <a:rPr lang="nb-NO" dirty="0"/>
              <a:t>Ordlyden i disse bestemmelsene er, </a:t>
            </a:r>
            <a:r>
              <a:rPr lang="nb-NO" i="1" dirty="0"/>
              <a:t>isolert sett</a:t>
            </a:r>
            <a:r>
              <a:rPr lang="nb-NO" dirty="0"/>
              <a:t>, klare og tydelige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604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B223C-C402-474E-9028-C8C5E9F61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Klarhetskravets nærmere innhold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2C517-C8DD-E444-9DF6-0F5A719DE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Klarhetskravet innebærer </a:t>
            </a:r>
            <a:r>
              <a:rPr lang="nb-NO" i="1" dirty="0"/>
              <a:t>mer enn språklig presisjon</a:t>
            </a:r>
            <a:r>
              <a:rPr lang="nb-NO" dirty="0"/>
              <a:t>:</a:t>
            </a:r>
          </a:p>
          <a:p>
            <a:r>
              <a:rPr lang="nb-NO" dirty="0"/>
              <a:t>I </a:t>
            </a:r>
            <a:r>
              <a:rPr lang="nb-NO" i="1" dirty="0"/>
              <a:t>mobildommen</a:t>
            </a:r>
            <a:r>
              <a:rPr lang="nb-NO" dirty="0"/>
              <a:t> HR-2020-2019 uttaler Høyesterett:</a:t>
            </a:r>
          </a:p>
          <a:p>
            <a:pPr lvl="1"/>
            <a:r>
              <a:rPr lang="nb-NO" dirty="0"/>
              <a:t>17. </a:t>
            </a:r>
            <a:r>
              <a:rPr lang="nb-NO" i="1" dirty="0"/>
              <a:t>«Det er likevel slik at straffebestemmelser må tolkes, og utgangspunktet ved tolkningen er alminnelig juridisk metode.»</a:t>
            </a:r>
          </a:p>
          <a:p>
            <a:pPr lvl="1"/>
            <a:r>
              <a:rPr lang="nb-NO" dirty="0"/>
              <a:t>18 </a:t>
            </a:r>
            <a:r>
              <a:rPr lang="nb-NO" i="1" dirty="0"/>
              <a:t>«[...] det også kan tenkes at klarhetskravet ikke er oppfylt selv om lovteksten er klar, dersom </a:t>
            </a:r>
            <a:r>
              <a:rPr lang="nb-NO" b="1" i="1" dirty="0"/>
              <a:t>andre rettskilder</a:t>
            </a:r>
            <a:r>
              <a:rPr lang="nb-NO" i="1" dirty="0"/>
              <a:t> fører til at rettstilstanden likevel ikke gir </a:t>
            </a:r>
            <a:r>
              <a:rPr lang="nb-NO" b="1" i="1" dirty="0"/>
              <a:t>rimelig veiledning</a:t>
            </a:r>
            <a:r>
              <a:rPr lang="nb-NO" i="1" dirty="0"/>
              <a:t> om hvorvidt et forhold er straffbart»</a:t>
            </a:r>
          </a:p>
          <a:p>
            <a:r>
              <a:rPr lang="nb-NO" dirty="0"/>
              <a:t>I </a:t>
            </a:r>
            <a:r>
              <a:rPr lang="nb-NO" i="1" dirty="0"/>
              <a:t>dagpengesaken</a:t>
            </a:r>
            <a:r>
              <a:rPr lang="nb-NO" dirty="0"/>
              <a:t> fra 2023 uttalte Høyesterett:</a:t>
            </a:r>
          </a:p>
          <a:p>
            <a:pPr lvl="1"/>
            <a:r>
              <a:rPr lang="nb-NO" dirty="0"/>
              <a:t>(3) </a:t>
            </a:r>
            <a:r>
              <a:rPr lang="nb-NO" i="1" dirty="0"/>
              <a:t>«Spørsmålet er om folketrygdlovens krav om opphold i Norge som vilkår for dagpenger, er i strid med EØS-retten.»</a:t>
            </a:r>
          </a:p>
          <a:p>
            <a:pPr lvl="1"/>
            <a:r>
              <a:rPr lang="nb-NO" dirty="0"/>
              <a:t>(8) </a:t>
            </a:r>
            <a:r>
              <a:rPr lang="nb-NO" i="1" dirty="0"/>
              <a:t>«Høsten 2019 stilte påtalemyndigheten saken i bero grunnet </a:t>
            </a:r>
            <a:r>
              <a:rPr lang="nb-NO" b="1" i="1" dirty="0"/>
              <a:t>behov for å avklare</a:t>
            </a:r>
            <a:r>
              <a:rPr lang="nb-NO" i="1" dirty="0"/>
              <a:t> om </a:t>
            </a:r>
            <a:r>
              <a:rPr lang="nb-NO" i="1" dirty="0" err="1"/>
              <a:t>oppholdskravet</a:t>
            </a:r>
            <a:r>
              <a:rPr lang="nb-NO" i="1" dirty="0"/>
              <a:t> for dagpenger i folketrygdloven § 4-2 kunne være i strid med EØS-regelverket.»</a:t>
            </a:r>
          </a:p>
        </p:txBody>
      </p:sp>
    </p:spTree>
    <p:extLst>
      <p:ext uri="{BB962C8B-B14F-4D97-AF65-F5344CB8AC3E}">
        <p14:creationId xmlns:p14="http://schemas.microsoft.com/office/powerpoint/2010/main" val="3803966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44AAE-2474-254B-B7E7-ED7423FB2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Klarhetskravets nærmere innhold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E87A-D80C-084D-813B-282EFAC17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Rammene for avklaring i domstolene</a:t>
            </a:r>
          </a:p>
          <a:p>
            <a:r>
              <a:rPr lang="nb-NO" dirty="0" err="1"/>
              <a:t>EMDs</a:t>
            </a:r>
            <a:r>
              <a:rPr lang="nb-NO" dirty="0"/>
              <a:t> </a:t>
            </a:r>
            <a:r>
              <a:rPr lang="nb-NO" dirty="0" err="1"/>
              <a:t>storkammerdom</a:t>
            </a:r>
            <a:r>
              <a:rPr lang="nb-NO" dirty="0"/>
              <a:t> 12. februar 2008 </a:t>
            </a:r>
            <a:r>
              <a:rPr lang="nb-NO" i="1" dirty="0" err="1"/>
              <a:t>Kafkaris</a:t>
            </a:r>
            <a:r>
              <a:rPr lang="nb-NO" i="1" dirty="0"/>
              <a:t> mot Kypros</a:t>
            </a:r>
            <a:r>
              <a:rPr lang="nb-NO" dirty="0"/>
              <a:t>:</a:t>
            </a:r>
          </a:p>
          <a:p>
            <a:pPr lvl="1"/>
            <a:r>
              <a:rPr lang="nb-NO" dirty="0"/>
              <a:t>141. </a:t>
            </a:r>
            <a:r>
              <a:rPr lang="nb-NO" i="1" dirty="0"/>
              <a:t>«[...] </a:t>
            </a:r>
            <a:r>
              <a:rPr lang="nb-NO" i="1" dirty="0" err="1"/>
              <a:t>Article</a:t>
            </a:r>
            <a:r>
              <a:rPr lang="nb-NO" i="1" dirty="0"/>
              <a:t> 7 </a:t>
            </a:r>
            <a:r>
              <a:rPr lang="nb-NO" i="1" dirty="0" err="1"/>
              <a:t>of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Convention </a:t>
            </a:r>
            <a:r>
              <a:rPr lang="nb-NO" i="1" dirty="0" err="1"/>
              <a:t>cannot</a:t>
            </a:r>
            <a:r>
              <a:rPr lang="nb-NO" i="1" dirty="0"/>
              <a:t> be </a:t>
            </a:r>
            <a:r>
              <a:rPr lang="nb-NO" i="1" dirty="0" err="1"/>
              <a:t>read</a:t>
            </a:r>
            <a:r>
              <a:rPr lang="nb-NO" i="1" dirty="0"/>
              <a:t> as </a:t>
            </a:r>
            <a:r>
              <a:rPr lang="nb-NO" i="1" dirty="0" err="1"/>
              <a:t>outlawing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gradual </a:t>
            </a:r>
            <a:r>
              <a:rPr lang="nb-NO" i="1" dirty="0" err="1"/>
              <a:t>clarification</a:t>
            </a:r>
            <a:r>
              <a:rPr lang="nb-NO" i="1" dirty="0"/>
              <a:t> </a:t>
            </a:r>
            <a:r>
              <a:rPr lang="nb-NO" i="1" dirty="0" err="1"/>
              <a:t>of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</a:t>
            </a:r>
            <a:r>
              <a:rPr lang="nb-NO" i="1" dirty="0" err="1"/>
              <a:t>rules</a:t>
            </a:r>
            <a:r>
              <a:rPr lang="nb-NO" i="1" dirty="0"/>
              <a:t> </a:t>
            </a:r>
            <a:r>
              <a:rPr lang="nb-NO" i="1" dirty="0" err="1"/>
              <a:t>of</a:t>
            </a:r>
            <a:r>
              <a:rPr lang="nb-NO" i="1" dirty="0"/>
              <a:t> </a:t>
            </a:r>
            <a:r>
              <a:rPr lang="nb-NO" i="1" dirty="0" err="1"/>
              <a:t>criminal</a:t>
            </a:r>
            <a:r>
              <a:rPr lang="nb-NO" i="1" dirty="0"/>
              <a:t> </a:t>
            </a:r>
            <a:r>
              <a:rPr lang="nb-NO" i="1" dirty="0" err="1"/>
              <a:t>liability</a:t>
            </a:r>
            <a:r>
              <a:rPr lang="nb-NO" i="1" dirty="0"/>
              <a:t> </a:t>
            </a:r>
            <a:r>
              <a:rPr lang="nb-NO" i="1" dirty="0" err="1"/>
              <a:t>through</a:t>
            </a:r>
            <a:r>
              <a:rPr lang="nb-NO" i="1" dirty="0"/>
              <a:t> </a:t>
            </a:r>
            <a:r>
              <a:rPr lang="nb-NO" i="1" dirty="0" err="1"/>
              <a:t>judicial</a:t>
            </a:r>
            <a:r>
              <a:rPr lang="nb-NO" i="1" dirty="0"/>
              <a:t> </a:t>
            </a:r>
            <a:r>
              <a:rPr lang="nb-NO" i="1" dirty="0" err="1"/>
              <a:t>interpretation</a:t>
            </a:r>
            <a:r>
              <a:rPr lang="nb-NO" i="1" dirty="0"/>
              <a:t> from case to case, ‘</a:t>
            </a:r>
            <a:r>
              <a:rPr lang="nb-NO" i="1" dirty="0" err="1"/>
              <a:t>provided</a:t>
            </a:r>
            <a:r>
              <a:rPr lang="nb-NO" i="1" dirty="0"/>
              <a:t> </a:t>
            </a:r>
            <a:r>
              <a:rPr lang="nb-NO" i="1" dirty="0" err="1"/>
              <a:t>that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resultant </a:t>
            </a:r>
            <a:r>
              <a:rPr lang="nb-NO" i="1" dirty="0" err="1"/>
              <a:t>development</a:t>
            </a:r>
            <a:r>
              <a:rPr lang="nb-NO" i="1" dirty="0"/>
              <a:t> is </a:t>
            </a:r>
            <a:r>
              <a:rPr lang="nb-NO" i="1" dirty="0" err="1"/>
              <a:t>consistent</a:t>
            </a:r>
            <a:r>
              <a:rPr lang="nb-NO" i="1" dirty="0"/>
              <a:t> </a:t>
            </a:r>
            <a:r>
              <a:rPr lang="nb-NO" i="1" dirty="0" err="1"/>
              <a:t>with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</a:t>
            </a:r>
            <a:r>
              <a:rPr lang="nb-NO" i="1" dirty="0" err="1"/>
              <a:t>essence</a:t>
            </a:r>
            <a:r>
              <a:rPr lang="nb-NO" i="1" dirty="0"/>
              <a:t> </a:t>
            </a:r>
            <a:r>
              <a:rPr lang="nb-NO" i="1" dirty="0" err="1"/>
              <a:t>of</a:t>
            </a:r>
            <a:r>
              <a:rPr lang="nb-NO" i="1" dirty="0"/>
              <a:t> </a:t>
            </a:r>
            <a:r>
              <a:rPr lang="nb-NO" i="1" dirty="0" err="1"/>
              <a:t>the</a:t>
            </a:r>
            <a:r>
              <a:rPr lang="nb-NO" i="1" dirty="0"/>
              <a:t> </a:t>
            </a:r>
            <a:r>
              <a:rPr lang="nb-NO" i="1" dirty="0" err="1"/>
              <a:t>offence</a:t>
            </a:r>
            <a:r>
              <a:rPr lang="nb-NO" i="1" dirty="0"/>
              <a:t> and </a:t>
            </a:r>
            <a:r>
              <a:rPr lang="nb-NO" i="1" dirty="0" err="1"/>
              <a:t>could</a:t>
            </a:r>
            <a:r>
              <a:rPr lang="nb-NO" i="1" dirty="0"/>
              <a:t> </a:t>
            </a:r>
            <a:r>
              <a:rPr lang="nb-NO" b="1" i="1" dirty="0" err="1"/>
              <a:t>reasonably</a:t>
            </a:r>
            <a:r>
              <a:rPr lang="nb-NO" b="1" i="1" dirty="0"/>
              <a:t> be </a:t>
            </a:r>
            <a:r>
              <a:rPr lang="nb-NO" b="1" i="1" dirty="0" err="1"/>
              <a:t>foreseen</a:t>
            </a:r>
            <a:r>
              <a:rPr lang="nb-NO" i="1" dirty="0"/>
              <a:t>’ [...].»</a:t>
            </a:r>
          </a:p>
          <a:p>
            <a:r>
              <a:rPr lang="nb-NO" dirty="0"/>
              <a:t>Kan rettsutviklingen i Høyesterett med </a:t>
            </a:r>
            <a:r>
              <a:rPr lang="nb-NO" i="1" dirty="0"/>
              <a:t>rimelighet ha blitt forutsett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7820271"/>
      </p:ext>
    </p:extLst>
  </p:cSld>
  <p:clrMapOvr>
    <a:masterClrMapping/>
  </p:clrMapOvr>
</p:sld>
</file>

<file path=ppt/theme/theme1.xml><?xml version="1.0" encoding="utf-8"?>
<a:theme xmlns:a="http://schemas.openxmlformats.org/drawingml/2006/main" name="Lys med mønster">
  <a:themeElements>
    <a:clrScheme name="UiT Norges arktiske universitet">
      <a:dk1>
        <a:sysClr val="windowText" lastClr="000000"/>
      </a:dk1>
      <a:lt1>
        <a:sysClr val="window" lastClr="FFFFFF"/>
      </a:lt1>
      <a:dk2>
        <a:srgbClr val="00617F"/>
      </a:dk2>
      <a:lt2>
        <a:srgbClr val="A6BBC8"/>
      </a:lt2>
      <a:accent1>
        <a:srgbClr val="007396"/>
      </a:accent1>
      <a:accent2>
        <a:srgbClr val="CB333B"/>
      </a:accent2>
      <a:accent3>
        <a:srgbClr val="F2A900"/>
      </a:accent3>
      <a:accent4>
        <a:srgbClr val="009CB6"/>
      </a:accent4>
      <a:accent5>
        <a:srgbClr val="DE7C00"/>
      </a:accent5>
      <a:accent6>
        <a:srgbClr val="59BEC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7057D0-6097-44F4-A2E5-70A5DCBAA566}" vid="{2719B6C5-9A54-423D-86A4-95EF36B6C8EF}"/>
    </a:ext>
  </a:extLst>
</a:theme>
</file>

<file path=ppt/theme/theme2.xml><?xml version="1.0" encoding="utf-8"?>
<a:theme xmlns:a="http://schemas.openxmlformats.org/drawingml/2006/main" name="Lys uten mønster">
  <a:themeElements>
    <a:clrScheme name="UiT Norges arktiske universitet">
      <a:dk1>
        <a:sysClr val="windowText" lastClr="000000"/>
      </a:dk1>
      <a:lt1>
        <a:sysClr val="window" lastClr="FFFFFF"/>
      </a:lt1>
      <a:dk2>
        <a:srgbClr val="00617F"/>
      </a:dk2>
      <a:lt2>
        <a:srgbClr val="A6BBC8"/>
      </a:lt2>
      <a:accent1>
        <a:srgbClr val="007396"/>
      </a:accent1>
      <a:accent2>
        <a:srgbClr val="CB333B"/>
      </a:accent2>
      <a:accent3>
        <a:srgbClr val="F2A900"/>
      </a:accent3>
      <a:accent4>
        <a:srgbClr val="009CB6"/>
      </a:accent4>
      <a:accent5>
        <a:srgbClr val="DE7C00"/>
      </a:accent5>
      <a:accent6>
        <a:srgbClr val="59BEC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7057D0-6097-44F4-A2E5-70A5DCBAA566}" vid="{94D15883-2580-4DC8-B10A-947F62BB42CF}"/>
    </a:ext>
  </a:extLst>
</a:theme>
</file>

<file path=ppt/theme/theme3.xml><?xml version="1.0" encoding="utf-8"?>
<a:theme xmlns:a="http://schemas.openxmlformats.org/drawingml/2006/main" name="Mørk med mønster">
  <a:themeElements>
    <a:clrScheme name="UiT Norges arktiske universitet">
      <a:dk1>
        <a:sysClr val="windowText" lastClr="000000"/>
      </a:dk1>
      <a:lt1>
        <a:sysClr val="window" lastClr="FFFFFF"/>
      </a:lt1>
      <a:dk2>
        <a:srgbClr val="00617F"/>
      </a:dk2>
      <a:lt2>
        <a:srgbClr val="A6BBC8"/>
      </a:lt2>
      <a:accent1>
        <a:srgbClr val="007396"/>
      </a:accent1>
      <a:accent2>
        <a:srgbClr val="CB333B"/>
      </a:accent2>
      <a:accent3>
        <a:srgbClr val="F2A900"/>
      </a:accent3>
      <a:accent4>
        <a:srgbClr val="009CB6"/>
      </a:accent4>
      <a:accent5>
        <a:srgbClr val="DE7C00"/>
      </a:accent5>
      <a:accent6>
        <a:srgbClr val="59BEC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7057D0-6097-44F4-A2E5-70A5DCBAA566}" vid="{CADEB79E-6854-4014-82C8-288D7F871FF7}"/>
    </a:ext>
  </a:extLst>
</a:theme>
</file>

<file path=ppt/theme/theme4.xml><?xml version="1.0" encoding="utf-8"?>
<a:theme xmlns:a="http://schemas.openxmlformats.org/drawingml/2006/main" name="Mørk uten mønster">
  <a:themeElements>
    <a:clrScheme name="UiT Norges arktiske universitet">
      <a:dk1>
        <a:sysClr val="windowText" lastClr="000000"/>
      </a:dk1>
      <a:lt1>
        <a:sysClr val="window" lastClr="FFFFFF"/>
      </a:lt1>
      <a:dk2>
        <a:srgbClr val="00617F"/>
      </a:dk2>
      <a:lt2>
        <a:srgbClr val="A6BBC8"/>
      </a:lt2>
      <a:accent1>
        <a:srgbClr val="007396"/>
      </a:accent1>
      <a:accent2>
        <a:srgbClr val="CB333B"/>
      </a:accent2>
      <a:accent3>
        <a:srgbClr val="F2A900"/>
      </a:accent3>
      <a:accent4>
        <a:srgbClr val="009CB6"/>
      </a:accent4>
      <a:accent5>
        <a:srgbClr val="DE7C00"/>
      </a:accent5>
      <a:accent6>
        <a:srgbClr val="59BEC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7057D0-6097-44F4-A2E5-70A5DCBAA566}" vid="{48BEBA2A-C206-4979-AEA1-C578F52A470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CF74B9924A90429AFF83904CD5AC51" ma:contentTypeVersion="10" ma:contentTypeDescription="Create a new document." ma:contentTypeScope="" ma:versionID="c219061678790ba91acd956595d5746d">
  <xsd:schema xmlns:xsd="http://www.w3.org/2001/XMLSchema" xmlns:xs="http://www.w3.org/2001/XMLSchema" xmlns:p="http://schemas.microsoft.com/office/2006/metadata/properties" xmlns:ns2="6c86f083-272a-4d16-a1ee-41e11cc1f196" xmlns:ns3="398a922c-8803-48c8-8c4d-45441d0c0e87" targetNamespace="http://schemas.microsoft.com/office/2006/metadata/properties" ma:root="true" ma:fieldsID="0367899129e833eb231d53942e145767" ns2:_="" ns3:_="">
    <xsd:import namespace="6c86f083-272a-4d16-a1ee-41e11cc1f196"/>
    <xsd:import namespace="398a922c-8803-48c8-8c4d-45441d0c0e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6f083-272a-4d16-a1ee-41e11cc1f1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a922c-8803-48c8-8c4d-45441d0c0e8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163F9A-A59C-469F-AC56-9E178540FB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86f083-272a-4d16-a1ee-41e11cc1f196"/>
    <ds:schemaRef ds:uri="398a922c-8803-48c8-8c4d-45441d0c0e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D1808F-9832-46E2-89EE-68E7FE346F1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B6906F1-BC5A-4F5D-9478-51E87E6F6B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Lys med mønster</Template>
  <TotalTime>5898</TotalTime>
  <Words>1092</Words>
  <Application>Microsoft Macintosh PowerPoint</Application>
  <PresentationFormat>Widescreen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Lys med mønster</vt:lpstr>
      <vt:lpstr>Lys uten mønster</vt:lpstr>
      <vt:lpstr>Mørk med mønster</vt:lpstr>
      <vt:lpstr>Mørk uten mønster</vt:lpstr>
      <vt:lpstr>Legalitetsprinsippet, straff og rettssikkerhetsutfordringer  på trygderettens område</vt:lpstr>
      <vt:lpstr>Nærmere om problemstillingen</vt:lpstr>
      <vt:lpstr>Nærmere om problemstillingen</vt:lpstr>
      <vt:lpstr>Nærmere om problemstillingen</vt:lpstr>
      <vt:lpstr>Legalitetsprinsippet</vt:lpstr>
      <vt:lpstr>Legalitetsprinsippets formål</vt:lpstr>
      <vt:lpstr>Klarhetskravets nærmere innhold</vt:lpstr>
      <vt:lpstr>Klarhetskravets nærmere innhold</vt:lpstr>
      <vt:lpstr>Klarhetskravets nærmere innhold</vt:lpstr>
      <vt:lpstr>Arbeidsavklaringspenger v. dagpenger</vt:lpstr>
      <vt:lpstr>Arbeidsavklaringspenger v. dagpenger</vt:lpstr>
      <vt:lpstr>Arbeidsavklaringspenger v. dagpenger</vt:lpstr>
      <vt:lpstr>Er legalitetsprinsippets klarhetskrav oppfylt i HR-2023-301-A?</vt:lpstr>
      <vt:lpstr>Er legalitetsprinsippets klarhetskrav oppfylt i HR-2023-301-A?</vt:lpstr>
      <vt:lpstr>Avslutning  -Prosjektet videre -Arrangement – Oslo 2024/25 -EURLAW og CENTENOL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Legalitetsprinsippet, straff og rettssikkerhetsutfordringer  på trygderettens område</dc:title>
  <dc:creator>Microsoft Office User</dc:creator>
  <cp:lastModifiedBy>Microsoft Office User</cp:lastModifiedBy>
  <cp:revision>38</cp:revision>
  <dcterms:created xsi:type="dcterms:W3CDTF">2023-09-14T10:31:05Z</dcterms:created>
  <dcterms:modified xsi:type="dcterms:W3CDTF">2023-09-18T12:49:20Z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0x01010090CF74B9924A90429AFF83904CD5AC51</vt:lpwstr>
  </property>
</Properties>
</file>